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39b8c747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39b8c747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352523bdc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352523bdc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איתי</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מורכבות שיתוף הפעולה- הפרויקט כלל כמות משמעותית של עבודת צוות, שישה אנשים שתרמו בו זמנית לאותו פרויקט. תיאום ותקשורת יעילה היו הכרחיות כדי לוודא שכולנו מסכימים ותורמים לפרויקט. </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שימוש ב Google colab - למרות שהוא כלי עוצמתי היה לנו קשה מאד בהתחלה לנצל באופן יעיל את סביבת העבודה הייחודית שלו, לקח לנו זמן להבין באיזה דרך בכלל נצליח לממש את המשחק שלנו במחברת של הקולאב ו</a:t>
            </a:r>
            <a:r>
              <a:rPr lang="iw">
                <a:solidFill>
                  <a:schemeClr val="dk1"/>
                </a:solidFill>
              </a:rPr>
              <a:t>שיעבוד בצורה טובה ומהירה.</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ניהול זמן - המאזן בין למידת טכנולוגיות חדשות וסביבת עבודה חדשה, למימוש המשחק ומציאת וטיפול באגים תוך כדי הקורסים האחרים שיש לנו בסמסטר וכל זה עם מציאת זמן מתאים ל6 אנשים ביחד היה מאתגר מאד. לכן חילוק העבודה והקצאת זמן מספקת לכל משימה הייתה הכרחית לשמירה על הלוז.</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עיצוב ממשק משתמש ידידותי</a:t>
            </a:r>
            <a:r>
              <a:rPr lang="iw"/>
              <a:t>– יצירת ממשק שהוא אינטואיטיבי ונגיש למספר רב ככל הניתן של משתמשים היה מאתגר, עלינו לוודא שהמשחק שלנו פשוט לניווט ולא מבלבל תוך כדי נראות ומתן חוויה טובה.</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חוסר ידע מקדים - הפרויקט כלל מספר טכנולוגיות, חלקן שלא הכרנו קודם לכן, להתמודד עם למידת הדברים החדשים תוך כדי פיתוח היה מאתגר אך מאד מספק.</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352523bdc_0_1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352523bdc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איתי</a:t>
            </a:r>
            <a:endParaRPr/>
          </a:p>
          <a:p>
            <a:pPr indent="0" lvl="0" marL="0" rtl="1" algn="r">
              <a:spcBef>
                <a:spcPts val="0"/>
              </a:spcBef>
              <a:spcAft>
                <a:spcPts val="0"/>
              </a:spcAft>
              <a:buNone/>
            </a:pPr>
            <a:r>
              <a:t/>
            </a:r>
            <a:endParaRPr/>
          </a:p>
          <a:p>
            <a:pPr indent="0" lvl="0" marL="0" rtl="1" algn="r">
              <a:lnSpc>
                <a:spcPct val="115000"/>
              </a:lnSpc>
              <a:spcBef>
                <a:spcPts val="0"/>
              </a:spcBef>
              <a:spcAft>
                <a:spcPts val="0"/>
              </a:spcAft>
              <a:buClr>
                <a:schemeClr val="dk1"/>
              </a:buClr>
              <a:buSzPts val="1100"/>
              <a:buFont typeface="Arial"/>
              <a:buNone/>
            </a:pPr>
            <a:r>
              <a:rPr lang="iw">
                <a:solidFill>
                  <a:schemeClr val="dk1"/>
                </a:solidFill>
              </a:rPr>
              <a:t>התמודדות עם אתגרים -הצלחנו להתמודד בהצלחה עם המכשולים שהציגו את עצמם לאורך כל הפרויקט, כל אתגר חיזק את יכולת פתרון הבעיות שלנו והכשיר אותנו לפתרון בעיות בלתי צפיות.</a:t>
            </a:r>
            <a:endParaRPr>
              <a:solidFill>
                <a:schemeClr val="dk1"/>
              </a:solidFill>
            </a:endParaRPr>
          </a:p>
          <a:p>
            <a:pPr indent="0" lvl="0" marL="0" rtl="1" algn="r">
              <a:lnSpc>
                <a:spcPct val="115000"/>
              </a:lnSpc>
              <a:spcBef>
                <a:spcPts val="1200"/>
              </a:spcBef>
              <a:spcAft>
                <a:spcPts val="0"/>
              </a:spcAft>
              <a:buNone/>
            </a:pPr>
            <a:r>
              <a:rPr lang="iw">
                <a:solidFill>
                  <a:schemeClr val="dk1"/>
                </a:solidFill>
              </a:rPr>
              <a:t>למידה והטמעה של טכנולוגיות שונות -  הצוות שלנו הצליח לקבל ניסיון מעשי עם Google Colab, Firebase, Jupyter Notebooks וווידג'טים, Bootstrap, וטכנולוגיות אחרות. הפרויקט הרחיב את הנוף הטכנולוגי שלנו וחידד את המיומנויות שלנו בפלטפורמות המוזכרות</a:t>
            </a:r>
            <a:endParaRPr>
              <a:solidFill>
                <a:schemeClr val="dk1"/>
              </a:solidFill>
            </a:endParaRPr>
          </a:p>
          <a:p>
            <a:pPr indent="0" lvl="0" marL="0" rtl="1" algn="r">
              <a:lnSpc>
                <a:spcPct val="115000"/>
              </a:lnSpc>
              <a:spcBef>
                <a:spcPts val="1200"/>
              </a:spcBef>
              <a:spcAft>
                <a:spcPts val="0"/>
              </a:spcAft>
              <a:buClr>
                <a:schemeClr val="dk1"/>
              </a:buClr>
              <a:buSzPts val="1100"/>
              <a:buFont typeface="Arial"/>
              <a:buNone/>
            </a:pPr>
            <a:r>
              <a:rPr lang="iw">
                <a:solidFill>
                  <a:schemeClr val="dk1"/>
                </a:solidFill>
              </a:rPr>
              <a:t>עבודת צוות ושיתוף פעולה - החשיבות של תקשורת ושיתוף פעולה יעיל הייתה ממד לקח חשוב מהפרויקט הזה. העבודה בצוות של שישה לימדה אותנו את הערך של תיאום, הקצאה, ותמיכה ההדדית.</a:t>
            </a:r>
            <a:endParaRPr>
              <a:solidFill>
                <a:schemeClr val="dk1"/>
              </a:solidFill>
            </a:endParaRPr>
          </a:p>
          <a:p>
            <a:pPr indent="0" lvl="0" marL="0" rtl="1" algn="r">
              <a:spcBef>
                <a:spcPts val="1200"/>
              </a:spcBef>
              <a:spcAft>
                <a:spcPts val="0"/>
              </a:spcAft>
              <a:buNone/>
            </a:pPr>
            <a:r>
              <a:rPr lang="iw"/>
              <a:t>המשך למידה – עם הבסיס של מה שלמדנו בפרויקט הזה, אנחנו רואים המון פוטנציאל לשיפורים נוספים והתקדמות בתחום, הפרויקט הזה לא רק נתן לנו תובנות יקרות ערך לגבי פיתוח ישומים בענן אלא לחקור וללמוד יותר בתחום המחשוב ענן.</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לסיכום, פרויקט משחקי הטריוויה של הצוות שלנו מדגים את הכוח של מחשוב ענן בפיתוח יישומים מודרניים. על ידי שימוש בסביבה מבוססת הענן של Google Colab, באחסון הענן של Firebase ובווידג'טים של Jupyter בתוך המערכת הזו, הצלחנו לשתף פעולה ביעילות, לעדכן תוכן באופן דינמי ולספק חווית משתמש חלקה. פרויקט זה סיפק לנו הבנה מעמיקה של הקשר בין טכנולוגיות מגוונות ושירותי ענן, מימוש שהוא הכרחי בנוף המתפתח של פיתוח תוכנה.</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352523bdc_2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352523bdc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נבו</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352523bdc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352523bdc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נבו</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352523bd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352523bd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בן</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352523bd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352523bd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בן</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352523bd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352523bd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דניאל</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352523b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352523b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רז</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352523bdc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352523bdc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רז</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39b8c74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39b8c74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zgGb2-ujHaupQ8LWqXL_XjES6YP4uduE/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2995800" y="3014950"/>
            <a:ext cx="3152400" cy="1369800"/>
          </a:xfrm>
          <a:prstGeom prst="rect">
            <a:avLst/>
          </a:prstGeom>
        </p:spPr>
        <p:txBody>
          <a:bodyPr anchorCtr="0" anchor="t" bIns="91425" lIns="91425" spcFirstLastPara="1" rIns="91425" wrap="square" tIns="91425">
            <a:noAutofit/>
          </a:bodyPr>
          <a:lstStyle/>
          <a:p>
            <a:pPr indent="0" lvl="0" marL="0" rtl="1" algn="ctr">
              <a:lnSpc>
                <a:spcPct val="80000"/>
              </a:lnSpc>
              <a:spcBef>
                <a:spcPts val="0"/>
              </a:spcBef>
              <a:spcAft>
                <a:spcPts val="0"/>
              </a:spcAft>
              <a:buNone/>
            </a:pPr>
            <a:r>
              <a:rPr lang="iw" sz="1600">
                <a:latin typeface="Calibri"/>
                <a:ea typeface="Calibri"/>
                <a:cs typeface="Calibri"/>
                <a:sym typeface="Calibri"/>
              </a:rPr>
              <a:t>מגישים:</a:t>
            </a:r>
            <a:br>
              <a:rPr lang="iw" sz="1600">
                <a:latin typeface="Calibri"/>
                <a:ea typeface="Calibri"/>
                <a:cs typeface="Calibri"/>
                <a:sym typeface="Calibri"/>
              </a:rPr>
            </a:br>
            <a:r>
              <a:rPr lang="iw" sz="1600">
                <a:latin typeface="Calibri"/>
                <a:ea typeface="Calibri"/>
                <a:cs typeface="Calibri"/>
                <a:sym typeface="Calibri"/>
              </a:rPr>
              <a:t>רז קסל 206017725</a:t>
            </a:r>
            <a:br>
              <a:rPr lang="iw" sz="1600">
                <a:latin typeface="Calibri"/>
                <a:ea typeface="Calibri"/>
                <a:cs typeface="Calibri"/>
                <a:sym typeface="Calibri"/>
              </a:rPr>
            </a:br>
            <a:r>
              <a:rPr lang="iw" sz="1600">
                <a:latin typeface="Calibri"/>
                <a:ea typeface="Calibri"/>
                <a:cs typeface="Calibri"/>
                <a:sym typeface="Calibri"/>
              </a:rPr>
              <a:t>נבו גוטליב 206234353</a:t>
            </a:r>
            <a:br>
              <a:rPr lang="iw" sz="1600">
                <a:latin typeface="Calibri"/>
                <a:ea typeface="Calibri"/>
                <a:cs typeface="Calibri"/>
                <a:sym typeface="Calibri"/>
              </a:rPr>
            </a:br>
            <a:r>
              <a:rPr lang="iw" sz="1600">
                <a:latin typeface="Calibri"/>
                <a:ea typeface="Calibri"/>
                <a:cs typeface="Calibri"/>
                <a:sym typeface="Calibri"/>
              </a:rPr>
              <a:t>איתי בנג'מין 316514207</a:t>
            </a:r>
            <a:br>
              <a:rPr lang="iw" sz="1600">
                <a:latin typeface="Calibri"/>
                <a:ea typeface="Calibri"/>
                <a:cs typeface="Calibri"/>
                <a:sym typeface="Calibri"/>
              </a:rPr>
            </a:br>
            <a:r>
              <a:rPr lang="iw" sz="1600">
                <a:latin typeface="Calibri"/>
                <a:ea typeface="Calibri"/>
                <a:cs typeface="Calibri"/>
                <a:sym typeface="Calibri"/>
              </a:rPr>
              <a:t>דניאל ממן 318155884  </a:t>
            </a:r>
            <a:br>
              <a:rPr lang="iw" sz="1600">
                <a:latin typeface="Calibri"/>
                <a:ea typeface="Calibri"/>
                <a:cs typeface="Calibri"/>
                <a:sym typeface="Calibri"/>
              </a:rPr>
            </a:br>
            <a:r>
              <a:rPr lang="iw" sz="1600">
                <a:latin typeface="Calibri"/>
                <a:ea typeface="Calibri"/>
                <a:cs typeface="Calibri"/>
                <a:sym typeface="Calibri"/>
              </a:rPr>
              <a:t>רום הראל 318474582</a:t>
            </a:r>
            <a:br>
              <a:rPr lang="iw" sz="1600">
                <a:latin typeface="Calibri"/>
                <a:ea typeface="Calibri"/>
                <a:cs typeface="Calibri"/>
                <a:sym typeface="Calibri"/>
              </a:rPr>
            </a:br>
            <a:r>
              <a:rPr lang="iw" sz="1600">
                <a:latin typeface="Calibri"/>
                <a:ea typeface="Calibri"/>
                <a:cs typeface="Calibri"/>
                <a:sym typeface="Calibri"/>
              </a:rPr>
              <a:t>בן אבנר מריג'ן 209240274</a:t>
            </a:r>
            <a:endParaRPr sz="2100">
              <a:latin typeface="Calibri"/>
              <a:ea typeface="Calibri"/>
              <a:cs typeface="Calibri"/>
              <a:sym typeface="Calibri"/>
            </a:endParaRPr>
          </a:p>
        </p:txBody>
      </p:sp>
      <p:pic>
        <p:nvPicPr>
          <p:cNvPr id="135" name="Google Shape;135;p13"/>
          <p:cNvPicPr preferRelativeResize="0"/>
          <p:nvPr/>
        </p:nvPicPr>
        <p:blipFill rotWithShape="1">
          <a:blip r:embed="rId3">
            <a:alphaModFix/>
          </a:blip>
          <a:srcRect b="0" l="2456" r="4128" t="0"/>
          <a:stretch/>
        </p:blipFill>
        <p:spPr>
          <a:xfrm>
            <a:off x="3083900" y="1174275"/>
            <a:ext cx="5220926" cy="167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2610650" y="393750"/>
            <a:ext cx="57258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תיק משתמש</a:t>
            </a:r>
            <a:endParaRPr>
              <a:latin typeface="Calibri"/>
              <a:ea typeface="Calibri"/>
              <a:cs typeface="Calibri"/>
              <a:sym typeface="Calibri"/>
            </a:endParaRPr>
          </a:p>
        </p:txBody>
      </p:sp>
      <p:pic>
        <p:nvPicPr>
          <p:cNvPr id="197" name="Google Shape;197;p22"/>
          <p:cNvPicPr preferRelativeResize="0"/>
          <p:nvPr/>
        </p:nvPicPr>
        <p:blipFill>
          <a:blip r:embed="rId3">
            <a:alphaModFix/>
          </a:blip>
          <a:stretch>
            <a:fillRect/>
          </a:stretch>
        </p:blipFill>
        <p:spPr>
          <a:xfrm>
            <a:off x="99425" y="113325"/>
            <a:ext cx="4944674" cy="1881000"/>
          </a:xfrm>
          <a:prstGeom prst="rect">
            <a:avLst/>
          </a:prstGeom>
          <a:noFill/>
          <a:ln>
            <a:noFill/>
          </a:ln>
          <a:effectLst>
            <a:outerShdw blurRad="57150" rotWithShape="0" algn="bl" dir="5400000" dist="19050">
              <a:srgbClr val="000000">
                <a:alpha val="50000"/>
              </a:srgbClr>
            </a:outerShdw>
          </a:effectLst>
        </p:spPr>
      </p:pic>
      <p:pic>
        <p:nvPicPr>
          <p:cNvPr id="198" name="Google Shape;198;p22"/>
          <p:cNvPicPr preferRelativeResize="0"/>
          <p:nvPr/>
        </p:nvPicPr>
        <p:blipFill>
          <a:blip r:embed="rId4">
            <a:alphaModFix/>
          </a:blip>
          <a:stretch>
            <a:fillRect/>
          </a:stretch>
        </p:blipFill>
        <p:spPr>
          <a:xfrm>
            <a:off x="169850" y="2094075"/>
            <a:ext cx="5282575" cy="2827300"/>
          </a:xfrm>
          <a:prstGeom prst="rect">
            <a:avLst/>
          </a:prstGeom>
          <a:noFill/>
          <a:ln>
            <a:noFill/>
          </a:ln>
        </p:spPr>
      </p:pic>
      <p:pic>
        <p:nvPicPr>
          <p:cNvPr id="199" name="Google Shape;199;p22"/>
          <p:cNvPicPr preferRelativeResize="0"/>
          <p:nvPr/>
        </p:nvPicPr>
        <p:blipFill>
          <a:blip r:embed="rId5">
            <a:alphaModFix/>
          </a:blip>
          <a:stretch>
            <a:fillRect/>
          </a:stretch>
        </p:blipFill>
        <p:spPr>
          <a:xfrm>
            <a:off x="4650475" y="2229873"/>
            <a:ext cx="3988626" cy="2237000"/>
          </a:xfrm>
          <a:prstGeom prst="rect">
            <a:avLst/>
          </a:prstGeom>
          <a:noFill/>
          <a:ln>
            <a:noFill/>
          </a:ln>
        </p:spPr>
      </p:pic>
      <p:pic>
        <p:nvPicPr>
          <p:cNvPr id="200" name="Google Shape;200;p22"/>
          <p:cNvPicPr preferRelativeResize="0"/>
          <p:nvPr/>
        </p:nvPicPr>
        <p:blipFill>
          <a:blip r:embed="rId6">
            <a:alphaModFix/>
          </a:blip>
          <a:stretch>
            <a:fillRect/>
          </a:stretch>
        </p:blipFill>
        <p:spPr>
          <a:xfrm>
            <a:off x="6329600" y="1047483"/>
            <a:ext cx="2396675" cy="39210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ppt_w</p:attrName>
                                        </p:attrNameLst>
                                      </p:cBhvr>
                                      <p:tavLst>
                                        <p:tav fmla="" tm="0">
                                          <p:val>
                                            <p:strVal val="0"/>
                                          </p:val>
                                        </p:tav>
                                        <p:tav fmla="" tm="100000">
                                          <p:val>
                                            <p:strVal val="#ppt_w"/>
                                          </p:val>
                                        </p:tav>
                                      </p:tavLst>
                                    </p:anim>
                                    <p:anim calcmode="lin" valueType="num">
                                      <p:cBhvr additive="base">
                                        <p:cTn dur="1000"/>
                                        <p:tgtEl>
                                          <p:spTgt spid="19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ppt_w</p:attrName>
                                        </p:attrNameLst>
                                      </p:cBhvr>
                                      <p:tavLst>
                                        <p:tav fmla="" tm="0">
                                          <p:val>
                                            <p:strVal val="0"/>
                                          </p:val>
                                        </p:tav>
                                        <p:tav fmla="" tm="100000">
                                          <p:val>
                                            <p:strVal val="#ppt_w"/>
                                          </p:val>
                                        </p:tav>
                                      </p:tavLst>
                                    </p:anim>
                                    <p:anim calcmode="lin" valueType="num">
                                      <p:cBhvr additive="base">
                                        <p:cTn dur="1000"/>
                                        <p:tgtEl>
                                          <p:spTgt spid="19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ppt_w</p:attrName>
                                        </p:attrNameLst>
                                      </p:cBhvr>
                                      <p:tavLst>
                                        <p:tav fmla="" tm="0">
                                          <p:val>
                                            <p:strVal val="0"/>
                                          </p:val>
                                        </p:tav>
                                        <p:tav fmla="" tm="100000">
                                          <p:val>
                                            <p:strVal val="#ppt_w"/>
                                          </p:val>
                                        </p:tav>
                                      </p:tavLst>
                                    </p:anim>
                                    <p:anim calcmode="lin" valueType="num">
                                      <p:cBhvr additive="base">
                                        <p:cTn dur="1000"/>
                                        <p:tgtEl>
                                          <p:spTgt spid="1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99"/>
                                        </p:tgtEl>
                                        <p:attrNameLst>
                                          <p:attrName>ppt_w</p:attrName>
                                        </p:attrNameLst>
                                      </p:cBhvr>
                                      <p:tavLst>
                                        <p:tav fmla="" tm="0">
                                          <p:val>
                                            <p:strVal val="#ppt_w"/>
                                          </p:val>
                                        </p:tav>
                                        <p:tav fmla="" tm="100000">
                                          <p:val>
                                            <p:strVal val="0"/>
                                          </p:val>
                                        </p:tav>
                                      </p:tavLst>
                                    </p:anim>
                                    <p:anim calcmode="lin" valueType="num">
                                      <p:cBhvr additive="base">
                                        <p:cTn dur="1000"/>
                                        <p:tgtEl>
                                          <p:spTgt spid="199"/>
                                        </p:tgtEl>
                                        <p:attrNameLst>
                                          <p:attrName>ppt_h</p:attrName>
                                        </p:attrNameLst>
                                      </p:cBhvr>
                                      <p:tavLst>
                                        <p:tav fmla="" tm="0">
                                          <p:val>
                                            <p:strVal val="#ppt_h"/>
                                          </p:val>
                                        </p:tav>
                                        <p:tav fmla="" tm="100000">
                                          <p:val>
                                            <p:strVal val="0"/>
                                          </p:val>
                                        </p:tav>
                                      </p:tavLst>
                                    </p:anim>
                                    <p:set>
                                      <p:cBhvr>
                                        <p:cTn dur="1" fill="hold">
                                          <p:stCondLst>
                                            <p:cond delay="1000"/>
                                          </p:stCondLst>
                                        </p:cTn>
                                        <p:tgtEl>
                                          <p:spTgt spid="199"/>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ppt_w</p:attrName>
                                        </p:attrNameLst>
                                      </p:cBhvr>
                                      <p:tavLst>
                                        <p:tav fmla="" tm="0">
                                          <p:val>
                                            <p:strVal val="0"/>
                                          </p:val>
                                        </p:tav>
                                        <p:tav fmla="" tm="100000">
                                          <p:val>
                                            <p:strVal val="#ppt_w"/>
                                          </p:val>
                                        </p:tav>
                                      </p:tavLst>
                                    </p:anim>
                                    <p:anim calcmode="lin" valueType="num">
                                      <p:cBhvr additive="base">
                                        <p:cTn dur="1000"/>
                                        <p:tgtEl>
                                          <p:spTgt spid="20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87175"/>
            <a:ext cx="7038900" cy="9141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iw">
                <a:latin typeface="Calibri"/>
                <a:ea typeface="Calibri"/>
                <a:cs typeface="Calibri"/>
                <a:sym typeface="Calibri"/>
              </a:rPr>
              <a:t>אתגרים במהלך הפרויקט</a:t>
            </a:r>
            <a:endParaRPr>
              <a:latin typeface="Calibri"/>
              <a:ea typeface="Calibri"/>
              <a:cs typeface="Calibri"/>
              <a:sym typeface="Calibri"/>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מורכבות שיתוף הפעולה ( צוות של 6 אנשים)</a:t>
            </a:r>
            <a:endParaRPr>
              <a:latin typeface="Calibri"/>
              <a:ea typeface="Calibri"/>
              <a:cs typeface="Calibri"/>
              <a:sym typeface="Calibri"/>
            </a:endParaRPr>
          </a:p>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שימוש ב - Google Colab</a:t>
            </a:r>
            <a:endParaRPr>
              <a:latin typeface="Calibri"/>
              <a:ea typeface="Calibri"/>
              <a:cs typeface="Calibri"/>
              <a:sym typeface="Calibri"/>
            </a:endParaRPr>
          </a:p>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ניהול זמן </a:t>
            </a:r>
            <a:endParaRPr>
              <a:latin typeface="Calibri"/>
              <a:ea typeface="Calibri"/>
              <a:cs typeface="Calibri"/>
              <a:sym typeface="Calibri"/>
            </a:endParaRPr>
          </a:p>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ממשק משתמש ידידותי</a:t>
            </a:r>
            <a:endParaRPr>
              <a:latin typeface="Calibri"/>
              <a:ea typeface="Calibri"/>
              <a:cs typeface="Calibri"/>
              <a:sym typeface="Calibri"/>
            </a:endParaRPr>
          </a:p>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חוסר ידע מקדים  </a:t>
            </a:r>
            <a:endParaRPr>
              <a:latin typeface="Calibri"/>
              <a:ea typeface="Calibri"/>
              <a:cs typeface="Calibri"/>
              <a:sym typeface="Calibri"/>
            </a:endParaRPr>
          </a:p>
          <a:p>
            <a:pPr indent="0" lvl="0" marL="0" rtl="1" algn="r">
              <a:spcBef>
                <a:spcPts val="1200"/>
              </a:spcBef>
              <a:spcAft>
                <a:spcPts val="0"/>
              </a:spcAft>
              <a:buNone/>
            </a:pPr>
            <a:r>
              <a:t/>
            </a:r>
            <a:endParaRPr/>
          </a:p>
          <a:p>
            <a:pPr indent="0" lvl="0" marL="0" rtl="1" algn="r">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10325" y="498350"/>
            <a:ext cx="7038900" cy="9141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iw">
                <a:latin typeface="Calibri"/>
                <a:ea typeface="Calibri"/>
                <a:cs typeface="Calibri"/>
                <a:sym typeface="Calibri"/>
              </a:rPr>
              <a:t>מסקנות</a:t>
            </a:r>
            <a:endParaRPr>
              <a:latin typeface="Calibri"/>
              <a:ea typeface="Calibri"/>
              <a:cs typeface="Calibri"/>
              <a:sym typeface="Calibri"/>
            </a:endParaRPr>
          </a:p>
        </p:txBody>
      </p:sp>
      <p:sp>
        <p:nvSpPr>
          <p:cNvPr id="212" name="Google Shape;212;p24"/>
          <p:cNvSpPr txBox="1"/>
          <p:nvPr>
            <p:ph idx="1" type="body"/>
          </p:nvPr>
        </p:nvSpPr>
        <p:spPr>
          <a:xfrm>
            <a:off x="1314800" y="1657575"/>
            <a:ext cx="7038900" cy="3279300"/>
          </a:xfrm>
          <a:prstGeom prst="rect">
            <a:avLst/>
          </a:prstGeom>
        </p:spPr>
        <p:txBody>
          <a:bodyPr anchorCtr="0" anchor="t" bIns="91425" lIns="91425" spcFirstLastPara="1" rIns="91425" wrap="square" tIns="91425">
            <a:normAutofit/>
          </a:bodyPr>
          <a:lstStyle/>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התמודדות עם אתגרים</a:t>
            </a:r>
            <a:endParaRPr>
              <a:latin typeface="Calibri"/>
              <a:ea typeface="Calibri"/>
              <a:cs typeface="Calibri"/>
              <a:sym typeface="Calibri"/>
            </a:endParaRPr>
          </a:p>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למידה והטמעה של טכנולוגיות שונות</a:t>
            </a:r>
            <a:endParaRPr>
              <a:latin typeface="Calibri"/>
              <a:ea typeface="Calibri"/>
              <a:cs typeface="Calibri"/>
              <a:sym typeface="Calibri"/>
            </a:endParaRPr>
          </a:p>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עבודת צוות ושיתוף פעולה</a:t>
            </a:r>
            <a:endParaRPr>
              <a:latin typeface="Calibri"/>
              <a:ea typeface="Calibri"/>
              <a:cs typeface="Calibri"/>
              <a:sym typeface="Calibri"/>
            </a:endParaRPr>
          </a:p>
          <a:p>
            <a:pPr indent="-311150" lvl="0" marL="457200" rtl="1" algn="r">
              <a:lnSpc>
                <a:spcPct val="200000"/>
              </a:lnSpc>
              <a:spcBef>
                <a:spcPts val="0"/>
              </a:spcBef>
              <a:spcAft>
                <a:spcPts val="0"/>
              </a:spcAft>
              <a:buSzPts val="1300"/>
              <a:buFont typeface="Calibri"/>
              <a:buChar char="●"/>
            </a:pPr>
            <a:r>
              <a:rPr lang="iw">
                <a:latin typeface="Calibri"/>
                <a:ea typeface="Calibri"/>
                <a:cs typeface="Calibri"/>
                <a:sym typeface="Calibri"/>
              </a:rPr>
              <a:t> המשך למידה</a:t>
            </a:r>
            <a:endParaRPr>
              <a:latin typeface="Calibri"/>
              <a:ea typeface="Calibri"/>
              <a:cs typeface="Calibri"/>
              <a:sym typeface="Calibri"/>
            </a:endParaRPr>
          </a:p>
          <a:p>
            <a:pPr indent="0" lvl="0" marL="0" marR="0" rtl="1" algn="r">
              <a:lnSpc>
                <a:spcPct val="200000"/>
              </a:lnSpc>
              <a:spcBef>
                <a:spcPts val="1200"/>
              </a:spcBef>
              <a:spcAft>
                <a:spcPts val="0"/>
              </a:spcAft>
              <a:buNone/>
            </a:pPr>
            <a:r>
              <a:t/>
            </a:r>
            <a:endParaRPr/>
          </a:p>
          <a:p>
            <a:pPr indent="457200" lvl="0" marL="0" marR="0" rtl="1" algn="r">
              <a:lnSpc>
                <a:spcPct val="200000"/>
              </a:lnSpc>
              <a:spcBef>
                <a:spcPts val="1200"/>
              </a:spcBef>
              <a:spcAft>
                <a:spcPts val="1200"/>
              </a:spcAft>
              <a:buNone/>
            </a:pPr>
            <a:r>
              <a:rPr lang="iw">
                <a:latin typeface="Calibri"/>
                <a:ea typeface="Calibri"/>
                <a:cs typeface="Calibri"/>
                <a:sym typeface="Calibri"/>
              </a:rPr>
              <a:t>לסיכום ה</a:t>
            </a:r>
            <a:r>
              <a:rPr lang="iw">
                <a:latin typeface="Calibri"/>
                <a:ea typeface="Calibri"/>
                <a:cs typeface="Calibri"/>
                <a:sym typeface="Calibri"/>
              </a:rPr>
              <a:t>פרויקט של הצוות שלנו מדגים את הכוח של מחשוב ענן בפיתוח יישומים מודרניים</a:t>
            </a:r>
            <a:r>
              <a:rPr lang="iw"/>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הרעיון..</a:t>
            </a:r>
            <a:endParaRPr>
              <a:latin typeface="Calibri"/>
              <a:ea typeface="Calibri"/>
              <a:cs typeface="Calibri"/>
              <a:sym typeface="Calibri"/>
            </a:endParaRPr>
          </a:p>
        </p:txBody>
      </p:sp>
      <p:sp>
        <p:nvSpPr>
          <p:cNvPr id="141" name="Google Shape;141;p14"/>
          <p:cNvSpPr txBox="1"/>
          <p:nvPr/>
        </p:nvSpPr>
        <p:spPr>
          <a:xfrm>
            <a:off x="1310550" y="1619350"/>
            <a:ext cx="7012800" cy="1754700"/>
          </a:xfrm>
          <a:prstGeom prst="rect">
            <a:avLst/>
          </a:prstGeom>
          <a:noFill/>
          <a:ln>
            <a:noFill/>
          </a:ln>
        </p:spPr>
        <p:txBody>
          <a:bodyPr anchorCtr="0" anchor="t" bIns="91425" lIns="91425" spcFirstLastPara="1" rIns="91425" wrap="square" tIns="91425">
            <a:spAutoFit/>
          </a:bodyPr>
          <a:lstStyle/>
          <a:p>
            <a:pPr indent="-336550" lvl="0" marL="457200" rtl="1" algn="r">
              <a:spcBef>
                <a:spcPts val="0"/>
              </a:spcBef>
              <a:spcAft>
                <a:spcPts val="0"/>
              </a:spcAft>
              <a:buClr>
                <a:schemeClr val="lt1"/>
              </a:buClr>
              <a:buSzPts val="1700"/>
              <a:buFont typeface="Calibri"/>
              <a:buChar char="●"/>
            </a:pPr>
            <a:r>
              <a:rPr lang="iw" sz="1700">
                <a:solidFill>
                  <a:schemeClr val="lt1"/>
                </a:solidFill>
                <a:latin typeface="Calibri"/>
                <a:ea typeface="Calibri"/>
                <a:cs typeface="Calibri"/>
                <a:sym typeface="Calibri"/>
              </a:rPr>
              <a:t>"מי רוצה להיות מתכנת?!" הינו משחק טריוויה בנושא שפת התכנות Python, המבוסס על משחק הטריוויה המוכר "מי רוצה להיות מיליונר?".</a:t>
            </a:r>
            <a:endParaRPr sz="1700">
              <a:solidFill>
                <a:schemeClr val="lt1"/>
              </a:solidFill>
              <a:latin typeface="Calibri"/>
              <a:ea typeface="Calibri"/>
              <a:cs typeface="Calibri"/>
              <a:sym typeface="Calibri"/>
            </a:endParaRPr>
          </a:p>
          <a:p>
            <a:pPr indent="0" lvl="0" marL="457200" rtl="1" algn="r">
              <a:spcBef>
                <a:spcPts val="0"/>
              </a:spcBef>
              <a:spcAft>
                <a:spcPts val="0"/>
              </a:spcAft>
              <a:buNone/>
            </a:pPr>
            <a:r>
              <a:t/>
            </a:r>
            <a:endParaRPr sz="1700">
              <a:solidFill>
                <a:schemeClr val="lt1"/>
              </a:solidFill>
              <a:latin typeface="Calibri"/>
              <a:ea typeface="Calibri"/>
              <a:cs typeface="Calibri"/>
              <a:sym typeface="Calibri"/>
            </a:endParaRPr>
          </a:p>
          <a:p>
            <a:pPr indent="-336550" lvl="0" marL="457200" rtl="1" algn="r">
              <a:spcBef>
                <a:spcPts val="0"/>
              </a:spcBef>
              <a:spcAft>
                <a:spcPts val="0"/>
              </a:spcAft>
              <a:buClr>
                <a:schemeClr val="lt1"/>
              </a:buClr>
              <a:buSzPts val="1700"/>
              <a:buFont typeface="Calibri"/>
              <a:buChar char="●"/>
            </a:pPr>
            <a:r>
              <a:rPr lang="iw" sz="1700">
                <a:solidFill>
                  <a:schemeClr val="lt1"/>
                </a:solidFill>
                <a:latin typeface="Calibri"/>
                <a:ea typeface="Calibri"/>
                <a:cs typeface="Calibri"/>
                <a:sym typeface="Calibri"/>
              </a:rPr>
              <a:t> המטרה שכל משתמש יוכל להתחבר בכל עת לאתר ולהרחיב את ידיעותיו בשפת התכנות Python.</a:t>
            </a:r>
            <a:endParaRPr sz="1700">
              <a:solidFill>
                <a:schemeClr val="lt1"/>
              </a:solidFill>
              <a:latin typeface="Calibri"/>
              <a:ea typeface="Calibri"/>
              <a:cs typeface="Calibri"/>
              <a:sym typeface="Calibri"/>
            </a:endParaRPr>
          </a:p>
          <a:p>
            <a:pPr indent="0" lvl="0" marL="0" rtl="1" algn="r">
              <a:spcBef>
                <a:spcPts val="0"/>
              </a:spcBef>
              <a:spcAft>
                <a:spcPts val="0"/>
              </a:spcAft>
              <a:buNone/>
            </a:pPr>
            <a:r>
              <a:t/>
            </a:r>
            <a:endParaRPr sz="1700">
              <a:latin typeface="Calibri"/>
              <a:ea typeface="Calibri"/>
              <a:cs typeface="Calibri"/>
              <a:sym typeface="Calibri"/>
            </a:endParaRPr>
          </a:p>
        </p:txBody>
      </p:sp>
      <p:pic>
        <p:nvPicPr>
          <p:cNvPr id="142" name="Google Shape;142;p14" title="who want to be programmer.mp4">
            <a:hlinkClick r:id="rId3"/>
          </p:cNvPr>
          <p:cNvPicPr preferRelativeResize="0"/>
          <p:nvPr/>
        </p:nvPicPr>
        <p:blipFill>
          <a:blip r:embed="rId4">
            <a:alphaModFix/>
          </a:blip>
          <a:stretch>
            <a:fillRect/>
          </a:stretch>
        </p:blipFill>
        <p:spPr>
          <a:xfrm>
            <a:off x="952175" y="3011025"/>
            <a:ext cx="2339600" cy="175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iw">
                <a:latin typeface="Calibri"/>
                <a:ea typeface="Calibri"/>
                <a:cs typeface="Calibri"/>
                <a:sym typeface="Calibri"/>
              </a:rPr>
              <a:t>סביבת עבודה </a:t>
            </a:r>
            <a:endParaRPr>
              <a:latin typeface="Calibri"/>
              <a:ea typeface="Calibri"/>
              <a:cs typeface="Calibri"/>
              <a:sym typeface="Calibri"/>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iw"/>
              <a:t>Google Colab</a:t>
            </a:r>
            <a:endParaRPr/>
          </a:p>
          <a:p>
            <a:pPr indent="-311150" lvl="0" marL="457200" rtl="0" algn="l">
              <a:lnSpc>
                <a:spcPct val="200000"/>
              </a:lnSpc>
              <a:spcBef>
                <a:spcPts val="0"/>
              </a:spcBef>
              <a:spcAft>
                <a:spcPts val="0"/>
              </a:spcAft>
              <a:buSzPts val="1300"/>
              <a:buChar char="●"/>
            </a:pPr>
            <a:r>
              <a:rPr lang="iw"/>
              <a:t>FireBase</a:t>
            </a:r>
            <a:endParaRPr/>
          </a:p>
          <a:p>
            <a:pPr indent="-311150" lvl="0" marL="457200" rtl="0" algn="l">
              <a:lnSpc>
                <a:spcPct val="200000"/>
              </a:lnSpc>
              <a:spcBef>
                <a:spcPts val="0"/>
              </a:spcBef>
              <a:spcAft>
                <a:spcPts val="0"/>
              </a:spcAft>
              <a:buSzPts val="1300"/>
              <a:buChar char="●"/>
            </a:pPr>
            <a:r>
              <a:rPr lang="iw"/>
              <a:t>Bootstrap</a:t>
            </a:r>
            <a:endParaRPr/>
          </a:p>
          <a:p>
            <a:pPr indent="-311150" lvl="0" marL="457200" rtl="0" algn="l">
              <a:lnSpc>
                <a:spcPct val="200000"/>
              </a:lnSpc>
              <a:spcBef>
                <a:spcPts val="0"/>
              </a:spcBef>
              <a:spcAft>
                <a:spcPts val="0"/>
              </a:spcAft>
              <a:buSzPts val="1300"/>
              <a:buChar char="●"/>
            </a:pPr>
            <a:r>
              <a:rPr lang="iw"/>
              <a:t>HTML, CSS, JavaScript</a:t>
            </a:r>
            <a:endParaRPr/>
          </a:p>
          <a:p>
            <a:pPr indent="-311150" lvl="0" marL="457200" rtl="0" algn="l">
              <a:lnSpc>
                <a:spcPct val="200000"/>
              </a:lnSpc>
              <a:spcBef>
                <a:spcPts val="0"/>
              </a:spcBef>
              <a:spcAft>
                <a:spcPts val="0"/>
              </a:spcAft>
              <a:buSzPts val="1300"/>
              <a:buChar char="●"/>
            </a:pPr>
            <a:r>
              <a:rPr lang="iw"/>
              <a:t>AI voice generator</a:t>
            </a:r>
            <a:endParaRPr/>
          </a:p>
          <a:p>
            <a:pPr indent="-311150" lvl="0" marL="457200" rtl="0" algn="l">
              <a:lnSpc>
                <a:spcPct val="200000"/>
              </a:lnSpc>
              <a:spcBef>
                <a:spcPts val="0"/>
              </a:spcBef>
              <a:spcAft>
                <a:spcPts val="0"/>
              </a:spcAft>
              <a:buSzPts val="1300"/>
              <a:buChar char="●"/>
            </a:pPr>
            <a:r>
              <a:rPr lang="iw"/>
              <a:t>Jupyter Widgets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דרישות פונקציונליות</a:t>
            </a:r>
            <a:endParaRPr>
              <a:latin typeface="Calibri"/>
              <a:ea typeface="Calibri"/>
              <a:cs typeface="Calibri"/>
              <a:sym typeface="Calibri"/>
            </a:endParaRPr>
          </a:p>
        </p:txBody>
      </p:sp>
      <p:sp>
        <p:nvSpPr>
          <p:cNvPr id="154" name="Google Shape;154;p16"/>
          <p:cNvSpPr txBox="1"/>
          <p:nvPr>
            <p:ph idx="1" type="body"/>
          </p:nvPr>
        </p:nvSpPr>
        <p:spPr>
          <a:xfrm>
            <a:off x="1297500" y="1567550"/>
            <a:ext cx="7038900" cy="2911200"/>
          </a:xfrm>
          <a:prstGeom prst="rect">
            <a:avLst/>
          </a:prstGeom>
          <a:ln>
            <a:noFill/>
          </a:ln>
        </p:spPr>
        <p:txBody>
          <a:bodyPr anchorCtr="0" anchor="t" bIns="91425" lIns="91425" spcFirstLastPara="1" rIns="91425" wrap="square" tIns="91425">
            <a:normAutofit/>
          </a:bodyPr>
          <a:lstStyle/>
          <a:p>
            <a:pPr indent="-330200" lvl="0" marL="457200" rtl="1" algn="r">
              <a:lnSpc>
                <a:spcPct val="150000"/>
              </a:lnSpc>
              <a:spcBef>
                <a:spcPts val="0"/>
              </a:spcBef>
              <a:spcAft>
                <a:spcPts val="0"/>
              </a:spcAft>
              <a:buSzPts val="1600"/>
              <a:buFont typeface="Calibri"/>
              <a:buChar char="●"/>
            </a:pPr>
            <a:r>
              <a:rPr lang="iw" sz="1600">
                <a:latin typeface="Calibri"/>
                <a:ea typeface="Calibri"/>
                <a:cs typeface="Calibri"/>
                <a:sym typeface="Calibri"/>
              </a:rPr>
              <a:t>המערכת תאפשר התחברות לאתר.</a:t>
            </a:r>
            <a:endParaRPr sz="1600">
              <a:latin typeface="Calibri"/>
              <a:ea typeface="Calibri"/>
              <a:cs typeface="Calibri"/>
              <a:sym typeface="Calibri"/>
            </a:endParaRPr>
          </a:p>
          <a:p>
            <a:pPr indent="-330200" lvl="0" marL="457200" rtl="1" algn="r">
              <a:lnSpc>
                <a:spcPct val="150000"/>
              </a:lnSpc>
              <a:spcBef>
                <a:spcPts val="0"/>
              </a:spcBef>
              <a:spcAft>
                <a:spcPts val="0"/>
              </a:spcAft>
              <a:buSzPts val="1600"/>
              <a:buFont typeface="Calibri"/>
              <a:buChar char="●"/>
            </a:pPr>
            <a:r>
              <a:rPr lang="iw" sz="1600">
                <a:latin typeface="Calibri"/>
                <a:ea typeface="Calibri"/>
                <a:cs typeface="Calibri"/>
                <a:sym typeface="Calibri"/>
              </a:rPr>
              <a:t>המערכת תאפשר משחק Single-player.</a:t>
            </a:r>
            <a:endParaRPr sz="1600">
              <a:latin typeface="Calibri"/>
              <a:ea typeface="Calibri"/>
              <a:cs typeface="Calibri"/>
              <a:sym typeface="Calibri"/>
            </a:endParaRPr>
          </a:p>
          <a:p>
            <a:pPr indent="-330200" lvl="0" marL="457200" rtl="1" algn="r">
              <a:lnSpc>
                <a:spcPct val="150000"/>
              </a:lnSpc>
              <a:spcBef>
                <a:spcPts val="0"/>
              </a:spcBef>
              <a:spcAft>
                <a:spcPts val="0"/>
              </a:spcAft>
              <a:buSzPts val="1600"/>
              <a:buFont typeface="Calibri"/>
              <a:buChar char="●"/>
            </a:pPr>
            <a:r>
              <a:rPr lang="iw" sz="1600">
                <a:latin typeface="Calibri"/>
                <a:ea typeface="Calibri"/>
                <a:cs typeface="Calibri"/>
                <a:sym typeface="Calibri"/>
              </a:rPr>
              <a:t>המערכת תאפשר לראות טבלה בה מוצגים חמשת השחקנים בעלי התוצאה הגבוהה ביותר.</a:t>
            </a:r>
            <a:endParaRPr sz="1600">
              <a:latin typeface="Calibri"/>
              <a:ea typeface="Calibri"/>
              <a:cs typeface="Calibri"/>
              <a:sym typeface="Calibri"/>
            </a:endParaRPr>
          </a:p>
          <a:p>
            <a:pPr indent="-330200" lvl="0" marL="457200" rtl="1" algn="r">
              <a:lnSpc>
                <a:spcPct val="150000"/>
              </a:lnSpc>
              <a:spcBef>
                <a:spcPts val="0"/>
              </a:spcBef>
              <a:spcAft>
                <a:spcPts val="0"/>
              </a:spcAft>
              <a:buSzPts val="1600"/>
              <a:buFont typeface="Calibri"/>
              <a:buChar char="●"/>
            </a:pPr>
            <a:r>
              <a:rPr lang="iw" sz="1600">
                <a:latin typeface="Calibri"/>
                <a:ea typeface="Calibri"/>
                <a:cs typeface="Calibri"/>
                <a:sym typeface="Calibri"/>
              </a:rPr>
              <a:t>המערכת תאפשר לראות גרף תוצאות אישי המתאר את 15 המשחקים האחרונים של השחקן. לאחר כל משחק.</a:t>
            </a:r>
            <a:endParaRPr sz="1600">
              <a:latin typeface="Calibri"/>
              <a:ea typeface="Calibri"/>
              <a:cs typeface="Calibri"/>
              <a:sym typeface="Calibri"/>
            </a:endParaRPr>
          </a:p>
          <a:p>
            <a:pPr indent="-330200" lvl="0" marL="457200" rtl="1" algn="r">
              <a:lnSpc>
                <a:spcPct val="150000"/>
              </a:lnSpc>
              <a:spcBef>
                <a:spcPts val="0"/>
              </a:spcBef>
              <a:spcAft>
                <a:spcPts val="0"/>
              </a:spcAft>
              <a:buSzPts val="1600"/>
              <a:buFont typeface="Calibri"/>
              <a:buChar char="●"/>
            </a:pPr>
            <a:r>
              <a:rPr lang="iw" sz="1600">
                <a:latin typeface="Calibri"/>
                <a:ea typeface="Calibri"/>
                <a:cs typeface="Calibri"/>
                <a:sym typeface="Calibri"/>
              </a:rPr>
              <a:t>המערכת תספק למשתמש מדריך לשימוש ראשוני באתר.</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דרישות לא פונקציונליות</a:t>
            </a:r>
            <a:endParaRPr>
              <a:latin typeface="Calibri"/>
              <a:ea typeface="Calibri"/>
              <a:cs typeface="Calibri"/>
              <a:sym typeface="Calibri"/>
            </a:endParaRPr>
          </a:p>
        </p:txBody>
      </p:sp>
      <p:sp>
        <p:nvSpPr>
          <p:cNvPr id="160" name="Google Shape;160;p17"/>
          <p:cNvSpPr txBox="1"/>
          <p:nvPr>
            <p:ph idx="1" type="body"/>
          </p:nvPr>
        </p:nvSpPr>
        <p:spPr>
          <a:xfrm>
            <a:off x="426900" y="1445750"/>
            <a:ext cx="8492400" cy="3285900"/>
          </a:xfrm>
          <a:prstGeom prst="rect">
            <a:avLst/>
          </a:prstGeom>
        </p:spPr>
        <p:txBody>
          <a:bodyPr anchorCtr="0" anchor="t" bIns="91425" lIns="91425" spcFirstLastPara="1" rIns="91425" wrap="square" tIns="91425">
            <a:normAutofit/>
          </a:bodyPr>
          <a:lstStyle/>
          <a:p>
            <a:pPr indent="-330200" lvl="0" marL="457200" rtl="1" algn="r">
              <a:spcBef>
                <a:spcPts val="1200"/>
              </a:spcBef>
              <a:spcAft>
                <a:spcPts val="0"/>
              </a:spcAft>
              <a:buSzPts val="1600"/>
              <a:buFont typeface="Calibri"/>
              <a:buChar char="●"/>
            </a:pPr>
            <a:r>
              <a:rPr lang="iw" sz="1600">
                <a:latin typeface="Calibri"/>
                <a:ea typeface="Calibri"/>
                <a:cs typeface="Calibri"/>
                <a:sym typeface="Calibri"/>
              </a:rPr>
              <a:t> Privac</a:t>
            </a:r>
            <a:r>
              <a:rPr lang="iw" sz="1600">
                <a:latin typeface="Calibri"/>
                <a:ea typeface="Calibri"/>
                <a:cs typeface="Calibri"/>
                <a:sym typeface="Calibri"/>
              </a:rPr>
              <a:t>y</a:t>
            </a:r>
            <a:r>
              <a:rPr lang="iw" sz="1600">
                <a:latin typeface="Calibri"/>
                <a:ea typeface="Calibri"/>
                <a:cs typeface="Calibri"/>
                <a:sym typeface="Calibri"/>
              </a:rPr>
              <a:t>  - נתוני המשתמשים לא יהיו חשופים לכלל משתמשי במערכת.</a:t>
            </a:r>
            <a:endParaRPr sz="1600">
              <a:latin typeface="Calibri"/>
              <a:ea typeface="Calibri"/>
              <a:cs typeface="Calibri"/>
              <a:sym typeface="Calibri"/>
            </a:endParaRPr>
          </a:p>
          <a:p>
            <a:pPr indent="-330200" lvl="0" marL="457200" rtl="1" algn="r">
              <a:spcBef>
                <a:spcPts val="0"/>
              </a:spcBef>
              <a:spcAft>
                <a:spcPts val="0"/>
              </a:spcAft>
              <a:buSzPts val="1600"/>
              <a:buFont typeface="Calibri"/>
              <a:buChar char="●"/>
            </a:pPr>
            <a:r>
              <a:rPr lang="iw" sz="1600">
                <a:latin typeface="Calibri"/>
                <a:ea typeface="Calibri"/>
                <a:cs typeface="Calibri"/>
                <a:sym typeface="Calibri"/>
              </a:rPr>
              <a:t> Response time - מעברי האנימציות באתר יתרחשו באופן מיידי וללא השהיות.</a:t>
            </a:r>
            <a:endParaRPr sz="1600">
              <a:latin typeface="Calibri"/>
              <a:ea typeface="Calibri"/>
              <a:cs typeface="Calibri"/>
              <a:sym typeface="Calibri"/>
            </a:endParaRPr>
          </a:p>
          <a:p>
            <a:pPr indent="-330200" lvl="0" marL="457200" rtl="1" algn="r">
              <a:spcBef>
                <a:spcPts val="0"/>
              </a:spcBef>
              <a:spcAft>
                <a:spcPts val="0"/>
              </a:spcAft>
              <a:buSzPts val="1600"/>
              <a:buFont typeface="Calibri"/>
              <a:buChar char="●"/>
            </a:pPr>
            <a:r>
              <a:rPr lang="iw" sz="1600">
                <a:latin typeface="Calibri"/>
                <a:ea typeface="Calibri"/>
                <a:cs typeface="Calibri"/>
                <a:sym typeface="Calibri"/>
              </a:rPr>
              <a:t> Accessibility - עיצוב המערכת יותאם גם לבעלי מוגבלויות ויבוסס על עקרונות העיצוב של נורמן.</a:t>
            </a:r>
            <a:endParaRPr sz="1600">
              <a:latin typeface="Calibri"/>
              <a:ea typeface="Calibri"/>
              <a:cs typeface="Calibri"/>
              <a:sym typeface="Calibri"/>
            </a:endParaRPr>
          </a:p>
          <a:p>
            <a:pPr indent="-330200" lvl="0" marL="457200" rtl="1" algn="r">
              <a:spcBef>
                <a:spcPts val="0"/>
              </a:spcBef>
              <a:spcAft>
                <a:spcPts val="0"/>
              </a:spcAft>
              <a:buSzPts val="1600"/>
              <a:buFont typeface="Calibri"/>
              <a:buChar char="●"/>
            </a:pPr>
            <a:r>
              <a:rPr lang="iw" sz="1600">
                <a:latin typeface="Calibri"/>
                <a:ea typeface="Calibri"/>
                <a:cs typeface="Calibri"/>
                <a:sym typeface="Calibri"/>
              </a:rPr>
              <a:t> Portabilit</a:t>
            </a:r>
            <a:r>
              <a:rPr lang="iw" sz="1600">
                <a:latin typeface="Calibri"/>
                <a:ea typeface="Calibri"/>
                <a:cs typeface="Calibri"/>
                <a:sym typeface="Calibri"/>
              </a:rPr>
              <a:t>y</a:t>
            </a:r>
            <a:r>
              <a:rPr lang="iw" sz="1600">
                <a:latin typeface="Calibri"/>
                <a:ea typeface="Calibri"/>
                <a:cs typeface="Calibri"/>
                <a:sym typeface="Calibri"/>
              </a:rPr>
              <a:t> – ניתן להשתמש במערכת בסוגים שונים של פלטפורומות/דפדפנים ללא צורך בהתקנות מיוחדות.</a:t>
            </a:r>
            <a:endParaRPr sz="1600">
              <a:latin typeface="Calibri"/>
              <a:ea typeface="Calibri"/>
              <a:cs typeface="Calibri"/>
              <a:sym typeface="Calibri"/>
            </a:endParaRPr>
          </a:p>
          <a:p>
            <a:pPr indent="-330200" lvl="0" marL="457200" rtl="1" algn="r">
              <a:spcBef>
                <a:spcPts val="0"/>
              </a:spcBef>
              <a:spcAft>
                <a:spcPts val="0"/>
              </a:spcAft>
              <a:buSzPts val="1600"/>
              <a:buFont typeface="Calibri"/>
              <a:buChar char="●"/>
            </a:pPr>
            <a:r>
              <a:rPr lang="iw" sz="1600">
                <a:latin typeface="Calibri"/>
                <a:ea typeface="Calibri"/>
                <a:cs typeface="Calibri"/>
                <a:sym typeface="Calibri"/>
              </a:rPr>
              <a:t> </a:t>
            </a:r>
            <a:r>
              <a:rPr lang="iw" sz="1600">
                <a:latin typeface="Calibri"/>
                <a:ea typeface="Calibri"/>
                <a:cs typeface="Calibri"/>
                <a:sym typeface="Calibri"/>
              </a:rPr>
              <a:t>Scalability - המערכת תתוכנן כך שתוכל להתמודד עם כמויות משתנות של משתמשים רשומים לאתר.</a:t>
            </a:r>
            <a:endParaRPr sz="1600">
              <a:latin typeface="Calibri"/>
              <a:ea typeface="Calibri"/>
              <a:cs typeface="Calibri"/>
              <a:sym typeface="Calibri"/>
            </a:endParaRPr>
          </a:p>
          <a:p>
            <a:pPr indent="0" lvl="0" marL="457200" rtl="1" algn="r">
              <a:spcBef>
                <a:spcPts val="1200"/>
              </a:spcBef>
              <a:spcAft>
                <a:spcPts val="0"/>
              </a:spcAft>
              <a:buNone/>
            </a:pPr>
            <a:r>
              <a:t/>
            </a:r>
            <a:endParaRPr sz="1600">
              <a:latin typeface="Calibri"/>
              <a:ea typeface="Calibri"/>
              <a:cs typeface="Calibri"/>
              <a:sym typeface="Calibri"/>
            </a:endParaRPr>
          </a:p>
          <a:p>
            <a:pPr indent="0" lvl="0" marL="457200" rtl="0" algn="r">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070250" y="1376050"/>
            <a:ext cx="1410300" cy="575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איטרציה 1</a:t>
            </a:r>
            <a:endParaRPr/>
          </a:p>
        </p:txBody>
      </p:sp>
      <p:sp>
        <p:nvSpPr>
          <p:cNvPr id="166" name="Google Shape;166;p18"/>
          <p:cNvSpPr txBox="1"/>
          <p:nvPr>
            <p:ph idx="1" type="body"/>
          </p:nvPr>
        </p:nvSpPr>
        <p:spPr>
          <a:xfrm>
            <a:off x="1351525" y="2140275"/>
            <a:ext cx="2446800" cy="2638500"/>
          </a:xfrm>
          <a:prstGeom prst="rect">
            <a:avLst/>
          </a:prstGeom>
        </p:spPr>
        <p:txBody>
          <a:bodyPr anchorCtr="0" anchor="t" bIns="91425" lIns="91425" spcFirstLastPara="1" rIns="91425" wrap="square" tIns="91425">
            <a:normAutofit/>
          </a:bodyPr>
          <a:lstStyle/>
          <a:p>
            <a:pPr indent="-298450" lvl="0" marL="457200" marR="12700" rtl="1" algn="r">
              <a:spcBef>
                <a:spcPts val="1200"/>
              </a:spcBef>
              <a:spcAft>
                <a:spcPts val="0"/>
              </a:spcAft>
              <a:buSzPts val="1100"/>
              <a:buFont typeface="Arial"/>
              <a:buChar char="●"/>
            </a:pPr>
            <a:r>
              <a:rPr lang="iw" sz="1100">
                <a:latin typeface="Arial"/>
                <a:ea typeface="Arial"/>
                <a:cs typeface="Arial"/>
                <a:sym typeface="Arial"/>
              </a:rPr>
              <a:t>חשיבה עיצובית</a:t>
            </a:r>
            <a:endParaRPr sz="1100">
              <a:latin typeface="Arial"/>
              <a:ea typeface="Arial"/>
              <a:cs typeface="Arial"/>
              <a:sym typeface="Arial"/>
            </a:endParaRPr>
          </a:p>
          <a:p>
            <a:pPr indent="-298450" lvl="0" marL="457200" marR="12700" rtl="1" algn="r">
              <a:spcBef>
                <a:spcPts val="0"/>
              </a:spcBef>
              <a:spcAft>
                <a:spcPts val="0"/>
              </a:spcAft>
              <a:buSzPts val="1100"/>
              <a:buFont typeface="Arial"/>
              <a:buChar char="●"/>
            </a:pPr>
            <a:r>
              <a:rPr lang="iw" sz="1100">
                <a:latin typeface="Arial"/>
                <a:ea typeface="Arial"/>
                <a:cs typeface="Arial"/>
                <a:sym typeface="Arial"/>
              </a:rPr>
              <a:t>לימוד תוכנות ושפות רלוונטיות</a:t>
            </a:r>
            <a:endParaRPr sz="1100">
              <a:latin typeface="Arial"/>
              <a:ea typeface="Arial"/>
              <a:cs typeface="Arial"/>
              <a:sym typeface="Arial"/>
            </a:endParaRPr>
          </a:p>
          <a:p>
            <a:pPr indent="-298450" lvl="0" marL="457200" marR="12700" rtl="1" algn="r">
              <a:spcBef>
                <a:spcPts val="0"/>
              </a:spcBef>
              <a:spcAft>
                <a:spcPts val="0"/>
              </a:spcAft>
              <a:buSzPts val="1100"/>
              <a:buFont typeface="Arial"/>
              <a:buChar char="●"/>
            </a:pPr>
            <a:r>
              <a:rPr lang="iw" sz="1100">
                <a:latin typeface="Arial"/>
                <a:ea typeface="Arial"/>
                <a:cs typeface="Arial"/>
                <a:sym typeface="Arial"/>
              </a:rPr>
              <a:t>יצירת DB</a:t>
            </a:r>
            <a:endParaRPr sz="1100">
              <a:latin typeface="Arial"/>
              <a:ea typeface="Arial"/>
              <a:cs typeface="Arial"/>
              <a:sym typeface="Arial"/>
            </a:endParaRPr>
          </a:p>
          <a:p>
            <a:pPr indent="-298450" lvl="0" marL="457200" marR="12700" rtl="1" algn="r">
              <a:spcBef>
                <a:spcPts val="0"/>
              </a:spcBef>
              <a:spcAft>
                <a:spcPts val="0"/>
              </a:spcAft>
              <a:buSzPts val="1100"/>
              <a:buFont typeface="Arial"/>
              <a:buChar char="●"/>
            </a:pPr>
            <a:r>
              <a:rPr lang="iw" sz="1100">
                <a:latin typeface="Arial"/>
                <a:ea typeface="Arial"/>
                <a:cs typeface="Arial"/>
                <a:sym typeface="Arial"/>
              </a:rPr>
              <a:t>יצירת מסכי משחק</a:t>
            </a:r>
            <a:endParaRPr sz="1100">
              <a:latin typeface="Arial"/>
              <a:ea typeface="Arial"/>
              <a:cs typeface="Arial"/>
              <a:sym typeface="Arial"/>
            </a:endParaRPr>
          </a:p>
          <a:p>
            <a:pPr indent="-298450" lvl="0" marL="457200" marR="12700" rtl="1" algn="r">
              <a:spcBef>
                <a:spcPts val="0"/>
              </a:spcBef>
              <a:spcAft>
                <a:spcPts val="0"/>
              </a:spcAft>
              <a:buSzPts val="1100"/>
              <a:buFont typeface="Arial"/>
              <a:buChar char="●"/>
            </a:pPr>
            <a:r>
              <a:rPr lang="iw" sz="1100">
                <a:latin typeface="Arial"/>
                <a:ea typeface="Arial"/>
                <a:cs typeface="Arial"/>
                <a:sym typeface="Arial"/>
              </a:rPr>
              <a:t>יצירת לוגיקה בסיסית</a:t>
            </a:r>
            <a:endParaRPr sz="1100">
              <a:latin typeface="Arial"/>
              <a:ea typeface="Arial"/>
              <a:cs typeface="Arial"/>
              <a:sym typeface="Arial"/>
            </a:endParaRPr>
          </a:p>
          <a:p>
            <a:pPr indent="-298450" lvl="0" marL="457200" marR="12700" rtl="1" algn="r">
              <a:spcBef>
                <a:spcPts val="0"/>
              </a:spcBef>
              <a:spcAft>
                <a:spcPts val="0"/>
              </a:spcAft>
              <a:buSzPts val="1100"/>
              <a:buFont typeface="Arial"/>
              <a:buChar char="●"/>
            </a:pPr>
            <a:r>
              <a:rPr lang="iw" sz="1100">
                <a:latin typeface="Arial"/>
                <a:ea typeface="Arial"/>
                <a:cs typeface="Arial"/>
                <a:sym typeface="Arial"/>
              </a:rPr>
              <a:t>יצירת פאנל מנהל</a:t>
            </a:r>
            <a:endParaRPr sz="1100">
              <a:latin typeface="Arial"/>
              <a:ea typeface="Arial"/>
              <a:cs typeface="Arial"/>
              <a:sym typeface="Arial"/>
            </a:endParaRPr>
          </a:p>
          <a:p>
            <a:pPr indent="-298450" lvl="0" marL="457200" marR="12700" rtl="1" algn="r">
              <a:spcBef>
                <a:spcPts val="0"/>
              </a:spcBef>
              <a:spcAft>
                <a:spcPts val="0"/>
              </a:spcAft>
              <a:buSzPts val="1100"/>
              <a:buFont typeface="Arial"/>
              <a:buChar char="●"/>
            </a:pPr>
            <a:r>
              <a:rPr lang="iw" sz="1100">
                <a:latin typeface="Arial"/>
                <a:ea typeface="Arial"/>
                <a:cs typeface="Arial"/>
                <a:sym typeface="Arial"/>
              </a:rPr>
              <a:t>בדיקות קבלה</a:t>
            </a:r>
            <a:endParaRPr sz="1100">
              <a:latin typeface="Arial"/>
              <a:ea typeface="Arial"/>
              <a:cs typeface="Arial"/>
              <a:sym typeface="Arial"/>
            </a:endParaRPr>
          </a:p>
          <a:p>
            <a:pPr indent="0" lvl="0" marL="457200" marR="12700" rtl="1" algn="r">
              <a:spcBef>
                <a:spcPts val="1200"/>
              </a:spcBef>
              <a:spcAft>
                <a:spcPts val="1200"/>
              </a:spcAft>
              <a:buNone/>
            </a:pPr>
            <a:r>
              <a:t/>
            </a:r>
            <a:endParaRPr sz="1100">
              <a:latin typeface="Arial"/>
              <a:ea typeface="Arial"/>
              <a:cs typeface="Arial"/>
              <a:sym typeface="Arial"/>
            </a:endParaRPr>
          </a:p>
        </p:txBody>
      </p:sp>
      <p:sp>
        <p:nvSpPr>
          <p:cNvPr id="167" name="Google Shape;167;p18"/>
          <p:cNvSpPr txBox="1"/>
          <p:nvPr>
            <p:ph idx="1" type="body"/>
          </p:nvPr>
        </p:nvSpPr>
        <p:spPr>
          <a:xfrm>
            <a:off x="1780950" y="2099950"/>
            <a:ext cx="2010300" cy="2638500"/>
          </a:xfrm>
          <a:prstGeom prst="rect">
            <a:avLst/>
          </a:prstGeom>
        </p:spPr>
        <p:txBody>
          <a:bodyPr anchorCtr="0" anchor="t" bIns="91425" lIns="91425" spcFirstLastPara="1" rIns="91425" wrap="square" tIns="91425">
            <a:normAutofit/>
          </a:bodyPr>
          <a:lstStyle/>
          <a:p>
            <a:pPr indent="-304800" lvl="0" marL="457200" rtl="1" algn="r">
              <a:spcBef>
                <a:spcPts val="1200"/>
              </a:spcBef>
              <a:spcAft>
                <a:spcPts val="0"/>
              </a:spcAft>
              <a:buSzPts val="1200"/>
              <a:buChar char="●"/>
            </a:pPr>
            <a:r>
              <a:rPr lang="iw" sz="1200">
                <a:latin typeface="Arial"/>
                <a:ea typeface="Arial"/>
                <a:cs typeface="Arial"/>
                <a:sym typeface="Arial"/>
              </a:rPr>
              <a:t>שיפור לוגיקה</a:t>
            </a:r>
            <a:endParaRPr sz="1200">
              <a:latin typeface="Arial"/>
              <a:ea typeface="Arial"/>
              <a:cs typeface="Arial"/>
              <a:sym typeface="Arial"/>
            </a:endParaRPr>
          </a:p>
          <a:p>
            <a:pPr indent="-304800" lvl="0" marL="457200" rtl="1" algn="r">
              <a:spcBef>
                <a:spcPts val="0"/>
              </a:spcBef>
              <a:spcAft>
                <a:spcPts val="0"/>
              </a:spcAft>
              <a:buSzPts val="1200"/>
              <a:buChar char="●"/>
            </a:pPr>
            <a:r>
              <a:rPr lang="iw" sz="1200">
                <a:latin typeface="Arial"/>
                <a:ea typeface="Arial"/>
                <a:cs typeface="Arial"/>
                <a:sym typeface="Arial"/>
              </a:rPr>
              <a:t>עיצוב מסכים</a:t>
            </a:r>
            <a:endParaRPr sz="1200">
              <a:latin typeface="Arial"/>
              <a:ea typeface="Arial"/>
              <a:cs typeface="Arial"/>
              <a:sym typeface="Arial"/>
            </a:endParaRPr>
          </a:p>
          <a:p>
            <a:pPr indent="-304800" lvl="0" marL="457200" rtl="1" algn="r">
              <a:spcBef>
                <a:spcPts val="0"/>
              </a:spcBef>
              <a:spcAft>
                <a:spcPts val="0"/>
              </a:spcAft>
              <a:buSzPts val="1200"/>
              <a:buChar char="●"/>
            </a:pPr>
            <a:r>
              <a:rPr lang="iw" sz="1200">
                <a:latin typeface="Arial"/>
                <a:ea typeface="Arial"/>
                <a:cs typeface="Arial"/>
                <a:sym typeface="Arial"/>
              </a:rPr>
              <a:t>פידבק למשתמש</a:t>
            </a:r>
            <a:endParaRPr sz="1200">
              <a:latin typeface="Arial"/>
              <a:ea typeface="Arial"/>
              <a:cs typeface="Arial"/>
              <a:sym typeface="Arial"/>
            </a:endParaRPr>
          </a:p>
          <a:p>
            <a:pPr indent="-304800" lvl="0" marL="457200" rtl="1" algn="r">
              <a:spcBef>
                <a:spcPts val="0"/>
              </a:spcBef>
              <a:spcAft>
                <a:spcPts val="0"/>
              </a:spcAft>
              <a:buSzPts val="1200"/>
              <a:buChar char="●"/>
            </a:pPr>
            <a:r>
              <a:rPr lang="iw" sz="1200">
                <a:latin typeface="Arial"/>
                <a:ea typeface="Arial"/>
                <a:cs typeface="Arial"/>
                <a:sym typeface="Arial"/>
              </a:rPr>
              <a:t>תיעוד קוד</a:t>
            </a:r>
            <a:endParaRPr sz="1200">
              <a:latin typeface="Arial"/>
              <a:ea typeface="Arial"/>
              <a:cs typeface="Arial"/>
              <a:sym typeface="Arial"/>
            </a:endParaRPr>
          </a:p>
          <a:p>
            <a:pPr indent="-304800" lvl="0" marL="457200" rtl="1" algn="r">
              <a:spcBef>
                <a:spcPts val="0"/>
              </a:spcBef>
              <a:spcAft>
                <a:spcPts val="0"/>
              </a:spcAft>
              <a:buSzPts val="1200"/>
              <a:buChar char="●"/>
            </a:pPr>
            <a:r>
              <a:rPr lang="iw" sz="1200">
                <a:latin typeface="Arial"/>
                <a:ea typeface="Arial"/>
                <a:cs typeface="Arial"/>
                <a:sym typeface="Arial"/>
              </a:rPr>
              <a:t>יצירת סרטון תדמית</a:t>
            </a:r>
            <a:endParaRPr sz="1200">
              <a:latin typeface="Arial"/>
              <a:ea typeface="Arial"/>
              <a:cs typeface="Arial"/>
              <a:sym typeface="Arial"/>
            </a:endParaRPr>
          </a:p>
          <a:p>
            <a:pPr indent="-304800" lvl="0" marL="457200" rtl="1" algn="r">
              <a:spcBef>
                <a:spcPts val="0"/>
              </a:spcBef>
              <a:spcAft>
                <a:spcPts val="0"/>
              </a:spcAft>
              <a:buSzPts val="1200"/>
              <a:buChar char="●"/>
            </a:pPr>
            <a:r>
              <a:rPr lang="iw" sz="1200">
                <a:latin typeface="Arial"/>
                <a:ea typeface="Arial"/>
                <a:cs typeface="Arial"/>
                <a:sym typeface="Arial"/>
              </a:rPr>
              <a:t>יצירת תיק מתכנת</a:t>
            </a:r>
            <a:endParaRPr sz="1200">
              <a:latin typeface="Arial"/>
              <a:ea typeface="Arial"/>
              <a:cs typeface="Arial"/>
              <a:sym typeface="Arial"/>
            </a:endParaRPr>
          </a:p>
          <a:p>
            <a:pPr indent="-304800" lvl="0" marL="457200" rtl="1" algn="r">
              <a:spcBef>
                <a:spcPts val="0"/>
              </a:spcBef>
              <a:spcAft>
                <a:spcPts val="0"/>
              </a:spcAft>
              <a:buSzPts val="1200"/>
              <a:buFont typeface="Arial"/>
              <a:buChar char="●"/>
            </a:pPr>
            <a:r>
              <a:rPr lang="iw" sz="1200">
                <a:latin typeface="Arial"/>
                <a:ea typeface="Arial"/>
                <a:cs typeface="Arial"/>
                <a:sym typeface="Arial"/>
              </a:rPr>
              <a:t>יצירת תיק משתמש</a:t>
            </a:r>
            <a:endParaRPr sz="1200">
              <a:latin typeface="Arial"/>
              <a:ea typeface="Arial"/>
              <a:cs typeface="Arial"/>
              <a:sym typeface="Arial"/>
            </a:endParaRPr>
          </a:p>
          <a:p>
            <a:pPr indent="-304800" lvl="0" marL="457200" rtl="1" algn="r">
              <a:spcBef>
                <a:spcPts val="0"/>
              </a:spcBef>
              <a:spcAft>
                <a:spcPts val="0"/>
              </a:spcAft>
              <a:buSzPts val="1200"/>
              <a:buChar char="●"/>
            </a:pPr>
            <a:r>
              <a:rPr lang="iw" sz="1200">
                <a:latin typeface="Arial"/>
                <a:ea typeface="Arial"/>
                <a:cs typeface="Arial"/>
                <a:sym typeface="Arial"/>
              </a:rPr>
              <a:t>סידור מסד הנתונים</a:t>
            </a:r>
            <a:endParaRPr sz="900">
              <a:latin typeface="Arial"/>
              <a:ea typeface="Arial"/>
              <a:cs typeface="Arial"/>
              <a:sym typeface="Arial"/>
            </a:endParaRPr>
          </a:p>
        </p:txBody>
      </p:sp>
      <p:sp>
        <p:nvSpPr>
          <p:cNvPr id="168" name="Google Shape;168;p18"/>
          <p:cNvSpPr txBox="1"/>
          <p:nvPr>
            <p:ph type="title"/>
          </p:nvPr>
        </p:nvSpPr>
        <p:spPr>
          <a:xfrm>
            <a:off x="3684200" y="425225"/>
            <a:ext cx="2312400" cy="575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איטרציות מרכזיות</a:t>
            </a:r>
            <a:endParaRPr>
              <a:latin typeface="Calibri"/>
              <a:ea typeface="Calibri"/>
              <a:cs typeface="Calibri"/>
              <a:sym typeface="Calibri"/>
            </a:endParaRPr>
          </a:p>
        </p:txBody>
      </p:sp>
      <p:pic>
        <p:nvPicPr>
          <p:cNvPr id="169" name="Google Shape;169;p18"/>
          <p:cNvPicPr preferRelativeResize="0"/>
          <p:nvPr/>
        </p:nvPicPr>
        <p:blipFill>
          <a:blip r:embed="rId3">
            <a:alphaModFix/>
          </a:blip>
          <a:stretch>
            <a:fillRect/>
          </a:stretch>
        </p:blipFill>
        <p:spPr>
          <a:xfrm>
            <a:off x="5896450" y="1376050"/>
            <a:ext cx="2391398" cy="2391402"/>
          </a:xfrm>
          <a:prstGeom prst="rect">
            <a:avLst/>
          </a:prstGeom>
          <a:noFill/>
          <a:ln>
            <a:noFill/>
          </a:ln>
        </p:spPr>
      </p:pic>
      <p:sp>
        <p:nvSpPr>
          <p:cNvPr id="170" name="Google Shape;170;p18"/>
          <p:cNvSpPr txBox="1"/>
          <p:nvPr>
            <p:ph type="title"/>
          </p:nvPr>
        </p:nvSpPr>
        <p:spPr>
          <a:xfrm>
            <a:off x="2080950" y="1376050"/>
            <a:ext cx="1410300" cy="575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איטרציה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1000"/>
                                        <p:tgtEl>
                                          <p:spTgt spid="167"/>
                                        </p:tgtEl>
                                        <p:attrNameLst>
                                          <p:attrName>ppt_y</p:attrName>
                                        </p:attrNameLst>
                                      </p:cBhvr>
                                      <p:tavLst>
                                        <p:tav fmla="" tm="0">
                                          <p:val>
                                            <p:strVal val="#ppt_y+1"/>
                                          </p:val>
                                        </p:tav>
                                        <p:tav fmla="" tm="100000">
                                          <p:val>
                                            <p:strVal val="#ppt_y"/>
                                          </p:val>
                                        </p:tav>
                                      </p:tavLst>
                                    </p:anim>
                                  </p:childTnLst>
                                </p:cTn>
                              </p:par>
                              <p:par>
                                <p:cTn fill="hold" nodeType="withEffect" presetClass="exit" presetID="2" presetSubtype="1">
                                  <p:stCondLst>
                                    <p:cond delay="0"/>
                                  </p:stCondLst>
                                  <p:childTnLst>
                                    <p:anim calcmode="lin" valueType="num">
                                      <p:cBhvr additive="base">
                                        <p:cTn dur="1000"/>
                                        <p:tgtEl>
                                          <p:spTgt spid="165"/>
                                        </p:tgtEl>
                                        <p:attrNameLst>
                                          <p:attrName>ppt_y</p:attrName>
                                        </p:attrNameLst>
                                      </p:cBhvr>
                                      <p:tavLst>
                                        <p:tav fmla="" tm="0">
                                          <p:val>
                                            <p:strVal val="#ppt_y"/>
                                          </p:val>
                                        </p:tav>
                                        <p:tav fmla="" tm="100000">
                                          <p:val>
                                            <p:strVal val="#ppt_y-1"/>
                                          </p:val>
                                        </p:tav>
                                      </p:tavLst>
                                    </p:anim>
                                    <p:set>
                                      <p:cBhvr>
                                        <p:cTn dur="1" fill="hold">
                                          <p:stCondLst>
                                            <p:cond delay="1000"/>
                                          </p:stCondLst>
                                        </p:cTn>
                                        <p:tgtEl>
                                          <p:spTgt spid="165"/>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66"/>
                                        </p:tgtEl>
                                        <p:attrNameLst>
                                          <p:attrName>ppt_y</p:attrName>
                                        </p:attrNameLst>
                                      </p:cBhvr>
                                      <p:tavLst>
                                        <p:tav fmla="" tm="0">
                                          <p:val>
                                            <p:strVal val="#ppt_y"/>
                                          </p:val>
                                        </p:tav>
                                        <p:tav fmla="" tm="100000">
                                          <p:val>
                                            <p:strVal val="#ppt_y-1"/>
                                          </p:val>
                                        </p:tav>
                                      </p:tavLst>
                                    </p:anim>
                                    <p:set>
                                      <p:cBhvr>
                                        <p:cTn dur="1" fill="hold">
                                          <p:stCondLst>
                                            <p:cond delay="1000"/>
                                          </p:stCondLst>
                                        </p:cTn>
                                        <p:tgtEl>
                                          <p:spTgt spid="1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USE CASE</a:t>
            </a:r>
            <a:endParaRPr/>
          </a:p>
        </p:txBody>
      </p:sp>
      <p:pic>
        <p:nvPicPr>
          <p:cNvPr id="176" name="Google Shape;176;p19"/>
          <p:cNvPicPr preferRelativeResize="0"/>
          <p:nvPr/>
        </p:nvPicPr>
        <p:blipFill>
          <a:blip r:embed="rId3">
            <a:alphaModFix/>
          </a:blip>
          <a:stretch>
            <a:fillRect/>
          </a:stretch>
        </p:blipFill>
        <p:spPr>
          <a:xfrm>
            <a:off x="1267672" y="1028625"/>
            <a:ext cx="6608651" cy="388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שאלון SUS</a:t>
            </a:r>
            <a:endParaRPr>
              <a:latin typeface="Calibri"/>
              <a:ea typeface="Calibri"/>
              <a:cs typeface="Calibri"/>
              <a:sym typeface="Calibri"/>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1" algn="r">
              <a:lnSpc>
                <a:spcPct val="200000"/>
              </a:lnSpc>
              <a:spcBef>
                <a:spcPts val="0"/>
              </a:spcBef>
              <a:spcAft>
                <a:spcPts val="0"/>
              </a:spcAft>
              <a:buSzPts val="1500"/>
              <a:buFont typeface="Arial"/>
              <a:buChar char="●"/>
            </a:pPr>
            <a:r>
              <a:rPr lang="iw" sz="1500">
                <a:latin typeface="Arial"/>
                <a:ea typeface="Arial"/>
                <a:cs typeface="Arial"/>
                <a:sym typeface="Arial"/>
              </a:rPr>
              <a:t>ציון זה מציב אותנו על פי שיטת הערכה של </a:t>
            </a:r>
            <a:r>
              <a:rPr b="1" i="1" lang="iw" sz="1500">
                <a:latin typeface="Arial"/>
                <a:ea typeface="Arial"/>
                <a:cs typeface="Arial"/>
                <a:sym typeface="Arial"/>
              </a:rPr>
              <a:t>SUS</a:t>
            </a:r>
            <a:r>
              <a:rPr lang="iw" sz="1500">
                <a:latin typeface="Arial"/>
                <a:ea typeface="Arial"/>
                <a:cs typeface="Arial"/>
                <a:sym typeface="Arial"/>
              </a:rPr>
              <a:t> ב 10% העליונים.</a:t>
            </a:r>
            <a:endParaRPr sz="1500">
              <a:latin typeface="Arial"/>
              <a:ea typeface="Arial"/>
              <a:cs typeface="Arial"/>
              <a:sym typeface="Arial"/>
            </a:endParaRPr>
          </a:p>
          <a:p>
            <a:pPr indent="-323850" lvl="0" marL="457200" rtl="1" algn="r">
              <a:lnSpc>
                <a:spcPct val="200000"/>
              </a:lnSpc>
              <a:spcBef>
                <a:spcPts val="0"/>
              </a:spcBef>
              <a:spcAft>
                <a:spcPts val="0"/>
              </a:spcAft>
              <a:buSzPts val="1500"/>
              <a:buFont typeface="Arial"/>
              <a:buChar char="●"/>
            </a:pPr>
            <a:r>
              <a:rPr lang="iw" sz="1500">
                <a:latin typeface="Arial"/>
                <a:ea typeface="Arial"/>
                <a:cs typeface="Arial"/>
                <a:sym typeface="Arial"/>
              </a:rPr>
              <a:t>הציון סיפק אותנו אך כמובן ששאפנו לציון גבוה יותר.</a:t>
            </a:r>
            <a:endParaRPr sz="1500">
              <a:latin typeface="Arial"/>
              <a:ea typeface="Arial"/>
              <a:cs typeface="Arial"/>
              <a:sym typeface="Arial"/>
            </a:endParaRPr>
          </a:p>
          <a:p>
            <a:pPr indent="-323850" lvl="0" marL="457200" rtl="1" algn="r">
              <a:lnSpc>
                <a:spcPct val="200000"/>
              </a:lnSpc>
              <a:spcBef>
                <a:spcPts val="0"/>
              </a:spcBef>
              <a:spcAft>
                <a:spcPts val="0"/>
              </a:spcAft>
              <a:buSzPts val="1500"/>
              <a:buFont typeface="Arial"/>
              <a:buChar char="●"/>
            </a:pPr>
            <a:r>
              <a:rPr lang="iw" sz="1500">
                <a:latin typeface="Arial"/>
                <a:ea typeface="Arial"/>
                <a:cs typeface="Arial"/>
                <a:sym typeface="Arial"/>
              </a:rPr>
              <a:t>בעקבות כך שיפרנו את המערכת על סמך ההערות והמשובים שקיבלנו.</a:t>
            </a:r>
            <a:endParaRPr sz="1500">
              <a:latin typeface="Arial"/>
              <a:ea typeface="Arial"/>
              <a:cs typeface="Arial"/>
              <a:sym typeface="Arial"/>
            </a:endParaRPr>
          </a:p>
          <a:p>
            <a:pPr indent="-323850" lvl="0" marL="457200" rtl="1" algn="r">
              <a:lnSpc>
                <a:spcPct val="200000"/>
              </a:lnSpc>
              <a:spcBef>
                <a:spcPts val="0"/>
              </a:spcBef>
              <a:spcAft>
                <a:spcPts val="0"/>
              </a:spcAft>
              <a:buSzPts val="1500"/>
              <a:buFont typeface="Arial"/>
              <a:buChar char="●"/>
            </a:pPr>
            <a:r>
              <a:rPr lang="iw" sz="1500">
                <a:latin typeface="Arial"/>
                <a:ea typeface="Arial"/>
                <a:cs typeface="Arial"/>
                <a:sym typeface="Arial"/>
              </a:rPr>
              <a:t> המטרה שכמה שיותר אנשים יהיו מרוצים והמערכת תהיה יעילה ונגישה לכולם ברמה הכי גבוהה שיש.</a:t>
            </a:r>
            <a:endParaRPr sz="1500">
              <a:latin typeface="Arial"/>
              <a:ea typeface="Arial"/>
              <a:cs typeface="Arial"/>
              <a:sym typeface="Arial"/>
            </a:endParaRPr>
          </a:p>
          <a:p>
            <a:pPr indent="0" lvl="0" marL="457200" rtl="1" algn="r">
              <a:lnSpc>
                <a:spcPct val="115000"/>
              </a:lnSpc>
              <a:spcBef>
                <a:spcPts val="0"/>
              </a:spcBef>
              <a:spcAft>
                <a:spcPts val="0"/>
              </a:spcAft>
              <a:buNone/>
            </a:pPr>
            <a:r>
              <a:t/>
            </a:r>
            <a:endParaRPr sz="1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2891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latin typeface="Calibri"/>
                <a:ea typeface="Calibri"/>
                <a:cs typeface="Calibri"/>
                <a:sym typeface="Calibri"/>
              </a:rPr>
              <a:t>תיק מתכנת</a:t>
            </a:r>
            <a:endParaRPr>
              <a:latin typeface="Calibri"/>
              <a:ea typeface="Calibri"/>
              <a:cs typeface="Calibri"/>
              <a:sym typeface="Calibri"/>
            </a:endParaRPr>
          </a:p>
        </p:txBody>
      </p:sp>
      <p:pic>
        <p:nvPicPr>
          <p:cNvPr id="188" name="Google Shape;188;p21"/>
          <p:cNvPicPr preferRelativeResize="0"/>
          <p:nvPr/>
        </p:nvPicPr>
        <p:blipFill>
          <a:blip r:embed="rId3">
            <a:alphaModFix/>
          </a:blip>
          <a:stretch>
            <a:fillRect/>
          </a:stretch>
        </p:blipFill>
        <p:spPr>
          <a:xfrm>
            <a:off x="1456213" y="1866406"/>
            <a:ext cx="4139591" cy="2447833"/>
          </a:xfrm>
          <a:prstGeom prst="rect">
            <a:avLst/>
          </a:prstGeom>
          <a:noFill/>
          <a:ln>
            <a:noFill/>
          </a:ln>
        </p:spPr>
      </p:pic>
      <p:pic>
        <p:nvPicPr>
          <p:cNvPr id="189" name="Google Shape;189;p21"/>
          <p:cNvPicPr preferRelativeResize="0"/>
          <p:nvPr/>
        </p:nvPicPr>
        <p:blipFill rotWithShape="1">
          <a:blip r:embed="rId4">
            <a:alphaModFix/>
          </a:blip>
          <a:srcRect b="52780" l="0" r="1729" t="948"/>
          <a:stretch/>
        </p:blipFill>
        <p:spPr>
          <a:xfrm>
            <a:off x="966263" y="1866400"/>
            <a:ext cx="5584837" cy="2593059"/>
          </a:xfrm>
          <a:prstGeom prst="rect">
            <a:avLst/>
          </a:prstGeom>
          <a:noFill/>
          <a:ln>
            <a:noFill/>
          </a:ln>
        </p:spPr>
      </p:pic>
      <p:pic>
        <p:nvPicPr>
          <p:cNvPr id="190" name="Google Shape;190;p21"/>
          <p:cNvPicPr preferRelativeResize="0"/>
          <p:nvPr/>
        </p:nvPicPr>
        <p:blipFill rotWithShape="1">
          <a:blip r:embed="rId4">
            <a:alphaModFix/>
          </a:blip>
          <a:srcRect b="-948" l="0" r="0" t="47671"/>
          <a:stretch/>
        </p:blipFill>
        <p:spPr>
          <a:xfrm>
            <a:off x="966250" y="1866400"/>
            <a:ext cx="5428243" cy="2851726"/>
          </a:xfrm>
          <a:prstGeom prst="rect">
            <a:avLst/>
          </a:prstGeom>
          <a:noFill/>
          <a:ln>
            <a:noFill/>
          </a:ln>
        </p:spPr>
      </p:pic>
      <p:sp>
        <p:nvSpPr>
          <p:cNvPr id="191" name="Google Shape;191;p21"/>
          <p:cNvSpPr txBox="1"/>
          <p:nvPr>
            <p:ph idx="1" type="body"/>
          </p:nvPr>
        </p:nvSpPr>
        <p:spPr>
          <a:xfrm>
            <a:off x="1746525" y="938825"/>
            <a:ext cx="6971400" cy="1232100"/>
          </a:xfrm>
          <a:prstGeom prst="rect">
            <a:avLst/>
          </a:prstGeom>
        </p:spPr>
        <p:txBody>
          <a:bodyPr anchorCtr="0" anchor="t" bIns="91425" lIns="91425" spcFirstLastPara="1" rIns="91425" wrap="square" tIns="91425">
            <a:normAutofit/>
          </a:bodyPr>
          <a:lstStyle/>
          <a:p>
            <a:pPr indent="-323850" lvl="0" marL="457200" marR="0" rtl="1" algn="r">
              <a:lnSpc>
                <a:spcPct val="150000"/>
              </a:lnSpc>
              <a:spcBef>
                <a:spcPts val="0"/>
              </a:spcBef>
              <a:spcAft>
                <a:spcPts val="0"/>
              </a:spcAft>
              <a:buSzPts val="1500"/>
              <a:buFont typeface="Arial"/>
              <a:buChar char="●"/>
            </a:pPr>
            <a:r>
              <a:rPr lang="iw" sz="1500">
                <a:latin typeface="Arial"/>
                <a:ea typeface="Arial"/>
                <a:cs typeface="Arial"/>
                <a:sym typeface="Arial"/>
              </a:rPr>
              <a:t>הסבר</a:t>
            </a:r>
            <a:r>
              <a:rPr lang="iw" sz="1200">
                <a:latin typeface="Arial"/>
                <a:ea typeface="Arial"/>
                <a:cs typeface="Arial"/>
                <a:sym typeface="Arial"/>
              </a:rPr>
              <a:t> </a:t>
            </a:r>
            <a:r>
              <a:rPr lang="iw" sz="1500">
                <a:latin typeface="Arial"/>
                <a:ea typeface="Arial"/>
                <a:cs typeface="Arial"/>
                <a:sym typeface="Arial"/>
              </a:rPr>
              <a:t>כללי על הפרויק</a:t>
            </a:r>
            <a:r>
              <a:rPr lang="iw" sz="1500">
                <a:latin typeface="Arial"/>
                <a:ea typeface="Arial"/>
                <a:cs typeface="Arial"/>
                <a:sym typeface="Arial"/>
              </a:rPr>
              <a:t>ט</a:t>
            </a:r>
            <a:endParaRPr sz="1500">
              <a:latin typeface="Arial"/>
              <a:ea typeface="Arial"/>
              <a:cs typeface="Arial"/>
              <a:sym typeface="Arial"/>
            </a:endParaRPr>
          </a:p>
          <a:p>
            <a:pPr indent="-323850" lvl="0" marL="457200" marR="0" rtl="1" algn="r">
              <a:lnSpc>
                <a:spcPct val="150000"/>
              </a:lnSpc>
              <a:spcBef>
                <a:spcPts val="0"/>
              </a:spcBef>
              <a:spcAft>
                <a:spcPts val="0"/>
              </a:spcAft>
              <a:buSzPts val="1500"/>
              <a:buFont typeface="Arial"/>
              <a:buChar char="●"/>
            </a:pPr>
            <a:r>
              <a:rPr lang="iw" sz="1500">
                <a:latin typeface="Arial"/>
                <a:ea typeface="Arial"/>
                <a:cs typeface="Arial"/>
                <a:sym typeface="Arial"/>
              </a:rPr>
              <a:t>דרישות להרצה</a:t>
            </a:r>
            <a:endParaRPr sz="1500">
              <a:latin typeface="Arial"/>
              <a:ea typeface="Arial"/>
              <a:cs typeface="Arial"/>
              <a:sym typeface="Arial"/>
            </a:endParaRPr>
          </a:p>
          <a:p>
            <a:pPr indent="-323850" lvl="0" marL="457200" marR="0" rtl="1" algn="r">
              <a:lnSpc>
                <a:spcPct val="150000"/>
              </a:lnSpc>
              <a:spcBef>
                <a:spcPts val="0"/>
              </a:spcBef>
              <a:spcAft>
                <a:spcPts val="0"/>
              </a:spcAft>
              <a:buSzPts val="1500"/>
              <a:buFont typeface="Arial"/>
              <a:buChar char="●"/>
            </a:pPr>
            <a:r>
              <a:rPr lang="iw" sz="1500">
                <a:latin typeface="Arial"/>
                <a:ea typeface="Arial"/>
                <a:cs typeface="Arial"/>
                <a:sym typeface="Arial"/>
              </a:rPr>
              <a:t>קהל היעד </a:t>
            </a:r>
            <a:endParaRPr sz="15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ppt_w</p:attrName>
                                        </p:attrNameLst>
                                      </p:cBhvr>
                                      <p:tavLst>
                                        <p:tav fmla="" tm="0">
                                          <p:val>
                                            <p:strVal val="0"/>
                                          </p:val>
                                        </p:tav>
                                        <p:tav fmla="" tm="100000">
                                          <p:val>
                                            <p:strVal val="#ppt_w"/>
                                          </p:val>
                                        </p:tav>
                                      </p:tavLst>
                                    </p:anim>
                                    <p:anim calcmode="lin" valueType="num">
                                      <p:cBhvr additive="base">
                                        <p:cTn dur="1000"/>
                                        <p:tgtEl>
                                          <p:spTgt spid="18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88"/>
                                        </p:tgtEl>
                                        <p:attrNameLst>
                                          <p:attrName>ppt_w</p:attrName>
                                        </p:attrNameLst>
                                      </p:cBhvr>
                                      <p:tavLst>
                                        <p:tav fmla="" tm="0">
                                          <p:val>
                                            <p:strVal val="#ppt_w"/>
                                          </p:val>
                                        </p:tav>
                                        <p:tav fmla="" tm="100000">
                                          <p:val>
                                            <p:strVal val="0"/>
                                          </p:val>
                                        </p:tav>
                                      </p:tavLst>
                                    </p:anim>
                                    <p:anim calcmode="lin" valueType="num">
                                      <p:cBhvr additive="base">
                                        <p:cTn dur="1000"/>
                                        <p:tgtEl>
                                          <p:spTgt spid="188"/>
                                        </p:tgtEl>
                                        <p:attrNameLst>
                                          <p:attrName>ppt_h</p:attrName>
                                        </p:attrNameLst>
                                      </p:cBhvr>
                                      <p:tavLst>
                                        <p:tav fmla="" tm="0">
                                          <p:val>
                                            <p:strVal val="#ppt_h"/>
                                          </p:val>
                                        </p:tav>
                                        <p:tav fmla="" tm="100000">
                                          <p:val>
                                            <p:strVal val="0"/>
                                          </p:val>
                                        </p:tav>
                                      </p:tavLst>
                                    </p:anim>
                                    <p:set>
                                      <p:cBhvr>
                                        <p:cTn dur="1" fill="hold">
                                          <p:stCondLst>
                                            <p:cond delay="1000"/>
                                          </p:stCondLst>
                                        </p:cTn>
                                        <p:tgtEl>
                                          <p:spTgt spid="188"/>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ppt_w</p:attrName>
                                        </p:attrNameLst>
                                      </p:cBhvr>
                                      <p:tavLst>
                                        <p:tav fmla="" tm="0">
                                          <p:val>
                                            <p:strVal val="0"/>
                                          </p:val>
                                        </p:tav>
                                        <p:tav fmla="" tm="100000">
                                          <p:val>
                                            <p:strVal val="#ppt_w"/>
                                          </p:val>
                                        </p:tav>
                                      </p:tavLst>
                                    </p:anim>
                                    <p:anim calcmode="lin" valueType="num">
                                      <p:cBhvr additive="base">
                                        <p:cTn dur="1000"/>
                                        <p:tgtEl>
                                          <p:spTgt spid="18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89"/>
                                        </p:tgtEl>
                                        <p:attrNameLst>
                                          <p:attrName>ppt_w</p:attrName>
                                        </p:attrNameLst>
                                      </p:cBhvr>
                                      <p:tavLst>
                                        <p:tav fmla="" tm="0">
                                          <p:val>
                                            <p:strVal val="#ppt_w"/>
                                          </p:val>
                                        </p:tav>
                                        <p:tav fmla="" tm="100000">
                                          <p:val>
                                            <p:strVal val="0"/>
                                          </p:val>
                                        </p:tav>
                                      </p:tavLst>
                                    </p:anim>
                                    <p:anim calcmode="lin" valueType="num">
                                      <p:cBhvr additive="base">
                                        <p:cTn dur="1000"/>
                                        <p:tgtEl>
                                          <p:spTgt spid="189"/>
                                        </p:tgtEl>
                                        <p:attrNameLst>
                                          <p:attrName>ppt_h</p:attrName>
                                        </p:attrNameLst>
                                      </p:cBhvr>
                                      <p:tavLst>
                                        <p:tav fmla="" tm="0">
                                          <p:val>
                                            <p:strVal val="#ppt_h"/>
                                          </p:val>
                                        </p:tav>
                                        <p:tav fmla="" tm="100000">
                                          <p:val>
                                            <p:strVal val="0"/>
                                          </p:val>
                                        </p:tav>
                                      </p:tavLst>
                                    </p:anim>
                                    <p:set>
                                      <p:cBhvr>
                                        <p:cTn dur="1" fill="hold">
                                          <p:stCondLst>
                                            <p:cond delay="1000"/>
                                          </p:stCondLst>
                                        </p:cTn>
                                        <p:tgtEl>
                                          <p:spTgt spid="189"/>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ppt_w</p:attrName>
                                        </p:attrNameLst>
                                      </p:cBhvr>
                                      <p:tavLst>
                                        <p:tav fmla="" tm="0">
                                          <p:val>
                                            <p:strVal val="0"/>
                                          </p:val>
                                        </p:tav>
                                        <p:tav fmla="" tm="100000">
                                          <p:val>
                                            <p:strVal val="#ppt_w"/>
                                          </p:val>
                                        </p:tav>
                                      </p:tavLst>
                                    </p:anim>
                                    <p:anim calcmode="lin" valueType="num">
                                      <p:cBhvr additive="base">
                                        <p:cTn dur="1000"/>
                                        <p:tgtEl>
                                          <p:spTgt spid="19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90"/>
                                        </p:tgtEl>
                                        <p:attrNameLst>
                                          <p:attrName>ppt_w</p:attrName>
                                        </p:attrNameLst>
                                      </p:cBhvr>
                                      <p:tavLst>
                                        <p:tav fmla="" tm="0">
                                          <p:val>
                                            <p:strVal val="#ppt_w"/>
                                          </p:val>
                                        </p:tav>
                                        <p:tav fmla="" tm="100000">
                                          <p:val>
                                            <p:strVal val="0"/>
                                          </p:val>
                                        </p:tav>
                                      </p:tavLst>
                                    </p:anim>
                                    <p:anim calcmode="lin" valueType="num">
                                      <p:cBhvr additive="base">
                                        <p:cTn dur="1000"/>
                                        <p:tgtEl>
                                          <p:spTgt spid="190"/>
                                        </p:tgtEl>
                                        <p:attrNameLst>
                                          <p:attrName>ppt_h</p:attrName>
                                        </p:attrNameLst>
                                      </p:cBhvr>
                                      <p:tavLst>
                                        <p:tav fmla="" tm="0">
                                          <p:val>
                                            <p:strVal val="#ppt_h"/>
                                          </p:val>
                                        </p:tav>
                                        <p:tav fmla="" tm="100000">
                                          <p:val>
                                            <p:strVal val="0"/>
                                          </p:val>
                                        </p:tav>
                                      </p:tavLst>
                                    </p:anim>
                                    <p:set>
                                      <p:cBhvr>
                                        <p:cTn dur="1" fill="hold">
                                          <p:stCondLst>
                                            <p:cond delay="100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