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58" r:id="rId5"/>
    <p:sldId id="260" r:id="rId6"/>
    <p:sldId id="261" r:id="rId7"/>
    <p:sldId id="283" r:id="rId8"/>
    <p:sldId id="284" r:id="rId9"/>
    <p:sldId id="285" r:id="rId10"/>
    <p:sldId id="286" r:id="rId11"/>
    <p:sldId id="287" r:id="rId12"/>
    <p:sldId id="291" r:id="rId13"/>
    <p:sldId id="292" r:id="rId14"/>
    <p:sldId id="288" r:id="rId15"/>
    <p:sldId id="289" r:id="rId16"/>
    <p:sldId id="295" r:id="rId17"/>
    <p:sldId id="290" r:id="rId18"/>
    <p:sldId id="2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C0051-96D8-41CF-8804-C98ACEAD6AF2}" v="9" dt="2024-08-14T16:59:01.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9"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12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425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5340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563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354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3263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2768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7562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4504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7814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8/15/2024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20139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8/15/2024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45109635"/>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1FF68-0A95-BB19-8BE7-41D5280E22E1}"/>
              </a:ext>
            </a:extLst>
          </p:cNvPr>
          <p:cNvSpPr>
            <a:spLocks noGrp="1"/>
          </p:cNvSpPr>
          <p:nvPr>
            <p:ph type="ctrTitle"/>
          </p:nvPr>
        </p:nvSpPr>
        <p:spPr>
          <a:xfrm>
            <a:off x="1194207" y="244887"/>
            <a:ext cx="8608161" cy="3381171"/>
          </a:xfrm>
        </p:spPr>
        <p:txBody>
          <a:bodyPr>
            <a:noAutofit/>
          </a:bodyPr>
          <a:lstStyle/>
          <a:p>
            <a:r>
              <a:rPr lang="en-US" altLang="en-GB" sz="4400" kern="1200" dirty="0">
                <a:solidFill>
                  <a:schemeClr val="tx1"/>
                </a:solidFill>
                <a:latin typeface="+mj-lt"/>
                <a:ea typeface="+mj-ea"/>
                <a:cs typeface="+mj-cs"/>
              </a:rPr>
              <a:t>Collaborative and Hybrid Recommendation System</a:t>
            </a:r>
            <a:endParaRPr lang="en-IN" sz="4400" dirty="0"/>
          </a:p>
        </p:txBody>
      </p:sp>
      <p:sp>
        <p:nvSpPr>
          <p:cNvPr id="3" name="Subtitle 2">
            <a:extLst>
              <a:ext uri="{FF2B5EF4-FFF2-40B4-BE49-F238E27FC236}">
                <a16:creationId xmlns:a16="http://schemas.microsoft.com/office/drawing/2014/main" id="{8C2DAE79-A224-800F-C90E-E6D6AF13A630}"/>
              </a:ext>
            </a:extLst>
          </p:cNvPr>
          <p:cNvSpPr>
            <a:spLocks noGrp="1"/>
          </p:cNvSpPr>
          <p:nvPr>
            <p:ph type="subTitle" idx="1"/>
          </p:nvPr>
        </p:nvSpPr>
        <p:spPr>
          <a:xfrm>
            <a:off x="1143000" y="3870945"/>
            <a:ext cx="4175307" cy="2216875"/>
          </a:xfrm>
        </p:spPr>
        <p:txBody>
          <a:bodyPr anchor="b">
            <a:normAutofit fontScale="92500"/>
          </a:bodyPr>
          <a:lstStyle/>
          <a:p>
            <a:r>
              <a:rPr lang="sv-SE" sz="2400" dirty="0"/>
              <a:t>Bibek  Shiwakoti (C0898100) </a:t>
            </a:r>
          </a:p>
          <a:p>
            <a:r>
              <a:rPr lang="sv-SE" sz="2400" dirty="0"/>
              <a:t>Jumana Lightwala (C0892358) </a:t>
            </a:r>
          </a:p>
          <a:p>
            <a:r>
              <a:rPr lang="sv-SE" sz="2400" dirty="0"/>
              <a:t>Pratikkumar Mishra (C0891298)</a:t>
            </a:r>
          </a:p>
          <a:p>
            <a:r>
              <a:rPr lang="sv-SE" sz="2400" dirty="0"/>
              <a:t>Ronak Shah (C0891297)</a:t>
            </a:r>
          </a:p>
        </p:txBody>
      </p:sp>
      <p:pic>
        <p:nvPicPr>
          <p:cNvPr id="4" name="Picture 3" descr="An abstract genetic concept">
            <a:extLst>
              <a:ext uri="{FF2B5EF4-FFF2-40B4-BE49-F238E27FC236}">
                <a16:creationId xmlns:a16="http://schemas.microsoft.com/office/drawing/2014/main" id="{917D0F9F-1C9B-5962-1EF3-BDEC105C1201}"/>
              </a:ext>
            </a:extLst>
          </p:cNvPr>
          <p:cNvPicPr>
            <a:picLocks noChangeAspect="1"/>
          </p:cNvPicPr>
          <p:nvPr/>
        </p:nvPicPr>
        <p:blipFill>
          <a:blip r:embed="rId2"/>
          <a:srcRect t="228" r="-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221695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551E-749F-77CA-2C74-399D78B6C99C}"/>
              </a:ext>
            </a:extLst>
          </p:cNvPr>
          <p:cNvSpPr>
            <a:spLocks noGrp="1"/>
          </p:cNvSpPr>
          <p:nvPr>
            <p:ph type="title"/>
          </p:nvPr>
        </p:nvSpPr>
        <p:spPr>
          <a:xfrm>
            <a:off x="1143000" y="299259"/>
            <a:ext cx="10583266" cy="995532"/>
          </a:xfrm>
        </p:spPr>
        <p:txBody>
          <a:bodyPr/>
          <a:lstStyle/>
          <a:p>
            <a:r>
              <a:rPr lang="en-CA" dirty="0"/>
              <a:t>Top 10 Recommended Movies for User 5</a:t>
            </a:r>
          </a:p>
        </p:txBody>
      </p:sp>
      <p:pic>
        <p:nvPicPr>
          <p:cNvPr id="5" name="Content Placeholder 4">
            <a:extLst>
              <a:ext uri="{FF2B5EF4-FFF2-40B4-BE49-F238E27FC236}">
                <a16:creationId xmlns:a16="http://schemas.microsoft.com/office/drawing/2014/main" id="{F69C431A-70E9-2A17-4C86-1208225CB0D7}"/>
              </a:ext>
            </a:extLst>
          </p:cNvPr>
          <p:cNvPicPr>
            <a:picLocks noGrp="1" noChangeAspect="1"/>
          </p:cNvPicPr>
          <p:nvPr>
            <p:ph idx="1"/>
          </p:nvPr>
        </p:nvPicPr>
        <p:blipFill>
          <a:blip r:embed="rId2"/>
          <a:stretch>
            <a:fillRect/>
          </a:stretch>
        </p:blipFill>
        <p:spPr>
          <a:xfrm>
            <a:off x="1143000" y="1377137"/>
            <a:ext cx="6007409" cy="2228965"/>
          </a:xfrm>
        </p:spPr>
      </p:pic>
    </p:spTree>
    <p:extLst>
      <p:ext uri="{BB962C8B-B14F-4D97-AF65-F5344CB8AC3E}">
        <p14:creationId xmlns:p14="http://schemas.microsoft.com/office/powerpoint/2010/main" val="181225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38AE-3CC7-DF6E-7044-B4AF6460A460}"/>
              </a:ext>
            </a:extLst>
          </p:cNvPr>
          <p:cNvSpPr>
            <a:spLocks noGrp="1"/>
          </p:cNvSpPr>
          <p:nvPr>
            <p:ph type="ctrTitle"/>
          </p:nvPr>
        </p:nvSpPr>
        <p:spPr/>
        <p:txBody>
          <a:bodyPr/>
          <a:lstStyle/>
          <a:p>
            <a:endParaRPr lang="en-CA" dirty="0"/>
          </a:p>
        </p:txBody>
      </p:sp>
      <p:pic>
        <p:nvPicPr>
          <p:cNvPr id="5" name="Picture 4">
            <a:extLst>
              <a:ext uri="{FF2B5EF4-FFF2-40B4-BE49-F238E27FC236}">
                <a16:creationId xmlns:a16="http://schemas.microsoft.com/office/drawing/2014/main" id="{AFD648F6-32B7-69FF-7F6C-8A8CE21FA336}"/>
              </a:ext>
            </a:extLst>
          </p:cNvPr>
          <p:cNvPicPr>
            <a:picLocks noChangeAspect="1"/>
          </p:cNvPicPr>
          <p:nvPr/>
        </p:nvPicPr>
        <p:blipFill>
          <a:blip r:embed="rId2"/>
          <a:stretch>
            <a:fillRect/>
          </a:stretch>
        </p:blipFill>
        <p:spPr>
          <a:xfrm>
            <a:off x="936346" y="1044678"/>
            <a:ext cx="10753344" cy="3951603"/>
          </a:xfrm>
          <a:prstGeom prst="rect">
            <a:avLst/>
          </a:prstGeom>
        </p:spPr>
      </p:pic>
    </p:spTree>
    <p:extLst>
      <p:ext uri="{BB962C8B-B14F-4D97-AF65-F5344CB8AC3E}">
        <p14:creationId xmlns:p14="http://schemas.microsoft.com/office/powerpoint/2010/main" val="256529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2473-2D66-192F-193E-63431B07536B}"/>
              </a:ext>
            </a:extLst>
          </p:cNvPr>
          <p:cNvSpPr>
            <a:spLocks noGrp="1"/>
          </p:cNvSpPr>
          <p:nvPr>
            <p:ph type="title"/>
          </p:nvPr>
        </p:nvSpPr>
        <p:spPr/>
        <p:txBody>
          <a:bodyPr/>
          <a:lstStyle/>
          <a:p>
            <a:r>
              <a:rPr lang="en-CA" dirty="0"/>
              <a:t>Top 20 Recommended Movies for User 7</a:t>
            </a:r>
          </a:p>
        </p:txBody>
      </p:sp>
      <p:pic>
        <p:nvPicPr>
          <p:cNvPr id="5" name="Content Placeholder 4">
            <a:extLst>
              <a:ext uri="{FF2B5EF4-FFF2-40B4-BE49-F238E27FC236}">
                <a16:creationId xmlns:a16="http://schemas.microsoft.com/office/drawing/2014/main" id="{E7F80278-1FEF-117C-11E7-17D5A075D88C}"/>
              </a:ext>
            </a:extLst>
          </p:cNvPr>
          <p:cNvPicPr>
            <a:picLocks noGrp="1" noChangeAspect="1"/>
          </p:cNvPicPr>
          <p:nvPr>
            <p:ph idx="1"/>
          </p:nvPr>
        </p:nvPicPr>
        <p:blipFill>
          <a:blip r:embed="rId2"/>
          <a:stretch>
            <a:fillRect/>
          </a:stretch>
        </p:blipFill>
        <p:spPr>
          <a:xfrm>
            <a:off x="1143000" y="2127213"/>
            <a:ext cx="4927644" cy="3567112"/>
          </a:xfrm>
        </p:spPr>
      </p:pic>
      <p:pic>
        <p:nvPicPr>
          <p:cNvPr id="7" name="Picture 6">
            <a:extLst>
              <a:ext uri="{FF2B5EF4-FFF2-40B4-BE49-F238E27FC236}">
                <a16:creationId xmlns:a16="http://schemas.microsoft.com/office/drawing/2014/main" id="{5B5EA5D6-AF3A-FC83-F5D9-21F01C1B4AD4}"/>
              </a:ext>
            </a:extLst>
          </p:cNvPr>
          <p:cNvPicPr>
            <a:picLocks noChangeAspect="1"/>
          </p:cNvPicPr>
          <p:nvPr/>
        </p:nvPicPr>
        <p:blipFill>
          <a:blip r:embed="rId3"/>
          <a:stretch>
            <a:fillRect/>
          </a:stretch>
        </p:blipFill>
        <p:spPr>
          <a:xfrm>
            <a:off x="6322287" y="2127214"/>
            <a:ext cx="2063856" cy="3567112"/>
          </a:xfrm>
          <a:prstGeom prst="rect">
            <a:avLst/>
          </a:prstGeom>
        </p:spPr>
      </p:pic>
    </p:spTree>
    <p:extLst>
      <p:ext uri="{BB962C8B-B14F-4D97-AF65-F5344CB8AC3E}">
        <p14:creationId xmlns:p14="http://schemas.microsoft.com/office/powerpoint/2010/main" val="7485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5C8202-4FE3-86E8-B4C0-6B045E472331}"/>
              </a:ext>
            </a:extLst>
          </p:cNvPr>
          <p:cNvPicPr>
            <a:picLocks noChangeAspect="1"/>
          </p:cNvPicPr>
          <p:nvPr/>
        </p:nvPicPr>
        <p:blipFill>
          <a:blip r:embed="rId2"/>
          <a:stretch>
            <a:fillRect/>
          </a:stretch>
        </p:blipFill>
        <p:spPr>
          <a:xfrm>
            <a:off x="1594714" y="634856"/>
            <a:ext cx="9187892" cy="5588287"/>
          </a:xfrm>
          <a:prstGeom prst="rect">
            <a:avLst/>
          </a:prstGeom>
        </p:spPr>
      </p:pic>
    </p:spTree>
    <p:extLst>
      <p:ext uri="{BB962C8B-B14F-4D97-AF65-F5344CB8AC3E}">
        <p14:creationId xmlns:p14="http://schemas.microsoft.com/office/powerpoint/2010/main" val="338140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AF50-F410-FB66-502A-F4DBA5C1C823}"/>
              </a:ext>
            </a:extLst>
          </p:cNvPr>
          <p:cNvSpPr>
            <a:spLocks noGrp="1"/>
          </p:cNvSpPr>
          <p:nvPr>
            <p:ph type="title"/>
          </p:nvPr>
        </p:nvSpPr>
        <p:spPr>
          <a:xfrm>
            <a:off x="1143000" y="526695"/>
            <a:ext cx="9905999" cy="1170432"/>
          </a:xfrm>
        </p:spPr>
        <p:txBody>
          <a:bodyPr/>
          <a:lstStyle/>
          <a:p>
            <a:r>
              <a:rPr lang="en-CA" dirty="0"/>
              <a:t>Activation function used</a:t>
            </a:r>
          </a:p>
        </p:txBody>
      </p:sp>
      <p:sp>
        <p:nvSpPr>
          <p:cNvPr id="3" name="Content Placeholder 2">
            <a:extLst>
              <a:ext uri="{FF2B5EF4-FFF2-40B4-BE49-F238E27FC236}">
                <a16:creationId xmlns:a16="http://schemas.microsoft.com/office/drawing/2014/main" id="{FAF0EF71-ECA8-808C-98EE-3AE73B586878}"/>
              </a:ext>
            </a:extLst>
          </p:cNvPr>
          <p:cNvSpPr>
            <a:spLocks noGrp="1"/>
          </p:cNvSpPr>
          <p:nvPr>
            <p:ph idx="1"/>
          </p:nvPr>
        </p:nvSpPr>
        <p:spPr>
          <a:xfrm>
            <a:off x="1143000" y="1894637"/>
            <a:ext cx="9905999" cy="4004507"/>
          </a:xfrm>
        </p:spPr>
        <p:txBody>
          <a:bodyPr/>
          <a:lstStyle/>
          <a:p>
            <a:pPr algn="just"/>
            <a:r>
              <a:rPr lang="en-US" dirty="0"/>
              <a:t>In the Hybrid-Recommender model, we have utilized the </a:t>
            </a:r>
            <a:r>
              <a:rPr lang="en-US" dirty="0" err="1"/>
              <a:t>ReLU</a:t>
            </a:r>
            <a:r>
              <a:rPr lang="en-US" dirty="0"/>
              <a:t> (Rectified Linear Unit) activation function in the fully connected layers (fc1 and fc2). </a:t>
            </a:r>
            <a:r>
              <a:rPr lang="en-US" dirty="0" err="1"/>
              <a:t>ReLU</a:t>
            </a:r>
            <a:r>
              <a:rPr lang="en-US" dirty="0"/>
              <a:t> is a commonly used activation function, particularly in deep learning, due to its simplicity and effectiveness in addressing the vanishing gradient problem.</a:t>
            </a:r>
          </a:p>
          <a:p>
            <a:pPr algn="just"/>
            <a:r>
              <a:rPr lang="en-US" dirty="0"/>
              <a:t>Pros: Simple, computationally efficient, mitigates the vanishing gradient problem.</a:t>
            </a:r>
          </a:p>
          <a:p>
            <a:pPr algn="just"/>
            <a:r>
              <a:rPr lang="en-US" dirty="0"/>
              <a:t>Cons: Can lead to "dead neurons" where certain neurons may stop learning entirely if they output zero consistently.</a:t>
            </a:r>
            <a:endParaRPr lang="en-CA" dirty="0"/>
          </a:p>
        </p:txBody>
      </p:sp>
    </p:spTree>
    <p:extLst>
      <p:ext uri="{BB962C8B-B14F-4D97-AF65-F5344CB8AC3E}">
        <p14:creationId xmlns:p14="http://schemas.microsoft.com/office/powerpoint/2010/main" val="182606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4077-B0B8-EBFF-723F-43C6B95F1A95}"/>
              </a:ext>
            </a:extLst>
          </p:cNvPr>
          <p:cNvSpPr>
            <a:spLocks noGrp="1"/>
          </p:cNvSpPr>
          <p:nvPr>
            <p:ph type="title"/>
          </p:nvPr>
        </p:nvSpPr>
        <p:spPr>
          <a:xfrm>
            <a:off x="1143000" y="329185"/>
            <a:ext cx="9905999" cy="1338682"/>
          </a:xfrm>
        </p:spPr>
        <p:txBody>
          <a:bodyPr/>
          <a:lstStyle/>
          <a:p>
            <a:r>
              <a:rPr lang="en-CA" dirty="0"/>
              <a:t>Training Neural Network</a:t>
            </a:r>
          </a:p>
        </p:txBody>
      </p:sp>
      <p:sp>
        <p:nvSpPr>
          <p:cNvPr id="3" name="Content Placeholder 2">
            <a:extLst>
              <a:ext uri="{FF2B5EF4-FFF2-40B4-BE49-F238E27FC236}">
                <a16:creationId xmlns:a16="http://schemas.microsoft.com/office/drawing/2014/main" id="{8B404E30-6175-31C8-E9F3-0677062E9D49}"/>
              </a:ext>
            </a:extLst>
          </p:cNvPr>
          <p:cNvSpPr>
            <a:spLocks noGrp="1"/>
          </p:cNvSpPr>
          <p:nvPr>
            <p:ph idx="1"/>
          </p:nvPr>
        </p:nvSpPr>
        <p:spPr/>
        <p:txBody>
          <a:bodyPr/>
          <a:lstStyle/>
          <a:p>
            <a:pPr>
              <a:buFont typeface="Arial" panose="020B0604020202020204" pitchFamily="34" charset="0"/>
              <a:buChar char="•"/>
            </a:pPr>
            <a:r>
              <a:rPr lang="en-CA" b="1" dirty="0"/>
              <a:t>Input:</a:t>
            </a:r>
            <a:r>
              <a:rPr lang="en-CA" dirty="0"/>
              <a:t> Batches of user, item, genre, and sentiment data.</a:t>
            </a:r>
          </a:p>
          <a:p>
            <a:pPr>
              <a:buFont typeface="Arial" panose="020B0604020202020204" pitchFamily="34" charset="0"/>
              <a:buChar char="•"/>
            </a:pPr>
            <a:r>
              <a:rPr lang="en-CA" b="1" dirty="0"/>
              <a:t>Model:</a:t>
            </a:r>
            <a:r>
              <a:rPr lang="en-CA" dirty="0"/>
              <a:t> Combines and processes embeddings to predict ratings.</a:t>
            </a:r>
          </a:p>
          <a:p>
            <a:pPr>
              <a:buFont typeface="Arial" panose="020B0604020202020204" pitchFamily="34" charset="0"/>
              <a:buChar char="•"/>
            </a:pPr>
            <a:r>
              <a:rPr lang="en-CA" b="1" dirty="0"/>
              <a:t>Output:</a:t>
            </a:r>
            <a:r>
              <a:rPr lang="en-CA" dirty="0"/>
              <a:t> Single predicted rating per user-item pair.</a:t>
            </a:r>
          </a:p>
          <a:p>
            <a:pPr>
              <a:buFont typeface="Arial" panose="020B0604020202020204" pitchFamily="34" charset="0"/>
              <a:buChar char="•"/>
            </a:pPr>
            <a:r>
              <a:rPr lang="en-CA" b="1" dirty="0"/>
              <a:t>Optimization:</a:t>
            </a:r>
            <a:r>
              <a:rPr lang="en-CA" dirty="0"/>
              <a:t> Model parameters updated to minimize prediction error.</a:t>
            </a:r>
          </a:p>
          <a:p>
            <a:endParaRPr lang="en-CA" dirty="0"/>
          </a:p>
        </p:txBody>
      </p:sp>
    </p:spTree>
    <p:extLst>
      <p:ext uri="{BB962C8B-B14F-4D97-AF65-F5344CB8AC3E}">
        <p14:creationId xmlns:p14="http://schemas.microsoft.com/office/powerpoint/2010/main" val="43765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6958-57B2-54AA-F31C-CFFD41687599}"/>
              </a:ext>
            </a:extLst>
          </p:cNvPr>
          <p:cNvSpPr>
            <a:spLocks noGrp="1"/>
          </p:cNvSpPr>
          <p:nvPr>
            <p:ph type="title"/>
          </p:nvPr>
        </p:nvSpPr>
        <p:spPr>
          <a:xfrm>
            <a:off x="1143000" y="872935"/>
            <a:ext cx="9905999" cy="884303"/>
          </a:xfrm>
        </p:spPr>
        <p:txBody>
          <a:bodyPr/>
          <a:lstStyle/>
          <a:p>
            <a:r>
              <a:rPr lang="en-CA" dirty="0"/>
              <a:t>RMSE Vs Embedding Dimension</a:t>
            </a:r>
          </a:p>
        </p:txBody>
      </p:sp>
      <p:pic>
        <p:nvPicPr>
          <p:cNvPr id="4" name="Content Placeholder 3">
            <a:extLst>
              <a:ext uri="{FF2B5EF4-FFF2-40B4-BE49-F238E27FC236}">
                <a16:creationId xmlns:a16="http://schemas.microsoft.com/office/drawing/2014/main" id="{A2929E1F-0639-DD4E-C8DB-9A199BBF38BF}"/>
              </a:ext>
            </a:extLst>
          </p:cNvPr>
          <p:cNvPicPr>
            <a:picLocks noGrp="1" noChangeAspect="1"/>
          </p:cNvPicPr>
          <p:nvPr>
            <p:ph idx="1"/>
          </p:nvPr>
        </p:nvPicPr>
        <p:blipFill>
          <a:blip r:embed="rId2"/>
          <a:stretch>
            <a:fillRect/>
          </a:stretch>
        </p:blipFill>
        <p:spPr>
          <a:xfrm>
            <a:off x="2354366" y="2330448"/>
            <a:ext cx="5712989" cy="3567112"/>
          </a:xfrm>
          <a:prstGeom prst="rect">
            <a:avLst/>
          </a:prstGeom>
        </p:spPr>
      </p:pic>
    </p:spTree>
    <p:extLst>
      <p:ext uri="{BB962C8B-B14F-4D97-AF65-F5344CB8AC3E}">
        <p14:creationId xmlns:p14="http://schemas.microsoft.com/office/powerpoint/2010/main" val="167737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0CDE-917A-7DC1-C26E-9341CBEE902A}"/>
              </a:ext>
            </a:extLst>
          </p:cNvPr>
          <p:cNvSpPr>
            <a:spLocks noGrp="1"/>
          </p:cNvSpPr>
          <p:nvPr>
            <p:ph type="title"/>
          </p:nvPr>
        </p:nvSpPr>
        <p:spPr>
          <a:xfrm>
            <a:off x="1143000" y="117044"/>
            <a:ext cx="9905999" cy="972922"/>
          </a:xfrm>
        </p:spPr>
        <p:txBody>
          <a:bodyPr/>
          <a:lstStyle/>
          <a:p>
            <a:r>
              <a:rPr lang="en-CA" dirty="0"/>
              <a:t>RMSE, MAE, F1-Score, </a:t>
            </a:r>
            <a:r>
              <a:rPr lang="en-CA" dirty="0" err="1"/>
              <a:t>Precesion</a:t>
            </a:r>
            <a:r>
              <a:rPr lang="en-CA"/>
              <a:t>, Recall</a:t>
            </a:r>
            <a:endParaRPr lang="en-CA" dirty="0"/>
          </a:p>
        </p:txBody>
      </p:sp>
      <p:sp>
        <p:nvSpPr>
          <p:cNvPr id="7" name="Content Placeholder 6">
            <a:extLst>
              <a:ext uri="{FF2B5EF4-FFF2-40B4-BE49-F238E27FC236}">
                <a16:creationId xmlns:a16="http://schemas.microsoft.com/office/drawing/2014/main" id="{B832FA9C-B879-F41E-AA0C-5EB992D6EF56}"/>
              </a:ext>
            </a:extLst>
          </p:cNvPr>
          <p:cNvSpPr>
            <a:spLocks noGrp="1"/>
          </p:cNvSpPr>
          <p:nvPr>
            <p:ph idx="1"/>
          </p:nvPr>
        </p:nvSpPr>
        <p:spPr>
          <a:xfrm>
            <a:off x="1143000" y="1426464"/>
            <a:ext cx="9905999" cy="4472680"/>
          </a:xfrm>
        </p:spPr>
        <p:txBody>
          <a:bodyPr/>
          <a:lstStyle/>
          <a:p>
            <a:pPr algn="just"/>
            <a:r>
              <a:rPr lang="en-US" dirty="0"/>
              <a:t>Over the 10 epochs of training, the model shows improvements in all evaluation metrics. The loss decreases steadily, indicating effective learning and optimization. The RMSE and MAE values decrease, demonstrating that the model's predictions are becoming more accurate. Precision and F1-Score improve, suggesting that the model's ability to identify relevant items and make accurate recommendations is enhancing. The recall remains stable, showing consistency in the model's performance.</a:t>
            </a:r>
          </a:p>
          <a:p>
            <a:endParaRPr lang="en-CA" dirty="0"/>
          </a:p>
        </p:txBody>
      </p:sp>
      <p:pic>
        <p:nvPicPr>
          <p:cNvPr id="9" name="Picture 8">
            <a:extLst>
              <a:ext uri="{FF2B5EF4-FFF2-40B4-BE49-F238E27FC236}">
                <a16:creationId xmlns:a16="http://schemas.microsoft.com/office/drawing/2014/main" id="{607050B3-B39B-3C17-4124-D079A168B588}"/>
              </a:ext>
            </a:extLst>
          </p:cNvPr>
          <p:cNvPicPr>
            <a:picLocks noChangeAspect="1"/>
          </p:cNvPicPr>
          <p:nvPr/>
        </p:nvPicPr>
        <p:blipFill>
          <a:blip r:embed="rId2"/>
          <a:stretch>
            <a:fillRect/>
          </a:stretch>
        </p:blipFill>
        <p:spPr>
          <a:xfrm>
            <a:off x="1724148" y="3935124"/>
            <a:ext cx="8026813" cy="1816193"/>
          </a:xfrm>
          <a:prstGeom prst="rect">
            <a:avLst/>
          </a:prstGeom>
        </p:spPr>
      </p:pic>
    </p:spTree>
    <p:extLst>
      <p:ext uri="{BB962C8B-B14F-4D97-AF65-F5344CB8AC3E}">
        <p14:creationId xmlns:p14="http://schemas.microsoft.com/office/powerpoint/2010/main" val="3922316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46D0F708-C96A-3310-6D9E-379054168DB0}"/>
              </a:ext>
            </a:extLst>
          </p:cNvPr>
          <p:cNvPicPr>
            <a:picLocks noChangeAspect="1"/>
          </p:cNvPicPr>
          <p:nvPr/>
        </p:nvPicPr>
        <p:blipFill>
          <a:blip r:embed="rId2"/>
          <a:srcRect t="11833" b="13167"/>
          <a:stretch/>
        </p:blipFill>
        <p:spPr>
          <a:xfrm>
            <a:off x="20" y="10"/>
            <a:ext cx="12191979" cy="6857989"/>
          </a:xfrm>
          <a:prstGeom prst="rect">
            <a:avLst/>
          </a:prstGeom>
        </p:spPr>
      </p:pic>
      <p:sp>
        <p:nvSpPr>
          <p:cNvPr id="10" name="Freeform: Shape 9">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B1FBF-2542-4E08-D79A-3D98D0ABED1C}"/>
              </a:ext>
            </a:extLst>
          </p:cNvPr>
          <p:cNvSpPr>
            <a:spLocks noGrp="1"/>
          </p:cNvSpPr>
          <p:nvPr>
            <p:ph type="ctrTitle"/>
          </p:nvPr>
        </p:nvSpPr>
        <p:spPr>
          <a:xfrm>
            <a:off x="2477929" y="1181101"/>
            <a:ext cx="7236143" cy="2610914"/>
          </a:xfrm>
        </p:spPr>
        <p:txBody>
          <a:bodyPr anchor="b">
            <a:normAutofit/>
          </a:bodyPr>
          <a:lstStyle/>
          <a:p>
            <a:pPr algn="ctr"/>
            <a:r>
              <a:rPr lang="en-CA">
                <a:solidFill>
                  <a:srgbClr val="FFFFFF"/>
                </a:solidFill>
              </a:rPr>
              <a:t>Thank YOU</a:t>
            </a:r>
          </a:p>
        </p:txBody>
      </p:sp>
      <p:sp>
        <p:nvSpPr>
          <p:cNvPr id="14" name="Freeform: Shape 13">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19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C235B1-DB2D-D603-7046-AE796BDE309D}"/>
              </a:ext>
            </a:extLst>
          </p:cNvPr>
          <p:cNvSpPr>
            <a:spLocks noGrp="1"/>
          </p:cNvSpPr>
          <p:nvPr>
            <p:ph type="title"/>
          </p:nvPr>
        </p:nvSpPr>
        <p:spPr>
          <a:xfrm rot="10800000" flipV="1">
            <a:off x="500548" y="277978"/>
            <a:ext cx="10413730" cy="903122"/>
          </a:xfrm>
        </p:spPr>
        <p:txBody>
          <a:bodyPr anchor="t">
            <a:normAutofit/>
          </a:bodyPr>
          <a:lstStyle/>
          <a:p>
            <a:r>
              <a:rPr lang="en-IN" dirty="0"/>
              <a:t>INTRODUCTION</a:t>
            </a:r>
          </a:p>
        </p:txBody>
      </p:sp>
      <p:sp>
        <p:nvSpPr>
          <p:cNvPr id="3" name="Content Placeholder 2">
            <a:extLst>
              <a:ext uri="{FF2B5EF4-FFF2-40B4-BE49-F238E27FC236}">
                <a16:creationId xmlns:a16="http://schemas.microsoft.com/office/drawing/2014/main" id="{7915A951-6951-024E-E49B-A70456C41FBA}"/>
              </a:ext>
            </a:extLst>
          </p:cNvPr>
          <p:cNvSpPr>
            <a:spLocks noGrp="1"/>
          </p:cNvSpPr>
          <p:nvPr>
            <p:ph idx="1"/>
          </p:nvPr>
        </p:nvSpPr>
        <p:spPr>
          <a:xfrm>
            <a:off x="402336" y="1111915"/>
            <a:ext cx="11289116" cy="4520790"/>
          </a:xfrm>
        </p:spPr>
        <p:txBody>
          <a:bodyPr anchor="b">
            <a:normAutofit fontScale="92500" lnSpcReduction="10000"/>
          </a:bodyPr>
          <a:lstStyle/>
          <a:p>
            <a:pPr algn="just"/>
            <a:r>
              <a:rPr lang="en-US" sz="1800" dirty="0">
                <a:effectLst/>
                <a:latin typeface="Times New Roman Regular"/>
                <a:ea typeface="SimSun" panose="02010600030101010101" pitchFamily="2" charset="-122"/>
                <a:cs typeface="Times New Roman" panose="02020603050405020304" pitchFamily="18" charset="0"/>
              </a:rPr>
              <a:t>The project compares hybrid recommender systems with cooperative filtering-based recommender systems. </a:t>
            </a:r>
          </a:p>
          <a:p>
            <a:pPr algn="just"/>
            <a:r>
              <a:rPr lang="en-US" sz="1800" dirty="0">
                <a:effectLst/>
                <a:latin typeface="Times New Roman Regular"/>
                <a:ea typeface="SimSun" panose="02010600030101010101" pitchFamily="2" charset="-122"/>
                <a:cs typeface="Times New Roman" panose="02020603050405020304" pitchFamily="18" charset="0"/>
              </a:rPr>
              <a:t>The data set comes from the Motion Picture Lens dataset, consisting of 1682 movie studies with 100,000 users (1–5) from 943 individuals. </a:t>
            </a:r>
          </a:p>
          <a:p>
            <a:pPr algn="just"/>
            <a:r>
              <a:rPr lang="en-US" sz="1800" dirty="0">
                <a:effectLst/>
                <a:latin typeface="Times New Roman Regular"/>
                <a:ea typeface="SimSun" panose="02010600030101010101" pitchFamily="2" charset="-122"/>
                <a:cs typeface="Times New Roman" panose="02020603050405020304" pitchFamily="18" charset="0"/>
              </a:rPr>
              <a:t>Each user has rated at least 20 movies. </a:t>
            </a:r>
          </a:p>
          <a:p>
            <a:pPr algn="just"/>
            <a:r>
              <a:rPr lang="en-US" sz="1800" dirty="0">
                <a:effectLst/>
                <a:latin typeface="Times New Roman Regular"/>
                <a:ea typeface="SimSun" panose="02010600030101010101" pitchFamily="2" charset="-122"/>
                <a:cs typeface="Times New Roman" panose="02020603050405020304" pitchFamily="18" charset="0"/>
              </a:rPr>
              <a:t>The title of each movie will be converted into a tag word, which can be used to search for tweets on Reddit API related to that movie. </a:t>
            </a:r>
          </a:p>
          <a:p>
            <a:pPr algn="just"/>
            <a:r>
              <a:rPr lang="en-US" sz="1800" dirty="0">
                <a:effectLst/>
                <a:latin typeface="Times New Roman Regular"/>
                <a:ea typeface="SimSun" panose="02010600030101010101" pitchFamily="2" charset="-122"/>
                <a:cs typeface="Times New Roman" panose="02020603050405020304" pitchFamily="18" charset="0"/>
              </a:rPr>
              <a:t>The sentiment score for each tweet of each movie will be calculated, and the sentiment score for each movie will be stored as the sentiment score of the Matrix Factorization of that movie will be used to create a recommendation algorithm based on collaboration extract and Neural Embedding layer so of </a:t>
            </a:r>
            <a:r>
              <a:rPr lang="en-US" sz="1800" dirty="0" err="1">
                <a:effectLst/>
                <a:latin typeface="Times New Roman Regular"/>
                <a:ea typeface="SimSun" panose="02010600030101010101" pitchFamily="2" charset="-122"/>
                <a:cs typeface="Times New Roman" panose="02020603050405020304" pitchFamily="18" charset="0"/>
              </a:rPr>
              <a:t>PyTorch</a:t>
            </a:r>
            <a:r>
              <a:rPr lang="en-US" sz="1800" dirty="0">
                <a:effectLst/>
                <a:latin typeface="Times New Roman Regular"/>
                <a:ea typeface="SimSun" panose="02010600030101010101" pitchFamily="2" charset="-122"/>
                <a:cs typeface="Times New Roman" panose="02020603050405020304" pitchFamily="18" charset="0"/>
              </a:rPr>
              <a:t> package to create hybrids They will be used. </a:t>
            </a:r>
          </a:p>
          <a:p>
            <a:pPr algn="just"/>
            <a:r>
              <a:rPr lang="en-US" sz="1800" dirty="0">
                <a:effectLst/>
                <a:latin typeface="Times New Roman Regular"/>
                <a:ea typeface="SimSun" panose="02010600030101010101" pitchFamily="2" charset="-122"/>
                <a:cs typeface="Times New Roman" panose="02020603050405020304" pitchFamily="18" charset="0"/>
              </a:rPr>
              <a:t>The project report, Python files, and architectural details for the proposer will do the job in the future. </a:t>
            </a:r>
          </a:p>
          <a:p>
            <a:pPr algn="just"/>
            <a:r>
              <a:rPr lang="en-US" sz="1800" dirty="0">
                <a:effectLst/>
                <a:latin typeface="Times New Roman Regular"/>
                <a:ea typeface="SimSun" panose="02010600030101010101" pitchFamily="2" charset="-122"/>
                <a:cs typeface="Times New Roman" panose="02020603050405020304" pitchFamily="18" charset="0"/>
              </a:rPr>
              <a:t>The report will follow a pre-defined format including abstract, methodology, due diligence, experimental findings and conclusion.</a:t>
            </a:r>
            <a:endParaRPr lang="en-CA"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a:buNone/>
            </a:pPr>
            <a:endParaRPr lang="en-IN" dirty="0"/>
          </a:p>
        </p:txBody>
      </p:sp>
      <p:cxnSp>
        <p:nvCxnSpPr>
          <p:cNvPr id="14" name="Straight Connector 1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8B7A-AB49-D7CB-9517-667FB7B2A782}"/>
              </a:ext>
            </a:extLst>
          </p:cNvPr>
          <p:cNvSpPr>
            <a:spLocks noGrp="1"/>
          </p:cNvSpPr>
          <p:nvPr>
            <p:ph type="title"/>
          </p:nvPr>
        </p:nvSpPr>
        <p:spPr/>
        <p:txBody>
          <a:bodyPr/>
          <a:lstStyle/>
          <a:p>
            <a:r>
              <a:rPr lang="en-US" dirty="0"/>
              <a:t>METHODOLOGY </a:t>
            </a:r>
            <a:endParaRPr lang="en-IN" dirty="0"/>
          </a:p>
        </p:txBody>
      </p:sp>
      <p:sp>
        <p:nvSpPr>
          <p:cNvPr id="3" name="Content Placeholder 2">
            <a:extLst>
              <a:ext uri="{FF2B5EF4-FFF2-40B4-BE49-F238E27FC236}">
                <a16:creationId xmlns:a16="http://schemas.microsoft.com/office/drawing/2014/main" id="{1412AE99-7E37-D7A6-538C-F5F1AD1991EC}"/>
              </a:ext>
            </a:extLst>
          </p:cNvPr>
          <p:cNvSpPr>
            <a:spLocks noGrp="1"/>
          </p:cNvSpPr>
          <p:nvPr>
            <p:ph idx="1"/>
          </p:nvPr>
        </p:nvSpPr>
        <p:spPr/>
        <p:txBody>
          <a:bodyPr>
            <a:normAutofit/>
          </a:bodyPr>
          <a:lstStyle/>
          <a:p>
            <a:pPr marL="0" indent="0">
              <a:buNone/>
            </a:pPr>
            <a:r>
              <a:rPr lang="en-US" altLang="en-GB" sz="2000" kern="1200" cap="all" spc="468" dirty="0">
                <a:solidFill>
                  <a:schemeClr val="tx2"/>
                </a:solidFill>
                <a:latin typeface="+mn-lt"/>
                <a:ea typeface="+mn-ea"/>
                <a:cs typeface="+mn-cs"/>
              </a:rPr>
              <a:t>1. Matrix Factorization</a:t>
            </a:r>
            <a:br>
              <a:rPr lang="en-US" altLang="en-GB" sz="2000" kern="1200" cap="all" spc="468" dirty="0">
                <a:solidFill>
                  <a:schemeClr val="tx2"/>
                </a:solidFill>
                <a:latin typeface="+mn-lt"/>
                <a:ea typeface="+mn-ea"/>
                <a:cs typeface="+mn-cs"/>
              </a:rPr>
            </a:br>
            <a:r>
              <a:rPr lang="en-US" altLang="en-GB" sz="2000" kern="1200" cap="all" spc="468" dirty="0">
                <a:solidFill>
                  <a:schemeClr val="tx2"/>
                </a:solidFill>
                <a:latin typeface="+mn-lt"/>
                <a:ea typeface="+mn-ea"/>
                <a:cs typeface="+mn-cs"/>
              </a:rPr>
              <a:t>2. Neural Embedding layer</a:t>
            </a:r>
            <a:endParaRPr lang="en-US" sz="2000" kern="1200" cap="all" spc="400" dirty="0">
              <a:solidFill>
                <a:schemeClr val="tx2"/>
              </a:solidFill>
              <a:latin typeface="+mn-lt"/>
              <a:ea typeface="+mn-ea"/>
              <a:cs typeface="+mn-cs"/>
            </a:endParaRPr>
          </a:p>
          <a:p>
            <a:endParaRPr lang="en-IN" dirty="0"/>
          </a:p>
        </p:txBody>
      </p:sp>
    </p:spTree>
    <p:extLst>
      <p:ext uri="{BB962C8B-B14F-4D97-AF65-F5344CB8AC3E}">
        <p14:creationId xmlns:p14="http://schemas.microsoft.com/office/powerpoint/2010/main" val="326798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39CCE-E97D-F1CF-7C76-F32D13BAE332}"/>
              </a:ext>
            </a:extLst>
          </p:cNvPr>
          <p:cNvSpPr>
            <a:spLocks noGrp="1"/>
          </p:cNvSpPr>
          <p:nvPr>
            <p:ph type="title"/>
          </p:nvPr>
        </p:nvSpPr>
        <p:spPr>
          <a:xfrm>
            <a:off x="702259" y="485564"/>
            <a:ext cx="10346740" cy="1360898"/>
          </a:xfrm>
        </p:spPr>
        <p:txBody>
          <a:bodyPr>
            <a:normAutofit/>
          </a:bodyPr>
          <a:lstStyle/>
          <a:p>
            <a:r>
              <a:rPr lang="en-IN" dirty="0"/>
              <a:t>MATRIX FACTORISATION USING COLLABOARATIVE FILTERING USING SVD</a:t>
            </a:r>
          </a:p>
        </p:txBody>
      </p:sp>
      <p:sp>
        <p:nvSpPr>
          <p:cNvPr id="28" name="Content Placeholder 8">
            <a:extLst>
              <a:ext uri="{FF2B5EF4-FFF2-40B4-BE49-F238E27FC236}">
                <a16:creationId xmlns:a16="http://schemas.microsoft.com/office/drawing/2014/main" id="{E2BF6883-3809-354F-CF48-25A0CA545EBB}"/>
              </a:ext>
            </a:extLst>
          </p:cNvPr>
          <p:cNvSpPr>
            <a:spLocks noGrp="1"/>
          </p:cNvSpPr>
          <p:nvPr>
            <p:ph idx="1"/>
          </p:nvPr>
        </p:nvSpPr>
        <p:spPr>
          <a:xfrm>
            <a:off x="585216" y="1846462"/>
            <a:ext cx="10463783" cy="4325738"/>
          </a:xfrm>
        </p:spPr>
        <p:txBody>
          <a:bodyPr>
            <a:normAutofit fontScale="92500"/>
          </a:bodyPr>
          <a:lstStyle/>
          <a:p>
            <a:pPr marL="0" indent="0">
              <a:buNone/>
            </a:pPr>
            <a:r>
              <a:rPr lang="en-US" dirty="0"/>
              <a:t>This matrix factorization is useful in collaborative filtering to predict missing entries in the user-item matrix, i.e., to predict how a user might rate an item they haven't interacted with yet.</a:t>
            </a:r>
          </a:p>
          <a:p>
            <a:pPr marL="0" indent="0">
              <a:buNone/>
            </a:pPr>
            <a:endParaRPr lang="en-US" dirty="0"/>
          </a:p>
          <a:p>
            <a:pPr marL="0" indent="0">
              <a:buNone/>
            </a:pPr>
            <a:endParaRPr lang="en-US" dirty="0"/>
          </a:p>
          <a:p>
            <a:r>
              <a:rPr lang="en-US" dirty="0"/>
              <a:t>Where:</a:t>
            </a:r>
          </a:p>
          <a:p>
            <a:pPr>
              <a:buFont typeface="Arial" panose="020B0604020202020204" pitchFamily="34" charset="0"/>
              <a:buChar char="•"/>
            </a:pPr>
            <a:r>
              <a:rPr lang="en-US" dirty="0"/>
              <a:t>R is the original user-item matrix.</a:t>
            </a:r>
          </a:p>
          <a:p>
            <a:pPr>
              <a:buFont typeface="Arial" panose="020B0604020202020204" pitchFamily="34" charset="0"/>
              <a:buChar char="•"/>
            </a:pPr>
            <a:r>
              <a:rPr lang="en-US" dirty="0"/>
              <a:t>U is a matrix where each row represents a user in terms of latent features.</a:t>
            </a:r>
          </a:p>
          <a:p>
            <a:pPr>
              <a:buFont typeface="Arial" panose="020B0604020202020204" pitchFamily="34" charset="0"/>
              <a:buChar char="•"/>
            </a:pPr>
            <a:r>
              <a:rPr lang="en-US" dirty="0"/>
              <a:t>Σ is a diagonal matrix of singular values, capturing the importance of each latent feature.</a:t>
            </a:r>
          </a:p>
          <a:p>
            <a:pPr>
              <a:buFont typeface="Arial" panose="020B0604020202020204" pitchFamily="34" charset="0"/>
              <a:buChar char="•"/>
            </a:pPr>
            <a:r>
              <a:rPr lang="en-US" dirty="0"/>
              <a:t>V^T is a matrix where each column represents an item in terms of latent features.</a:t>
            </a:r>
          </a:p>
          <a:p>
            <a:pPr marL="0" indent="0">
              <a:buNone/>
            </a:pPr>
            <a:endParaRPr lang="en-US" dirty="0"/>
          </a:p>
        </p:txBody>
      </p:sp>
      <p:pic>
        <p:nvPicPr>
          <p:cNvPr id="4" name="Picture 3">
            <a:extLst>
              <a:ext uri="{FF2B5EF4-FFF2-40B4-BE49-F238E27FC236}">
                <a16:creationId xmlns:a16="http://schemas.microsoft.com/office/drawing/2014/main" id="{490F1E37-B9F0-1BE7-3497-1C6CB6680272}"/>
              </a:ext>
            </a:extLst>
          </p:cNvPr>
          <p:cNvPicPr>
            <a:picLocks noChangeAspect="1"/>
          </p:cNvPicPr>
          <p:nvPr/>
        </p:nvPicPr>
        <p:blipFill>
          <a:blip r:embed="rId2"/>
          <a:stretch>
            <a:fillRect/>
          </a:stretch>
        </p:blipFill>
        <p:spPr>
          <a:xfrm>
            <a:off x="5387691" y="2741430"/>
            <a:ext cx="1627585" cy="931859"/>
          </a:xfrm>
          <a:prstGeom prst="rect">
            <a:avLst/>
          </a:prstGeom>
        </p:spPr>
      </p:pic>
    </p:spTree>
    <p:extLst>
      <p:ext uri="{BB962C8B-B14F-4D97-AF65-F5344CB8AC3E}">
        <p14:creationId xmlns:p14="http://schemas.microsoft.com/office/powerpoint/2010/main" val="385393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D686-CBC3-AFA9-CC98-4EF314384302}"/>
              </a:ext>
            </a:extLst>
          </p:cNvPr>
          <p:cNvSpPr>
            <a:spLocks noGrp="1"/>
          </p:cNvSpPr>
          <p:nvPr>
            <p:ph type="title"/>
          </p:nvPr>
        </p:nvSpPr>
        <p:spPr>
          <a:xfrm>
            <a:off x="1143000" y="464374"/>
            <a:ext cx="9905999" cy="1360898"/>
          </a:xfrm>
        </p:spPr>
        <p:txBody>
          <a:bodyPr/>
          <a:lstStyle/>
          <a:p>
            <a:r>
              <a:rPr lang="en-IN" dirty="0"/>
              <a:t>Average, Highest and Lowest Ratings of a Movie</a:t>
            </a:r>
          </a:p>
        </p:txBody>
      </p:sp>
      <p:sp>
        <p:nvSpPr>
          <p:cNvPr id="3" name="Content Placeholder 2">
            <a:extLst>
              <a:ext uri="{FF2B5EF4-FFF2-40B4-BE49-F238E27FC236}">
                <a16:creationId xmlns:a16="http://schemas.microsoft.com/office/drawing/2014/main" id="{4609F356-74E1-90FA-84BB-C8C42A181D53}"/>
              </a:ext>
            </a:extLst>
          </p:cNvPr>
          <p:cNvSpPr>
            <a:spLocks noGrp="1"/>
          </p:cNvSpPr>
          <p:nvPr>
            <p:ph idx="1"/>
          </p:nvPr>
        </p:nvSpPr>
        <p:spPr>
          <a:xfrm>
            <a:off x="1142999" y="1825272"/>
            <a:ext cx="10422331" cy="3927957"/>
          </a:xfrm>
        </p:spPr>
        <p:txBody>
          <a:bodyPr>
            <a:normAutofit/>
          </a:bodyPr>
          <a:lstStyle/>
          <a:p>
            <a:pPr marL="0" indent="0">
              <a:buNone/>
            </a:pPr>
            <a:r>
              <a:rPr lang="en-CA" sz="1800" dirty="0">
                <a:effectLst/>
                <a:latin typeface="Times New Roman" panose="02020603050405020304" pitchFamily="18" charset="0"/>
                <a:ea typeface="Times New Roman" panose="02020603050405020304" pitchFamily="18" charset="0"/>
              </a:rPr>
              <a:t>Highest No of Ratings for a movie title is Movie: Star Wars (1977) and ratings of 583</a:t>
            </a:r>
          </a:p>
          <a:p>
            <a:pPr marL="0" indent="0">
              <a:buNone/>
            </a:pPr>
            <a:r>
              <a:rPr lang="en-CA" sz="1800" dirty="0">
                <a:effectLst/>
                <a:latin typeface="Times New Roman" panose="02020603050405020304" pitchFamily="18" charset="0"/>
                <a:ea typeface="Times New Roman" panose="02020603050405020304" pitchFamily="18" charset="0"/>
              </a:rPr>
              <a:t>Lowest No of ratings for a movie title is: </a:t>
            </a:r>
            <a:r>
              <a:rPr lang="en-US" sz="1800" dirty="0">
                <a:effectLst/>
                <a:latin typeface="Times New Roman" panose="02020603050405020304" pitchFamily="18" charset="0"/>
                <a:ea typeface="Times New Roman" panose="02020603050405020304" pitchFamily="18" charset="0"/>
              </a:rPr>
              <a:t>Scream of Stone (Schrei </a:t>
            </a:r>
            <a:r>
              <a:rPr lang="en-US" sz="1800" dirty="0" err="1">
                <a:effectLst/>
                <a:latin typeface="Times New Roman" panose="02020603050405020304" pitchFamily="18" charset="0"/>
                <a:ea typeface="Times New Roman" panose="02020603050405020304" pitchFamily="18" charset="0"/>
              </a:rPr>
              <a:t>aus</a:t>
            </a:r>
            <a:r>
              <a:rPr lang="en-US" sz="1800" dirty="0">
                <a:effectLst/>
                <a:latin typeface="Times New Roman" panose="02020603050405020304" pitchFamily="18" charset="0"/>
                <a:ea typeface="Times New Roman" panose="02020603050405020304" pitchFamily="18" charset="0"/>
              </a:rPr>
              <a:t> Stein) (1991) which has a rating of 1.</a:t>
            </a:r>
            <a:endParaRPr lang="en-CA" sz="1800" dirty="0">
              <a:effectLst/>
              <a:latin typeface="Times New Roman" panose="02020603050405020304" pitchFamily="18" charset="0"/>
              <a:ea typeface="Times New Roman" panose="02020603050405020304" pitchFamily="18" charset="0"/>
            </a:endParaRPr>
          </a:p>
          <a:p>
            <a:pPr marL="0" indent="0">
              <a:buNone/>
            </a:pPr>
            <a:endParaRPr lang="en-US" sz="1600" dirty="0"/>
          </a:p>
        </p:txBody>
      </p:sp>
      <p:sp>
        <p:nvSpPr>
          <p:cNvPr id="4" name="Content Placeholder 2">
            <a:extLst>
              <a:ext uri="{FF2B5EF4-FFF2-40B4-BE49-F238E27FC236}">
                <a16:creationId xmlns:a16="http://schemas.microsoft.com/office/drawing/2014/main" id="{D98497D0-BB43-179D-785B-BEF252F3898A}"/>
              </a:ext>
            </a:extLst>
          </p:cNvPr>
          <p:cNvSpPr txBox="1">
            <a:spLocks/>
          </p:cNvSpPr>
          <p:nvPr/>
        </p:nvSpPr>
        <p:spPr>
          <a:xfrm>
            <a:off x="7102814" y="1825272"/>
            <a:ext cx="4216940" cy="3927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pic>
        <p:nvPicPr>
          <p:cNvPr id="8" name="Picture 7">
            <a:extLst>
              <a:ext uri="{FF2B5EF4-FFF2-40B4-BE49-F238E27FC236}">
                <a16:creationId xmlns:a16="http://schemas.microsoft.com/office/drawing/2014/main" id="{537CAC7B-811F-CCEC-2A1C-2E7EB8037574}"/>
              </a:ext>
            </a:extLst>
          </p:cNvPr>
          <p:cNvPicPr>
            <a:picLocks noChangeAspect="1"/>
          </p:cNvPicPr>
          <p:nvPr/>
        </p:nvPicPr>
        <p:blipFill>
          <a:blip r:embed="rId2"/>
          <a:stretch>
            <a:fillRect/>
          </a:stretch>
        </p:blipFill>
        <p:spPr>
          <a:xfrm>
            <a:off x="1142998" y="2980729"/>
            <a:ext cx="7601341" cy="730288"/>
          </a:xfrm>
          <a:prstGeom prst="rect">
            <a:avLst/>
          </a:prstGeom>
        </p:spPr>
      </p:pic>
    </p:spTree>
    <p:extLst>
      <p:ext uri="{BB962C8B-B14F-4D97-AF65-F5344CB8AC3E}">
        <p14:creationId xmlns:p14="http://schemas.microsoft.com/office/powerpoint/2010/main" val="80564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A4F0-99BB-2F53-5E46-57CC83796B1D}"/>
              </a:ext>
            </a:extLst>
          </p:cNvPr>
          <p:cNvSpPr>
            <a:spLocks noGrp="1"/>
          </p:cNvSpPr>
          <p:nvPr>
            <p:ph type="title"/>
          </p:nvPr>
        </p:nvSpPr>
        <p:spPr/>
        <p:txBody>
          <a:bodyPr/>
          <a:lstStyle/>
          <a:p>
            <a:r>
              <a:rPr lang="en-US" altLang="en-GB" sz="4000" kern="1200" dirty="0">
                <a:solidFill>
                  <a:schemeClr val="tx1"/>
                </a:solidFill>
                <a:latin typeface="+mj-lt"/>
                <a:ea typeface="+mj-ea"/>
                <a:cs typeface="+mj-cs"/>
              </a:rPr>
              <a:t>Highest number of ratings for a movie</a:t>
            </a:r>
            <a:endParaRPr lang="en-IN" dirty="0"/>
          </a:p>
        </p:txBody>
      </p:sp>
      <p:pic>
        <p:nvPicPr>
          <p:cNvPr id="5" name="Content Placeholder 4">
            <a:extLst>
              <a:ext uri="{FF2B5EF4-FFF2-40B4-BE49-F238E27FC236}">
                <a16:creationId xmlns:a16="http://schemas.microsoft.com/office/drawing/2014/main" id="{C1A7E75B-F886-B65E-6B4A-23457E653487}"/>
              </a:ext>
            </a:extLst>
          </p:cNvPr>
          <p:cNvPicPr>
            <a:picLocks noGrp="1" noChangeAspect="1"/>
          </p:cNvPicPr>
          <p:nvPr>
            <p:ph idx="1"/>
          </p:nvPr>
        </p:nvPicPr>
        <p:blipFill>
          <a:blip r:embed="rId2"/>
          <a:stretch>
            <a:fillRect/>
          </a:stretch>
        </p:blipFill>
        <p:spPr>
          <a:xfrm>
            <a:off x="1143000" y="2521190"/>
            <a:ext cx="9906000" cy="3188808"/>
          </a:xfrm>
        </p:spPr>
      </p:pic>
    </p:spTree>
    <p:extLst>
      <p:ext uri="{BB962C8B-B14F-4D97-AF65-F5344CB8AC3E}">
        <p14:creationId xmlns:p14="http://schemas.microsoft.com/office/powerpoint/2010/main" val="419700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A4F0-99BB-2F53-5E46-57CC83796B1D}"/>
              </a:ext>
            </a:extLst>
          </p:cNvPr>
          <p:cNvSpPr>
            <a:spLocks noGrp="1"/>
          </p:cNvSpPr>
          <p:nvPr>
            <p:ph type="title"/>
          </p:nvPr>
        </p:nvSpPr>
        <p:spPr/>
        <p:txBody>
          <a:bodyPr/>
          <a:lstStyle/>
          <a:p>
            <a:r>
              <a:rPr lang="en-US" altLang="en-GB" sz="4000" kern="1200" dirty="0">
                <a:solidFill>
                  <a:schemeClr val="tx1"/>
                </a:solidFill>
                <a:latin typeface="+mj-lt"/>
                <a:ea typeface="+mj-ea"/>
                <a:cs typeface="+mj-cs"/>
              </a:rPr>
              <a:t>Lowest number of ratings for a movie</a:t>
            </a:r>
            <a:endParaRPr lang="en-IN" dirty="0"/>
          </a:p>
        </p:txBody>
      </p:sp>
      <p:pic>
        <p:nvPicPr>
          <p:cNvPr id="7" name="Content Placeholder 6">
            <a:extLst>
              <a:ext uri="{FF2B5EF4-FFF2-40B4-BE49-F238E27FC236}">
                <a16:creationId xmlns:a16="http://schemas.microsoft.com/office/drawing/2014/main" id="{9E1EB52C-76F9-17B9-4941-EBF460EE21B7}"/>
              </a:ext>
            </a:extLst>
          </p:cNvPr>
          <p:cNvPicPr>
            <a:picLocks noGrp="1" noChangeAspect="1"/>
          </p:cNvPicPr>
          <p:nvPr>
            <p:ph idx="1"/>
          </p:nvPr>
        </p:nvPicPr>
        <p:blipFill>
          <a:blip r:embed="rId2"/>
          <a:stretch>
            <a:fillRect/>
          </a:stretch>
        </p:blipFill>
        <p:spPr>
          <a:xfrm>
            <a:off x="1143000" y="2571110"/>
            <a:ext cx="9906000" cy="3088967"/>
          </a:xfrm>
        </p:spPr>
      </p:pic>
    </p:spTree>
    <p:extLst>
      <p:ext uri="{BB962C8B-B14F-4D97-AF65-F5344CB8AC3E}">
        <p14:creationId xmlns:p14="http://schemas.microsoft.com/office/powerpoint/2010/main" val="366836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2D5E-636A-FD45-78F9-D5B4E05A0000}"/>
              </a:ext>
            </a:extLst>
          </p:cNvPr>
          <p:cNvSpPr>
            <a:spLocks noGrp="1"/>
          </p:cNvSpPr>
          <p:nvPr>
            <p:ph type="title"/>
          </p:nvPr>
        </p:nvSpPr>
        <p:spPr>
          <a:xfrm>
            <a:off x="1143000" y="160935"/>
            <a:ext cx="9905999" cy="797922"/>
          </a:xfrm>
        </p:spPr>
        <p:txBody>
          <a:bodyPr/>
          <a:lstStyle/>
          <a:p>
            <a:r>
              <a:rPr lang="en-CA" dirty="0"/>
              <a:t>RMSE Vs Latent Vector</a:t>
            </a:r>
          </a:p>
        </p:txBody>
      </p:sp>
      <p:sp>
        <p:nvSpPr>
          <p:cNvPr id="3" name="Content Placeholder 2">
            <a:extLst>
              <a:ext uri="{FF2B5EF4-FFF2-40B4-BE49-F238E27FC236}">
                <a16:creationId xmlns:a16="http://schemas.microsoft.com/office/drawing/2014/main" id="{28EE3FE3-C745-6EEF-C776-5186F53C2673}"/>
              </a:ext>
            </a:extLst>
          </p:cNvPr>
          <p:cNvSpPr>
            <a:spLocks noGrp="1"/>
          </p:cNvSpPr>
          <p:nvPr>
            <p:ph idx="1"/>
          </p:nvPr>
        </p:nvSpPr>
        <p:spPr>
          <a:xfrm>
            <a:off x="1143000" y="826618"/>
            <a:ext cx="9905999" cy="5072526"/>
          </a:xfrm>
        </p:spPr>
        <p:txBody>
          <a:bodyPr/>
          <a:lstStyle/>
          <a:p>
            <a:r>
              <a:rPr lang="en-US" dirty="0"/>
              <a:t>The graph and accompanying RMSE (Root Mean Squared Error) values demonstrate how the prediction accuracy of the recommendation system changes as the number of latent vectors in the SVD (Singular Value Decomposition) model increases. </a:t>
            </a:r>
          </a:p>
          <a:p>
            <a:r>
              <a:rPr lang="en-US" dirty="0"/>
              <a:t>Increasing the latent vector size leads to lower RMSE, meaning the model becomes more accurate.</a:t>
            </a:r>
          </a:p>
          <a:p>
            <a:r>
              <a:rPr lang="en-US" dirty="0"/>
              <a:t>The plot shows a downward trend in RMSE as the latent vector size increases.</a:t>
            </a:r>
            <a:endParaRPr lang="en-CA" dirty="0"/>
          </a:p>
        </p:txBody>
      </p:sp>
    </p:spTree>
    <p:extLst>
      <p:ext uri="{BB962C8B-B14F-4D97-AF65-F5344CB8AC3E}">
        <p14:creationId xmlns:p14="http://schemas.microsoft.com/office/powerpoint/2010/main" val="37792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D2B37D8-5CD3-FB00-F399-E900C4384C91}"/>
              </a:ext>
            </a:extLst>
          </p:cNvPr>
          <p:cNvPicPr>
            <a:picLocks noGrp="1" noChangeAspect="1"/>
          </p:cNvPicPr>
          <p:nvPr>
            <p:ph idx="1"/>
          </p:nvPr>
        </p:nvPicPr>
        <p:blipFill>
          <a:blip r:embed="rId2"/>
          <a:stretch>
            <a:fillRect/>
          </a:stretch>
        </p:blipFill>
        <p:spPr>
          <a:xfrm>
            <a:off x="1163781" y="415636"/>
            <a:ext cx="9825643" cy="5483514"/>
          </a:xfrm>
          <a:prstGeom prst="rect">
            <a:avLst/>
          </a:prstGeom>
        </p:spPr>
      </p:pic>
    </p:spTree>
    <p:extLst>
      <p:ext uri="{BB962C8B-B14F-4D97-AF65-F5344CB8AC3E}">
        <p14:creationId xmlns:p14="http://schemas.microsoft.com/office/powerpoint/2010/main" val="2655527472"/>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2162</TotalTime>
  <Words>708</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Times New Roman Regular</vt:lpstr>
      <vt:lpstr>Walbaum Display</vt:lpstr>
      <vt:lpstr>RegattaVTI</vt:lpstr>
      <vt:lpstr>Collaborative and Hybrid Recommendation System</vt:lpstr>
      <vt:lpstr>INTRODUCTION</vt:lpstr>
      <vt:lpstr>METHODOLOGY </vt:lpstr>
      <vt:lpstr>MATRIX FACTORISATION USING COLLABOARATIVE FILTERING USING SVD</vt:lpstr>
      <vt:lpstr>Average, Highest and Lowest Ratings of a Movie</vt:lpstr>
      <vt:lpstr>Highest number of ratings for a movie</vt:lpstr>
      <vt:lpstr>Lowest number of ratings for a movie</vt:lpstr>
      <vt:lpstr>RMSE Vs Latent Vector</vt:lpstr>
      <vt:lpstr>PowerPoint Presentation</vt:lpstr>
      <vt:lpstr>Top 10 Recommended Movies for User 5</vt:lpstr>
      <vt:lpstr>PowerPoint Presentation</vt:lpstr>
      <vt:lpstr>Top 20 Recommended Movies for User 7</vt:lpstr>
      <vt:lpstr>PowerPoint Presentation</vt:lpstr>
      <vt:lpstr>Activation function used</vt:lpstr>
      <vt:lpstr>Training Neural Network</vt:lpstr>
      <vt:lpstr>RMSE Vs Embedding Dimension</vt:lpstr>
      <vt:lpstr>RMSE, MAE, F1-Score, Precesion, Recall</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Guneet Singh</dc:creator>
  <cp:lastModifiedBy>Ronak Shah</cp:lastModifiedBy>
  <cp:revision>5</cp:revision>
  <dcterms:created xsi:type="dcterms:W3CDTF">2024-08-05T05:46:15Z</dcterms:created>
  <dcterms:modified xsi:type="dcterms:W3CDTF">2024-08-15T17:10:27Z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MSIP_Label_8b2f352f-1426-4c06-b37f-b45354dc6e14_Enabled">
    <vt:lpwstr>True</vt:lpwstr>
  </property>
  <property fmtid="{D5CDD505-2E9C-101B-9397-08002B2CF9AE}" pid="3" name="MSIP_Label_8b2f352f-1426-4c06-b37f-b45354dc6e14_SiteId">
    <vt:lpwstr>b6417cd0-1f73-4471-9a39-20953822a34a</vt:lpwstr>
  </property>
  <property fmtid="{D5CDD505-2E9C-101B-9397-08002B2CF9AE}" pid="4" name="MSIP_Label_8b2f352f-1426-4c06-b37f-b45354dc6e14_SetDate">
    <vt:lpwstr>2024-09-27T18:34:09Z</vt:lpwstr>
  </property>
  <property fmtid="{D5CDD505-2E9C-101B-9397-08002B2CF9AE}" pid="5" name="MSIP_Label_8b2f352f-1426-4c06-b37f-b45354dc6e14_Name">
    <vt:lpwstr>Sensitive</vt:lpwstr>
  </property>
  <property fmtid="{D5CDD505-2E9C-101B-9397-08002B2CF9AE}" pid="6" name="MSIP_Label_8b2f352f-1426-4c06-b37f-b45354dc6e14_ActionId">
    <vt:lpwstr>ab06e075-6f30-4846-9cb8-6ff1dc15a4ee</vt:lpwstr>
  </property>
  <property fmtid="{D5CDD505-2E9C-101B-9397-08002B2CF9AE}" pid="7" name="MSIP_Label_8b2f352f-1426-4c06-b37f-b45354dc6e14_Removed">
    <vt:lpwstr>False</vt:lpwstr>
  </property>
  <property fmtid="{D5CDD505-2E9C-101B-9397-08002B2CF9AE}" pid="8" name="MSIP_Label_8b2f352f-1426-4c06-b37f-b45354dc6e14_Extended_MSFT_Method">
    <vt:lpwstr>Standard</vt:lpwstr>
  </property>
  <property fmtid="{D5CDD505-2E9C-101B-9397-08002B2CF9AE}" pid="9" name="Sensitivity">
    <vt:lpwstr>Sensitive</vt:lpwstr>
  </property>
</Properties>
</file>