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82" r:id="rId16"/>
    <p:sldId id="271" r:id="rId17"/>
    <p:sldId id="272" r:id="rId18"/>
    <p:sldId id="275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2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4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13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9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UNqInRw4tPQjEZb_h3sjLEs8nfzmvfpD/view?usp=drive_lin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5120640_A_Survey_on_Text_Summarization_Techniques" TargetMode="External"/><Relationship Id="rId2" Type="http://schemas.openxmlformats.org/officeDocument/2006/relationships/hyperlink" Target="https://ceur-ws.org/Vol-2718/paper28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1FF68-0A95-BB19-8BE7-41D5280E2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24" y="682319"/>
            <a:ext cx="8239927" cy="3381171"/>
          </a:xfrm>
        </p:spPr>
        <p:txBody>
          <a:bodyPr>
            <a:noAutofit/>
          </a:bodyPr>
          <a:lstStyle/>
          <a:p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Scientific Research Paper Summarization System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DAE79-A224-800F-C90E-E6D6AF13A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973" y="4256035"/>
            <a:ext cx="4175307" cy="2216875"/>
          </a:xfrm>
        </p:spPr>
        <p:txBody>
          <a:bodyPr anchor="b">
            <a:normAutofit fontScale="92500" lnSpcReduction="10000"/>
          </a:bodyPr>
          <a:lstStyle/>
          <a:p>
            <a:r>
              <a:rPr lang="sv-SE" sz="2400" dirty="0"/>
              <a:t>Bibek  Shiwakoti (C0898100) </a:t>
            </a:r>
          </a:p>
          <a:p>
            <a:r>
              <a:rPr lang="sv-SE" sz="2400" dirty="0"/>
              <a:t>Guneet Singh (C0882945)</a:t>
            </a:r>
          </a:p>
          <a:p>
            <a:r>
              <a:rPr lang="sv-SE" sz="2400" dirty="0"/>
              <a:t>Jumana Lightwala (C0892358) </a:t>
            </a:r>
          </a:p>
          <a:p>
            <a:r>
              <a:rPr lang="sv-SE" sz="2400" dirty="0"/>
              <a:t>Pratikkumar Mishra (C0891298)</a:t>
            </a:r>
          </a:p>
          <a:p>
            <a:r>
              <a:rPr lang="sv-SE" sz="2400" dirty="0"/>
              <a:t>Ronak Shah (C0891297)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17D0F9F-1C9B-5962-1EF3-BDEC105C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8" r="-1" b="-1"/>
          <a:stretch/>
        </p:blipFill>
        <p:spPr>
          <a:xfrm>
            <a:off x="5330401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4F25F-F39D-4D1A-AE41-468461424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25" y="2251695"/>
            <a:ext cx="2828925" cy="161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06193D-F83E-4850-8668-E849BBFC00CA}"/>
              </a:ext>
            </a:extLst>
          </p:cNvPr>
          <p:cNvSpPr txBox="1"/>
          <p:nvPr/>
        </p:nvSpPr>
        <p:spPr>
          <a:xfrm rot="18682939">
            <a:off x="4143396" y="1205628"/>
            <a:ext cx="987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Please Click Here to access : Video Presentation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5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1E0B-8090-39AC-F70F-EFF442A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Model Development and Dataset Refinement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245B-5B7F-7228-B314-5C180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Initial Model Training:</a:t>
            </a:r>
            <a:r>
              <a:rPr lang="en-IN" dirty="0"/>
              <a:t> Developed a baseline summarization model using BERT for extractive summarization. Evaluated performance using ROUGE and BLEU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Annotated Dataset Creation:</a:t>
            </a:r>
            <a:r>
              <a:rPr lang="en-IN" dirty="0"/>
              <a:t> Created a high-quality annotated dataset by engaging domain experts and establishing clear annotation guidelines.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Dataset Diversity:</a:t>
            </a:r>
            <a:r>
              <a:rPr lang="en-IN" dirty="0"/>
              <a:t> Ensured dataset represented various scientific disciplines for model generalizability.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01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FB7-0A3A-7B2B-FAE2-CCB5A1FE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 and Refinement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2419-FFE4-C403-0166-E117E510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Comparison:</a:t>
            </a:r>
            <a:r>
              <a:rPr lang="en-IN" dirty="0"/>
              <a:t> Evaluated multiple summarization models (BERT, GPT-2, T5) using ROUGE scores to identify the best performer.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Exploration:</a:t>
            </a:r>
            <a:r>
              <a:rPr lang="en-IN" dirty="0"/>
              <a:t> Tested additional models (t5-small, distilbart-cnn-12-6) from Hugging Face for potential performance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Preprocessing Enhancement:</a:t>
            </a:r>
            <a:r>
              <a:rPr lang="en-IN" dirty="0"/>
              <a:t> Optimized text preprocessing for better handling of large research papers.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38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Freeform: Shape 3093">
            <a:extLst>
              <a:ext uri="{FF2B5EF4-FFF2-40B4-BE49-F238E27FC236}">
                <a16:creationId xmlns:a16="http://schemas.microsoft.com/office/drawing/2014/main" id="{A556136B-F847-4828-9D7C-3A2F2118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03" y="-4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B2272-4087-0109-DB8C-F8F5FF5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099"/>
            <a:ext cx="3965840" cy="1455911"/>
          </a:xfrm>
        </p:spPr>
        <p:txBody>
          <a:bodyPr anchor="t">
            <a:normAutofit/>
          </a:bodyPr>
          <a:lstStyle/>
          <a:p>
            <a:r>
              <a:rPr lang="en-US" dirty="0"/>
              <a:t>Model selected and used - 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E431F3-5F1C-77B4-0721-F03A642D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2359" y="3316141"/>
            <a:ext cx="6214675" cy="26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81F4-1EC1-6032-70D6-D51AC7D3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203" y="1420036"/>
            <a:ext cx="4953000" cy="2008960"/>
          </a:xfrm>
        </p:spPr>
        <p:txBody>
          <a:bodyPr anchor="b">
            <a:normAutofit/>
          </a:bodyPr>
          <a:lstStyle/>
          <a:p>
            <a:pPr marL="342900" marR="708660" lvl="0" indent="-342900">
              <a:lnSpc>
                <a:spcPct val="110000"/>
              </a:lnSpc>
              <a:spcBef>
                <a:spcPts val="5"/>
              </a:spcBef>
              <a:spcAft>
                <a:spcPts val="1000"/>
              </a:spcAft>
              <a:buFont typeface="+mj-lt"/>
              <a:buAutoNum type="romanLcPeriod"/>
              <a:tabLst>
                <a:tab pos="1092835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Falconsai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708660" lvl="0" indent="-342900">
              <a:lnSpc>
                <a:spcPct val="110000"/>
              </a:lnSpc>
              <a:spcBef>
                <a:spcPts val="5"/>
              </a:spcBef>
              <a:spcAft>
                <a:spcPts val="1000"/>
              </a:spcAft>
              <a:buFont typeface="+mj-lt"/>
              <a:buAutoNum type="romanLcPeriod"/>
              <a:tabLst>
                <a:tab pos="10928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Bart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708660" lvl="0" indent="-342900">
              <a:lnSpc>
                <a:spcPct val="110000"/>
              </a:lnSpc>
              <a:spcBef>
                <a:spcPts val="5"/>
              </a:spcBef>
              <a:spcAft>
                <a:spcPts val="1000"/>
              </a:spcAft>
              <a:buFont typeface="+mj-lt"/>
              <a:buAutoNum type="romanLcPeriod"/>
              <a:tabLst>
                <a:tab pos="109283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Flan-t5-base-summarization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708660" lvl="0" indent="-342900">
              <a:lnSpc>
                <a:spcPct val="110000"/>
              </a:lnSpc>
              <a:spcBef>
                <a:spcPts val="5"/>
              </a:spcBef>
              <a:spcAft>
                <a:spcPts val="1000"/>
              </a:spcAft>
              <a:buFont typeface="+mj-lt"/>
              <a:buAutoNum type="romanLcPeriod"/>
              <a:tabLst>
                <a:tab pos="1092835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Bigbird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pegasus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-large-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arxiv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IN" dirty="0"/>
          </a:p>
        </p:txBody>
      </p:sp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65EF-4AB4-7357-EB77-91898509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38136"/>
            <a:ext cx="9905999" cy="5461399"/>
          </a:xfrm>
        </p:spPr>
        <p:txBody>
          <a:bodyPr/>
          <a:lstStyle/>
          <a:p>
            <a:r>
              <a:rPr lang="en-IN" dirty="0"/>
              <a:t>Model Selection: Utilizes the LaMini-Flan-T5-248M T5 model for summarization tasks.</a:t>
            </a:r>
          </a:p>
          <a:p>
            <a:r>
              <a:rPr lang="en-IN" dirty="0"/>
              <a:t>Tool Integration: Leverages the Transformers library for model interaction, tokenization, and text generation.</a:t>
            </a:r>
          </a:p>
          <a:p>
            <a:r>
              <a:rPr lang="en-IN" dirty="0"/>
              <a:t>Pipeline Creation: Implements an </a:t>
            </a:r>
            <a:r>
              <a:rPr lang="en-IN" dirty="0" err="1"/>
              <a:t>llm_pipeline</a:t>
            </a:r>
            <a:r>
              <a:rPr lang="en-IN" dirty="0"/>
              <a:t> function to streamline the summarization process.</a:t>
            </a:r>
          </a:p>
          <a:p>
            <a:r>
              <a:rPr lang="en-IN" dirty="0"/>
              <a:t>Model Functionality: The T5 model </a:t>
            </a:r>
            <a:r>
              <a:rPr lang="en-IN" dirty="0" err="1"/>
              <a:t>analyzes</a:t>
            </a:r>
            <a:r>
              <a:rPr lang="en-IN" dirty="0"/>
              <a:t> input text and generates concise, informative summaries.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We have integrates a pre-trained T5 model into a summarization pipeline using the Transformers library to effectively process and summarize 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21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5EC6-0E54-88D7-18E1-3EC3D5C1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B81C-BC36-4C85-4292-321F9EA0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Metrics: The project will use ROUGE, BLEU, and METEOR metrics to assess model performance.</a:t>
            </a:r>
          </a:p>
          <a:p>
            <a:r>
              <a:rPr lang="en-US" dirty="0"/>
              <a:t>Human Evaluation: Domain experts will review summaries for relevance and informativeness.</a:t>
            </a:r>
          </a:p>
          <a:p>
            <a:r>
              <a:rPr lang="en-US" dirty="0"/>
              <a:t>ROUGE Score: A detailed explanation of ROUGE score calculation for n-grams.</a:t>
            </a:r>
          </a:p>
          <a:p>
            <a:r>
              <a:rPr lang="en-US" dirty="0"/>
              <a:t>Model Comparison: Various models (BART, GPT-2, T5, </a:t>
            </a:r>
            <a:r>
              <a:rPr lang="en-US" dirty="0" err="1"/>
              <a:t>Falconsai</a:t>
            </a:r>
            <a:r>
              <a:rPr lang="en-US" dirty="0"/>
              <a:t> etc.) will be tested using ROUGE scores to determine the best performer.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1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B2C8-7755-D6CF-B1C7-F7432DE9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214E3B-0C44-BE66-C7A3-7383D51B2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22" y="1021404"/>
            <a:ext cx="10056778" cy="48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7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56136B-F847-4828-9D7C-3A2F2118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03" y="-4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D3D83-11EC-3632-7996-F8D75735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099"/>
            <a:ext cx="3965840" cy="1455911"/>
          </a:xfrm>
        </p:spPr>
        <p:txBody>
          <a:bodyPr anchor="t">
            <a:normAutofit/>
          </a:bodyPr>
          <a:lstStyle/>
          <a:p>
            <a:r>
              <a:rPr lang="en-US" dirty="0"/>
              <a:t>Rouge score -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9DC21-D408-1639-B954-517ED52159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16933" y="1529210"/>
            <a:ext cx="3658981" cy="14559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8C91-EFAD-AB26-6A2A-EF685E58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81084"/>
            <a:ext cx="4953000" cy="2008960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Rouge calculation formula - </a:t>
            </a:r>
          </a:p>
          <a:p>
            <a:pPr algn="r">
              <a:lnSpc>
                <a:spcPct val="110000"/>
              </a:lnSpc>
            </a:pP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Where n stands for the length of the n-gram, </a:t>
            </a:r>
            <a:r>
              <a:rPr lang="en-US" sz="1600" dirty="0" err="1"/>
              <a:t>gramn</a:t>
            </a:r>
            <a:r>
              <a:rPr lang="en-US" sz="1600" dirty="0"/>
              <a:t>, and </a:t>
            </a:r>
            <a:r>
              <a:rPr lang="en-US" sz="1600" dirty="0" err="1"/>
              <a:t>Countmatch</a:t>
            </a:r>
            <a:r>
              <a:rPr lang="en-US" sz="1600" dirty="0"/>
              <a:t>(</a:t>
            </a:r>
            <a:r>
              <a:rPr lang="en-US" sz="1600" dirty="0" err="1"/>
              <a:t>gramn</a:t>
            </a:r>
            <a:r>
              <a:rPr lang="en-US" sz="1600" dirty="0"/>
              <a:t>) is the maximum number of n-grams co-occurring in a candidate summary and a set of reference summaries.</a:t>
            </a:r>
          </a:p>
          <a:p>
            <a:pPr algn="r">
              <a:lnSpc>
                <a:spcPct val="110000"/>
              </a:lnSpc>
            </a:pPr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A1D104-E223-3F35-994E-A15155963988}"/>
              </a:ext>
            </a:extLst>
          </p:cNvPr>
          <p:cNvSpPr txBox="1">
            <a:spLocks/>
          </p:cNvSpPr>
          <p:nvPr/>
        </p:nvSpPr>
        <p:spPr>
          <a:xfrm>
            <a:off x="1425102" y="2332026"/>
            <a:ext cx="4706565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93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95CC6-41CE-04C7-0FB5-513F3238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accuracy comparison and fine tuning:</a:t>
            </a:r>
            <a:br>
              <a:rPr lang="en-IN" sz="3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31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38AEF0-E40C-56DA-56E6-ABFDA5B8040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42684" y="1271654"/>
            <a:ext cx="4259630" cy="181034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E2379-0008-BB67-FAD4-1EB382D8AC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3490805"/>
            <a:ext cx="5595937" cy="2095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420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1B8A-828A-8F58-7952-20A58663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119" y="84994"/>
            <a:ext cx="9905999" cy="1360898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Results -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59C1CE-193B-4EB3-7109-0EA0D22218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9" y="1186774"/>
            <a:ext cx="5262663" cy="4712376"/>
          </a:xfrm>
          <a:prstGeom prst="rect">
            <a:avLst/>
          </a:prstGeom>
        </p:spPr>
      </p:pic>
      <p:pic>
        <p:nvPicPr>
          <p:cNvPr id="5" name="Picture 4" descr="C:\Users\TravelMate\AppData\Local\Microsoft\Windows\INetCache\Content.MSO\BA0B1C3D.tmp">
            <a:extLst>
              <a:ext uri="{FF2B5EF4-FFF2-40B4-BE49-F238E27FC236}">
                <a16:creationId xmlns:a16="http://schemas.microsoft.com/office/drawing/2014/main" id="{AA5243CC-56C2-71A0-7902-053E246425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6773"/>
            <a:ext cx="5776609" cy="471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3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6A6-8D71-C108-2383-52B345A0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2BF1-3469-3736-C836-4F8FEF6D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868694" cy="35671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Progress bar:</a:t>
            </a:r>
            <a:r>
              <a:rPr lang="en-US" dirty="0"/>
              <a:t> Added a visual indicator to track summarization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Error handling:</a:t>
            </a:r>
            <a:r>
              <a:rPr lang="en-US" dirty="0"/>
              <a:t> Implemented user-friendly error messages for improved user experience.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874AD3-12F0-7606-82B6-F8E1FAF5FB23}"/>
              </a:ext>
            </a:extLst>
          </p:cNvPr>
          <p:cNvSpPr txBox="1">
            <a:spLocks/>
          </p:cNvSpPr>
          <p:nvPr/>
        </p:nvSpPr>
        <p:spPr>
          <a:xfrm>
            <a:off x="6095999" y="2332026"/>
            <a:ext cx="4868694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52DD0-1DD7-E2B9-F5C9-FAF2BC8845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07" y="1553384"/>
            <a:ext cx="5943600" cy="38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235B1-DB2D-D603-7046-AE796BDE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r>
              <a:rPr lang="en-US"/>
              <a:t>MAIN OBJECTIVE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A951-6951-024E-E49B-A70456C4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4141"/>
            <a:ext cx="5595452" cy="2352733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n-US" dirty="0"/>
              <a:t>Develop an AI system to extract and condense key information from scientific papers, allowing researchers to quickly grasp crucial findings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FD74FD-DE17-4AC8-A040-B9B7178AAF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7546" y="3634268"/>
            <a:ext cx="7026854" cy="1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85E6-94D4-D535-3CF6-7CA712A7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-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6D9F5-5039-7513-2C72-A5099A7A92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892" y="2030047"/>
            <a:ext cx="5309681" cy="3128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D1EA63-BDA5-10A0-ACB9-CD231AB5A0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2030046"/>
            <a:ext cx="5624209" cy="31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7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9959-1BB4-79A9-B5CD-433839CC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076D3-ED8C-F618-9D48-4361E9E03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872935"/>
            <a:ext cx="4080753" cy="4893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6F557-D8FA-9FCC-614D-CE020E8A82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94043" y="872934"/>
            <a:ext cx="5943600" cy="48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BFA3C-99CF-3EF1-F50D-BECFE45220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0694" y="347641"/>
            <a:ext cx="8772728" cy="4506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E3F45-F1A4-0FC4-F800-A7DF658F8E1D}"/>
              </a:ext>
            </a:extLst>
          </p:cNvPr>
          <p:cNvSpPr txBox="1"/>
          <p:nvPr/>
        </p:nvSpPr>
        <p:spPr>
          <a:xfrm>
            <a:off x="2131977" y="5097294"/>
            <a:ext cx="792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Users can compare original text with its summary and manage uploaded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09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5D98-3E61-B0F0-0229-66F90826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1ED5-BD20-9D74-808A-CD6E0A37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Language Support: Add multi-language capabilities to accommodate a wider range of research papers.</a:t>
            </a:r>
          </a:p>
          <a:p>
            <a:r>
              <a:rPr lang="en-US" dirty="0"/>
              <a:t>Enhance Summarization Quality: Continuously refine the model with diverse datasets and user feedback for improved accuracy.</a:t>
            </a:r>
          </a:p>
          <a:p>
            <a:r>
              <a:rPr lang="en-US" dirty="0"/>
              <a:t>Real-Time Summarization: Develop features for automatic summarization of newly published papers and conference proceedings.</a:t>
            </a:r>
          </a:p>
          <a:p>
            <a:r>
              <a:rPr lang="en-US" dirty="0"/>
              <a:t>Integrate Additional Databases: Broaden the system's reach by connecting with more academic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551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6E95-0EDF-4998-A60C-C2205211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00B050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08664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14FE-B78D-4EE4-8548-AE23DD63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11288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7081-E2DE-4C0A-B18D-B86DEDE7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4982"/>
            <a:ext cx="9905999" cy="4024162"/>
          </a:xfrm>
        </p:spPr>
        <p:txBody>
          <a:bodyPr>
            <a:normAutofit fontScale="77500" lnSpcReduction="20000"/>
          </a:bodyPr>
          <a:lstStyle/>
          <a:p>
            <a:r>
              <a:rPr lang="fr-CA" dirty="0" err="1"/>
              <a:t>Devlin</a:t>
            </a:r>
            <a:r>
              <a:rPr lang="fr-CA" dirty="0"/>
              <a:t>, J., Chang, M. W., Lee, K., &amp; </a:t>
            </a:r>
            <a:r>
              <a:rPr lang="fr-CA" dirty="0" err="1"/>
              <a:t>Toutanova</a:t>
            </a:r>
            <a:r>
              <a:rPr lang="fr-CA" dirty="0"/>
              <a:t>, K. (2018). </a:t>
            </a:r>
            <a:r>
              <a:rPr lang="en-US" dirty="0"/>
              <a:t>BERT: Pre-training of deep bidirectional transformers for language understanding. </a:t>
            </a:r>
            <a:r>
              <a:rPr lang="en-US" dirty="0" err="1"/>
              <a:t>arXiv</a:t>
            </a:r>
            <a:r>
              <a:rPr lang="en-US" dirty="0"/>
              <a:t> preprint arXiv:1810.04805.</a:t>
            </a:r>
          </a:p>
          <a:p>
            <a:r>
              <a:rPr lang="en-US" dirty="0"/>
              <a:t>Ekaterina </a:t>
            </a:r>
            <a:r>
              <a:rPr lang="en-US" dirty="0" err="1"/>
              <a:t>Zolotareva</a:t>
            </a:r>
            <a:r>
              <a:rPr lang="en-US" dirty="0"/>
              <a:t>, </a:t>
            </a:r>
            <a:r>
              <a:rPr lang="en-US" dirty="0" err="1"/>
              <a:t>Tsegaye</a:t>
            </a:r>
            <a:r>
              <a:rPr lang="en-US" dirty="0"/>
              <a:t> </a:t>
            </a:r>
            <a:r>
              <a:rPr lang="en-US" dirty="0" err="1"/>
              <a:t>Misikir</a:t>
            </a:r>
            <a:r>
              <a:rPr lang="en-US" dirty="0"/>
              <a:t> </a:t>
            </a:r>
            <a:r>
              <a:rPr lang="en-US" dirty="0" err="1"/>
              <a:t>Tashu</a:t>
            </a:r>
            <a:r>
              <a:rPr lang="en-US" dirty="0"/>
              <a:t> and </a:t>
            </a:r>
            <a:r>
              <a:rPr lang="en-US" dirty="0" err="1"/>
              <a:t>Tomáš</a:t>
            </a:r>
            <a:r>
              <a:rPr lang="en-US" dirty="0"/>
              <a:t> </a:t>
            </a:r>
            <a:r>
              <a:rPr lang="en-US" dirty="0" err="1"/>
              <a:t>Horváth</a:t>
            </a:r>
            <a:r>
              <a:rPr lang="en-US" dirty="0"/>
              <a:t> , </a:t>
            </a:r>
            <a:r>
              <a:rPr lang="en-US" u="sng" dirty="0">
                <a:hlinkClick r:id="rId2"/>
              </a:rPr>
              <a:t>https://ceur-ws.org/Vol-2718/paper28.pdf</a:t>
            </a:r>
            <a:endParaRPr lang="en-US" dirty="0"/>
          </a:p>
          <a:p>
            <a:r>
              <a:rPr lang="en-US" dirty="0"/>
              <a:t>Lin, C.-Y. (2004). ROUGE: A package for automatic evaluation of summaries. Information Sciences Institute, University of Southern California.</a:t>
            </a:r>
          </a:p>
          <a:p>
            <a:r>
              <a:rPr lang="en-US" dirty="0"/>
              <a:t>Liu, P., &amp; Saleh, M. (2021). Text Summarization Techniques: A Brief Survey. </a:t>
            </a:r>
            <a:r>
              <a:rPr lang="en-US" dirty="0" err="1"/>
              <a:t>arXiv</a:t>
            </a:r>
            <a:r>
              <a:rPr lang="en-US" dirty="0"/>
              <a:t> preprint arXiv:2101.00133.</a:t>
            </a:r>
          </a:p>
          <a:p>
            <a:r>
              <a:rPr lang="en-US" dirty="0"/>
              <a:t>Moradi, M., &amp; </a:t>
            </a:r>
            <a:r>
              <a:rPr lang="en-US" dirty="0" err="1"/>
              <a:t>Samwald</a:t>
            </a:r>
            <a:r>
              <a:rPr lang="en-US" dirty="0"/>
              <a:t>, M. Clustering of Deep Contextualized Representations for Summarization of Biomedical Texts. </a:t>
            </a:r>
            <a:r>
              <a:rPr lang="en-US" i="1" dirty="0"/>
              <a:t>Institute for Artificial Intelligence and Decision Support, Center for Medical Statistics, Informatics, and Intelligent Systems, Medical University of Vienna, Vienna, Austria.</a:t>
            </a:r>
            <a:endParaRPr lang="en-US" dirty="0"/>
          </a:p>
          <a:p>
            <a:r>
              <a:rPr lang="en-US" dirty="0"/>
              <a:t>Sneha </a:t>
            </a:r>
            <a:r>
              <a:rPr lang="en-US" dirty="0" err="1"/>
              <a:t>Thange</a:t>
            </a:r>
            <a:r>
              <a:rPr lang="en-US" dirty="0"/>
              <a:t>, Jayesh </a:t>
            </a:r>
            <a:r>
              <a:rPr lang="en-US" dirty="0" err="1"/>
              <a:t>Dange</a:t>
            </a:r>
            <a:r>
              <a:rPr lang="en-US" dirty="0"/>
              <a:t>, Vivek </a:t>
            </a:r>
            <a:r>
              <a:rPr lang="en-US" dirty="0" err="1"/>
              <a:t>Karjule</a:t>
            </a:r>
            <a:r>
              <a:rPr lang="en-US" dirty="0"/>
              <a:t>, </a:t>
            </a:r>
            <a:r>
              <a:rPr lang="en-US" dirty="0" err="1"/>
              <a:t>Janhavi</a:t>
            </a:r>
            <a:r>
              <a:rPr lang="en-US" dirty="0"/>
              <a:t> </a:t>
            </a:r>
            <a:r>
              <a:rPr lang="en-US" dirty="0" err="1"/>
              <a:t>Sase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https://www.researchgate.net/publication/375120640_A_Survey_on_Text_Summarization_Techniques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6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7B5D-87C4-469A-9D93-5FD079FC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CA46-E2EE-48CC-9C91-FFC11683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Video Presentation Link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/>
              <a:t>https://drive.google.com/file/d/1UNqInRw4tPQjEZb_h3sjLEs8nfzmvfpD/view?usp=drive_link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8B7A-AB49-D7CB-9517-667FB7B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AE99-7E37-D7A6-538C-F5F1AD19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Overcoming the Challenge of Information Overload in Scientific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Problem:</a:t>
            </a:r>
            <a:r>
              <a:rPr lang="en-US" dirty="0"/>
              <a:t> The rapid growth of scientific literature hinders researchers from staying updated.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Developed an AI-powered summarization system using NLP, LLMs, and </a:t>
            </a:r>
            <a:r>
              <a:rPr lang="en-US" dirty="0" err="1"/>
              <a:t>LangChain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r>
              <a:rPr lang="en-US" dirty="0"/>
              <a:t> Fine-tuned BART-large-CNN model on </a:t>
            </a:r>
            <a:r>
              <a:rPr lang="en-US" dirty="0" err="1"/>
              <a:t>arXiv</a:t>
            </a:r>
            <a:r>
              <a:rPr lang="en-US" dirty="0"/>
              <a:t> dataset for effective summarization.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Benefits:</a:t>
            </a:r>
            <a:r>
              <a:rPr lang="en-US" dirty="0"/>
              <a:t> Significantly reduces time spent on literature review and enables researchers to focus on innovation.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Future:</a:t>
            </a:r>
            <a:r>
              <a:rPr lang="en-US" dirty="0"/>
              <a:t> Aims to integrate with real-time publication platforms for instant summarization of new research.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9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39CCE-E97D-F1CF-7C76-F32D13BA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485564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System Architecture:  </a:t>
            </a:r>
            <a:endParaRPr lang="en-IN" dirty="0"/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E2BF6883-3809-354F-CF48-25A0CA54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1846462"/>
            <a:ext cx="5798126" cy="43257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System Overview - </a:t>
            </a:r>
          </a:p>
          <a:p>
            <a:r>
              <a:rPr lang="en-US" dirty="0"/>
              <a:t>Input: System processes PDF or Word documents as input.</a:t>
            </a:r>
          </a:p>
          <a:p>
            <a:r>
              <a:rPr lang="en-US" dirty="0"/>
              <a:t>Output: Generates a concise summary of the input document.</a:t>
            </a:r>
          </a:p>
          <a:p>
            <a:pPr marL="0" indent="0">
              <a:buNone/>
            </a:pPr>
            <a:r>
              <a:rPr lang="en-US" dirty="0"/>
              <a:t>Process Steps - 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Text Representation</a:t>
            </a:r>
          </a:p>
          <a:p>
            <a:r>
              <a:rPr lang="en-US" dirty="0"/>
              <a:t>Sentence Grouping</a:t>
            </a:r>
          </a:p>
          <a:p>
            <a:r>
              <a:rPr lang="en-US" dirty="0"/>
              <a:t>Summary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5E78A-3B87-43DC-BCD8-9149F6196F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1" y="1045939"/>
            <a:ext cx="3699163" cy="492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3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D686-CBC3-AFA9-CC98-4EF31438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64374"/>
            <a:ext cx="9905999" cy="1360898"/>
          </a:xfrm>
        </p:spPr>
        <p:txBody>
          <a:bodyPr/>
          <a:lstStyle/>
          <a:p>
            <a:r>
              <a:rPr lang="en-US" dirty="0"/>
              <a:t>Preprocessing 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356-74E1-90FA-84BB-C8C42A18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5272"/>
            <a:ext cx="4216940" cy="3927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Preprocessing:</a:t>
            </a:r>
          </a:p>
          <a:p>
            <a:r>
              <a:rPr lang="en-US" sz="1600" dirty="0"/>
              <a:t>Extracts text content.</a:t>
            </a:r>
          </a:p>
          <a:p>
            <a:r>
              <a:rPr lang="en-US" sz="1600" dirty="0"/>
              <a:t>Cleans and normalizes text.</a:t>
            </a:r>
          </a:p>
          <a:p>
            <a:r>
              <a:rPr lang="en-US" sz="1600" dirty="0"/>
              <a:t>Splits text into sentences and words.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Text Representation:</a:t>
            </a:r>
          </a:p>
          <a:p>
            <a:r>
              <a:rPr lang="en-US" sz="1600" dirty="0"/>
              <a:t>Converts text into numerical embeddings using NLP models (BERT, GPT).</a:t>
            </a:r>
          </a:p>
          <a:p>
            <a:r>
              <a:rPr lang="en-US" sz="1600" dirty="0"/>
              <a:t>Captures semantic and syntactic information.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8497D0-BB43-179D-785B-BEF252F3898A}"/>
              </a:ext>
            </a:extLst>
          </p:cNvPr>
          <p:cNvSpPr txBox="1">
            <a:spLocks/>
          </p:cNvSpPr>
          <p:nvPr/>
        </p:nvSpPr>
        <p:spPr>
          <a:xfrm>
            <a:off x="7102814" y="1825272"/>
            <a:ext cx="4216940" cy="3927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Sentence Clustering:</a:t>
            </a:r>
          </a:p>
          <a:p>
            <a:r>
              <a:rPr lang="en-US" dirty="0"/>
              <a:t>Groups similar sentences based on embeddings.</a:t>
            </a:r>
          </a:p>
          <a:p>
            <a:r>
              <a:rPr lang="en-US" dirty="0"/>
              <a:t>Identifies key themes and important points.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Summary Generation:</a:t>
            </a:r>
          </a:p>
          <a:p>
            <a:r>
              <a:rPr lang="en-US" dirty="0"/>
              <a:t>Selects representative sentences from clusters.</a:t>
            </a:r>
          </a:p>
          <a:p>
            <a:r>
              <a:rPr lang="en-US" dirty="0"/>
              <a:t>Creates a concise and coherent summary.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A4F0-99BB-2F53-5E46-57CC8379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Platform Used 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1745-E9A7-0754-200E-BAD72DD8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LLM - Large Language Models (LLMs) are AI systems trained on massive amounts of text data to understand and generate human-like text. They can perform tasks like translation, summarization, and question answering.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HuggingFace</a:t>
            </a:r>
            <a:r>
              <a:rPr lang="en-US" dirty="0"/>
              <a:t> - Hugging Face is a leading AI company specializing in natural language processing. They offer a platform with a vast collection of pre-trained models, datasets, and tools, making it easy for anyone to build AI applications.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00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1DC0-BC2C-90D6-F3D0-401F5AB8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95577"/>
            <a:ext cx="9905999" cy="526684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LangChain</a:t>
            </a:r>
            <a:r>
              <a:rPr lang="en-US" dirty="0"/>
              <a:t> is a framework that simplifies building applications using large language models (LLMs). It provides tools to integrate LLMs into different projects, making it easier to manage and utilize these powerful models.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100" name="Picture 4" descr="C:\Users\TravelMate\AppData\Local\Microsoft\Windows\INetCache\Content.MSO\1A6B1798.tmp">
            <a:extLst>
              <a:ext uri="{FF2B5EF4-FFF2-40B4-BE49-F238E27FC236}">
                <a16:creationId xmlns:a16="http://schemas.microsoft.com/office/drawing/2014/main" id="{06887731-4431-B941-6599-5CC2950E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60" y="2441643"/>
            <a:ext cx="5063981" cy="303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5C921F9-6E56-B67F-EFD0-91F993EE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62073"/>
            <a:ext cx="5740879" cy="204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624D-FF41-CCED-0104-6E65FB0D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48033"/>
            <a:ext cx="9905999" cy="136089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Dataset Acquisition and Preparation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8D05-17A3-190E-2A17-FE6224FD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Leveraged </a:t>
            </a:r>
            <a:r>
              <a:rPr lang="en-IN" b="1" dirty="0" err="1"/>
              <a:t>arXiv</a:t>
            </a:r>
            <a:r>
              <a:rPr lang="en-IN" b="1" dirty="0"/>
              <a:t> Dataset:</a:t>
            </a:r>
            <a:r>
              <a:rPr lang="en-IN" dirty="0"/>
              <a:t> Utilized a vast collection of scientific papers from </a:t>
            </a:r>
            <a:r>
              <a:rPr lang="en-IN" dirty="0" err="1"/>
              <a:t>arXiv</a:t>
            </a:r>
            <a:r>
              <a:rPr lang="en-IN" dirty="0"/>
              <a:t> on Hugging Face for training and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Collection:</a:t>
            </a:r>
            <a:r>
              <a:rPr lang="en-IN" dirty="0"/>
              <a:t> Gathered research papers from various sources (academic journals, conference proceedings, </a:t>
            </a:r>
            <a:r>
              <a:rPr lang="en-IN" dirty="0" err="1"/>
              <a:t>arXiv</a:t>
            </a:r>
            <a:r>
              <a:rPr lang="en-IN" dirty="0"/>
              <a:t>) through web scraping, APIs, and partnerships.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Cleaning:</a:t>
            </a:r>
            <a:r>
              <a:rPr lang="en-IN" dirty="0"/>
              <a:t> Removed duplicates, irrelevant content, and incomplete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Metadata Enhancement:</a:t>
            </a:r>
            <a:r>
              <a:rPr lang="en-IN" dirty="0"/>
              <a:t> Added metadata tags (keywords, disciplines, citation counts) for improved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Splitting:</a:t>
            </a:r>
            <a:r>
              <a:rPr lang="en-IN" dirty="0"/>
              <a:t> Divided dataset into training, validation, and test 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6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C1CB-A781-4BE9-9ABD-A3E37168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724" y="0"/>
            <a:ext cx="9905999" cy="1360898"/>
          </a:xfrm>
        </p:spPr>
        <p:txBody>
          <a:bodyPr/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Pipeline- </a:t>
            </a:r>
            <a:endParaRPr lang="en-IN" dirty="0"/>
          </a:p>
        </p:txBody>
      </p:sp>
      <p:pic>
        <p:nvPicPr>
          <p:cNvPr id="4" name="Content Placeholder 3" descr="5 or 7 layer data pipeline architecture">
            <a:extLst>
              <a:ext uri="{FF2B5EF4-FFF2-40B4-BE49-F238E27FC236}">
                <a16:creationId xmlns:a16="http://schemas.microsoft.com/office/drawing/2014/main" id="{03416A37-E74E-DB8C-49AB-CC7911C475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71" y="1070042"/>
            <a:ext cx="8477655" cy="5236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36055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1154</Words>
  <Application>Microsoft Office PowerPoint</Application>
  <PresentationFormat>Widescreen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Walbaum Display</vt:lpstr>
      <vt:lpstr>RegattaVTI</vt:lpstr>
      <vt:lpstr>Scientific Research Paper Summarization System</vt:lpstr>
      <vt:lpstr>MAIN OBJECTIVE</vt:lpstr>
      <vt:lpstr>Overview - </vt:lpstr>
      <vt:lpstr>System Architecture:  </vt:lpstr>
      <vt:lpstr>Preprocessing - </vt:lpstr>
      <vt:lpstr>Tools and Platform Used - </vt:lpstr>
      <vt:lpstr>PowerPoint Presentation</vt:lpstr>
      <vt:lpstr>Dataset Acquisition and Preparation </vt:lpstr>
      <vt:lpstr>Data Pipeline- </vt:lpstr>
      <vt:lpstr>Model Development and Dataset Refinement </vt:lpstr>
      <vt:lpstr>Model Evaluation and Refinement </vt:lpstr>
      <vt:lpstr>Model selected and used - </vt:lpstr>
      <vt:lpstr>PowerPoint Presentation</vt:lpstr>
      <vt:lpstr>Model Accuracy</vt:lpstr>
      <vt:lpstr>PowerPoint Presentation</vt:lpstr>
      <vt:lpstr>Rouge score - </vt:lpstr>
      <vt:lpstr>Model accuracy comparison and fine tuning: </vt:lpstr>
      <vt:lpstr>Results - </vt:lpstr>
      <vt:lpstr>Frontend</vt:lpstr>
      <vt:lpstr>Working - </vt:lpstr>
      <vt:lpstr>PowerPoint Presentation</vt:lpstr>
      <vt:lpstr>PowerPoint Presentation</vt:lpstr>
      <vt:lpstr>Future work - </vt:lpstr>
      <vt:lpstr>PowerPoint Presentation</vt:lpstr>
      <vt:lpstr>References</vt:lpstr>
      <vt:lpstr>Appendix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Research Paper Summarization System</dc:title>
  <dc:creator>Guneet Singh</dc:creator>
  <cp:lastModifiedBy>Bibek Shiwakoti</cp:lastModifiedBy>
  <cp:revision>18</cp:revision>
  <dcterms:created xsi:type="dcterms:W3CDTF">2024-08-05T05:46:15Z</dcterms:created>
  <dcterms:modified xsi:type="dcterms:W3CDTF">2024-08-11T15:42:44Z</dcterms:modified>
</cp:coreProperties>
</file>