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315" r:id="rId2"/>
    <p:sldId id="258" r:id="rId3"/>
    <p:sldId id="259" r:id="rId4"/>
    <p:sldId id="260" r:id="rId5"/>
    <p:sldId id="424" r:id="rId6"/>
    <p:sldId id="1054" r:id="rId7"/>
    <p:sldId id="265" r:id="rId8"/>
    <p:sldId id="268" r:id="rId9"/>
    <p:sldId id="444" r:id="rId10"/>
    <p:sldId id="429" r:id="rId11"/>
    <p:sldId id="270" r:id="rId12"/>
    <p:sldId id="271" r:id="rId13"/>
    <p:sldId id="264" r:id="rId14"/>
    <p:sldId id="1055" r:id="rId15"/>
    <p:sldId id="266" r:id="rId16"/>
    <p:sldId id="285" r:id="rId17"/>
    <p:sldId id="1056" r:id="rId18"/>
    <p:sldId id="269" r:id="rId19"/>
    <p:sldId id="274" r:id="rId20"/>
    <p:sldId id="275" r:id="rId21"/>
    <p:sldId id="267" r:id="rId22"/>
    <p:sldId id="289" r:id="rId23"/>
    <p:sldId id="278" r:id="rId24"/>
    <p:sldId id="279" r:id="rId25"/>
    <p:sldId id="290" r:id="rId26"/>
    <p:sldId id="293" r:id="rId27"/>
    <p:sldId id="294" r:id="rId28"/>
    <p:sldId id="295" r:id="rId29"/>
    <p:sldId id="1057" r:id="rId30"/>
    <p:sldId id="309" r:id="rId31"/>
    <p:sldId id="310" r:id="rId32"/>
    <p:sldId id="317" r:id="rId33"/>
    <p:sldId id="319" r:id="rId34"/>
  </p:sldIdLst>
  <p:sldSz cx="9144000" cy="6858000" type="screen4x3"/>
  <p:notesSz cx="6811963" cy="9942513"/>
  <p:custDataLst>
    <p:tags r:id="rId37"/>
  </p:custDataLst>
  <p:defaultTextStyle>
    <a:defPPr>
      <a:defRPr lang="de-DE"/>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931"/>
    <a:srgbClr val="FF6600"/>
    <a:srgbClr val="8FB63E"/>
    <a:srgbClr val="679E9B"/>
    <a:srgbClr val="6B1B4B"/>
    <a:srgbClr val="007C91"/>
    <a:srgbClr val="00B3F0"/>
    <a:srgbClr val="D09910"/>
    <a:srgbClr val="00594D"/>
    <a:srgbClr val="9AD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272" autoAdjust="0"/>
  </p:normalViewPr>
  <p:slideViewPr>
    <p:cSldViewPr snapToGrid="0" snapToObjects="1" showGuides="1">
      <p:cViewPr varScale="1">
        <p:scale>
          <a:sx n="124" d="100"/>
          <a:sy n="124" d="100"/>
        </p:scale>
        <p:origin x="5304"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474" y="102"/>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416687211618095"/>
          <c:y val="2.4858757062146894E-2"/>
          <c:w val="0.52464418561174853"/>
          <c:h val="0.85688188976378066"/>
        </c:manualLayout>
      </c:layout>
      <c:barChart>
        <c:barDir val="bar"/>
        <c:grouping val="clustered"/>
        <c:varyColors val="0"/>
        <c:ser>
          <c:idx val="0"/>
          <c:order val="0"/>
          <c:tx>
            <c:strRef>
              <c:f>Tabelle1!$B$1</c:f>
              <c:strCache>
                <c:ptCount val="1"/>
                <c:pt idx="0">
                  <c:v>Angaben in % Mehrfachnennungen möglich N=217</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Tabelle1!$A$2:$A$8</c:f>
              <c:strCache>
                <c:ptCount val="7"/>
                <c:pt idx="0">
                  <c:v>Keine Angabe</c:v>
                </c:pt>
                <c:pt idx="1">
                  <c:v>Flexibilisierung der Arbeitswelt</c:v>
                </c:pt>
                <c:pt idx="2">
                  <c:v>Kürzere Innovationszyklen bzw. -druck</c:v>
                </c:pt>
                <c:pt idx="3">
                  <c:v>Nutzung von Synergien zwischen Fachbereichen und Niederlassungen</c:v>
                </c:pt>
                <c:pt idx="4">
                  <c:v>Kostendruck (daher Nutzung von unternehmensinternen Potentialen)</c:v>
                </c:pt>
                <c:pt idx="5">
                  <c:v>Marktdruck und Erfordernisse (z. B. Nähe zum Kunden)</c:v>
                </c:pt>
                <c:pt idx="6">
                  <c:v>Zunahme der Komplexität von Produkten und Dienstleistungen</c:v>
                </c:pt>
              </c:strCache>
            </c:strRef>
          </c:cat>
          <c:val>
            <c:numRef>
              <c:f>Tabelle1!$B$2:$B$8</c:f>
              <c:numCache>
                <c:formatCode>General</c:formatCode>
                <c:ptCount val="7"/>
                <c:pt idx="0">
                  <c:v>6</c:v>
                </c:pt>
                <c:pt idx="1">
                  <c:v>33</c:v>
                </c:pt>
                <c:pt idx="2">
                  <c:v>41</c:v>
                </c:pt>
                <c:pt idx="3">
                  <c:v>48</c:v>
                </c:pt>
                <c:pt idx="4">
                  <c:v>50</c:v>
                </c:pt>
                <c:pt idx="5">
                  <c:v>56</c:v>
                </c:pt>
                <c:pt idx="6">
                  <c:v>60</c:v>
                </c:pt>
              </c:numCache>
            </c:numRef>
          </c:val>
          <c:extLst>
            <c:ext xmlns:c16="http://schemas.microsoft.com/office/drawing/2014/chart" uri="{C3380CC4-5D6E-409C-BE32-E72D297353CC}">
              <c16:uniqueId val="{00000000-C408-46BE-833A-E3C6E1C5149E}"/>
            </c:ext>
          </c:extLst>
        </c:ser>
        <c:dLbls>
          <c:showLegendKey val="0"/>
          <c:showVal val="1"/>
          <c:showCatName val="0"/>
          <c:showSerName val="0"/>
          <c:showPercent val="0"/>
          <c:showBubbleSize val="0"/>
        </c:dLbls>
        <c:gapWidth val="182"/>
        <c:axId val="248062720"/>
        <c:axId val="248064256"/>
      </c:barChart>
      <c:catAx>
        <c:axId val="24806272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de-DE"/>
          </a:p>
        </c:txPr>
        <c:crossAx val="248064256"/>
        <c:crosses val="autoZero"/>
        <c:auto val="1"/>
        <c:lblAlgn val="ctr"/>
        <c:lblOffset val="100"/>
        <c:noMultiLvlLbl val="0"/>
      </c:catAx>
      <c:valAx>
        <c:axId val="248064256"/>
        <c:scaling>
          <c:orientation val="minMax"/>
          <c:max val="60"/>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248062720"/>
        <c:crosses val="autoZero"/>
        <c:crossBetween val="between"/>
      </c:valAx>
      <c:spPr>
        <a:noFill/>
        <a:ln>
          <a:noFill/>
        </a:ln>
        <a:effectLst/>
      </c:spPr>
    </c:plotArea>
    <c:legend>
      <c:legendPos val="b"/>
      <c:layout>
        <c:manualLayout>
          <c:xMode val="edge"/>
          <c:yMode val="edge"/>
          <c:x val="0.43061794316631458"/>
          <c:y val="0.96139751310566224"/>
          <c:w val="0.56672921210792526"/>
          <c:h val="3.8602486894337769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416687211618095"/>
          <c:y val="2.4858757062146894E-2"/>
          <c:w val="0.52464418561174853"/>
          <c:h val="0.85688188976378066"/>
        </c:manualLayout>
      </c:layout>
      <c:barChart>
        <c:barDir val="bar"/>
        <c:grouping val="clustered"/>
        <c:varyColors val="0"/>
        <c:ser>
          <c:idx val="0"/>
          <c:order val="0"/>
          <c:tx>
            <c:strRef>
              <c:f>Tabelle1!$B$1</c:f>
              <c:strCache>
                <c:ptCount val="1"/>
                <c:pt idx="0">
                  <c:v>Angaben in % Mehrfachnennungen möglich N=217</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Tabelle1!$A$2:$A$7</c:f>
              <c:strCache>
                <c:ptCount val="6"/>
                <c:pt idx="0">
                  <c:v>Keine Angabe</c:v>
                </c:pt>
                <c:pt idx="1">
                  <c:v>Schaffung einer höheren Flexibilität</c:v>
                </c:pt>
                <c:pt idx="2">
                  <c:v>Steigerung der Innovationsfähigkeit</c:v>
                </c:pt>
                <c:pt idx="3">
                  <c:v>Neue Produkte und Dienstleistungen lassen sich über Projektteams besser entwickeln</c:v>
                </c:pt>
                <c:pt idx="4">
                  <c:v>Nutzung der Kompetenzen und des Know-hows aus unterschiedlichen Unternehmensbereichen</c:v>
                </c:pt>
                <c:pt idx="5">
                  <c:v>Bessere Bewältigung von komplexenn Frage- und Aufgabenstellungen</c:v>
                </c:pt>
              </c:strCache>
            </c:strRef>
          </c:cat>
          <c:val>
            <c:numRef>
              <c:f>Tabelle1!$B$2:$B$7</c:f>
              <c:numCache>
                <c:formatCode>General</c:formatCode>
                <c:ptCount val="6"/>
                <c:pt idx="0">
                  <c:v>4</c:v>
                </c:pt>
                <c:pt idx="1">
                  <c:v>42</c:v>
                </c:pt>
                <c:pt idx="2">
                  <c:v>50</c:v>
                </c:pt>
                <c:pt idx="3">
                  <c:v>55</c:v>
                </c:pt>
                <c:pt idx="4">
                  <c:v>74</c:v>
                </c:pt>
                <c:pt idx="5">
                  <c:v>79</c:v>
                </c:pt>
              </c:numCache>
            </c:numRef>
          </c:val>
          <c:extLst>
            <c:ext xmlns:c16="http://schemas.microsoft.com/office/drawing/2014/chart" uri="{C3380CC4-5D6E-409C-BE32-E72D297353CC}">
              <c16:uniqueId val="{00000000-1CB5-416D-8EA0-D429E535FB8D}"/>
            </c:ext>
          </c:extLst>
        </c:ser>
        <c:dLbls>
          <c:showLegendKey val="0"/>
          <c:showVal val="1"/>
          <c:showCatName val="0"/>
          <c:showSerName val="0"/>
          <c:showPercent val="0"/>
          <c:showBubbleSize val="0"/>
        </c:dLbls>
        <c:gapWidth val="182"/>
        <c:axId val="309138944"/>
        <c:axId val="309140480"/>
      </c:barChart>
      <c:catAx>
        <c:axId val="30913894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de-DE"/>
          </a:p>
        </c:txPr>
        <c:crossAx val="309140480"/>
        <c:crosses val="autoZero"/>
        <c:auto val="1"/>
        <c:lblAlgn val="ctr"/>
        <c:lblOffset val="100"/>
        <c:noMultiLvlLbl val="0"/>
      </c:catAx>
      <c:valAx>
        <c:axId val="309140480"/>
        <c:scaling>
          <c:orientation val="minMax"/>
          <c:max val="80"/>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309138944"/>
        <c:crosses val="autoZero"/>
        <c:crossBetween val="between"/>
      </c:valAx>
      <c:spPr>
        <a:noFill/>
        <a:ln>
          <a:noFill/>
        </a:ln>
        <a:effectLst/>
      </c:spPr>
    </c:plotArea>
    <c:legend>
      <c:legendPos val="b"/>
      <c:layout>
        <c:manualLayout>
          <c:xMode val="edge"/>
          <c:yMode val="edge"/>
          <c:x val="0.45269044552095994"/>
          <c:y val="0.96139751310566224"/>
          <c:w val="0.52428209219514443"/>
          <c:h val="3.8602486894337769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2"/>
            <a:ext cx="2951148" cy="496802"/>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lvl1pPr>
              <a:defRPr sz="1200"/>
            </a:lvl1pPr>
          </a:lstStyle>
          <a:p>
            <a:pPr>
              <a:defRPr/>
            </a:pPr>
            <a:endParaRPr lang="de-DE"/>
          </a:p>
        </p:txBody>
      </p:sp>
      <p:sp>
        <p:nvSpPr>
          <p:cNvPr id="6147" name="Rectangle 3"/>
          <p:cNvSpPr>
            <a:spLocks noGrp="1" noChangeArrowheads="1"/>
          </p:cNvSpPr>
          <p:nvPr>
            <p:ph type="dt" sz="quarter" idx="1"/>
          </p:nvPr>
        </p:nvSpPr>
        <p:spPr bwMode="auto">
          <a:xfrm>
            <a:off x="3860815" y="2"/>
            <a:ext cx="2951148" cy="496802"/>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lvl1pPr algn="r">
              <a:defRPr sz="1200"/>
            </a:lvl1pPr>
          </a:lstStyle>
          <a:p>
            <a:pPr>
              <a:defRPr/>
            </a:pPr>
            <a:fld id="{CA9F58A1-F05B-48A7-A3AF-700B33D87599}" type="datetime1">
              <a:rPr lang="de-DE" smtClean="0"/>
              <a:t>05.03.2021</a:t>
            </a:fld>
            <a:endParaRPr lang="de-DE"/>
          </a:p>
        </p:txBody>
      </p:sp>
      <p:sp>
        <p:nvSpPr>
          <p:cNvPr id="6148" name="Rectangle 4"/>
          <p:cNvSpPr>
            <a:spLocks noGrp="1" noChangeArrowheads="1"/>
          </p:cNvSpPr>
          <p:nvPr>
            <p:ph type="ftr" sz="quarter" idx="2"/>
          </p:nvPr>
        </p:nvSpPr>
        <p:spPr bwMode="auto">
          <a:xfrm>
            <a:off x="1" y="9445712"/>
            <a:ext cx="2951148" cy="496801"/>
          </a:xfrm>
          <a:prstGeom prst="rect">
            <a:avLst/>
          </a:prstGeom>
          <a:noFill/>
          <a:ln w="9525">
            <a:noFill/>
            <a:miter lim="800000"/>
            <a:headEnd/>
            <a:tailEnd/>
          </a:ln>
          <a:effectLst/>
        </p:spPr>
        <p:txBody>
          <a:bodyPr vert="horz" wrap="square" lIns="93271" tIns="46635" rIns="93271" bIns="46635" numCol="1" anchor="b" anchorCtr="0" compatLnSpc="1">
            <a:prstTxWarp prst="textNoShape">
              <a:avLst/>
            </a:prstTxWarp>
          </a:bodyPr>
          <a:lstStyle>
            <a:lvl1pPr>
              <a:defRPr sz="1200"/>
            </a:lvl1pPr>
          </a:lstStyle>
          <a:p>
            <a:pPr>
              <a:defRPr/>
            </a:pPr>
            <a:endParaRPr lang="de-DE"/>
          </a:p>
        </p:txBody>
      </p:sp>
      <p:sp>
        <p:nvSpPr>
          <p:cNvPr id="6149" name="Rectangle 5"/>
          <p:cNvSpPr>
            <a:spLocks noGrp="1" noChangeArrowheads="1"/>
          </p:cNvSpPr>
          <p:nvPr>
            <p:ph type="sldNum" sz="quarter" idx="3"/>
          </p:nvPr>
        </p:nvSpPr>
        <p:spPr bwMode="auto">
          <a:xfrm>
            <a:off x="3860815" y="9445712"/>
            <a:ext cx="2951148" cy="496801"/>
          </a:xfrm>
          <a:prstGeom prst="rect">
            <a:avLst/>
          </a:prstGeom>
          <a:noFill/>
          <a:ln w="9525">
            <a:noFill/>
            <a:miter lim="800000"/>
            <a:headEnd/>
            <a:tailEnd/>
          </a:ln>
          <a:effectLst/>
        </p:spPr>
        <p:txBody>
          <a:bodyPr vert="horz" wrap="square" lIns="93271" tIns="46635" rIns="93271" bIns="46635" numCol="1" anchor="b" anchorCtr="0" compatLnSpc="1">
            <a:prstTxWarp prst="textNoShape">
              <a:avLst/>
            </a:prstTxWarp>
          </a:bodyPr>
          <a:lstStyle>
            <a:lvl1pPr algn="r">
              <a:defRPr sz="1200"/>
            </a:lvl1pPr>
          </a:lstStyle>
          <a:p>
            <a:pPr>
              <a:defRPr/>
            </a:pPr>
            <a:fld id="{5C7157A5-FB16-48B7-B216-6660B3138BE2}" type="slidenum">
              <a:rPr lang="de-DE"/>
              <a:pPr>
                <a:defRPr/>
              </a:pPr>
              <a:t>‹Nr.›</a:t>
            </a:fld>
            <a:endParaRPr lang="de-DE"/>
          </a:p>
        </p:txBody>
      </p:sp>
    </p:spTree>
    <p:extLst>
      <p:ext uri="{BB962C8B-B14F-4D97-AF65-F5344CB8AC3E}">
        <p14:creationId xmlns:p14="http://schemas.microsoft.com/office/powerpoint/2010/main" val="6146848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2"/>
            <a:ext cx="2951148" cy="496802"/>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lvl1pPr>
              <a:defRPr sz="1200"/>
            </a:lvl1pPr>
          </a:lstStyle>
          <a:p>
            <a:pPr>
              <a:defRPr/>
            </a:pPr>
            <a:endParaRPr lang="de-DE"/>
          </a:p>
        </p:txBody>
      </p:sp>
      <p:sp>
        <p:nvSpPr>
          <p:cNvPr id="5123" name="Rectangle 3"/>
          <p:cNvSpPr>
            <a:spLocks noGrp="1" noChangeArrowheads="1"/>
          </p:cNvSpPr>
          <p:nvPr>
            <p:ph type="dt" idx="1"/>
          </p:nvPr>
        </p:nvSpPr>
        <p:spPr bwMode="auto">
          <a:xfrm>
            <a:off x="3860815" y="2"/>
            <a:ext cx="2951148" cy="496802"/>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lvl1pPr algn="r">
              <a:defRPr sz="1200"/>
            </a:lvl1pPr>
          </a:lstStyle>
          <a:p>
            <a:pPr>
              <a:defRPr/>
            </a:pPr>
            <a:fld id="{9DE13DFA-7330-4A2E-B54B-F3F3A9AF6F10}" type="datetime1">
              <a:rPr lang="de-DE" smtClean="0"/>
              <a:t>05.03.2021</a:t>
            </a:fld>
            <a:endParaRPr lang="de-DE"/>
          </a:p>
        </p:txBody>
      </p:sp>
      <p:sp>
        <p:nvSpPr>
          <p:cNvPr id="7172" name="Rectangle 4"/>
          <p:cNvSpPr>
            <a:spLocks noGrp="1" noRot="1" noChangeAspect="1" noChangeArrowheads="1" noTextEdit="1"/>
          </p:cNvSpPr>
          <p:nvPr>
            <p:ph type="sldImg" idx="2"/>
          </p:nvPr>
        </p:nvSpPr>
        <p:spPr bwMode="auto">
          <a:xfrm>
            <a:off x="920750" y="746125"/>
            <a:ext cx="49720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8047" y="4722047"/>
            <a:ext cx="4995872" cy="4474455"/>
          </a:xfrm>
          <a:prstGeom prst="rect">
            <a:avLst/>
          </a:prstGeom>
          <a:noFill/>
          <a:ln w="9525">
            <a:noFill/>
            <a:miter lim="800000"/>
            <a:headEnd/>
            <a:tailEnd/>
          </a:ln>
          <a:effectLst/>
        </p:spPr>
        <p:txBody>
          <a:bodyPr vert="horz" wrap="square" lIns="93271" tIns="46635" rIns="93271" bIns="46635"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5126" name="Rectangle 6"/>
          <p:cNvSpPr>
            <a:spLocks noGrp="1" noChangeArrowheads="1"/>
          </p:cNvSpPr>
          <p:nvPr>
            <p:ph type="ftr" sz="quarter" idx="4"/>
          </p:nvPr>
        </p:nvSpPr>
        <p:spPr bwMode="auto">
          <a:xfrm>
            <a:off x="1" y="9445712"/>
            <a:ext cx="2951148" cy="496801"/>
          </a:xfrm>
          <a:prstGeom prst="rect">
            <a:avLst/>
          </a:prstGeom>
          <a:noFill/>
          <a:ln w="9525">
            <a:noFill/>
            <a:miter lim="800000"/>
            <a:headEnd/>
            <a:tailEnd/>
          </a:ln>
          <a:effectLst/>
        </p:spPr>
        <p:txBody>
          <a:bodyPr vert="horz" wrap="square" lIns="93271" tIns="46635" rIns="93271" bIns="46635" numCol="1" anchor="b" anchorCtr="0" compatLnSpc="1">
            <a:prstTxWarp prst="textNoShape">
              <a:avLst/>
            </a:prstTxWarp>
          </a:bodyPr>
          <a:lstStyle>
            <a:lvl1pPr>
              <a:defRPr sz="1200"/>
            </a:lvl1pPr>
          </a:lstStyle>
          <a:p>
            <a:pPr>
              <a:defRPr/>
            </a:pPr>
            <a:endParaRPr lang="de-DE"/>
          </a:p>
        </p:txBody>
      </p:sp>
      <p:sp>
        <p:nvSpPr>
          <p:cNvPr id="5127" name="Rectangle 7"/>
          <p:cNvSpPr>
            <a:spLocks noGrp="1" noChangeArrowheads="1"/>
          </p:cNvSpPr>
          <p:nvPr>
            <p:ph type="sldNum" sz="quarter" idx="5"/>
          </p:nvPr>
        </p:nvSpPr>
        <p:spPr bwMode="auto">
          <a:xfrm>
            <a:off x="3860815" y="9445712"/>
            <a:ext cx="2951148" cy="496801"/>
          </a:xfrm>
          <a:prstGeom prst="rect">
            <a:avLst/>
          </a:prstGeom>
          <a:noFill/>
          <a:ln w="9525">
            <a:noFill/>
            <a:miter lim="800000"/>
            <a:headEnd/>
            <a:tailEnd/>
          </a:ln>
          <a:effectLst/>
        </p:spPr>
        <p:txBody>
          <a:bodyPr vert="horz" wrap="square" lIns="93271" tIns="46635" rIns="93271" bIns="46635" numCol="1" anchor="b" anchorCtr="0" compatLnSpc="1">
            <a:prstTxWarp prst="textNoShape">
              <a:avLst/>
            </a:prstTxWarp>
          </a:bodyPr>
          <a:lstStyle>
            <a:lvl1pPr algn="r">
              <a:defRPr sz="1200"/>
            </a:lvl1pPr>
          </a:lstStyle>
          <a:p>
            <a:pPr>
              <a:defRPr/>
            </a:pPr>
            <a:fld id="{BCB6D199-8F06-4346-AE65-F23F023EED68}" type="slidenum">
              <a:rPr lang="de-DE"/>
              <a:pPr>
                <a:defRPr/>
              </a:pPr>
              <a:t>‹Nr.›</a:t>
            </a:fld>
            <a:endParaRPr lang="de-DE"/>
          </a:p>
        </p:txBody>
      </p:sp>
    </p:spTree>
    <p:extLst>
      <p:ext uri="{BB962C8B-B14F-4D97-AF65-F5344CB8AC3E}">
        <p14:creationId xmlns:p14="http://schemas.microsoft.com/office/powerpoint/2010/main" val="72511830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29342862-BB15-4173-9DAB-218691CD4AD2}"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2</a:t>
            </a:fld>
            <a:endParaRPr lang="de-DE"/>
          </a:p>
        </p:txBody>
      </p:sp>
    </p:spTree>
    <p:extLst>
      <p:ext uri="{BB962C8B-B14F-4D97-AF65-F5344CB8AC3E}">
        <p14:creationId xmlns:p14="http://schemas.microsoft.com/office/powerpoint/2010/main" val="221703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Nationale Projekte, internationale Projekte (Auftraggeber und Auftragnehmer stammen aus verschiedenen Ländern, die Projektleitung ist international zusammengesetzt, wesentliche Projektleistungen werden im Ausland erbracht) </a:t>
            </a:r>
          </a:p>
          <a:p>
            <a:r>
              <a:rPr lang="de-DE" dirty="0"/>
              <a:t>Private Projekte, öffentliche Projekte (Auftraggeber ist die öffentliche Hand, z. B. Behörden, Gemeinden, Regierungen). Eine spezielle Form ist die Public-private-Partnership (PPP). Eine PPP ist eine Zweckgemeinschaft zwischen Unternehmen und öffentlicher Hand zur Durchführung eines Projektes. </a:t>
            </a:r>
          </a:p>
          <a:p>
            <a:r>
              <a:rPr lang="de-DE" dirty="0"/>
              <a:t>Eigenauftragsprojekt (Auftraggeber und Auftragnehmer sind identisch), Fremdauftragsprojekt (der Auftraggeber kommt von außerhalb des Unternehmens). Beide Projektarten werden auch als interne und externe Projekte bezeichnet. Es gibt Unternehmen, deren Produktionsprogramm in der Abwicklung von Fremdauftragsprojekten besteht. Zu nennen sind etwa der Anlagenbau und das Bauhandwerk.</a:t>
            </a:r>
          </a:p>
          <a:p>
            <a:endParaRPr lang="en-US" dirty="0"/>
          </a:p>
        </p:txBody>
      </p:sp>
      <p:sp>
        <p:nvSpPr>
          <p:cNvPr id="4" name="Datumsplatzhalter 3"/>
          <p:cNvSpPr>
            <a:spLocks noGrp="1"/>
          </p:cNvSpPr>
          <p:nvPr>
            <p:ph type="dt" idx="1"/>
          </p:nvPr>
        </p:nvSpPr>
        <p:spPr/>
        <p:txBody>
          <a:bodyPr/>
          <a:lstStyle/>
          <a:p>
            <a:pPr>
              <a:defRPr/>
            </a:pPr>
            <a:fld id="{37EBFB0F-0BB0-466B-A8E8-738FAD9FFB86}" type="datetime1">
              <a:rPr lang="de-DE" smtClean="0"/>
              <a:t>05.03.2021</a:t>
            </a:fld>
            <a:endParaRPr lang="de-DE"/>
          </a:p>
        </p:txBody>
      </p:sp>
      <p:sp>
        <p:nvSpPr>
          <p:cNvPr id="5" name="Foliennummernplatzhalter 4"/>
          <p:cNvSpPr>
            <a:spLocks noGrp="1"/>
          </p:cNvSpPr>
          <p:nvPr>
            <p:ph type="sldNum" sz="quarter" idx="5"/>
          </p:nvPr>
        </p:nvSpPr>
        <p:spPr/>
        <p:txBody>
          <a:bodyPr/>
          <a:lstStyle/>
          <a:p>
            <a:pPr>
              <a:defRPr/>
            </a:pPr>
            <a:fld id="{BCB6D199-8F06-4346-AE65-F23F023EED68}" type="slidenum">
              <a:rPr lang="de-DE" smtClean="0"/>
              <a:pPr>
                <a:defRPr/>
              </a:pPr>
              <a:t>17</a:t>
            </a:fld>
            <a:endParaRPr lang="de-DE"/>
          </a:p>
        </p:txBody>
      </p:sp>
    </p:spTree>
    <p:extLst>
      <p:ext uri="{BB962C8B-B14F-4D97-AF65-F5344CB8AC3E}">
        <p14:creationId xmlns:p14="http://schemas.microsoft.com/office/powerpoint/2010/main" val="3429692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4A8FB504-9254-47FE-903F-B8047C37DE4C}"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18</a:t>
            </a:fld>
            <a:endParaRPr lang="de-DE"/>
          </a:p>
        </p:txBody>
      </p:sp>
    </p:spTree>
    <p:extLst>
      <p:ext uri="{BB962C8B-B14F-4D97-AF65-F5344CB8AC3E}">
        <p14:creationId xmlns:p14="http://schemas.microsoft.com/office/powerpoint/2010/main" val="896717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081DCBF1-99C4-4D48-AA94-052F1F32CBA5}"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21</a:t>
            </a:fld>
            <a:endParaRPr lang="de-DE"/>
          </a:p>
        </p:txBody>
      </p:sp>
    </p:spTree>
    <p:extLst>
      <p:ext uri="{BB962C8B-B14F-4D97-AF65-F5344CB8AC3E}">
        <p14:creationId xmlns:p14="http://schemas.microsoft.com/office/powerpoint/2010/main" val="32851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Um die </a:t>
            </a:r>
            <a:r>
              <a:rPr lang="en-US" dirty="0" err="1"/>
              <a:t>Probleme</a:t>
            </a:r>
            <a:r>
              <a:rPr lang="en-US" dirty="0"/>
              <a:t> </a:t>
            </a:r>
            <a:r>
              <a:rPr lang="en-US" dirty="0" err="1"/>
              <a:t>zu</a:t>
            </a:r>
            <a:r>
              <a:rPr lang="en-US" dirty="0"/>
              <a:t> </a:t>
            </a:r>
            <a:r>
              <a:rPr lang="en-US" dirty="0" err="1"/>
              <a:t>vermeiden</a:t>
            </a:r>
            <a:endParaRPr lang="en-US" dirty="0"/>
          </a:p>
        </p:txBody>
      </p:sp>
      <p:sp>
        <p:nvSpPr>
          <p:cNvPr id="4" name="Datumsplatzhalter 3"/>
          <p:cNvSpPr>
            <a:spLocks noGrp="1"/>
          </p:cNvSpPr>
          <p:nvPr>
            <p:ph type="dt" idx="1"/>
          </p:nvPr>
        </p:nvSpPr>
        <p:spPr/>
        <p:txBody>
          <a:bodyPr/>
          <a:lstStyle/>
          <a:p>
            <a:pPr>
              <a:defRPr/>
            </a:pPr>
            <a:fld id="{5CCD21FD-E12C-45DC-9511-9A2F2EDB4BDA}" type="datetime1">
              <a:rPr lang="de-DE" smtClean="0"/>
              <a:t>05.03.2021</a:t>
            </a:fld>
            <a:endParaRPr lang="de-DE"/>
          </a:p>
        </p:txBody>
      </p:sp>
      <p:sp>
        <p:nvSpPr>
          <p:cNvPr id="5" name="Foliennummernplatzhalter 4"/>
          <p:cNvSpPr>
            <a:spLocks noGrp="1"/>
          </p:cNvSpPr>
          <p:nvPr>
            <p:ph type="sldNum" sz="quarter" idx="5"/>
          </p:nvPr>
        </p:nvSpPr>
        <p:spPr/>
        <p:txBody>
          <a:bodyPr/>
          <a:lstStyle/>
          <a:p>
            <a:pPr>
              <a:defRPr/>
            </a:pPr>
            <a:fld id="{BCB6D199-8F06-4346-AE65-F23F023EED68}" type="slidenum">
              <a:rPr lang="de-DE" smtClean="0"/>
              <a:pPr>
                <a:defRPr/>
              </a:pPr>
              <a:t>25</a:t>
            </a:fld>
            <a:endParaRPr lang="de-DE"/>
          </a:p>
        </p:txBody>
      </p:sp>
    </p:spTree>
    <p:extLst>
      <p:ext uri="{BB962C8B-B14F-4D97-AF65-F5344CB8AC3E}">
        <p14:creationId xmlns:p14="http://schemas.microsoft.com/office/powerpoint/2010/main" val="1616116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Claim Management</a:t>
            </a:r>
          </a:p>
          <a:p>
            <a:endParaRPr lang="en-US" dirty="0"/>
          </a:p>
        </p:txBody>
      </p:sp>
      <p:sp>
        <p:nvSpPr>
          <p:cNvPr id="4" name="Datumsplatzhalter 3"/>
          <p:cNvSpPr>
            <a:spLocks noGrp="1"/>
          </p:cNvSpPr>
          <p:nvPr>
            <p:ph type="dt" idx="1"/>
          </p:nvPr>
        </p:nvSpPr>
        <p:spPr/>
        <p:txBody>
          <a:bodyPr/>
          <a:lstStyle/>
          <a:p>
            <a:pPr>
              <a:defRPr/>
            </a:pPr>
            <a:fld id="{BA91C562-2470-45A6-A9DA-F4FECC15D21B}" type="datetime1">
              <a:rPr lang="de-DE" smtClean="0"/>
              <a:t>05.03.2021</a:t>
            </a:fld>
            <a:endParaRPr lang="de-DE"/>
          </a:p>
        </p:txBody>
      </p:sp>
      <p:sp>
        <p:nvSpPr>
          <p:cNvPr id="5" name="Foliennummernplatzhalter 4"/>
          <p:cNvSpPr>
            <a:spLocks noGrp="1"/>
          </p:cNvSpPr>
          <p:nvPr>
            <p:ph type="sldNum" sz="quarter" idx="5"/>
          </p:nvPr>
        </p:nvSpPr>
        <p:spPr/>
        <p:txBody>
          <a:bodyPr/>
          <a:lstStyle/>
          <a:p>
            <a:pPr>
              <a:defRPr/>
            </a:pPr>
            <a:fld id="{BCB6D199-8F06-4346-AE65-F23F023EED68}" type="slidenum">
              <a:rPr lang="de-DE" smtClean="0"/>
              <a:pPr>
                <a:defRPr/>
              </a:pPr>
              <a:t>29</a:t>
            </a:fld>
            <a:endParaRPr lang="de-DE"/>
          </a:p>
        </p:txBody>
      </p:sp>
    </p:spTree>
    <p:extLst>
      <p:ext uri="{BB962C8B-B14F-4D97-AF65-F5344CB8AC3E}">
        <p14:creationId xmlns:p14="http://schemas.microsoft.com/office/powerpoint/2010/main" val="80307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FC5F0C6A-145D-452B-BFA5-1A12AA344175}"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4</a:t>
            </a:fld>
            <a:endParaRPr lang="de-DE"/>
          </a:p>
        </p:txBody>
      </p:sp>
    </p:spTree>
    <p:extLst>
      <p:ext uri="{BB962C8B-B14F-4D97-AF65-F5344CB8AC3E}">
        <p14:creationId xmlns:p14="http://schemas.microsoft.com/office/powerpoint/2010/main" val="76021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Konfliktmanagement, Problemlösungs- und Kreativitätstechniken</a:t>
            </a:r>
          </a:p>
          <a:p>
            <a:endParaRPr lang="de-DE" dirty="0"/>
          </a:p>
          <a:p>
            <a:endParaRPr lang="de-DE" dirty="0"/>
          </a:p>
        </p:txBody>
      </p:sp>
      <p:sp>
        <p:nvSpPr>
          <p:cNvPr id="4" name="Datumsplatzhalter 3"/>
          <p:cNvSpPr>
            <a:spLocks noGrp="1"/>
          </p:cNvSpPr>
          <p:nvPr>
            <p:ph type="dt" idx="10"/>
          </p:nvPr>
        </p:nvSpPr>
        <p:spPr/>
        <p:txBody>
          <a:bodyPr/>
          <a:lstStyle/>
          <a:p>
            <a:pPr>
              <a:defRPr/>
            </a:pPr>
            <a:fld id="{18208333-88A9-454D-B784-F1E98044A08F}"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5</a:t>
            </a:fld>
            <a:endParaRPr lang="de-DE"/>
          </a:p>
        </p:txBody>
      </p:sp>
    </p:spTree>
    <p:extLst>
      <p:ext uri="{BB962C8B-B14F-4D97-AF65-F5344CB8AC3E}">
        <p14:creationId xmlns:p14="http://schemas.microsoft.com/office/powerpoint/2010/main" val="302768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Claim Management</a:t>
            </a:r>
          </a:p>
          <a:p>
            <a:endParaRPr lang="en-US" dirty="0"/>
          </a:p>
        </p:txBody>
      </p:sp>
      <p:sp>
        <p:nvSpPr>
          <p:cNvPr id="4" name="Datumsplatzhalter 3"/>
          <p:cNvSpPr>
            <a:spLocks noGrp="1"/>
          </p:cNvSpPr>
          <p:nvPr>
            <p:ph type="dt" idx="1"/>
          </p:nvPr>
        </p:nvSpPr>
        <p:spPr/>
        <p:txBody>
          <a:bodyPr/>
          <a:lstStyle/>
          <a:p>
            <a:pPr>
              <a:defRPr/>
            </a:pPr>
            <a:fld id="{C7B07E13-3AAB-4531-B842-013EFC1FDF5B}" type="datetime1">
              <a:rPr lang="de-DE" smtClean="0"/>
              <a:t>05.03.2021</a:t>
            </a:fld>
            <a:endParaRPr lang="de-DE"/>
          </a:p>
        </p:txBody>
      </p:sp>
      <p:sp>
        <p:nvSpPr>
          <p:cNvPr id="5" name="Foliennummernplatzhalter 4"/>
          <p:cNvSpPr>
            <a:spLocks noGrp="1"/>
          </p:cNvSpPr>
          <p:nvPr>
            <p:ph type="sldNum" sz="quarter" idx="5"/>
          </p:nvPr>
        </p:nvSpPr>
        <p:spPr/>
        <p:txBody>
          <a:bodyPr/>
          <a:lstStyle/>
          <a:p>
            <a:pPr>
              <a:defRPr/>
            </a:pPr>
            <a:fld id="{BCB6D199-8F06-4346-AE65-F23F023EED68}" type="slidenum">
              <a:rPr lang="de-DE" smtClean="0"/>
              <a:pPr>
                <a:defRPr/>
              </a:pPr>
              <a:t>6</a:t>
            </a:fld>
            <a:endParaRPr lang="de-DE"/>
          </a:p>
        </p:txBody>
      </p:sp>
    </p:spTree>
    <p:extLst>
      <p:ext uri="{BB962C8B-B14F-4D97-AF65-F5344CB8AC3E}">
        <p14:creationId xmlns:p14="http://schemas.microsoft.com/office/powerpoint/2010/main" val="2634001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D137067E-DE19-4174-8AE7-934F645F5B02}"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9</a:t>
            </a:fld>
            <a:endParaRPr lang="de-DE"/>
          </a:p>
        </p:txBody>
      </p:sp>
    </p:spTree>
    <p:extLst>
      <p:ext uri="{BB962C8B-B14F-4D97-AF65-F5344CB8AC3E}">
        <p14:creationId xmlns:p14="http://schemas.microsoft.com/office/powerpoint/2010/main" val="248948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10C44FBB-6671-4B3D-A523-8D3E3810FCC5}"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10</a:t>
            </a:fld>
            <a:endParaRPr lang="de-DE"/>
          </a:p>
        </p:txBody>
      </p:sp>
    </p:spTree>
    <p:extLst>
      <p:ext uri="{BB962C8B-B14F-4D97-AF65-F5344CB8AC3E}">
        <p14:creationId xmlns:p14="http://schemas.microsoft.com/office/powerpoint/2010/main" val="117938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ED8C27AE-32FE-4EEA-B4E4-82642994FB07}"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13</a:t>
            </a:fld>
            <a:endParaRPr lang="de-DE"/>
          </a:p>
        </p:txBody>
      </p:sp>
    </p:spTree>
    <p:extLst>
      <p:ext uri="{BB962C8B-B14F-4D97-AF65-F5344CB8AC3E}">
        <p14:creationId xmlns:p14="http://schemas.microsoft.com/office/powerpoint/2010/main" val="490106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0"/>
          </p:nvPr>
        </p:nvSpPr>
        <p:spPr/>
        <p:txBody>
          <a:bodyPr/>
          <a:lstStyle/>
          <a:p>
            <a:pPr>
              <a:defRPr/>
            </a:pPr>
            <a:fld id="{8105DF99-6D78-493E-8BDC-62B7B499F1FF}"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14</a:t>
            </a:fld>
            <a:endParaRPr lang="de-DE"/>
          </a:p>
        </p:txBody>
      </p:sp>
    </p:spTree>
    <p:extLst>
      <p:ext uri="{BB962C8B-B14F-4D97-AF65-F5344CB8AC3E}">
        <p14:creationId xmlns:p14="http://schemas.microsoft.com/office/powerpoint/2010/main" val="356534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drei Kriterien, mit deren Hilfe sich Projekte grundlegend klassifizieren lassen.</a:t>
            </a:r>
          </a:p>
          <a:p>
            <a:r>
              <a:rPr lang="de-DE" dirty="0"/>
              <a:t>Projektinhalt </a:t>
            </a:r>
          </a:p>
          <a:p>
            <a:r>
              <a:rPr lang="de-DE" dirty="0"/>
              <a:t>Verhältnis von Auftraggeber und Auftragnehmer </a:t>
            </a:r>
          </a:p>
          <a:p>
            <a:r>
              <a:rPr lang="de-DE" dirty="0"/>
              <a:t>Aufgaben von Projekten</a:t>
            </a:r>
          </a:p>
          <a:p>
            <a:endParaRPr lang="de-DE" dirty="0"/>
          </a:p>
        </p:txBody>
      </p:sp>
      <p:sp>
        <p:nvSpPr>
          <p:cNvPr id="4" name="Datumsplatzhalter 3"/>
          <p:cNvSpPr>
            <a:spLocks noGrp="1"/>
          </p:cNvSpPr>
          <p:nvPr>
            <p:ph type="dt" idx="10"/>
          </p:nvPr>
        </p:nvSpPr>
        <p:spPr/>
        <p:txBody>
          <a:bodyPr/>
          <a:lstStyle/>
          <a:p>
            <a:pPr>
              <a:defRPr/>
            </a:pPr>
            <a:fld id="{6E82174E-FE1F-44C4-8B2F-641714B090E9}" type="datetime1">
              <a:rPr lang="de-DE" smtClean="0"/>
              <a:t>05.03.2021</a:t>
            </a:fld>
            <a:endParaRPr lang="de-DE"/>
          </a:p>
        </p:txBody>
      </p:sp>
      <p:sp>
        <p:nvSpPr>
          <p:cNvPr id="5" name="Foliennummernplatzhalter 4"/>
          <p:cNvSpPr>
            <a:spLocks noGrp="1"/>
          </p:cNvSpPr>
          <p:nvPr>
            <p:ph type="sldNum" sz="quarter" idx="11"/>
          </p:nvPr>
        </p:nvSpPr>
        <p:spPr/>
        <p:txBody>
          <a:bodyPr/>
          <a:lstStyle/>
          <a:p>
            <a:pPr>
              <a:defRPr/>
            </a:pPr>
            <a:fld id="{BCB6D199-8F06-4346-AE65-F23F023EED68}" type="slidenum">
              <a:rPr lang="de-DE" smtClean="0"/>
              <a:pPr>
                <a:defRPr/>
              </a:pPr>
              <a:t>15</a:t>
            </a:fld>
            <a:endParaRPr lang="de-DE"/>
          </a:p>
        </p:txBody>
      </p:sp>
    </p:spTree>
    <p:extLst>
      <p:ext uri="{BB962C8B-B14F-4D97-AF65-F5344CB8AC3E}">
        <p14:creationId xmlns:p14="http://schemas.microsoft.com/office/powerpoint/2010/main" val="4870812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Inhaltsplatzhalter 10"/>
          <p:cNvSpPr>
            <a:spLocks noGrp="1"/>
          </p:cNvSpPr>
          <p:nvPr>
            <p:ph sz="quarter" idx="13" hasCustomPrompt="1"/>
          </p:nvPr>
        </p:nvSpPr>
        <p:spPr>
          <a:xfrm>
            <a:off x="437222" y="3863556"/>
            <a:ext cx="8022566" cy="1354301"/>
          </a:xfrm>
        </p:spPr>
        <p:txBody>
          <a:bodyPr lIns="91440" tIns="45720" rIns="0" bIns="45720" anchor="b">
            <a:noAutofit/>
          </a:bodyPr>
          <a:lstStyle>
            <a:lvl1pPr algn="r">
              <a:buFontTx/>
              <a:buNone/>
              <a:defRPr sz="3600" b="1">
                <a:solidFill>
                  <a:schemeClr val="accent1"/>
                </a:solidFill>
              </a:defRPr>
            </a:lvl1pPr>
          </a:lstStyle>
          <a:p>
            <a:pPr lvl="0"/>
            <a:r>
              <a:rPr lang="de-DE" dirty="0"/>
              <a:t>Modulname / Veranstaltung</a:t>
            </a:r>
          </a:p>
        </p:txBody>
      </p:sp>
      <p:sp>
        <p:nvSpPr>
          <p:cNvPr id="28" name="Inhaltsplatzhalter 10"/>
          <p:cNvSpPr>
            <a:spLocks noGrp="1"/>
          </p:cNvSpPr>
          <p:nvPr>
            <p:ph sz="quarter" idx="14" hasCustomPrompt="1"/>
          </p:nvPr>
        </p:nvSpPr>
        <p:spPr>
          <a:xfrm>
            <a:off x="437222" y="5750928"/>
            <a:ext cx="8022566" cy="361920"/>
          </a:xfrm>
        </p:spPr>
        <p:txBody>
          <a:bodyPr lIns="91440" tIns="45720" rIns="0" bIns="45720">
            <a:noAutofit/>
          </a:bodyPr>
          <a:lstStyle>
            <a:lvl1pPr algn="r">
              <a:buFontTx/>
              <a:buNone/>
              <a:defRPr sz="1800" b="1">
                <a:solidFill>
                  <a:schemeClr val="tx1"/>
                </a:solidFill>
              </a:defRPr>
            </a:lvl1pPr>
          </a:lstStyle>
          <a:p>
            <a:pPr lvl="0"/>
            <a:r>
              <a:rPr lang="de-DE" dirty="0"/>
              <a:t>Vortragende/r</a:t>
            </a:r>
          </a:p>
        </p:txBody>
      </p:sp>
      <p:sp>
        <p:nvSpPr>
          <p:cNvPr id="29" name="Inhaltsplatzhalter 10"/>
          <p:cNvSpPr>
            <a:spLocks noGrp="1"/>
          </p:cNvSpPr>
          <p:nvPr>
            <p:ph sz="quarter" idx="15" hasCustomPrompt="1"/>
          </p:nvPr>
        </p:nvSpPr>
        <p:spPr>
          <a:xfrm>
            <a:off x="437222" y="5218247"/>
            <a:ext cx="8022566" cy="361920"/>
          </a:xfrm>
        </p:spPr>
        <p:txBody>
          <a:bodyPr lIns="91440" tIns="45720" rIns="0" bIns="45720">
            <a:noAutofit/>
          </a:bodyPr>
          <a:lstStyle>
            <a:lvl1pPr algn="r">
              <a:buFontTx/>
              <a:buNone/>
              <a:defRPr sz="1800" b="0">
                <a:solidFill>
                  <a:schemeClr val="accent2">
                    <a:lumMod val="25000"/>
                  </a:schemeClr>
                </a:solidFill>
              </a:defRPr>
            </a:lvl1pPr>
          </a:lstStyle>
          <a:p>
            <a:pPr lvl="0"/>
            <a:r>
              <a:rPr lang="de-DE" dirty="0"/>
              <a:t>ggfs. Untertitel</a:t>
            </a:r>
          </a:p>
        </p:txBody>
      </p:sp>
      <p:pic>
        <p:nvPicPr>
          <p:cNvPr id="6" name="Grafik 5">
            <a:extLst>
              <a:ext uri="{FF2B5EF4-FFF2-40B4-BE49-F238E27FC236}">
                <a16:creationId xmlns:a16="http://schemas.microsoft.com/office/drawing/2014/main" id="{30952D6D-9DC7-4B0B-AB1D-6455E1BAF68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4238" y="135028"/>
            <a:ext cx="540000" cy="540000"/>
          </a:xfrm>
          <a:prstGeom prst="rect">
            <a:avLst/>
          </a:prstGeom>
        </p:spPr>
      </p:pic>
    </p:spTree>
    <p:extLst>
      <p:ext uri="{BB962C8B-B14F-4D97-AF65-F5344CB8AC3E}">
        <p14:creationId xmlns:p14="http://schemas.microsoft.com/office/powerpoint/2010/main" val="304713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_Übung">
    <p:spTree>
      <p:nvGrpSpPr>
        <p:cNvPr id="1" name=""/>
        <p:cNvGrpSpPr/>
        <p:nvPr/>
      </p:nvGrpSpPr>
      <p:grpSpPr>
        <a:xfrm>
          <a:off x="0" y="0"/>
          <a:ext cx="0" cy="0"/>
          <a:chOff x="0" y="0"/>
          <a:chExt cx="0" cy="0"/>
        </a:xfrm>
      </p:grpSpPr>
      <p:sp>
        <p:nvSpPr>
          <p:cNvPr id="12" name="Rechteck 11"/>
          <p:cNvSpPr/>
          <p:nvPr/>
        </p:nvSpPr>
        <p:spPr>
          <a:xfrm>
            <a:off x="0" y="514349"/>
            <a:ext cx="8089105" cy="328613"/>
          </a:xfrm>
          <a:prstGeom prst="rect">
            <a:avLst/>
          </a:prstGeom>
          <a:gradFill flip="none" rotWithShape="1">
            <a:gsLst>
              <a:gs pos="0">
                <a:schemeClr val="accent1"/>
              </a:gs>
              <a:gs pos="80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21756" y="173038"/>
            <a:ext cx="7936302" cy="356288"/>
          </a:xfrm>
          <a:prstGeom prst="rect">
            <a:avLst/>
          </a:prstGeom>
        </p:spPr>
        <p:txBody>
          <a:bodyPr anchor="b"/>
          <a:lstStyle>
            <a:lvl1pPr>
              <a:defRPr sz="1600" b="0">
                <a:solidFill>
                  <a:schemeClr val="tx2"/>
                </a:solidFill>
              </a:defRPr>
            </a:lvl1pPr>
          </a:lstStyle>
          <a:p>
            <a:r>
              <a:rPr lang="de-DE" dirty="0"/>
              <a:t>Abschnittsbereich/ Oberthema (optional)</a:t>
            </a:r>
          </a:p>
        </p:txBody>
      </p:sp>
      <p:sp>
        <p:nvSpPr>
          <p:cNvPr id="3" name="Inhaltsplatzhalter 2"/>
          <p:cNvSpPr>
            <a:spLocks noGrp="1"/>
          </p:cNvSpPr>
          <p:nvPr>
            <p:ph idx="1" hasCustomPrompt="1"/>
          </p:nvPr>
        </p:nvSpPr>
        <p:spPr>
          <a:xfrm>
            <a:off x="6280" y="859256"/>
            <a:ext cx="8340632" cy="5712640"/>
          </a:xfrm>
          <a:prstGeom prst="rect">
            <a:avLst/>
          </a:prstGeom>
        </p:spPr>
        <p:txBody>
          <a:bodyPr/>
          <a:lstStyle>
            <a:lvl1pPr marL="1588" indent="0">
              <a:spcBef>
                <a:spcPts val="1200"/>
              </a:spcBef>
              <a:spcAft>
                <a:spcPts val="600"/>
              </a:spcAft>
              <a:buClr>
                <a:srgbClr val="23A092"/>
              </a:buClr>
              <a:buFont typeface="Wingdings" pitchFamily="2" charset="2"/>
              <a:buNone/>
              <a:defRPr sz="2000" b="1">
                <a:solidFill>
                  <a:schemeClr val="accent1"/>
                </a:solidFill>
              </a:defRPr>
            </a:lvl1pPr>
            <a:lvl2pPr marL="1588" indent="0" algn="just">
              <a:spcBef>
                <a:spcPts val="0"/>
              </a:spcBef>
              <a:spcAft>
                <a:spcPts val="600"/>
              </a:spcAft>
              <a:buClr>
                <a:srgbClr val="23A092"/>
              </a:buClr>
              <a:buSzPct val="80000"/>
              <a:buFont typeface="Wingdings" pitchFamily="2" charset="2"/>
              <a:buNone/>
              <a:defRPr sz="1800">
                <a:solidFill>
                  <a:schemeClr val="tx1"/>
                </a:solidFill>
              </a:defRPr>
            </a:lvl2pPr>
            <a:lvl3pPr marL="269875" indent="-269875">
              <a:spcBef>
                <a:spcPts val="300"/>
              </a:spcBef>
              <a:spcAft>
                <a:spcPts val="300"/>
              </a:spcAft>
              <a:buClr>
                <a:schemeClr val="accent1"/>
              </a:buClr>
              <a:buSzPct val="90000"/>
              <a:buFont typeface="Wingdings" pitchFamily="2" charset="2"/>
              <a:buChar char="§"/>
              <a:defRPr sz="1800" b="0" baseline="0">
                <a:solidFill>
                  <a:schemeClr val="tx1"/>
                </a:solidFill>
              </a:defRPr>
            </a:lvl3pPr>
            <a:lvl4pPr marL="546100" indent="-268288">
              <a:spcBef>
                <a:spcPts val="0"/>
              </a:spcBef>
              <a:spcAft>
                <a:spcPts val="600"/>
              </a:spcAft>
              <a:buClr>
                <a:srgbClr val="23A092"/>
              </a:buClr>
              <a:buSzPct val="90000"/>
              <a:buFont typeface="Wingdings" pitchFamily="2" charset="2"/>
              <a:buNone/>
              <a:defRPr sz="1800" baseline="0">
                <a:solidFill>
                  <a:schemeClr val="tx1"/>
                </a:solidFill>
              </a:defRPr>
            </a:lvl4pPr>
            <a:lvl5pPr marL="536575" indent="-269875" algn="l" rtl="0" eaLnBrk="1" fontAlgn="base" hangingPunct="1">
              <a:spcBef>
                <a:spcPts val="0"/>
              </a:spcBef>
              <a:spcAft>
                <a:spcPts val="300"/>
              </a:spcAft>
              <a:buClr>
                <a:schemeClr val="tx2"/>
              </a:buClr>
              <a:buSzPct val="80000"/>
              <a:buFont typeface="Wingdings" pitchFamily="2" charset="2"/>
              <a:buChar char="§"/>
              <a:defRPr lang="de-DE" sz="1600" b="0" baseline="0" dirty="0" smtClean="0">
                <a:solidFill>
                  <a:schemeClr val="tx1"/>
                </a:solidFill>
                <a:latin typeface="+mn-lt"/>
              </a:defRPr>
            </a:lvl5pPr>
            <a:lvl6pPr marL="536575" indent="0" algn="l" rtl="0" eaLnBrk="1" fontAlgn="base" hangingPunct="1">
              <a:spcBef>
                <a:spcPts val="0"/>
              </a:spcBef>
              <a:spcAft>
                <a:spcPts val="600"/>
              </a:spcAft>
              <a:buNone/>
              <a:defRPr lang="de-DE" sz="1600" b="0" baseline="0" dirty="0">
                <a:solidFill>
                  <a:schemeClr val="tx1"/>
                </a:solidFill>
                <a:latin typeface="+mn-lt"/>
              </a:defRPr>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
        <p:nvSpPr>
          <p:cNvPr id="8" name="Textplatzhalter 7"/>
          <p:cNvSpPr>
            <a:spLocks noGrp="1"/>
          </p:cNvSpPr>
          <p:nvPr>
            <p:ph type="body" sz="quarter" idx="13" hasCustomPrompt="1"/>
          </p:nvPr>
        </p:nvSpPr>
        <p:spPr>
          <a:xfrm>
            <a:off x="14288" y="495599"/>
            <a:ext cx="7943889" cy="360064"/>
          </a:xfrm>
          <a:prstGeom prst="rect">
            <a:avLst/>
          </a:prstGeom>
          <a:noFill/>
        </p:spPr>
        <p:txBody>
          <a:bodyPr anchor="t"/>
          <a:lstStyle>
            <a:lvl1pPr>
              <a:buNone/>
              <a:defRPr sz="1800" b="1" i="0">
                <a:solidFill>
                  <a:schemeClr val="bg1"/>
                </a:solidFill>
              </a:defRPr>
            </a:lvl1pPr>
          </a:lstStyle>
          <a:p>
            <a:pPr lvl="0"/>
            <a:r>
              <a:rPr lang="de-DE" dirty="0"/>
              <a:t>Folientitel</a:t>
            </a:r>
          </a:p>
        </p:txBody>
      </p:sp>
      <p:sp>
        <p:nvSpPr>
          <p:cNvPr id="10"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1"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Prof. Dr. Anna Kolmykova</a:t>
            </a:r>
            <a:endParaRPr lang="de-DE" dirty="0"/>
          </a:p>
        </p:txBody>
      </p:sp>
      <p:sp>
        <p:nvSpPr>
          <p:cNvPr id="13"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fld id="{DAB93CCA-85B6-4991-864F-B5BBB2805468}" type="datetime1">
              <a:rPr lang="de-DE" smtClean="0"/>
              <a:t>05.03.2021</a:t>
            </a:fld>
            <a:endParaRPr lang="de-DE" dirty="0"/>
          </a:p>
        </p:txBody>
      </p:sp>
    </p:spTree>
    <p:extLst>
      <p:ext uri="{BB962C8B-B14F-4D97-AF65-F5344CB8AC3E}">
        <p14:creationId xmlns:p14="http://schemas.microsoft.com/office/powerpoint/2010/main" val="42145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9"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825">
                <a:solidFill>
                  <a:schemeClr val="tx2"/>
                </a:solidFill>
              </a:defRPr>
            </a:lvl1pPr>
          </a:lstStyle>
          <a:p>
            <a:pPr fontAlgn="base">
              <a:spcBef>
                <a:spcPct val="0"/>
              </a:spcBef>
              <a:spcAft>
                <a:spcPct val="0"/>
              </a:spcAft>
              <a:defRPr/>
            </a:pPr>
            <a:fld id="{2A3A57D9-08E7-4A35-820C-6C5F68307974}" type="slidenum">
              <a:rPr lang="de-DE" smtClean="0">
                <a:solidFill>
                  <a:srgbClr val="717D87"/>
                </a:solidFill>
              </a:rPr>
              <a:pPr fontAlgn="base">
                <a:spcBef>
                  <a:spcPct val="0"/>
                </a:spcBef>
                <a:spcAft>
                  <a:spcPct val="0"/>
                </a:spcAft>
                <a:defRPr/>
              </a:pPr>
              <a:t>‹Nr.›</a:t>
            </a:fld>
            <a:endParaRPr lang="de-DE" dirty="0">
              <a:solidFill>
                <a:srgbClr val="717D87"/>
              </a:solidFill>
            </a:endParaRPr>
          </a:p>
        </p:txBody>
      </p:sp>
      <p:sp>
        <p:nvSpPr>
          <p:cNvPr id="10"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825">
                <a:solidFill>
                  <a:schemeClr val="tx2"/>
                </a:solidFill>
              </a:defRPr>
            </a:lvl1pPr>
          </a:lstStyle>
          <a:p>
            <a:pPr fontAlgn="base">
              <a:spcBef>
                <a:spcPct val="0"/>
              </a:spcBef>
              <a:spcAft>
                <a:spcPct val="0"/>
              </a:spcAft>
              <a:defRPr/>
            </a:pPr>
            <a:r>
              <a:rPr lang="de-DE">
                <a:solidFill>
                  <a:srgbClr val="717D87"/>
                </a:solidFill>
              </a:rPr>
              <a:t>Prof. Dr. Anna Kolmykova</a:t>
            </a:r>
            <a:endParaRPr lang="de-DE" dirty="0">
              <a:solidFill>
                <a:srgbClr val="717D87"/>
              </a:solidFill>
            </a:endParaRPr>
          </a:p>
        </p:txBody>
      </p:sp>
      <p:sp>
        <p:nvSpPr>
          <p:cNvPr id="11" name="Rectangle 43"/>
          <p:cNvSpPr>
            <a:spLocks noGrp="1" noChangeArrowheads="1"/>
          </p:cNvSpPr>
          <p:nvPr>
            <p:ph type="dt" sz="half" idx="12"/>
          </p:nvPr>
        </p:nvSpPr>
        <p:spPr>
          <a:xfrm>
            <a:off x="17940" y="6571896"/>
            <a:ext cx="1524000" cy="283234"/>
          </a:xfrm>
          <a:prstGeom prst="rect">
            <a:avLst/>
          </a:prstGeom>
          <a:ln/>
        </p:spPr>
        <p:txBody>
          <a:bodyPr/>
          <a:lstStyle>
            <a:lvl1pPr>
              <a:defRPr sz="825">
                <a:solidFill>
                  <a:schemeClr val="tx2"/>
                </a:solidFill>
              </a:defRPr>
            </a:lvl1pPr>
          </a:lstStyle>
          <a:p>
            <a:pPr fontAlgn="base">
              <a:spcBef>
                <a:spcPct val="0"/>
              </a:spcBef>
              <a:spcAft>
                <a:spcPct val="0"/>
              </a:spcAft>
              <a:defRPr/>
            </a:pPr>
            <a:fld id="{A15C02B5-28EA-47F8-90AB-D842F2505363}" type="datetime1">
              <a:rPr lang="de-DE" smtClean="0">
                <a:solidFill>
                  <a:srgbClr val="717D87"/>
                </a:solidFill>
              </a:rPr>
              <a:t>05.03.2021</a:t>
            </a:fld>
            <a:endParaRPr lang="de-DE" dirty="0">
              <a:solidFill>
                <a:srgbClr val="717D87"/>
              </a:solidFill>
            </a:endParaRPr>
          </a:p>
        </p:txBody>
      </p:sp>
      <p:sp>
        <p:nvSpPr>
          <p:cNvPr id="12" name="Inhaltsplatzhalter 2"/>
          <p:cNvSpPr>
            <a:spLocks noGrp="1"/>
          </p:cNvSpPr>
          <p:nvPr>
            <p:ph idx="1" hasCustomPrompt="1"/>
          </p:nvPr>
        </p:nvSpPr>
        <p:spPr>
          <a:xfrm>
            <a:off x="108000" y="800100"/>
            <a:ext cx="8351788" cy="5619850"/>
          </a:xfrm>
          <a:prstGeom prst="rect">
            <a:avLst/>
          </a:prstGeom>
        </p:spPr>
        <p:txBody>
          <a:bodyPr lIns="0" tIns="0" rIns="0" bIns="0"/>
          <a:lstStyle>
            <a:lvl1pPr marL="0" indent="0">
              <a:spcBef>
                <a:spcPts val="225"/>
              </a:spcBef>
              <a:spcAft>
                <a:spcPts val="450"/>
              </a:spcAft>
              <a:buClr>
                <a:srgbClr val="23A092"/>
              </a:buClr>
              <a:buFont typeface="Wingdings" pitchFamily="2" charset="2"/>
              <a:buNone/>
              <a:defRPr sz="1350" b="1">
                <a:solidFill>
                  <a:schemeClr val="accent1"/>
                </a:solidFill>
              </a:defRPr>
            </a:lvl1pPr>
            <a:lvl2pPr marL="0" indent="0" algn="l">
              <a:spcBef>
                <a:spcPts val="0"/>
              </a:spcBef>
              <a:spcAft>
                <a:spcPts val="225"/>
              </a:spcAft>
              <a:buClr>
                <a:srgbClr val="23A092"/>
              </a:buClr>
              <a:buSzPct val="80000"/>
              <a:buFont typeface="Wingdings" pitchFamily="2" charset="2"/>
              <a:buNone/>
              <a:defRPr sz="1350">
                <a:solidFill>
                  <a:schemeClr val="tx1"/>
                </a:solidFill>
              </a:defRPr>
            </a:lvl2pPr>
            <a:lvl3pPr marL="203597" indent="-203597" algn="l">
              <a:spcBef>
                <a:spcPts val="0"/>
              </a:spcBef>
              <a:spcAft>
                <a:spcPts val="225"/>
              </a:spcAft>
              <a:buClr>
                <a:schemeClr val="accent1"/>
              </a:buClr>
              <a:buSzPct val="100000"/>
              <a:buFont typeface="Wingdings" pitchFamily="2" charset="2"/>
              <a:buChar char="§"/>
              <a:defRPr sz="1350" b="0" baseline="0">
                <a:solidFill>
                  <a:schemeClr val="tx1"/>
                </a:solidFill>
              </a:defRPr>
            </a:lvl3pPr>
            <a:lvl4pPr marL="201216" indent="0" algn="l">
              <a:spcBef>
                <a:spcPts val="0"/>
              </a:spcBef>
              <a:spcAft>
                <a:spcPts val="225"/>
              </a:spcAft>
              <a:buClr>
                <a:srgbClr val="23A092"/>
              </a:buClr>
              <a:buSzPct val="90000"/>
              <a:buFont typeface="Wingdings" pitchFamily="2" charset="2"/>
              <a:buNone/>
              <a:defRPr sz="1350" baseline="0">
                <a:solidFill>
                  <a:schemeClr val="tx1"/>
                </a:solidFill>
              </a:defRPr>
            </a:lvl4pPr>
            <a:lvl5pPr marL="406004" indent="-202406" algn="l">
              <a:spcBef>
                <a:spcPts val="0"/>
              </a:spcBef>
              <a:spcAft>
                <a:spcPts val="225"/>
              </a:spcAft>
              <a:buClr>
                <a:schemeClr val="tx2"/>
              </a:buClr>
              <a:buSzPct val="100000"/>
              <a:buFont typeface="Wingdings" pitchFamily="2" charset="2"/>
              <a:buChar char="§"/>
              <a:defRPr sz="1200" b="0" baseline="0">
                <a:solidFill>
                  <a:schemeClr val="tx1"/>
                </a:solidFill>
              </a:defRPr>
            </a:lvl5pPr>
            <a:lvl6pPr marL="406004" indent="0" algn="l">
              <a:spcBef>
                <a:spcPts val="0"/>
              </a:spcBef>
              <a:spcAft>
                <a:spcPts val="225"/>
              </a:spcAft>
              <a:buFont typeface="Arial" panose="020B0604020202020204" pitchFamily="34" charset="0"/>
              <a:buNone/>
              <a:defRPr sz="1200">
                <a:solidFill>
                  <a:schemeClr val="tx1"/>
                </a:solidFill>
              </a:defRPr>
            </a:lvl6pPr>
            <a:lvl7pPr marL="603647" indent="-171450">
              <a:spcBef>
                <a:spcPts val="0"/>
              </a:spcBef>
              <a:spcAft>
                <a:spcPts val="225"/>
              </a:spcAft>
              <a:buClr>
                <a:schemeClr val="tx2"/>
              </a:buClr>
              <a:buFont typeface="Wingdings" panose="05000000000000000000" pitchFamily="2" charset="2"/>
              <a:buChar char="§"/>
              <a:defRPr sz="1200"/>
            </a:lvl7pPr>
            <a:lvl8pPr marL="603647" indent="0">
              <a:spcBef>
                <a:spcPts val="0"/>
              </a:spcBef>
              <a:spcAft>
                <a:spcPts val="225"/>
              </a:spcAft>
              <a:buNone/>
              <a:defRPr sz="12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3" name="Titel 1"/>
          <p:cNvSpPr>
            <a:spLocks noGrp="1"/>
          </p:cNvSpPr>
          <p:nvPr>
            <p:ph type="title" hasCustomPrompt="1"/>
          </p:nvPr>
        </p:nvSpPr>
        <p:spPr>
          <a:xfrm>
            <a:off x="21757" y="21167"/>
            <a:ext cx="8320017" cy="356288"/>
          </a:xfrm>
          <a:prstGeom prst="rect">
            <a:avLst/>
          </a:prstGeom>
        </p:spPr>
        <p:txBody>
          <a:bodyPr anchor="b"/>
          <a:lstStyle>
            <a:lvl1pPr algn="l">
              <a:defRPr sz="1200" b="0">
                <a:solidFill>
                  <a:schemeClr val="tx2"/>
                </a:solidFill>
              </a:defRPr>
            </a:lvl1pPr>
          </a:lstStyle>
          <a:p>
            <a:r>
              <a:rPr lang="de-DE" dirty="0"/>
              <a:t>Abschnittsbereich / Oberthema (optional)</a:t>
            </a:r>
          </a:p>
        </p:txBody>
      </p:sp>
      <p:sp>
        <p:nvSpPr>
          <p:cNvPr id="14" name="Textplatzhalter 7"/>
          <p:cNvSpPr>
            <a:spLocks noGrp="1"/>
          </p:cNvSpPr>
          <p:nvPr>
            <p:ph type="body" sz="quarter" idx="13" hasCustomPrompt="1"/>
          </p:nvPr>
        </p:nvSpPr>
        <p:spPr>
          <a:xfrm>
            <a:off x="21756" y="271231"/>
            <a:ext cx="8335120" cy="360064"/>
          </a:xfrm>
          <a:prstGeom prst="rect">
            <a:avLst/>
          </a:prstGeom>
        </p:spPr>
        <p:txBody>
          <a:bodyPr anchor="t"/>
          <a:lstStyle>
            <a:lvl1pPr algn="l">
              <a:buNone/>
              <a:defRPr sz="1500" b="1">
                <a:solidFill>
                  <a:schemeClr val="accent1"/>
                </a:solidFill>
              </a:defRPr>
            </a:lvl1pPr>
          </a:lstStyle>
          <a:p>
            <a:pPr lvl="0"/>
            <a:r>
              <a:rPr lang="de-DE" dirty="0"/>
              <a:t>Folientitel</a:t>
            </a:r>
          </a:p>
        </p:txBody>
      </p:sp>
      <p:sp>
        <p:nvSpPr>
          <p:cNvPr id="3" name="Textplatzhalter 2">
            <a:extLst>
              <a:ext uri="{FF2B5EF4-FFF2-40B4-BE49-F238E27FC236}">
                <a16:creationId xmlns:a16="http://schemas.microsoft.com/office/drawing/2014/main" id="{07616CD4-D9A1-49DD-926A-2AB2A15980E7}"/>
              </a:ext>
            </a:extLst>
          </p:cNvPr>
          <p:cNvSpPr>
            <a:spLocks noGrp="1"/>
          </p:cNvSpPr>
          <p:nvPr>
            <p:ph type="body" sz="quarter" idx="14" hasCustomPrompt="1"/>
          </p:nvPr>
        </p:nvSpPr>
        <p:spPr>
          <a:xfrm>
            <a:off x="109539" y="6119587"/>
            <a:ext cx="8350250" cy="296862"/>
          </a:xfrm>
          <a:prstGeom prst="rect">
            <a:avLst/>
          </a:prstGeom>
        </p:spPr>
        <p:txBody>
          <a:bodyPr lIns="0" rIns="0" bIns="0" anchor="b"/>
          <a:lstStyle>
            <a:lvl1pPr marL="0" indent="0" algn="l">
              <a:buNone/>
              <a:defRPr sz="750">
                <a:solidFill>
                  <a:schemeClr val="tx2"/>
                </a:solidFill>
              </a:defRPr>
            </a:lvl1pPr>
          </a:lstStyle>
          <a:p>
            <a:pPr lvl="0"/>
            <a:r>
              <a:rPr lang="de-DE" dirty="0"/>
              <a:t>Quellenangaben</a:t>
            </a:r>
          </a:p>
        </p:txBody>
      </p:sp>
    </p:spTree>
    <p:extLst>
      <p:ext uri="{BB962C8B-B14F-4D97-AF65-F5344CB8AC3E}">
        <p14:creationId xmlns:p14="http://schemas.microsoft.com/office/powerpoint/2010/main" val="195176596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9"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0"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en-US"/>
              <a:t>Prof. Dr. Anna Kolmykova</a:t>
            </a:r>
            <a:endParaRPr lang="de-DE" dirty="0"/>
          </a:p>
        </p:txBody>
      </p:sp>
      <p:sp>
        <p:nvSpPr>
          <p:cNvPr id="11"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fld id="{3513D2DD-CE7A-44E9-9F18-86BCE0F23061}" type="datetime1">
              <a:rPr lang="de-DE" smtClean="0"/>
              <a:t>05.03.2021</a:t>
            </a:fld>
            <a:endParaRPr lang="de-DE" dirty="0"/>
          </a:p>
        </p:txBody>
      </p:sp>
      <p:sp>
        <p:nvSpPr>
          <p:cNvPr id="12" name="Inhaltsplatzhalter 2"/>
          <p:cNvSpPr>
            <a:spLocks noGrp="1"/>
          </p:cNvSpPr>
          <p:nvPr>
            <p:ph idx="1" hasCustomPrompt="1"/>
          </p:nvPr>
        </p:nvSpPr>
        <p:spPr>
          <a:xfrm>
            <a:off x="25451" y="971550"/>
            <a:ext cx="8315181" cy="5377492"/>
          </a:xfrm>
        </p:spPr>
        <p:txBody>
          <a:bodyPr/>
          <a:lstStyle>
            <a:lvl1pPr marL="0" indent="0">
              <a:spcBef>
                <a:spcPts val="1200"/>
              </a:spcBef>
              <a:spcAft>
                <a:spcPts val="600"/>
              </a:spcAft>
              <a:buClr>
                <a:srgbClr val="23A092"/>
              </a:buClr>
              <a:buFont typeface="Wingdings" pitchFamily="2" charset="2"/>
              <a:buNone/>
              <a:defRPr sz="2000" b="1">
                <a:solidFill>
                  <a:schemeClr val="accent1"/>
                </a:solidFill>
              </a:defRPr>
            </a:lvl1pPr>
            <a:lvl2pPr marL="0" indent="0" algn="just">
              <a:spcBef>
                <a:spcPts val="0"/>
              </a:spcBef>
              <a:spcAft>
                <a:spcPts val="600"/>
              </a:spcAft>
              <a:buClr>
                <a:srgbClr val="23A092"/>
              </a:buClr>
              <a:buSzPct val="80000"/>
              <a:buFont typeface="Wingdings" pitchFamily="2" charset="2"/>
              <a:buNone/>
              <a:defRPr sz="1800">
                <a:solidFill>
                  <a:schemeClr val="tx1"/>
                </a:solidFill>
              </a:defRPr>
            </a:lvl2pPr>
            <a:lvl3pPr marL="271463" indent="-271463" algn="l">
              <a:spcBef>
                <a:spcPts val="600"/>
              </a:spcBef>
              <a:spcAft>
                <a:spcPts val="300"/>
              </a:spcAft>
              <a:buClr>
                <a:schemeClr val="accent1"/>
              </a:buClr>
              <a:buSzPct val="100000"/>
              <a:buFont typeface="Wingdings" pitchFamily="2" charset="2"/>
              <a:buChar char="§"/>
              <a:defRPr sz="1800" b="0" baseline="0">
                <a:solidFill>
                  <a:schemeClr val="tx1"/>
                </a:solidFill>
              </a:defRPr>
            </a:lvl3pPr>
            <a:lvl4pPr marL="268288" indent="0" algn="just">
              <a:spcBef>
                <a:spcPts val="0"/>
              </a:spcBef>
              <a:spcAft>
                <a:spcPts val="600"/>
              </a:spcAft>
              <a:buClr>
                <a:srgbClr val="23A092"/>
              </a:buClr>
              <a:buSzPct val="90000"/>
              <a:buFont typeface="Wingdings" pitchFamily="2" charset="2"/>
              <a:buNone/>
              <a:defRPr sz="1800" baseline="0">
                <a:solidFill>
                  <a:schemeClr val="tx1"/>
                </a:solidFill>
              </a:defRPr>
            </a:lvl4pPr>
            <a:lvl5pPr marL="541338" indent="-269875" algn="l">
              <a:spcBef>
                <a:spcPts val="300"/>
              </a:spcBef>
              <a:spcAft>
                <a:spcPts val="300"/>
              </a:spcAft>
              <a:buClr>
                <a:schemeClr val="tx2"/>
              </a:buClr>
              <a:buSzPct val="90000"/>
              <a:buFont typeface="Wingdings" pitchFamily="2" charset="2"/>
              <a:buChar char="§"/>
              <a:defRPr sz="1600" b="0" baseline="0">
                <a:solidFill>
                  <a:schemeClr val="tx1"/>
                </a:solidFill>
              </a:defRPr>
            </a:lvl5pPr>
            <a:lvl6pPr marL="541338" indent="0" algn="just">
              <a:spcBef>
                <a:spcPts val="0"/>
              </a:spcBef>
              <a:spcAft>
                <a:spcPts val="300"/>
              </a:spcAft>
              <a:buNone/>
              <a:defRPr sz="1600">
                <a:solidFill>
                  <a:schemeClr val="tx1"/>
                </a:solidFill>
              </a:defRPr>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
        <p:nvSpPr>
          <p:cNvPr id="13" name="Titel 1"/>
          <p:cNvSpPr>
            <a:spLocks noGrp="1"/>
          </p:cNvSpPr>
          <p:nvPr>
            <p:ph type="title" hasCustomPrompt="1"/>
          </p:nvPr>
        </p:nvSpPr>
        <p:spPr>
          <a:xfrm>
            <a:off x="21756" y="173038"/>
            <a:ext cx="7936302" cy="356288"/>
          </a:xfrm>
          <a:prstGeom prst="rect">
            <a:avLst/>
          </a:prstGeom>
        </p:spPr>
        <p:txBody>
          <a:bodyPr anchor="b"/>
          <a:lstStyle>
            <a:lvl1pPr>
              <a:defRPr sz="1600" b="0">
                <a:solidFill>
                  <a:schemeClr val="tx2"/>
                </a:solidFill>
              </a:defRPr>
            </a:lvl1pPr>
          </a:lstStyle>
          <a:p>
            <a:r>
              <a:rPr lang="de-DE" dirty="0"/>
              <a:t>Abschnittsbereich/ Oberthema (optional)</a:t>
            </a:r>
          </a:p>
        </p:txBody>
      </p:sp>
      <p:sp>
        <p:nvSpPr>
          <p:cNvPr id="14" name="Textplatzhalter 7"/>
          <p:cNvSpPr>
            <a:spLocks noGrp="1"/>
          </p:cNvSpPr>
          <p:nvPr>
            <p:ph type="body" sz="quarter" idx="13" hasCustomPrompt="1"/>
          </p:nvPr>
        </p:nvSpPr>
        <p:spPr>
          <a:xfrm>
            <a:off x="21756" y="440036"/>
            <a:ext cx="7950708" cy="360064"/>
          </a:xfrm>
        </p:spPr>
        <p:txBody>
          <a:bodyPr anchor="t"/>
          <a:lstStyle>
            <a:lvl1pPr>
              <a:buNone/>
              <a:defRPr sz="1800" b="1">
                <a:solidFill>
                  <a:schemeClr val="accent1"/>
                </a:solidFill>
              </a:defRPr>
            </a:lvl1pPr>
          </a:lstStyle>
          <a:p>
            <a:pPr lvl="0"/>
            <a:r>
              <a:rPr lang="de-DE" dirty="0"/>
              <a:t>Folientitel</a:t>
            </a:r>
          </a:p>
        </p:txBody>
      </p:sp>
    </p:spTree>
    <p:extLst>
      <p:ext uri="{BB962C8B-B14F-4D97-AF65-F5344CB8AC3E}">
        <p14:creationId xmlns:p14="http://schemas.microsoft.com/office/powerpoint/2010/main" val="302445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0"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Prof. Dr. Anna Kolmykova</a:t>
            </a:r>
            <a:endParaRPr lang="de-DE" dirty="0"/>
          </a:p>
        </p:txBody>
      </p:sp>
      <p:sp>
        <p:nvSpPr>
          <p:cNvPr id="11"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fld id="{842CAEA4-8561-40F7-BC74-AC82901C82BA}" type="datetime1">
              <a:rPr lang="de-DE" smtClean="0"/>
              <a:t>05.03.2021</a:t>
            </a:fld>
            <a:endParaRPr lang="de-DE" dirty="0"/>
          </a:p>
        </p:txBody>
      </p:sp>
      <p:sp>
        <p:nvSpPr>
          <p:cNvPr id="12" name="Inhaltsplatzhalter 2"/>
          <p:cNvSpPr>
            <a:spLocks noGrp="1"/>
          </p:cNvSpPr>
          <p:nvPr>
            <p:ph idx="1" hasCustomPrompt="1"/>
          </p:nvPr>
        </p:nvSpPr>
        <p:spPr>
          <a:xfrm>
            <a:off x="108000" y="800100"/>
            <a:ext cx="8351788" cy="5619850"/>
          </a:xfrm>
          <a:prstGeom prst="rect">
            <a:avLst/>
          </a:prstGeom>
        </p:spPr>
        <p:txBody>
          <a:bodyPr lIns="0" tIns="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4" name="Textplatzhalter 7"/>
          <p:cNvSpPr>
            <a:spLocks noGrp="1"/>
          </p:cNvSpPr>
          <p:nvPr>
            <p:ph type="body" sz="quarter" idx="13" hasCustomPrompt="1"/>
          </p:nvPr>
        </p:nvSpPr>
        <p:spPr>
          <a:xfrm>
            <a:off x="21756" y="186561"/>
            <a:ext cx="8335120" cy="360064"/>
          </a:xfrm>
          <a:prstGeom prst="rect">
            <a:avLst/>
          </a:prstGeom>
        </p:spPr>
        <p:txBody>
          <a:bodyPr anchor="t"/>
          <a:lstStyle>
            <a:lvl1pPr algn="l">
              <a:buNone/>
              <a:defRPr sz="2000" b="1">
                <a:solidFill>
                  <a:schemeClr val="accent1"/>
                </a:solidFill>
              </a:defRPr>
            </a:lvl1pPr>
          </a:lstStyle>
          <a:p>
            <a:pPr lvl="0"/>
            <a:r>
              <a:rPr lang="de-DE" dirty="0"/>
              <a:t>Folientitel</a:t>
            </a:r>
          </a:p>
        </p:txBody>
      </p:sp>
      <p:sp>
        <p:nvSpPr>
          <p:cNvPr id="3" name="Textplatzhalter 2">
            <a:extLst>
              <a:ext uri="{FF2B5EF4-FFF2-40B4-BE49-F238E27FC236}">
                <a16:creationId xmlns:a16="http://schemas.microsoft.com/office/drawing/2014/main" id="{07616CD4-D9A1-49DD-926A-2AB2A15980E7}"/>
              </a:ext>
            </a:extLst>
          </p:cNvPr>
          <p:cNvSpPr>
            <a:spLocks noGrp="1"/>
          </p:cNvSpPr>
          <p:nvPr>
            <p:ph type="body" sz="quarter" idx="14" hasCustomPrompt="1"/>
          </p:nvPr>
        </p:nvSpPr>
        <p:spPr>
          <a:xfrm>
            <a:off x="109538" y="6119587"/>
            <a:ext cx="8350250"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Tree>
    <p:extLst>
      <p:ext uri="{BB962C8B-B14F-4D97-AF65-F5344CB8AC3E}">
        <p14:creationId xmlns:p14="http://schemas.microsoft.com/office/powerpoint/2010/main" val="42145776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ischenfolie">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1673136" y="3683480"/>
            <a:ext cx="6786652" cy="1250830"/>
          </a:xfrm>
          <a:prstGeom prst="rect">
            <a:avLst/>
          </a:prstGeom>
        </p:spPr>
        <p:txBody>
          <a:bodyPr lIns="91440" tIns="45720" rIns="0" bIns="45720" anchor="b"/>
          <a:lstStyle>
            <a:lvl1pPr algn="r">
              <a:buClr>
                <a:srgbClr val="23A092"/>
              </a:buClr>
              <a:buFont typeface="Wingdings" pitchFamily="2" charset="2"/>
              <a:buNone/>
              <a:defRPr sz="2400" b="1">
                <a:solidFill>
                  <a:schemeClr val="accent1"/>
                </a:solidFill>
              </a:defRPr>
            </a:lvl1pPr>
            <a:lvl2pPr marL="631825" indent="-285750">
              <a:buClr>
                <a:srgbClr val="23A092"/>
              </a:buClr>
              <a:buSzPct val="80000"/>
              <a:buFont typeface="Wingdings" pitchFamily="2" charset="2"/>
              <a:buNone/>
              <a:defRPr sz="1600">
                <a:solidFill>
                  <a:srgbClr val="23A092"/>
                </a:solidFill>
              </a:defRPr>
            </a:lvl2pPr>
            <a:lvl3pPr marL="900113" indent="-269875">
              <a:buClr>
                <a:srgbClr val="23A092"/>
              </a:buClr>
              <a:buSzPct val="70000"/>
              <a:buFont typeface="Wingdings" pitchFamily="2" charset="2"/>
              <a:buNone/>
              <a:defRPr sz="1600">
                <a:solidFill>
                  <a:srgbClr val="1C1C1C"/>
                </a:solidFill>
              </a:defRPr>
            </a:lvl3pPr>
            <a:lvl4pPr marL="1165225" indent="-268288">
              <a:buClr>
                <a:srgbClr val="23A092"/>
              </a:buClr>
              <a:buSzPct val="60000"/>
              <a:buFont typeface="Wingdings" pitchFamily="2" charset="2"/>
              <a:buNone/>
              <a:defRPr sz="1500">
                <a:solidFill>
                  <a:srgbClr val="23A092"/>
                </a:solidFill>
              </a:defRPr>
            </a:lvl4pPr>
            <a:lvl5pPr marL="1527175" indent="-268288">
              <a:buClr>
                <a:srgbClr val="23A092"/>
              </a:buClr>
              <a:buSzPct val="50000"/>
              <a:buFont typeface="Wingdings" pitchFamily="2" charset="2"/>
              <a:buNone/>
              <a:defRPr sz="1500">
                <a:solidFill>
                  <a:srgbClr val="1C1C1C"/>
                </a:solidFill>
              </a:defRPr>
            </a:lvl5pPr>
          </a:lstStyle>
          <a:p>
            <a:pPr lvl="0"/>
            <a:r>
              <a:rPr lang="de-DE" dirty="0"/>
              <a:t>Zwischenüberschrift</a:t>
            </a:r>
          </a:p>
        </p:txBody>
      </p:sp>
      <p:sp>
        <p:nvSpPr>
          <p:cNvPr id="6"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1"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fld id="{BDA9BF54-BAB2-4553-B809-E1396157573D}" type="datetime1">
              <a:rPr lang="de-DE" smtClean="0"/>
              <a:t>05.03.2021</a:t>
            </a:fld>
            <a:endParaRPr lang="de-DE" dirty="0"/>
          </a:p>
        </p:txBody>
      </p:sp>
      <p:sp>
        <p:nvSpPr>
          <p:cNvPr id="7"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Prof. Dr. Anna Kolmykova</a:t>
            </a:r>
            <a:endParaRPr lang="de-DE" dirty="0"/>
          </a:p>
        </p:txBody>
      </p:sp>
    </p:spTree>
    <p:extLst>
      <p:ext uri="{BB962C8B-B14F-4D97-AF65-F5344CB8AC3E}">
        <p14:creationId xmlns:p14="http://schemas.microsoft.com/office/powerpoint/2010/main" val="42145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2 Felder">
    <p:spTree>
      <p:nvGrpSpPr>
        <p:cNvPr id="1" name=""/>
        <p:cNvGrpSpPr/>
        <p:nvPr/>
      </p:nvGrpSpPr>
      <p:grpSpPr>
        <a:xfrm>
          <a:off x="0" y="0"/>
          <a:ext cx="0" cy="0"/>
          <a:chOff x="0" y="0"/>
          <a:chExt cx="0" cy="0"/>
        </a:xfrm>
      </p:grpSpPr>
      <p:sp>
        <p:nvSpPr>
          <p:cNvPr id="11"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5"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fld id="{EC21D390-0DB2-490F-9A03-64A81D24BCF7}" type="datetime1">
              <a:rPr lang="de-DE" smtClean="0"/>
              <a:t>05.03.2021</a:t>
            </a:fld>
            <a:endParaRPr lang="de-DE" dirty="0"/>
          </a:p>
        </p:txBody>
      </p:sp>
      <p:cxnSp>
        <p:nvCxnSpPr>
          <p:cNvPr id="24" name="Gerade Verbindung 10"/>
          <p:cNvCxnSpPr/>
          <p:nvPr userDrawn="1"/>
        </p:nvCxnSpPr>
        <p:spPr>
          <a:xfrm>
            <a:off x="4290248" y="771525"/>
            <a:ext cx="0" cy="5620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Prof. Dr. Anna Kolmykova</a:t>
            </a:r>
            <a:endParaRPr lang="de-DE" dirty="0"/>
          </a:p>
        </p:txBody>
      </p:sp>
      <p:sp>
        <p:nvSpPr>
          <p:cNvPr id="16" name="Inhaltsplatzhalter 2"/>
          <p:cNvSpPr>
            <a:spLocks noGrp="1"/>
          </p:cNvSpPr>
          <p:nvPr>
            <p:ph idx="1" hasCustomPrompt="1"/>
          </p:nvPr>
        </p:nvSpPr>
        <p:spPr>
          <a:xfrm>
            <a:off x="107950" y="800100"/>
            <a:ext cx="4188076" cy="5619850"/>
          </a:xfrm>
          <a:prstGeom prst="rect">
            <a:avLst/>
          </a:prstGeom>
        </p:spPr>
        <p:txBody>
          <a:bodyPr lIns="0" tIns="0" rIns="9000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3" name="Inhaltsplatzhalter 2">
            <a:extLst>
              <a:ext uri="{FF2B5EF4-FFF2-40B4-BE49-F238E27FC236}">
                <a16:creationId xmlns:a16="http://schemas.microsoft.com/office/drawing/2014/main" id="{212E850D-247C-48BD-B81F-4EE86007454B}"/>
              </a:ext>
            </a:extLst>
          </p:cNvPr>
          <p:cNvSpPr>
            <a:spLocks noGrp="1"/>
          </p:cNvSpPr>
          <p:nvPr>
            <p:ph idx="14" hasCustomPrompt="1"/>
          </p:nvPr>
        </p:nvSpPr>
        <p:spPr>
          <a:xfrm>
            <a:off x="4296026" y="800100"/>
            <a:ext cx="4182298" cy="5619850"/>
          </a:xfrm>
          <a:prstGeom prst="rect">
            <a:avLst/>
          </a:prstGeom>
        </p:spPr>
        <p:txBody>
          <a:bodyPr lIns="90000" tIns="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8" name="Textplatzhalter 2">
            <a:extLst>
              <a:ext uri="{FF2B5EF4-FFF2-40B4-BE49-F238E27FC236}">
                <a16:creationId xmlns:a16="http://schemas.microsoft.com/office/drawing/2014/main" id="{C875F3BE-7E40-4688-BACA-354E14822802}"/>
              </a:ext>
            </a:extLst>
          </p:cNvPr>
          <p:cNvSpPr>
            <a:spLocks noGrp="1"/>
          </p:cNvSpPr>
          <p:nvPr>
            <p:ph type="body" sz="quarter" idx="15" hasCustomPrompt="1"/>
          </p:nvPr>
        </p:nvSpPr>
        <p:spPr>
          <a:xfrm>
            <a:off x="109538" y="6119587"/>
            <a:ext cx="4186488"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
        <p:nvSpPr>
          <p:cNvPr id="12" name="Textplatzhalter 7"/>
          <p:cNvSpPr>
            <a:spLocks noGrp="1"/>
          </p:cNvSpPr>
          <p:nvPr>
            <p:ph type="body" sz="quarter" idx="13" hasCustomPrompt="1"/>
          </p:nvPr>
        </p:nvSpPr>
        <p:spPr>
          <a:xfrm>
            <a:off x="21756" y="186561"/>
            <a:ext cx="8335120" cy="360064"/>
          </a:xfrm>
          <a:prstGeom prst="rect">
            <a:avLst/>
          </a:prstGeom>
        </p:spPr>
        <p:txBody>
          <a:bodyPr anchor="t"/>
          <a:lstStyle>
            <a:lvl1pPr algn="l">
              <a:buNone/>
              <a:defRPr sz="2000" b="1">
                <a:solidFill>
                  <a:schemeClr val="accent1"/>
                </a:solidFill>
              </a:defRPr>
            </a:lvl1pPr>
          </a:lstStyle>
          <a:p>
            <a:pPr lvl="0"/>
            <a:r>
              <a:rPr lang="de-DE" dirty="0"/>
              <a:t>Folientitel</a:t>
            </a:r>
          </a:p>
        </p:txBody>
      </p:sp>
    </p:spTree>
    <p:extLst>
      <p:ext uri="{BB962C8B-B14F-4D97-AF65-F5344CB8AC3E}">
        <p14:creationId xmlns:p14="http://schemas.microsoft.com/office/powerpoint/2010/main" val="42145776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tikal: 2 Felder">
    <p:spTree>
      <p:nvGrpSpPr>
        <p:cNvPr id="1" name=""/>
        <p:cNvGrpSpPr/>
        <p:nvPr/>
      </p:nvGrpSpPr>
      <p:grpSpPr>
        <a:xfrm>
          <a:off x="0" y="0"/>
          <a:ext cx="0" cy="0"/>
          <a:chOff x="0" y="0"/>
          <a:chExt cx="0" cy="0"/>
        </a:xfrm>
      </p:grpSpPr>
      <p:cxnSp>
        <p:nvCxnSpPr>
          <p:cNvPr id="9" name="Gerade Verbindung 8"/>
          <p:cNvCxnSpPr/>
          <p:nvPr userDrawn="1"/>
        </p:nvCxnSpPr>
        <p:spPr>
          <a:xfrm>
            <a:off x="138113" y="3581929"/>
            <a:ext cx="815980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4"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fld id="{420477D6-DD70-4CE5-AFD5-54541D869043}" type="datetime1">
              <a:rPr lang="de-DE" smtClean="0"/>
              <a:t>05.03.2021</a:t>
            </a:fld>
            <a:endParaRPr lang="de-DE" dirty="0"/>
          </a:p>
        </p:txBody>
      </p:sp>
      <p:sp>
        <p:nvSpPr>
          <p:cNvPr id="16"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Prof. Dr. Anna Kolmykova</a:t>
            </a:r>
            <a:endParaRPr lang="de-DE" dirty="0"/>
          </a:p>
        </p:txBody>
      </p:sp>
      <p:sp>
        <p:nvSpPr>
          <p:cNvPr id="19" name="Inhaltsplatzhalter 2">
            <a:extLst>
              <a:ext uri="{FF2B5EF4-FFF2-40B4-BE49-F238E27FC236}">
                <a16:creationId xmlns:a16="http://schemas.microsoft.com/office/drawing/2014/main" id="{6C4076AC-72B8-494B-9D40-242B5CD7C9BD}"/>
              </a:ext>
            </a:extLst>
          </p:cNvPr>
          <p:cNvSpPr>
            <a:spLocks noGrp="1"/>
          </p:cNvSpPr>
          <p:nvPr>
            <p:ph idx="1" hasCustomPrompt="1"/>
          </p:nvPr>
        </p:nvSpPr>
        <p:spPr>
          <a:xfrm>
            <a:off x="107950" y="800100"/>
            <a:ext cx="8351838" cy="2781828"/>
          </a:xfrm>
          <a:prstGeom prst="rect">
            <a:avLst/>
          </a:prstGeom>
        </p:spPr>
        <p:txBody>
          <a:bodyPr lIns="0" tIns="0" rIns="0" bIns="4680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20" name="Inhaltsplatzhalter 2">
            <a:extLst>
              <a:ext uri="{FF2B5EF4-FFF2-40B4-BE49-F238E27FC236}">
                <a16:creationId xmlns:a16="http://schemas.microsoft.com/office/drawing/2014/main" id="{39D25495-5902-473F-B591-6E8DB1A07A02}"/>
              </a:ext>
            </a:extLst>
          </p:cNvPr>
          <p:cNvSpPr>
            <a:spLocks noGrp="1"/>
          </p:cNvSpPr>
          <p:nvPr>
            <p:ph idx="14" hasCustomPrompt="1"/>
          </p:nvPr>
        </p:nvSpPr>
        <p:spPr>
          <a:xfrm>
            <a:off x="107950" y="3581929"/>
            <a:ext cx="8351838" cy="2781828"/>
          </a:xfrm>
          <a:prstGeom prst="rect">
            <a:avLst/>
          </a:prstGeom>
        </p:spPr>
        <p:txBody>
          <a:bodyPr lIns="0" tIns="4680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1" name="Textplatzhalter 2">
            <a:extLst>
              <a:ext uri="{FF2B5EF4-FFF2-40B4-BE49-F238E27FC236}">
                <a16:creationId xmlns:a16="http://schemas.microsoft.com/office/drawing/2014/main" id="{FD86FD6A-3595-4937-BD23-89D5A3903761}"/>
              </a:ext>
            </a:extLst>
          </p:cNvPr>
          <p:cNvSpPr>
            <a:spLocks noGrp="1"/>
          </p:cNvSpPr>
          <p:nvPr>
            <p:ph type="body" sz="quarter" idx="15" hasCustomPrompt="1"/>
          </p:nvPr>
        </p:nvSpPr>
        <p:spPr>
          <a:xfrm>
            <a:off x="109538" y="6119587"/>
            <a:ext cx="8350250"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
        <p:nvSpPr>
          <p:cNvPr id="12" name="Textplatzhalter 7"/>
          <p:cNvSpPr>
            <a:spLocks noGrp="1"/>
          </p:cNvSpPr>
          <p:nvPr>
            <p:ph type="body" sz="quarter" idx="13" hasCustomPrompt="1"/>
          </p:nvPr>
        </p:nvSpPr>
        <p:spPr>
          <a:xfrm>
            <a:off x="21756" y="186561"/>
            <a:ext cx="8335120" cy="360064"/>
          </a:xfrm>
          <a:prstGeom prst="rect">
            <a:avLst/>
          </a:prstGeom>
        </p:spPr>
        <p:txBody>
          <a:bodyPr anchor="t"/>
          <a:lstStyle>
            <a:lvl1pPr algn="l">
              <a:buNone/>
              <a:defRPr sz="2000" b="1">
                <a:solidFill>
                  <a:schemeClr val="accent1"/>
                </a:solidFill>
              </a:defRPr>
            </a:lvl1pPr>
          </a:lstStyle>
          <a:p>
            <a:pPr lvl="0"/>
            <a:r>
              <a:rPr lang="de-DE" dirty="0"/>
              <a:t>Folientitel</a:t>
            </a:r>
          </a:p>
        </p:txBody>
      </p:sp>
    </p:spTree>
    <p:extLst>
      <p:ext uri="{BB962C8B-B14F-4D97-AF65-F5344CB8AC3E}">
        <p14:creationId xmlns:p14="http://schemas.microsoft.com/office/powerpoint/2010/main" val="4214577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Felder">
    <p:spTree>
      <p:nvGrpSpPr>
        <p:cNvPr id="1" name=""/>
        <p:cNvGrpSpPr/>
        <p:nvPr/>
      </p:nvGrpSpPr>
      <p:grpSpPr>
        <a:xfrm>
          <a:off x="0" y="0"/>
          <a:ext cx="0" cy="0"/>
          <a:chOff x="0" y="0"/>
          <a:chExt cx="0" cy="0"/>
        </a:xfrm>
      </p:grpSpPr>
      <p:cxnSp>
        <p:nvCxnSpPr>
          <p:cNvPr id="11" name="Gerade Verbindung 10"/>
          <p:cNvCxnSpPr/>
          <p:nvPr userDrawn="1"/>
        </p:nvCxnSpPr>
        <p:spPr>
          <a:xfrm>
            <a:off x="4290248" y="771525"/>
            <a:ext cx="0" cy="562080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21"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fld id="{D2774DC4-D9B8-4598-A7CD-5AB5D78BCEF5}" type="datetime1">
              <a:rPr lang="de-DE" smtClean="0"/>
              <a:t>05.03.2021</a:t>
            </a:fld>
            <a:endParaRPr lang="de-DE" dirty="0"/>
          </a:p>
        </p:txBody>
      </p:sp>
      <p:cxnSp>
        <p:nvCxnSpPr>
          <p:cNvPr id="23" name="Gerade Verbindung 8"/>
          <p:cNvCxnSpPr/>
          <p:nvPr userDrawn="1"/>
        </p:nvCxnSpPr>
        <p:spPr>
          <a:xfrm>
            <a:off x="138113" y="3581929"/>
            <a:ext cx="815980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Prof. Dr. Anna Kolmykova</a:t>
            </a:r>
            <a:endParaRPr lang="de-DE" dirty="0"/>
          </a:p>
        </p:txBody>
      </p:sp>
      <p:sp>
        <p:nvSpPr>
          <p:cNvPr id="27" name="Inhaltsplatzhalter 2">
            <a:extLst>
              <a:ext uri="{FF2B5EF4-FFF2-40B4-BE49-F238E27FC236}">
                <a16:creationId xmlns:a16="http://schemas.microsoft.com/office/drawing/2014/main" id="{652CB310-A0F4-4552-A54B-83D5CCEDC779}"/>
              </a:ext>
            </a:extLst>
          </p:cNvPr>
          <p:cNvSpPr>
            <a:spLocks noGrp="1"/>
          </p:cNvSpPr>
          <p:nvPr>
            <p:ph idx="1" hasCustomPrompt="1"/>
          </p:nvPr>
        </p:nvSpPr>
        <p:spPr>
          <a:xfrm>
            <a:off x="107950" y="800100"/>
            <a:ext cx="4188076" cy="2781829"/>
          </a:xfrm>
          <a:prstGeom prst="rect">
            <a:avLst/>
          </a:prstGeom>
        </p:spPr>
        <p:txBody>
          <a:bodyPr lIns="0" tIns="0" rIns="9000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28" name="Inhaltsplatzhalter 2">
            <a:extLst>
              <a:ext uri="{FF2B5EF4-FFF2-40B4-BE49-F238E27FC236}">
                <a16:creationId xmlns:a16="http://schemas.microsoft.com/office/drawing/2014/main" id="{58369E87-075C-426D-AE0C-1E46037B454A}"/>
              </a:ext>
            </a:extLst>
          </p:cNvPr>
          <p:cNvSpPr>
            <a:spLocks noGrp="1"/>
          </p:cNvSpPr>
          <p:nvPr>
            <p:ph idx="14" hasCustomPrompt="1"/>
          </p:nvPr>
        </p:nvSpPr>
        <p:spPr>
          <a:xfrm>
            <a:off x="107950" y="3581929"/>
            <a:ext cx="4188076" cy="2834746"/>
          </a:xfrm>
          <a:prstGeom prst="rect">
            <a:avLst/>
          </a:prstGeom>
        </p:spPr>
        <p:txBody>
          <a:bodyPr lIns="0" tIns="46800" rIns="9000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29" name="Inhaltsplatzhalter 2">
            <a:extLst>
              <a:ext uri="{FF2B5EF4-FFF2-40B4-BE49-F238E27FC236}">
                <a16:creationId xmlns:a16="http://schemas.microsoft.com/office/drawing/2014/main" id="{0994D254-9C4B-4DCA-971C-F5971314F5F4}"/>
              </a:ext>
            </a:extLst>
          </p:cNvPr>
          <p:cNvSpPr>
            <a:spLocks noGrp="1"/>
          </p:cNvSpPr>
          <p:nvPr>
            <p:ph idx="15" hasCustomPrompt="1"/>
          </p:nvPr>
        </p:nvSpPr>
        <p:spPr>
          <a:xfrm>
            <a:off x="4296026" y="800100"/>
            <a:ext cx="4188076" cy="2781829"/>
          </a:xfrm>
          <a:prstGeom prst="rect">
            <a:avLst/>
          </a:prstGeom>
        </p:spPr>
        <p:txBody>
          <a:bodyPr lIns="90000" tIns="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30" name="Inhaltsplatzhalter 2">
            <a:extLst>
              <a:ext uri="{FF2B5EF4-FFF2-40B4-BE49-F238E27FC236}">
                <a16:creationId xmlns:a16="http://schemas.microsoft.com/office/drawing/2014/main" id="{C3758986-AC9C-4363-B8AE-541C2E5AADC9}"/>
              </a:ext>
            </a:extLst>
          </p:cNvPr>
          <p:cNvSpPr>
            <a:spLocks noGrp="1"/>
          </p:cNvSpPr>
          <p:nvPr>
            <p:ph idx="16" hasCustomPrompt="1"/>
          </p:nvPr>
        </p:nvSpPr>
        <p:spPr>
          <a:xfrm>
            <a:off x="4296026" y="3581929"/>
            <a:ext cx="4188076" cy="2834746"/>
          </a:xfrm>
          <a:prstGeom prst="rect">
            <a:avLst/>
          </a:prstGeom>
        </p:spPr>
        <p:txBody>
          <a:bodyPr lIns="90000" tIns="46800" rIns="0" bIns="0"/>
          <a:lstStyle>
            <a:lvl1pPr marL="0" indent="0">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spcBef>
                <a:spcPts val="0"/>
              </a:spcBef>
              <a:spcAft>
                <a:spcPts val="300"/>
              </a:spcAft>
              <a:buClr>
                <a:schemeClr val="tx2"/>
              </a:buClr>
              <a:buFont typeface="Wingdings" panose="05000000000000000000" pitchFamily="2" charset="2"/>
              <a:buChar char="§"/>
              <a:defRPr sz="1600"/>
            </a:lvl7pPr>
            <a:lvl8pPr marL="804863" indent="0">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7" name="Textplatzhalter 2">
            <a:extLst>
              <a:ext uri="{FF2B5EF4-FFF2-40B4-BE49-F238E27FC236}">
                <a16:creationId xmlns:a16="http://schemas.microsoft.com/office/drawing/2014/main" id="{8325FAEE-5F3A-4019-9431-8BC1A4A5F775}"/>
              </a:ext>
            </a:extLst>
          </p:cNvPr>
          <p:cNvSpPr>
            <a:spLocks noGrp="1"/>
          </p:cNvSpPr>
          <p:nvPr>
            <p:ph type="body" sz="quarter" idx="17" hasCustomPrompt="1"/>
          </p:nvPr>
        </p:nvSpPr>
        <p:spPr>
          <a:xfrm>
            <a:off x="109538" y="6119587"/>
            <a:ext cx="4188076"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
        <p:nvSpPr>
          <p:cNvPr id="15" name="Textplatzhalter 7"/>
          <p:cNvSpPr>
            <a:spLocks noGrp="1"/>
          </p:cNvSpPr>
          <p:nvPr>
            <p:ph type="body" sz="quarter" idx="13" hasCustomPrompt="1"/>
          </p:nvPr>
        </p:nvSpPr>
        <p:spPr>
          <a:xfrm>
            <a:off x="21756" y="186561"/>
            <a:ext cx="8335120" cy="360064"/>
          </a:xfrm>
          <a:prstGeom prst="rect">
            <a:avLst/>
          </a:prstGeom>
        </p:spPr>
        <p:txBody>
          <a:bodyPr anchor="t"/>
          <a:lstStyle>
            <a:lvl1pPr algn="l">
              <a:buNone/>
              <a:defRPr sz="2000" b="1">
                <a:solidFill>
                  <a:schemeClr val="accent1"/>
                </a:solidFill>
              </a:defRPr>
            </a:lvl1pPr>
          </a:lstStyle>
          <a:p>
            <a:pPr lvl="0"/>
            <a:r>
              <a:rPr lang="de-DE" dirty="0"/>
              <a:t>Folientitel</a:t>
            </a:r>
          </a:p>
        </p:txBody>
      </p:sp>
    </p:spTree>
    <p:extLst>
      <p:ext uri="{BB962C8B-B14F-4D97-AF65-F5344CB8AC3E}">
        <p14:creationId xmlns:p14="http://schemas.microsoft.com/office/powerpoint/2010/main" val="42145776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Übung">
    <p:spTree>
      <p:nvGrpSpPr>
        <p:cNvPr id="1" name=""/>
        <p:cNvGrpSpPr/>
        <p:nvPr/>
      </p:nvGrpSpPr>
      <p:grpSpPr>
        <a:xfrm>
          <a:off x="0" y="0"/>
          <a:ext cx="0" cy="0"/>
          <a:chOff x="0" y="0"/>
          <a:chExt cx="0" cy="0"/>
        </a:xfrm>
      </p:grpSpPr>
      <p:sp>
        <p:nvSpPr>
          <p:cNvPr id="11" name="Rechteck 10"/>
          <p:cNvSpPr/>
          <p:nvPr userDrawn="1"/>
        </p:nvSpPr>
        <p:spPr>
          <a:xfrm>
            <a:off x="0" y="328613"/>
            <a:ext cx="8344800" cy="344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10"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3"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fld id="{A1AFEDAB-46BD-403E-9BD1-8349B84FDB26}" type="datetime1">
              <a:rPr lang="de-DE" smtClean="0"/>
              <a:t>05.03.2021</a:t>
            </a:fld>
            <a:endParaRPr lang="de-DE" dirty="0"/>
          </a:p>
        </p:txBody>
      </p:sp>
      <p:sp>
        <p:nvSpPr>
          <p:cNvPr id="15"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Prof. Dr. Anna Kolmykova</a:t>
            </a:r>
            <a:endParaRPr lang="de-DE" dirty="0"/>
          </a:p>
        </p:txBody>
      </p:sp>
      <p:sp>
        <p:nvSpPr>
          <p:cNvPr id="12" name="Inhaltsplatzhalter 2">
            <a:extLst>
              <a:ext uri="{FF2B5EF4-FFF2-40B4-BE49-F238E27FC236}">
                <a16:creationId xmlns:a16="http://schemas.microsoft.com/office/drawing/2014/main" id="{A9F05F16-3A52-45BF-9CBC-542DC4822FA2}"/>
              </a:ext>
            </a:extLst>
          </p:cNvPr>
          <p:cNvSpPr>
            <a:spLocks noGrp="1"/>
          </p:cNvSpPr>
          <p:nvPr>
            <p:ph idx="1" hasCustomPrompt="1"/>
          </p:nvPr>
        </p:nvSpPr>
        <p:spPr>
          <a:xfrm>
            <a:off x="108000" y="800100"/>
            <a:ext cx="8351788" cy="5619850"/>
          </a:xfrm>
          <a:prstGeom prst="rect">
            <a:avLst/>
          </a:prstGeom>
        </p:spPr>
        <p:txBody>
          <a:bodyPr lIns="0" tIns="0" rIns="0" bIns="0"/>
          <a:lstStyle>
            <a:lvl1pPr marL="0" indent="0" algn="l">
              <a:spcBef>
                <a:spcPts val="300"/>
              </a:spcBef>
              <a:spcAft>
                <a:spcPts val="600"/>
              </a:spcAft>
              <a:buClr>
                <a:srgbClr val="23A092"/>
              </a:buClr>
              <a:buFont typeface="Wingdings" pitchFamily="2" charset="2"/>
              <a:buNone/>
              <a:defRPr sz="1800" b="1">
                <a:solidFill>
                  <a:schemeClr val="accent1"/>
                </a:solidFill>
              </a:defRPr>
            </a:lvl1pPr>
            <a:lvl2pPr marL="0" indent="0" algn="l">
              <a:spcBef>
                <a:spcPts val="0"/>
              </a:spcBef>
              <a:spcAft>
                <a:spcPts val="300"/>
              </a:spcAft>
              <a:buClr>
                <a:srgbClr val="23A092"/>
              </a:buClr>
              <a:buSzPct val="80000"/>
              <a:buFont typeface="Wingdings" pitchFamily="2" charset="2"/>
              <a:buNone/>
              <a:defRPr sz="1800">
                <a:solidFill>
                  <a:schemeClr val="tx1"/>
                </a:solidFill>
              </a:defRPr>
            </a:lvl2pPr>
            <a:lvl3pPr marL="271463" indent="-271463" algn="l">
              <a:spcBef>
                <a:spcPts val="0"/>
              </a:spcBef>
              <a:spcAft>
                <a:spcPts val="300"/>
              </a:spcAft>
              <a:buClr>
                <a:schemeClr val="accent1"/>
              </a:buClr>
              <a:buSzPct val="100000"/>
              <a:buFont typeface="Wingdings" pitchFamily="2" charset="2"/>
              <a:buChar char="§"/>
              <a:defRPr sz="1800" b="0" baseline="0">
                <a:solidFill>
                  <a:schemeClr val="tx1"/>
                </a:solidFill>
              </a:defRPr>
            </a:lvl3pPr>
            <a:lvl4pPr marL="268288" indent="0" algn="l">
              <a:spcBef>
                <a:spcPts val="0"/>
              </a:spcBef>
              <a:spcAft>
                <a:spcPts val="300"/>
              </a:spcAft>
              <a:buClr>
                <a:srgbClr val="23A092"/>
              </a:buClr>
              <a:buSzPct val="90000"/>
              <a:buFont typeface="Wingdings" pitchFamily="2" charset="2"/>
              <a:buNone/>
              <a:defRPr sz="1800" baseline="0">
                <a:solidFill>
                  <a:schemeClr val="tx1"/>
                </a:solidFill>
              </a:defRPr>
            </a:lvl4pPr>
            <a:lvl5pPr marL="541338" indent="-269875" algn="l">
              <a:spcBef>
                <a:spcPts val="0"/>
              </a:spcBef>
              <a:spcAft>
                <a:spcPts val="300"/>
              </a:spcAft>
              <a:buClr>
                <a:schemeClr val="tx2"/>
              </a:buClr>
              <a:buSzPct val="100000"/>
              <a:buFont typeface="Wingdings" pitchFamily="2" charset="2"/>
              <a:buChar char="§"/>
              <a:defRPr sz="1600" b="0" baseline="0">
                <a:solidFill>
                  <a:schemeClr val="tx1"/>
                </a:solidFill>
              </a:defRPr>
            </a:lvl5pPr>
            <a:lvl6pPr marL="541338" indent="0" algn="l">
              <a:spcBef>
                <a:spcPts val="0"/>
              </a:spcBef>
              <a:spcAft>
                <a:spcPts val="300"/>
              </a:spcAft>
              <a:buFont typeface="Arial" panose="020B0604020202020204" pitchFamily="34" charset="0"/>
              <a:buNone/>
              <a:defRPr sz="1600">
                <a:solidFill>
                  <a:schemeClr val="tx1"/>
                </a:solidFill>
              </a:defRPr>
            </a:lvl6pPr>
            <a:lvl7pPr marL="804863" indent="-228600" algn="l">
              <a:spcBef>
                <a:spcPts val="0"/>
              </a:spcBef>
              <a:spcAft>
                <a:spcPts val="300"/>
              </a:spcAft>
              <a:buClr>
                <a:schemeClr val="tx2"/>
              </a:buClr>
              <a:buFont typeface="Wingdings" panose="05000000000000000000" pitchFamily="2" charset="2"/>
              <a:buChar char="§"/>
              <a:defRPr sz="1600"/>
            </a:lvl7pPr>
            <a:lvl8pPr marL="804863" indent="0" algn="l">
              <a:spcBef>
                <a:spcPts val="0"/>
              </a:spcBef>
              <a:spcAft>
                <a:spcPts val="300"/>
              </a:spcAft>
              <a:buNone/>
              <a:defRPr sz="1600"/>
            </a:lvl8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a:p>
            <a:pPr lvl="6"/>
            <a:r>
              <a:rPr lang="de-DE" dirty="0"/>
              <a:t>Listenebene 3</a:t>
            </a:r>
          </a:p>
          <a:p>
            <a:pPr lvl="7"/>
            <a:r>
              <a:rPr lang="de-DE" dirty="0"/>
              <a:t>Textebene 4</a:t>
            </a:r>
          </a:p>
        </p:txBody>
      </p:sp>
      <p:sp>
        <p:nvSpPr>
          <p:cNvPr id="16" name="Textplatzhalter 2">
            <a:extLst>
              <a:ext uri="{FF2B5EF4-FFF2-40B4-BE49-F238E27FC236}">
                <a16:creationId xmlns:a16="http://schemas.microsoft.com/office/drawing/2014/main" id="{46D1816B-1B41-4E61-BFDC-3EB1A71F1DE7}"/>
              </a:ext>
            </a:extLst>
          </p:cNvPr>
          <p:cNvSpPr>
            <a:spLocks noGrp="1"/>
          </p:cNvSpPr>
          <p:nvPr>
            <p:ph type="body" sz="quarter" idx="14" hasCustomPrompt="1"/>
          </p:nvPr>
        </p:nvSpPr>
        <p:spPr>
          <a:xfrm>
            <a:off x="109538" y="6119587"/>
            <a:ext cx="8350250"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
        <p:nvSpPr>
          <p:cNvPr id="18" name="Textplatzhalter 7">
            <a:extLst>
              <a:ext uri="{FF2B5EF4-FFF2-40B4-BE49-F238E27FC236}">
                <a16:creationId xmlns:a16="http://schemas.microsoft.com/office/drawing/2014/main" id="{47E61A00-62C4-4E10-90FB-9D484BD69501}"/>
              </a:ext>
            </a:extLst>
          </p:cNvPr>
          <p:cNvSpPr>
            <a:spLocks noGrp="1"/>
          </p:cNvSpPr>
          <p:nvPr>
            <p:ph type="body" sz="quarter" idx="13" hasCustomPrompt="1"/>
          </p:nvPr>
        </p:nvSpPr>
        <p:spPr>
          <a:xfrm>
            <a:off x="21756" y="292660"/>
            <a:ext cx="8335120" cy="360064"/>
          </a:xfrm>
          <a:prstGeom prst="rect">
            <a:avLst/>
          </a:prstGeom>
        </p:spPr>
        <p:txBody>
          <a:bodyPr anchor="t"/>
          <a:lstStyle>
            <a:lvl1pPr algn="l">
              <a:buNone/>
              <a:defRPr sz="2000" b="1">
                <a:solidFill>
                  <a:schemeClr val="bg1"/>
                </a:solidFill>
              </a:defRPr>
            </a:lvl1pPr>
          </a:lstStyle>
          <a:p>
            <a:pPr lvl="0"/>
            <a:r>
              <a:rPr lang="de-DE" dirty="0"/>
              <a:t>Folientitel</a:t>
            </a:r>
          </a:p>
        </p:txBody>
      </p:sp>
    </p:spTree>
    <p:extLst>
      <p:ext uri="{BB962C8B-B14F-4D97-AF65-F5344CB8AC3E}">
        <p14:creationId xmlns:p14="http://schemas.microsoft.com/office/powerpoint/2010/main" val="42145776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eiß">
    <p:spTree>
      <p:nvGrpSpPr>
        <p:cNvPr id="1" name=""/>
        <p:cNvGrpSpPr/>
        <p:nvPr/>
      </p:nvGrpSpPr>
      <p:grpSpPr>
        <a:xfrm>
          <a:off x="0" y="0"/>
          <a:ext cx="0" cy="0"/>
          <a:chOff x="0" y="0"/>
          <a:chExt cx="0" cy="0"/>
        </a:xfrm>
      </p:grpSpPr>
      <p:sp>
        <p:nvSpPr>
          <p:cNvPr id="10" name="Rechteck 9"/>
          <p:cNvSpPr/>
          <p:nvPr userDrawn="1"/>
        </p:nvSpPr>
        <p:spPr>
          <a:xfrm>
            <a:off x="0" y="0"/>
            <a:ext cx="9144000" cy="6858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platzhalter 2">
            <a:extLst>
              <a:ext uri="{FF2B5EF4-FFF2-40B4-BE49-F238E27FC236}">
                <a16:creationId xmlns:a16="http://schemas.microsoft.com/office/drawing/2014/main" id="{4ACCB45B-DC4A-4746-B6DB-FAC2F18E5FBC}"/>
              </a:ext>
            </a:extLst>
          </p:cNvPr>
          <p:cNvSpPr>
            <a:spLocks noGrp="1"/>
          </p:cNvSpPr>
          <p:nvPr>
            <p:ph type="body" sz="quarter" idx="14" hasCustomPrompt="1"/>
          </p:nvPr>
        </p:nvSpPr>
        <p:spPr>
          <a:xfrm>
            <a:off x="109538" y="6475414"/>
            <a:ext cx="8350250" cy="296862"/>
          </a:xfrm>
          <a:prstGeom prst="rect">
            <a:avLst/>
          </a:prstGeom>
        </p:spPr>
        <p:txBody>
          <a:bodyPr lIns="0" rIns="0" bIns="0" anchor="b"/>
          <a:lstStyle>
            <a:lvl1pPr marL="0" indent="0" algn="l">
              <a:buNone/>
              <a:defRPr sz="1000">
                <a:solidFill>
                  <a:schemeClr val="tx2"/>
                </a:solidFill>
              </a:defRPr>
            </a:lvl1pPr>
          </a:lstStyle>
          <a:p>
            <a:pPr lvl="0"/>
            <a:r>
              <a:rPr lang="de-DE" dirty="0"/>
              <a:t>Quellenangaben</a:t>
            </a:r>
          </a:p>
        </p:txBody>
      </p:sp>
    </p:spTree>
    <p:extLst>
      <p:ext uri="{BB962C8B-B14F-4D97-AF65-F5344CB8AC3E}">
        <p14:creationId xmlns:p14="http://schemas.microsoft.com/office/powerpoint/2010/main" val="42145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Übung">
    <p:spTree>
      <p:nvGrpSpPr>
        <p:cNvPr id="1" name=""/>
        <p:cNvGrpSpPr/>
        <p:nvPr/>
      </p:nvGrpSpPr>
      <p:grpSpPr>
        <a:xfrm>
          <a:off x="0" y="0"/>
          <a:ext cx="0" cy="0"/>
          <a:chOff x="0" y="0"/>
          <a:chExt cx="0" cy="0"/>
        </a:xfrm>
      </p:grpSpPr>
      <p:sp>
        <p:nvSpPr>
          <p:cNvPr id="12" name="Rechteck 11"/>
          <p:cNvSpPr/>
          <p:nvPr/>
        </p:nvSpPr>
        <p:spPr>
          <a:xfrm>
            <a:off x="0" y="514349"/>
            <a:ext cx="8089105" cy="328613"/>
          </a:xfrm>
          <a:prstGeom prst="rect">
            <a:avLst/>
          </a:prstGeom>
          <a:gradFill flip="none" rotWithShape="1">
            <a:gsLst>
              <a:gs pos="0">
                <a:schemeClr val="accent1"/>
              </a:gs>
              <a:gs pos="80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21756" y="173038"/>
            <a:ext cx="7936302" cy="356288"/>
          </a:xfrm>
          <a:prstGeom prst="rect">
            <a:avLst/>
          </a:prstGeom>
        </p:spPr>
        <p:txBody>
          <a:bodyPr anchor="b"/>
          <a:lstStyle>
            <a:lvl1pPr>
              <a:defRPr sz="1600" b="0">
                <a:solidFill>
                  <a:schemeClr val="tx2"/>
                </a:solidFill>
              </a:defRPr>
            </a:lvl1pPr>
          </a:lstStyle>
          <a:p>
            <a:r>
              <a:rPr lang="de-DE" dirty="0"/>
              <a:t>Abschnittsbereich/ Oberthema (optional)</a:t>
            </a:r>
          </a:p>
        </p:txBody>
      </p:sp>
      <p:sp>
        <p:nvSpPr>
          <p:cNvPr id="3" name="Inhaltsplatzhalter 2"/>
          <p:cNvSpPr>
            <a:spLocks noGrp="1"/>
          </p:cNvSpPr>
          <p:nvPr>
            <p:ph idx="1" hasCustomPrompt="1"/>
          </p:nvPr>
        </p:nvSpPr>
        <p:spPr>
          <a:xfrm>
            <a:off x="6280" y="859256"/>
            <a:ext cx="8340632" cy="5712640"/>
          </a:xfrm>
          <a:prstGeom prst="rect">
            <a:avLst/>
          </a:prstGeom>
        </p:spPr>
        <p:txBody>
          <a:bodyPr/>
          <a:lstStyle>
            <a:lvl1pPr marL="1588" indent="0">
              <a:spcBef>
                <a:spcPts val="1200"/>
              </a:spcBef>
              <a:spcAft>
                <a:spcPts val="600"/>
              </a:spcAft>
              <a:buClr>
                <a:srgbClr val="23A092"/>
              </a:buClr>
              <a:buFont typeface="Wingdings" pitchFamily="2" charset="2"/>
              <a:buNone/>
              <a:defRPr sz="2000" b="1">
                <a:solidFill>
                  <a:schemeClr val="accent1"/>
                </a:solidFill>
              </a:defRPr>
            </a:lvl1pPr>
            <a:lvl2pPr marL="1588" indent="0" algn="just">
              <a:spcBef>
                <a:spcPts val="0"/>
              </a:spcBef>
              <a:spcAft>
                <a:spcPts val="600"/>
              </a:spcAft>
              <a:buClr>
                <a:srgbClr val="23A092"/>
              </a:buClr>
              <a:buSzPct val="80000"/>
              <a:buFont typeface="Wingdings" pitchFamily="2" charset="2"/>
              <a:buNone/>
              <a:defRPr sz="1800">
                <a:solidFill>
                  <a:schemeClr val="tx1"/>
                </a:solidFill>
              </a:defRPr>
            </a:lvl2pPr>
            <a:lvl3pPr marL="269875" indent="-269875">
              <a:spcBef>
                <a:spcPts val="300"/>
              </a:spcBef>
              <a:spcAft>
                <a:spcPts val="300"/>
              </a:spcAft>
              <a:buClr>
                <a:schemeClr val="accent1"/>
              </a:buClr>
              <a:buSzPct val="90000"/>
              <a:buFont typeface="Wingdings" pitchFamily="2" charset="2"/>
              <a:buChar char="§"/>
              <a:defRPr sz="1800" b="0" baseline="0">
                <a:solidFill>
                  <a:schemeClr val="tx1"/>
                </a:solidFill>
              </a:defRPr>
            </a:lvl3pPr>
            <a:lvl4pPr marL="546100" indent="-268288">
              <a:spcBef>
                <a:spcPts val="0"/>
              </a:spcBef>
              <a:spcAft>
                <a:spcPts val="600"/>
              </a:spcAft>
              <a:buClr>
                <a:srgbClr val="23A092"/>
              </a:buClr>
              <a:buSzPct val="90000"/>
              <a:buFont typeface="Wingdings" pitchFamily="2" charset="2"/>
              <a:buNone/>
              <a:defRPr sz="1800" baseline="0">
                <a:solidFill>
                  <a:schemeClr val="tx1"/>
                </a:solidFill>
              </a:defRPr>
            </a:lvl4pPr>
            <a:lvl5pPr marL="536575" indent="-269875" algn="l" rtl="0" eaLnBrk="1" fontAlgn="base" hangingPunct="1">
              <a:spcBef>
                <a:spcPts val="0"/>
              </a:spcBef>
              <a:spcAft>
                <a:spcPts val="300"/>
              </a:spcAft>
              <a:buClr>
                <a:schemeClr val="tx2"/>
              </a:buClr>
              <a:buSzPct val="80000"/>
              <a:buFont typeface="Wingdings" pitchFamily="2" charset="2"/>
              <a:buChar char="§"/>
              <a:defRPr lang="de-DE" sz="1600" b="0" baseline="0" dirty="0" smtClean="0">
                <a:solidFill>
                  <a:schemeClr val="tx1"/>
                </a:solidFill>
                <a:latin typeface="+mn-lt"/>
              </a:defRPr>
            </a:lvl5pPr>
            <a:lvl6pPr marL="536575" indent="0" algn="l" rtl="0" eaLnBrk="1" fontAlgn="base" hangingPunct="1">
              <a:spcBef>
                <a:spcPts val="0"/>
              </a:spcBef>
              <a:spcAft>
                <a:spcPts val="600"/>
              </a:spcAft>
              <a:buNone/>
              <a:defRPr lang="de-DE" sz="1600" b="0" baseline="0" dirty="0">
                <a:solidFill>
                  <a:schemeClr val="tx1"/>
                </a:solidFill>
                <a:latin typeface="+mn-lt"/>
              </a:defRPr>
            </a:lvl6pPr>
          </a:lstStyle>
          <a:p>
            <a:pPr lvl="0"/>
            <a:r>
              <a:rPr lang="de-DE" dirty="0"/>
              <a:t>Überschrift</a:t>
            </a:r>
          </a:p>
          <a:p>
            <a:pPr lvl="1"/>
            <a:r>
              <a:rPr lang="de-DE" dirty="0"/>
              <a:t>Textebene 1</a:t>
            </a:r>
          </a:p>
          <a:p>
            <a:pPr lvl="2"/>
            <a:r>
              <a:rPr lang="de-DE" dirty="0"/>
              <a:t>Listenebene 1</a:t>
            </a:r>
          </a:p>
          <a:p>
            <a:pPr lvl="3"/>
            <a:r>
              <a:rPr lang="de-DE" dirty="0"/>
              <a:t>Textebene 2</a:t>
            </a:r>
          </a:p>
          <a:p>
            <a:pPr lvl="4"/>
            <a:r>
              <a:rPr lang="de-DE" dirty="0"/>
              <a:t>Listenebene 2</a:t>
            </a:r>
          </a:p>
          <a:p>
            <a:pPr lvl="5"/>
            <a:r>
              <a:rPr lang="de-DE" dirty="0"/>
              <a:t>Textebene 3</a:t>
            </a:r>
          </a:p>
        </p:txBody>
      </p:sp>
      <p:sp>
        <p:nvSpPr>
          <p:cNvPr id="8" name="Textplatzhalter 7"/>
          <p:cNvSpPr>
            <a:spLocks noGrp="1"/>
          </p:cNvSpPr>
          <p:nvPr>
            <p:ph type="body" sz="quarter" idx="13" hasCustomPrompt="1"/>
          </p:nvPr>
        </p:nvSpPr>
        <p:spPr>
          <a:xfrm>
            <a:off x="14288" y="495599"/>
            <a:ext cx="7943889" cy="360064"/>
          </a:xfrm>
          <a:prstGeom prst="rect">
            <a:avLst/>
          </a:prstGeom>
          <a:noFill/>
        </p:spPr>
        <p:txBody>
          <a:bodyPr anchor="t"/>
          <a:lstStyle>
            <a:lvl1pPr>
              <a:buNone/>
              <a:defRPr sz="1800" b="1" i="0">
                <a:solidFill>
                  <a:schemeClr val="bg1"/>
                </a:solidFill>
              </a:defRPr>
            </a:lvl1pPr>
          </a:lstStyle>
          <a:p>
            <a:pPr lvl="0"/>
            <a:r>
              <a:rPr lang="de-DE" dirty="0"/>
              <a:t>Folientitel</a:t>
            </a:r>
          </a:p>
        </p:txBody>
      </p:sp>
      <p:sp>
        <p:nvSpPr>
          <p:cNvPr id="10" name="Rectangle 41"/>
          <p:cNvSpPr>
            <a:spLocks noGrp="1" noChangeArrowheads="1"/>
          </p:cNvSpPr>
          <p:nvPr>
            <p:ph type="sldNum" sz="quarter" idx="10"/>
          </p:nvPr>
        </p:nvSpPr>
        <p:spPr>
          <a:xfrm>
            <a:off x="7589434" y="6571896"/>
            <a:ext cx="1524000" cy="283234"/>
          </a:xfrm>
          <a:prstGeom prst="rect">
            <a:avLst/>
          </a:prstGeom>
          <a:ln/>
        </p:spPr>
        <p:txBody>
          <a:bodyPr/>
          <a:lstStyle>
            <a:lvl1pPr algn="r">
              <a:defRPr sz="1100">
                <a:solidFill>
                  <a:schemeClr val="tx2"/>
                </a:solidFill>
              </a:defRPr>
            </a:lvl1pPr>
          </a:lstStyle>
          <a:p>
            <a:pPr>
              <a:defRPr/>
            </a:pPr>
            <a:fld id="{2A3A57D9-08E7-4A35-820C-6C5F68307974}" type="slidenum">
              <a:rPr lang="de-DE" smtClean="0"/>
              <a:pPr>
                <a:defRPr/>
              </a:pPr>
              <a:t>‹Nr.›</a:t>
            </a:fld>
            <a:endParaRPr lang="de-DE" dirty="0"/>
          </a:p>
        </p:txBody>
      </p:sp>
      <p:sp>
        <p:nvSpPr>
          <p:cNvPr id="11" name="Rectangle 42"/>
          <p:cNvSpPr>
            <a:spLocks noGrp="1" noChangeArrowheads="1"/>
          </p:cNvSpPr>
          <p:nvPr>
            <p:ph type="ftr" sz="quarter" idx="11"/>
          </p:nvPr>
        </p:nvSpPr>
        <p:spPr>
          <a:xfrm>
            <a:off x="1790700" y="6571896"/>
            <a:ext cx="5562600" cy="283234"/>
          </a:xfrm>
          <a:prstGeom prst="rect">
            <a:avLst/>
          </a:prstGeom>
          <a:ln/>
        </p:spPr>
        <p:txBody>
          <a:bodyPr/>
          <a:lstStyle>
            <a:lvl1pPr algn="ctr">
              <a:defRPr sz="1100">
                <a:solidFill>
                  <a:schemeClr val="tx2"/>
                </a:solidFill>
              </a:defRPr>
            </a:lvl1pPr>
          </a:lstStyle>
          <a:p>
            <a:pPr>
              <a:defRPr/>
            </a:pPr>
            <a:r>
              <a:rPr lang="de-DE"/>
              <a:t>Prof. Dr. Anna Kolmykova</a:t>
            </a:r>
            <a:endParaRPr lang="de-DE" dirty="0"/>
          </a:p>
        </p:txBody>
      </p:sp>
      <p:sp>
        <p:nvSpPr>
          <p:cNvPr id="13" name="Rectangle 43"/>
          <p:cNvSpPr>
            <a:spLocks noGrp="1" noChangeArrowheads="1"/>
          </p:cNvSpPr>
          <p:nvPr>
            <p:ph type="dt" sz="half" idx="12"/>
          </p:nvPr>
        </p:nvSpPr>
        <p:spPr>
          <a:xfrm>
            <a:off x="17940" y="6571896"/>
            <a:ext cx="1524000" cy="283234"/>
          </a:xfrm>
          <a:prstGeom prst="rect">
            <a:avLst/>
          </a:prstGeom>
          <a:ln/>
        </p:spPr>
        <p:txBody>
          <a:bodyPr/>
          <a:lstStyle>
            <a:lvl1pPr>
              <a:defRPr sz="1100">
                <a:solidFill>
                  <a:schemeClr val="tx2"/>
                </a:solidFill>
              </a:defRPr>
            </a:lvl1pPr>
          </a:lstStyle>
          <a:p>
            <a:pPr>
              <a:defRPr/>
            </a:pPr>
            <a:fld id="{33B9774A-021F-4EEA-9916-F0D35231BAD7}" type="datetime1">
              <a:rPr lang="de-DE" smtClean="0"/>
              <a:t>05.03.2021</a:t>
            </a:fld>
            <a:endParaRPr lang="de-DE" dirty="0"/>
          </a:p>
        </p:txBody>
      </p:sp>
    </p:spTree>
    <p:extLst>
      <p:ext uri="{BB962C8B-B14F-4D97-AF65-F5344CB8AC3E}">
        <p14:creationId xmlns:p14="http://schemas.microsoft.com/office/powerpoint/2010/main" val="42145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0A28A88-E595-4778-A47C-03924397B47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474238" y="135028"/>
            <a:ext cx="540000" cy="540000"/>
          </a:xfrm>
          <a:prstGeom prst="rect">
            <a:avLst/>
          </a:prstGeom>
        </p:spPr>
      </p:pic>
      <p:sp>
        <p:nvSpPr>
          <p:cNvPr id="7" name="Rechteck 6"/>
          <p:cNvSpPr/>
          <p:nvPr/>
        </p:nvSpPr>
        <p:spPr>
          <a:xfrm>
            <a:off x="122237" y="6516510"/>
            <a:ext cx="8892000" cy="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userDrawn="1"/>
        </p:nvSpPr>
        <p:spPr>
          <a:xfrm>
            <a:off x="122400" y="651944"/>
            <a:ext cx="8222400" cy="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 bg1="lt1" tx1="dk1" bg2="lt2" tx2="dk2" accent1="accent1" accent2="accent2" accent3="accent3" accent4="accent4" accent5="accent5" accent6="accent6" hlink="hlink" folHlink="folHlink"/>
  <p:sldLayoutIdLst>
    <p:sldLayoutId id="2147483752" r:id="rId1"/>
    <p:sldLayoutId id="2147483735" r:id="rId2"/>
    <p:sldLayoutId id="2147483749" r:id="rId3"/>
    <p:sldLayoutId id="2147483746" r:id="rId4"/>
    <p:sldLayoutId id="2147483748" r:id="rId5"/>
    <p:sldLayoutId id="2147483747" r:id="rId6"/>
    <p:sldLayoutId id="2147483750" r:id="rId7"/>
    <p:sldLayoutId id="2147483751" r:id="rId8"/>
    <p:sldLayoutId id="2147483754" r:id="rId9"/>
    <p:sldLayoutId id="2147483756" r:id="rId10"/>
    <p:sldLayoutId id="2147483761" r:id="rId11"/>
    <p:sldLayoutId id="2147483762" r:id="rId12"/>
  </p:sldLayoutIdLst>
  <p:hf hdr="0" dt="0"/>
  <p:txStyles>
    <p:titleStyle>
      <a:lvl1pPr algn="l" rtl="0" eaLnBrk="1" fontAlgn="base" hangingPunct="1">
        <a:spcBef>
          <a:spcPct val="0"/>
        </a:spcBef>
        <a:spcAft>
          <a:spcPct val="0"/>
        </a:spcAft>
        <a:defRPr sz="2400" b="1">
          <a:solidFill>
            <a:srgbClr val="23A092"/>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1600">
          <a:solidFill>
            <a:schemeClr val="tx1"/>
          </a:solidFill>
          <a:latin typeface="+mn-lt"/>
        </a:defRPr>
      </a:lvl4pPr>
      <a:lvl5pPr marL="2057400" indent="-228600" algn="l" rtl="0" eaLnBrk="1" fontAlgn="base" hangingPunct="1">
        <a:spcBef>
          <a:spcPct val="20000"/>
        </a:spcBef>
        <a:spcAft>
          <a:spcPct val="0"/>
        </a:spcAft>
        <a:buChar char="o"/>
        <a:defRPr sz="1400">
          <a:solidFill>
            <a:schemeClr val="tx1"/>
          </a:solidFill>
          <a:latin typeface="+mn-lt"/>
        </a:defRPr>
      </a:lvl5pPr>
      <a:lvl6pPr marL="2514600" indent="-228600" algn="l" rtl="0" eaLnBrk="1" fontAlgn="base" hangingPunct="1">
        <a:spcBef>
          <a:spcPct val="20000"/>
        </a:spcBef>
        <a:spcAft>
          <a:spcPct val="0"/>
        </a:spcAft>
        <a:buChar char="o"/>
        <a:defRPr sz="1400">
          <a:solidFill>
            <a:schemeClr val="tx1"/>
          </a:solidFill>
          <a:latin typeface="+mn-lt"/>
        </a:defRPr>
      </a:lvl6pPr>
      <a:lvl7pPr marL="2971800" indent="-228600" algn="l" rtl="0" eaLnBrk="1" fontAlgn="base" hangingPunct="1">
        <a:spcBef>
          <a:spcPct val="20000"/>
        </a:spcBef>
        <a:spcAft>
          <a:spcPct val="0"/>
        </a:spcAft>
        <a:buChar char="o"/>
        <a:defRPr sz="1400">
          <a:solidFill>
            <a:schemeClr val="tx1"/>
          </a:solidFill>
          <a:latin typeface="+mn-lt"/>
        </a:defRPr>
      </a:lvl7pPr>
      <a:lvl8pPr marL="3429000" indent="-228600" algn="l" rtl="0" eaLnBrk="1" fontAlgn="base" hangingPunct="1">
        <a:spcBef>
          <a:spcPct val="20000"/>
        </a:spcBef>
        <a:spcAft>
          <a:spcPct val="0"/>
        </a:spcAft>
        <a:buChar char="o"/>
        <a:defRPr sz="1400">
          <a:solidFill>
            <a:schemeClr val="tx1"/>
          </a:solidFill>
          <a:latin typeface="+mn-lt"/>
        </a:defRPr>
      </a:lvl8pPr>
      <a:lvl9pPr marL="3886200" indent="-228600" algn="l" rtl="0" eaLnBrk="1" fontAlgn="base" hangingPunct="1">
        <a:spcBef>
          <a:spcPct val="20000"/>
        </a:spcBef>
        <a:spcAft>
          <a:spcPct val="0"/>
        </a:spcAft>
        <a:buChar char="o"/>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42" userDrawn="1">
          <p15:clr>
            <a:srgbClr val="A4A3A4"/>
          </p15:clr>
        </p15:guide>
        <p15:guide id="4" orient="horz" pos="2273" userDrawn="1">
          <p15:clr>
            <a:srgbClr val="A4A3A4"/>
          </p15:clr>
        </p15:guide>
        <p15:guide id="6" orient="horz" pos="504" userDrawn="1">
          <p15:clr>
            <a:srgbClr val="A4A3A4"/>
          </p15:clr>
        </p15:guide>
        <p15:guide id="8" pos="2699" userDrawn="1">
          <p15:clr>
            <a:srgbClr val="A4A3A4"/>
          </p15:clr>
        </p15:guide>
        <p15:guide id="9" pos="5329" userDrawn="1">
          <p15:clr>
            <a:srgbClr val="A4A3A4"/>
          </p15:clr>
        </p15:guide>
        <p15:guide id="10" pos="5692" userDrawn="1">
          <p15:clr>
            <a:srgbClr val="A4A3A4"/>
          </p15:clr>
        </p15:guide>
        <p15:guide id="11" pos="6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Projektmanagement</a:t>
            </a:r>
          </a:p>
        </p:txBody>
      </p:sp>
      <p:sp>
        <p:nvSpPr>
          <p:cNvPr id="9" name="Inhaltsplatzhalter 8"/>
          <p:cNvSpPr>
            <a:spLocks noGrp="1"/>
          </p:cNvSpPr>
          <p:nvPr>
            <p:ph sz="quarter" idx="15"/>
          </p:nvPr>
        </p:nvSpPr>
        <p:spPr/>
        <p:txBody>
          <a:bodyPr/>
          <a:lstStyle/>
          <a:p>
            <a:r>
              <a:rPr lang="de-DE" dirty="0"/>
              <a:t>Einführung</a:t>
            </a:r>
          </a:p>
          <a:p>
            <a:endParaRPr lang="en-US" dirty="0"/>
          </a:p>
        </p:txBody>
      </p:sp>
      <p:sp>
        <p:nvSpPr>
          <p:cNvPr id="5" name="Inhaltsplatzhalter 3"/>
          <p:cNvSpPr txBox="1">
            <a:spLocks/>
          </p:cNvSpPr>
          <p:nvPr/>
        </p:nvSpPr>
        <p:spPr>
          <a:xfrm>
            <a:off x="540066" y="6258942"/>
            <a:ext cx="8022566" cy="361920"/>
          </a:xfrm>
          <a:prstGeom prst="rect">
            <a:avLst/>
          </a:prstGeom>
        </p:spPr>
        <p:txBody>
          <a:bodyPr rIns="108000">
            <a:noAutofit/>
          </a:bodyPr>
          <a:lstStyle/>
          <a:p>
            <a:pPr marL="342900" marR="0" lvl="0" indent="-342900" algn="r" defTabSz="914400" rtl="0" eaLnBrk="1" fontAlgn="base" latinLnBrk="0" hangingPunct="1">
              <a:lnSpc>
                <a:spcPct val="100000"/>
              </a:lnSpc>
              <a:spcBef>
                <a:spcPct val="20000"/>
              </a:spcBef>
              <a:spcAft>
                <a:spcPct val="0"/>
              </a:spcAft>
              <a:buClrTx/>
              <a:buSzTx/>
              <a:buFontTx/>
              <a:buNone/>
              <a:tabLst/>
              <a:defRPr/>
            </a:pPr>
            <a:endParaRPr kumimoji="0" lang="de-DE" sz="1200" b="0" i="1" u="none" strike="noStrike" kern="0" cap="none" spc="0" normalizeH="0" baseline="0" noProof="0" dirty="0">
              <a:ln>
                <a:noFill/>
              </a:ln>
              <a:solidFill>
                <a:srgbClr val="262626"/>
              </a:solidFill>
              <a:effectLst/>
              <a:uLnTx/>
              <a:uFillTx/>
              <a:latin typeface="+mn-lt"/>
              <a:ea typeface="+mn-ea"/>
              <a:cs typeface="+mn-cs"/>
            </a:endParaRPr>
          </a:p>
        </p:txBody>
      </p:sp>
      <p:sp>
        <p:nvSpPr>
          <p:cNvPr id="10" name="Inhaltsplatzhalter 9"/>
          <p:cNvSpPr>
            <a:spLocks noGrp="1"/>
          </p:cNvSpPr>
          <p:nvPr>
            <p:ph sz="quarter" idx="14"/>
          </p:nvPr>
        </p:nvSpPr>
        <p:spPr/>
        <p:txBody>
          <a:bodyPr/>
          <a:lstStyle/>
          <a:p>
            <a:r>
              <a:rPr lang="en-US" dirty="0"/>
              <a:t>Prof. Dr. Anna </a:t>
            </a:r>
            <a:r>
              <a:rPr lang="en-US" dirty="0" err="1"/>
              <a:t>Kolmykova</a:t>
            </a:r>
            <a:endParaRPr lang="en-US" dirty="0"/>
          </a:p>
        </p:txBody>
      </p:sp>
    </p:spTree>
    <p:extLst>
      <p:ext uri="{BB962C8B-B14F-4D97-AF65-F5344CB8AC3E}">
        <p14:creationId xmlns:p14="http://schemas.microsoft.com/office/powerpoint/2010/main" val="256883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prstGeom prst="rect">
            <a:avLst/>
          </a:prstGeom>
        </p:spPr>
        <p:txBody>
          <a:bodyPr/>
          <a:lstStyle/>
          <a:p>
            <a:pPr>
              <a:defRPr/>
            </a:pPr>
            <a:fld id="{2A3A57D9-08E7-4A35-820C-6C5F68307974}" type="slidenum">
              <a:rPr lang="de-DE" smtClean="0"/>
              <a:pPr>
                <a:defRPr/>
              </a:pPr>
              <a:t>10</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Prof. Dr. Anna Kolmykova</a:t>
            </a:r>
            <a:endParaRPr lang="de-DE" dirty="0"/>
          </a:p>
        </p:txBody>
      </p:sp>
      <p:sp>
        <p:nvSpPr>
          <p:cNvPr id="6" name="Inhaltsplatzhalter 5"/>
          <p:cNvSpPr>
            <a:spLocks noGrp="1"/>
          </p:cNvSpPr>
          <p:nvPr>
            <p:ph idx="1"/>
          </p:nvPr>
        </p:nvSpPr>
        <p:spPr/>
        <p:txBody>
          <a:bodyPr/>
          <a:lstStyle/>
          <a:p>
            <a:r>
              <a:rPr lang="de-DE" dirty="0"/>
              <a:t>Im Anschluss an diesen Themenblock sollen Sie:</a:t>
            </a:r>
          </a:p>
          <a:p>
            <a:pPr lvl="2"/>
            <a:endParaRPr lang="de-DE" dirty="0"/>
          </a:p>
          <a:p>
            <a:pPr lvl="2"/>
            <a:r>
              <a:rPr lang="de-DE" dirty="0"/>
              <a:t>D</a:t>
            </a:r>
            <a:r>
              <a:rPr lang="de-DE" b="0" dirty="0"/>
              <a:t>ie verschiedenen Projektdefinitionen der einschlägigen Institutionen kennen und die Projektcharakteristika benennen,</a:t>
            </a:r>
          </a:p>
          <a:p>
            <a:pPr lvl="2"/>
            <a:r>
              <a:rPr lang="de-DE" dirty="0"/>
              <a:t>die Aufgaben der Projektbeteiligten erläutern,</a:t>
            </a:r>
          </a:p>
          <a:p>
            <a:pPr lvl="2"/>
            <a:r>
              <a:rPr lang="de-DE" dirty="0"/>
              <a:t>die Vor- und Nachteile der möglichen Projektorganisationsformen beschreiben und bewerten und</a:t>
            </a:r>
          </a:p>
          <a:p>
            <a:pPr lvl="2"/>
            <a:r>
              <a:rPr lang="de-DE" dirty="0"/>
              <a:t>ein Projekt je nach Anforderung in einzelne Phasen gliedern können.</a:t>
            </a:r>
          </a:p>
        </p:txBody>
      </p:sp>
      <p:sp>
        <p:nvSpPr>
          <p:cNvPr id="7" name="Textplatzhalter 6"/>
          <p:cNvSpPr>
            <a:spLocks noGrp="1"/>
          </p:cNvSpPr>
          <p:nvPr>
            <p:ph type="body" sz="quarter" idx="13"/>
          </p:nvPr>
        </p:nvSpPr>
        <p:spPr/>
        <p:txBody>
          <a:bodyPr/>
          <a:lstStyle/>
          <a:p>
            <a:r>
              <a:rPr lang="de-DE" dirty="0"/>
              <a:t>Lernergebnisse</a:t>
            </a:r>
          </a:p>
          <a:p>
            <a:endParaRPr lang="de-DE" dirty="0"/>
          </a:p>
        </p:txBody>
      </p:sp>
      <p:sp>
        <p:nvSpPr>
          <p:cNvPr id="9" name="Textplatzhalter 8">
            <a:extLst>
              <a:ext uri="{FF2B5EF4-FFF2-40B4-BE49-F238E27FC236}">
                <a16:creationId xmlns:a16="http://schemas.microsoft.com/office/drawing/2014/main" id="{137147D1-8D44-4013-8F13-E89F127D0570}"/>
              </a:ext>
            </a:extLst>
          </p:cNvPr>
          <p:cNvSpPr>
            <a:spLocks noGrp="1"/>
          </p:cNvSpPr>
          <p:nvPr>
            <p:ph type="body" sz="quarter" idx="14"/>
          </p:nvPr>
        </p:nvSpPr>
        <p:spPr/>
        <p:txBody>
          <a:bodyPr/>
          <a:lstStyle/>
          <a:p>
            <a:endParaRPr lang="en-US"/>
          </a:p>
        </p:txBody>
      </p:sp>
      <p:pic>
        <p:nvPicPr>
          <p:cNvPr id="8" name="Grafik 7" descr="Modulziele.jpg"/>
          <p:cNvPicPr>
            <a:picLocks noChangeAspect="1"/>
          </p:cNvPicPr>
          <p:nvPr/>
        </p:nvPicPr>
        <p:blipFill>
          <a:blip r:embed="rId3" cstate="print"/>
          <a:stretch>
            <a:fillRect/>
          </a:stretch>
        </p:blipFill>
        <p:spPr>
          <a:xfrm>
            <a:off x="7232769" y="5264151"/>
            <a:ext cx="1790581" cy="1292224"/>
          </a:xfrm>
          <a:prstGeom prst="rect">
            <a:avLst/>
          </a:prstGeom>
        </p:spPr>
      </p:pic>
    </p:spTree>
    <p:extLst>
      <p:ext uri="{BB962C8B-B14F-4D97-AF65-F5344CB8AC3E}">
        <p14:creationId xmlns:p14="http://schemas.microsoft.com/office/powerpoint/2010/main" val="268791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liennummernplatzhalter 13"/>
          <p:cNvSpPr>
            <a:spLocks noGrp="1"/>
          </p:cNvSpPr>
          <p:nvPr>
            <p:ph type="sldNum" sz="quarter" idx="10"/>
          </p:nvPr>
        </p:nvSpPr>
        <p:spPr/>
        <p:txBody>
          <a:bodyPr/>
          <a:lstStyle/>
          <a:p>
            <a:pPr>
              <a:defRPr/>
            </a:pPr>
            <a:fld id="{2A3A57D9-08E7-4A35-820C-6C5F68307974}" type="slidenum">
              <a:rPr lang="de-DE" smtClean="0"/>
              <a:pPr>
                <a:defRPr/>
              </a:pPr>
              <a:t>11</a:t>
            </a:fld>
            <a:endParaRPr lang="de-DE" dirty="0"/>
          </a:p>
        </p:txBody>
      </p:sp>
      <p:sp>
        <p:nvSpPr>
          <p:cNvPr id="13" name="Fußzeilenplatzhalter 12"/>
          <p:cNvSpPr>
            <a:spLocks noGrp="1"/>
          </p:cNvSpPr>
          <p:nvPr>
            <p:ph type="ftr" sz="quarter" idx="11"/>
          </p:nvPr>
        </p:nvSpPr>
        <p:spPr/>
        <p:txBody>
          <a:bodyPr/>
          <a:lstStyle/>
          <a:p>
            <a:pPr>
              <a:defRPr/>
            </a:pPr>
            <a:r>
              <a:rPr lang="de-DE"/>
              <a:t>Prof. Dr. Anna Kolmykova</a:t>
            </a:r>
            <a:endParaRPr lang="de-DE" dirty="0"/>
          </a:p>
        </p:txBody>
      </p:sp>
      <p:sp>
        <p:nvSpPr>
          <p:cNvPr id="8" name="Textplatzhalter 7"/>
          <p:cNvSpPr>
            <a:spLocks noGrp="1"/>
          </p:cNvSpPr>
          <p:nvPr>
            <p:ph type="body" sz="quarter" idx="14"/>
          </p:nvPr>
        </p:nvSpPr>
        <p:spPr/>
        <p:txBody>
          <a:bodyPr/>
          <a:lstStyle/>
          <a:p>
            <a:br>
              <a:rPr lang="de-DE" dirty="0"/>
            </a:br>
            <a:r>
              <a:rPr lang="de-DE" dirty="0"/>
              <a:t>(Quelle: In Anlehnung an Rump/</a:t>
            </a:r>
            <a:r>
              <a:rPr lang="de-DE" dirty="0" err="1"/>
              <a:t>Schabel</a:t>
            </a:r>
            <a:r>
              <a:rPr lang="de-DE" dirty="0"/>
              <a:t>/</a:t>
            </a:r>
            <a:r>
              <a:rPr lang="de-DE" dirty="0" err="1"/>
              <a:t>Alich</a:t>
            </a:r>
            <a:r>
              <a:rPr lang="de-DE" dirty="0"/>
              <a:t>/Groh [Betriebliche Projektwirtschaft] 14) </a:t>
            </a:r>
            <a:br>
              <a:rPr lang="de-DE" dirty="0"/>
            </a:br>
            <a:r>
              <a:rPr lang="de-DE" dirty="0"/>
              <a:t>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28</a:t>
            </a:r>
          </a:p>
        </p:txBody>
      </p:sp>
      <p:sp>
        <p:nvSpPr>
          <p:cNvPr id="17" name="Inhaltsplatzhalter 16"/>
          <p:cNvSpPr>
            <a:spLocks noGrp="1"/>
          </p:cNvSpPr>
          <p:nvPr>
            <p:ph idx="1"/>
          </p:nvPr>
        </p:nvSpPr>
        <p:spPr/>
        <p:txBody>
          <a:bodyPr/>
          <a:lstStyle/>
          <a:p>
            <a:r>
              <a:rPr lang="de-DE" dirty="0"/>
              <a:t>einer betrieblichen Projektwirtschaft</a:t>
            </a:r>
          </a:p>
          <a:p>
            <a:endParaRPr lang="en-US" dirty="0"/>
          </a:p>
        </p:txBody>
      </p:sp>
      <p:graphicFrame>
        <p:nvGraphicFramePr>
          <p:cNvPr id="18" name="Inhaltsplatzhalter 5"/>
          <p:cNvGraphicFramePr>
            <a:graphicFrameLocks/>
          </p:cNvGraphicFramePr>
          <p:nvPr>
            <p:extLst>
              <p:ext uri="{D42A27DB-BD31-4B8C-83A1-F6EECF244321}">
                <p14:modId xmlns:p14="http://schemas.microsoft.com/office/powerpoint/2010/main" val="940680938"/>
              </p:ext>
            </p:extLst>
          </p:nvPr>
        </p:nvGraphicFramePr>
        <p:xfrm>
          <a:off x="109539" y="1163245"/>
          <a:ext cx="7479895" cy="487194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platzhalter 6"/>
          <p:cNvSpPr>
            <a:spLocks noGrp="1"/>
          </p:cNvSpPr>
          <p:nvPr>
            <p:ph type="body" sz="quarter" idx="13"/>
          </p:nvPr>
        </p:nvSpPr>
        <p:spPr>
          <a:xfrm>
            <a:off x="19050" y="0"/>
            <a:ext cx="8335120" cy="360064"/>
          </a:xfrm>
        </p:spPr>
        <p:txBody>
          <a:bodyPr/>
          <a:lstStyle/>
          <a:p>
            <a:pPr marL="0" indent="0"/>
            <a:r>
              <a:rPr lang="de-DE" dirty="0"/>
              <a:t>Externe Ursachen für die Einführung einer betrieblichen Projektwirtschaft</a:t>
            </a:r>
          </a:p>
        </p:txBody>
      </p:sp>
    </p:spTree>
    <p:extLst>
      <p:ext uri="{BB962C8B-B14F-4D97-AF65-F5344CB8AC3E}">
        <p14:creationId xmlns:p14="http://schemas.microsoft.com/office/powerpoint/2010/main" val="309626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nhaltsplatzhalter 13"/>
          <p:cNvSpPr>
            <a:spLocks noGrp="1"/>
          </p:cNvSpPr>
          <p:nvPr>
            <p:ph idx="1"/>
          </p:nvPr>
        </p:nvSpPr>
        <p:spPr/>
        <p:txBody>
          <a:bodyPr/>
          <a:lstStyle/>
          <a:p>
            <a:r>
              <a:rPr lang="de-DE" dirty="0"/>
              <a:t>… einer betrieblichen Projektwirtschaft </a:t>
            </a:r>
          </a:p>
          <a:p>
            <a:endParaRPr lang="en-US" dirty="0"/>
          </a:p>
        </p:txBody>
      </p:sp>
      <p:sp>
        <p:nvSpPr>
          <p:cNvPr id="8" name="Textplatzhalter 7"/>
          <p:cNvSpPr>
            <a:spLocks noGrp="1"/>
          </p:cNvSpPr>
          <p:nvPr>
            <p:ph type="body" sz="quarter" idx="14"/>
          </p:nvPr>
        </p:nvSpPr>
        <p:spPr/>
        <p:txBody>
          <a:bodyPr/>
          <a:lstStyle/>
          <a:p>
            <a:r>
              <a:rPr lang="de-DE" dirty="0">
                <a:ea typeface="DejaVu Sans Condensed" panose="020B0606030804020204" pitchFamily="34" charset="0"/>
                <a:cs typeface="DejaVu Sans Condensed" panose="020B0606030804020204" pitchFamily="34" charset="0"/>
              </a:rPr>
              <a:t>(Quelle: In Anlehnung an Rump/</a:t>
            </a:r>
            <a:r>
              <a:rPr lang="de-DE" dirty="0" err="1">
                <a:ea typeface="DejaVu Sans Condensed" panose="020B0606030804020204" pitchFamily="34" charset="0"/>
                <a:cs typeface="DejaVu Sans Condensed" panose="020B0606030804020204" pitchFamily="34" charset="0"/>
              </a:rPr>
              <a:t>Schabel</a:t>
            </a:r>
            <a:r>
              <a:rPr lang="de-DE" dirty="0">
                <a:ea typeface="DejaVu Sans Condensed" panose="020B0606030804020204" pitchFamily="34" charset="0"/>
                <a:cs typeface="DejaVu Sans Condensed" panose="020B0606030804020204" pitchFamily="34" charset="0"/>
              </a:rPr>
              <a:t>/</a:t>
            </a:r>
            <a:r>
              <a:rPr lang="de-DE" dirty="0" err="1">
                <a:ea typeface="DejaVu Sans Condensed" panose="020B0606030804020204" pitchFamily="34" charset="0"/>
                <a:cs typeface="DejaVu Sans Condensed" panose="020B0606030804020204" pitchFamily="34" charset="0"/>
              </a:rPr>
              <a:t>Alich</a:t>
            </a:r>
            <a:r>
              <a:rPr lang="de-DE" dirty="0">
                <a:ea typeface="DejaVu Sans Condensed" panose="020B0606030804020204" pitchFamily="34" charset="0"/>
                <a:cs typeface="DejaVu Sans Condensed" panose="020B0606030804020204" pitchFamily="34" charset="0"/>
              </a:rPr>
              <a:t>/Groh [Betriebliche Projektwirtschaft] 15)</a:t>
            </a:r>
            <a:br>
              <a:rPr lang="de-DE" dirty="0">
                <a:ea typeface="DejaVu Sans Condensed" panose="020B0606030804020204" pitchFamily="34" charset="0"/>
                <a:cs typeface="DejaVu Sans Condensed" panose="020B0606030804020204" pitchFamily="34" charset="0"/>
              </a:rPr>
            </a:br>
            <a:r>
              <a:rPr lang="de-DE" dirty="0">
                <a:ea typeface="DejaVu Sans Condensed" panose="020B0606030804020204" pitchFamily="34" charset="0"/>
                <a:cs typeface="DejaVu Sans Condensed" panose="020B0606030804020204" pitchFamily="34" charset="0"/>
              </a:rPr>
              <a:t>Bea, F. X., Scheurer, S., &amp; </a:t>
            </a:r>
            <a:r>
              <a:rPr lang="de-DE" dirty="0" err="1">
                <a:ea typeface="DejaVu Sans Condensed" panose="020B0606030804020204" pitchFamily="34" charset="0"/>
                <a:cs typeface="DejaVu Sans Condensed" panose="020B0606030804020204" pitchFamily="34" charset="0"/>
              </a:rPr>
              <a:t>Hesselmann</a:t>
            </a:r>
            <a:r>
              <a:rPr lang="de-DE" dirty="0">
                <a:ea typeface="DejaVu Sans Condensed" panose="020B0606030804020204" pitchFamily="34" charset="0"/>
                <a:cs typeface="DejaVu Sans Condensed" panose="020B0606030804020204" pitchFamily="34" charset="0"/>
              </a:rPr>
              <a:t>, S. (2019). Projektmanagement (3., </a:t>
            </a:r>
            <a:r>
              <a:rPr lang="de-DE" dirty="0" err="1">
                <a:ea typeface="DejaVu Sans Condensed" panose="020B0606030804020204" pitchFamily="34" charset="0"/>
                <a:cs typeface="DejaVu Sans Condensed" panose="020B0606030804020204" pitchFamily="34" charset="0"/>
              </a:rPr>
              <a:t>vollst</a:t>
            </a:r>
            <a:r>
              <a:rPr lang="de-DE" dirty="0">
                <a:ea typeface="DejaVu Sans Condensed" panose="020B0606030804020204" pitchFamily="34" charset="0"/>
                <a:cs typeface="DejaVu Sans Condensed" panose="020B0606030804020204" pitchFamily="34" charset="0"/>
              </a:rPr>
              <a:t>. </a:t>
            </a:r>
            <a:r>
              <a:rPr lang="de-DE" dirty="0" err="1">
                <a:ea typeface="DejaVu Sans Condensed" panose="020B0606030804020204" pitchFamily="34" charset="0"/>
                <a:cs typeface="DejaVu Sans Condensed" panose="020B0606030804020204" pitchFamily="34" charset="0"/>
              </a:rPr>
              <a:t>überarb</a:t>
            </a:r>
            <a:r>
              <a:rPr lang="de-DE" dirty="0">
                <a:ea typeface="DejaVu Sans Condensed" panose="020B0606030804020204" pitchFamily="34" charset="0"/>
                <a:cs typeface="DejaVu Sans Condensed" panose="020B0606030804020204" pitchFamily="34" charset="0"/>
              </a:rPr>
              <a:t>. u. </a:t>
            </a:r>
            <a:r>
              <a:rPr lang="de-DE" dirty="0" err="1">
                <a:ea typeface="DejaVu Sans Condensed" panose="020B0606030804020204" pitchFamily="34" charset="0"/>
                <a:cs typeface="DejaVu Sans Condensed" panose="020B0606030804020204" pitchFamily="34" charset="0"/>
              </a:rPr>
              <a:t>erw</a:t>
            </a:r>
            <a:r>
              <a:rPr lang="de-DE" dirty="0">
                <a:ea typeface="DejaVu Sans Condensed" panose="020B0606030804020204" pitchFamily="34" charset="0"/>
                <a:cs typeface="DejaVu Sans Condensed" panose="020B0606030804020204" pitchFamily="34" charset="0"/>
              </a:rPr>
              <a:t>. Aufl.). UTB. S. 29.</a:t>
            </a:r>
            <a:endParaRPr lang="de-DE" dirty="0"/>
          </a:p>
        </p:txBody>
      </p:sp>
      <p:graphicFrame>
        <p:nvGraphicFramePr>
          <p:cNvPr id="10" name="Inhaltsplatzhalter 5"/>
          <p:cNvGraphicFramePr>
            <a:graphicFrameLocks/>
          </p:cNvGraphicFramePr>
          <p:nvPr/>
        </p:nvGraphicFramePr>
        <p:xfrm>
          <a:off x="109539" y="1092200"/>
          <a:ext cx="7479895" cy="4871940"/>
        </p:xfrm>
        <a:graphic>
          <a:graphicData uri="http://schemas.openxmlformats.org/drawingml/2006/chart">
            <c:chart xmlns:c="http://schemas.openxmlformats.org/drawingml/2006/chart" xmlns:r="http://schemas.openxmlformats.org/officeDocument/2006/relationships" r:id="rId2"/>
          </a:graphicData>
        </a:graphic>
      </p:graphicFrame>
      <p:sp>
        <p:nvSpPr>
          <p:cNvPr id="11" name="Geschweifte Klammer rechts 10"/>
          <p:cNvSpPr/>
          <p:nvPr/>
        </p:nvSpPr>
        <p:spPr>
          <a:xfrm>
            <a:off x="7664638" y="1456691"/>
            <a:ext cx="344891" cy="3008629"/>
          </a:xfrm>
          <a:prstGeom prst="rightBrace">
            <a:avLst>
              <a:gd name="adj1" fmla="val 77377"/>
              <a:gd name="adj2" fmla="val 50000"/>
            </a:avLst>
          </a:prstGeom>
          <a:ln w="19050">
            <a:solidFill>
              <a:srgbClr val="72727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727272"/>
              </a:solidFill>
            </a:endParaRPr>
          </a:p>
        </p:txBody>
      </p:sp>
      <p:sp>
        <p:nvSpPr>
          <p:cNvPr id="12" name="Textfeld 11"/>
          <p:cNvSpPr txBox="1"/>
          <p:nvPr/>
        </p:nvSpPr>
        <p:spPr bwMode="auto">
          <a:xfrm rot="16200000">
            <a:off x="7538386" y="2834004"/>
            <a:ext cx="1388133" cy="254000"/>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lang="de-DE" sz="1200" kern="0" dirty="0">
                <a:solidFill>
                  <a:srgbClr val="727272"/>
                </a:solidFill>
                <a:latin typeface="+mn-lt"/>
              </a:rPr>
              <a:t>In</a:t>
            </a:r>
            <a:r>
              <a:rPr kumimoji="0" lang="de-DE" sz="1200" b="0" i="0" u="none" strike="noStrike" kern="0" cap="none" spc="0" normalizeH="0" baseline="0" noProof="0" dirty="0" err="1">
                <a:ln>
                  <a:noFill/>
                </a:ln>
                <a:solidFill>
                  <a:srgbClr val="727272"/>
                </a:solidFill>
                <a:effectLst/>
                <a:uLnTx/>
                <a:uFillTx/>
                <a:latin typeface="+mn-lt"/>
              </a:rPr>
              <a:t>terne</a:t>
            </a:r>
            <a:r>
              <a:rPr kumimoji="0" lang="de-DE" sz="1200" b="0" i="0" u="none" strike="noStrike" kern="0" cap="none" spc="0" normalizeH="0" baseline="0" noProof="0" dirty="0">
                <a:ln>
                  <a:noFill/>
                </a:ln>
                <a:solidFill>
                  <a:srgbClr val="727272"/>
                </a:solidFill>
                <a:effectLst/>
                <a:uLnTx/>
                <a:uFillTx/>
                <a:latin typeface="+mn-lt"/>
              </a:rPr>
              <a:t> Ursachen</a:t>
            </a:r>
          </a:p>
        </p:txBody>
      </p:sp>
      <p:sp>
        <p:nvSpPr>
          <p:cNvPr id="17" name="Fußzeilenplatzhalter 16"/>
          <p:cNvSpPr>
            <a:spLocks noGrp="1"/>
          </p:cNvSpPr>
          <p:nvPr>
            <p:ph type="ftr" sz="quarter" idx="11"/>
          </p:nvPr>
        </p:nvSpPr>
        <p:spPr/>
        <p:txBody>
          <a:bodyPr/>
          <a:lstStyle/>
          <a:p>
            <a:pPr>
              <a:defRPr/>
            </a:pPr>
            <a:r>
              <a:rPr lang="de-DE"/>
              <a:t>Prof. Dr. Anna Kolmykova</a:t>
            </a:r>
            <a:endParaRPr lang="de-DE" dirty="0"/>
          </a:p>
        </p:txBody>
      </p:sp>
      <p:sp>
        <p:nvSpPr>
          <p:cNvPr id="18" name="Foliennummernplatzhalter 17"/>
          <p:cNvSpPr>
            <a:spLocks noGrp="1"/>
          </p:cNvSpPr>
          <p:nvPr>
            <p:ph type="sldNum" sz="quarter" idx="10"/>
          </p:nvPr>
        </p:nvSpPr>
        <p:spPr/>
        <p:txBody>
          <a:bodyPr/>
          <a:lstStyle/>
          <a:p>
            <a:pPr>
              <a:defRPr/>
            </a:pPr>
            <a:fld id="{2A3A57D9-08E7-4A35-820C-6C5F68307974}" type="slidenum">
              <a:rPr lang="de-DE" smtClean="0"/>
              <a:pPr>
                <a:defRPr/>
              </a:pPr>
              <a:t>12</a:t>
            </a:fld>
            <a:endParaRPr lang="de-DE" dirty="0"/>
          </a:p>
        </p:txBody>
      </p:sp>
      <p:sp>
        <p:nvSpPr>
          <p:cNvPr id="15" name="Textplatzhalter 6"/>
          <p:cNvSpPr>
            <a:spLocks noGrp="1"/>
          </p:cNvSpPr>
          <p:nvPr>
            <p:ph type="body" sz="quarter" idx="13"/>
          </p:nvPr>
        </p:nvSpPr>
        <p:spPr>
          <a:xfrm>
            <a:off x="21756" y="0"/>
            <a:ext cx="8335120" cy="631295"/>
          </a:xfrm>
        </p:spPr>
        <p:txBody>
          <a:bodyPr/>
          <a:lstStyle/>
          <a:p>
            <a:pPr marL="0" indent="0"/>
            <a:r>
              <a:rPr lang="de-DE" dirty="0">
                <a:latin typeface="Arial" panose="020B0604020202020204" pitchFamily="34" charset="0"/>
                <a:ea typeface="DejaVu Sans Condensed" panose="020B0606030804020204" pitchFamily="34" charset="0"/>
                <a:cs typeface="Arial" panose="020B0604020202020204" pitchFamily="34" charset="0"/>
              </a:rPr>
              <a:t>Interne Ursachen für die Einführung einer betrieblichen Projektwirtschaft </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180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pPr>
              <a:defRPr/>
            </a:pPr>
            <a:fld id="{2A3A57D9-08E7-4A35-820C-6C5F68307974}" type="slidenum">
              <a:rPr lang="de-DE" smtClean="0"/>
              <a:pPr>
                <a:defRPr/>
              </a:pPr>
              <a:t>13</a:t>
            </a:fld>
            <a:endParaRPr lang="de-DE" dirty="0"/>
          </a:p>
        </p:txBody>
      </p:sp>
      <p:sp>
        <p:nvSpPr>
          <p:cNvPr id="3" name="Fußzeilenplatzhalter 2"/>
          <p:cNvSpPr>
            <a:spLocks noGrp="1"/>
          </p:cNvSpPr>
          <p:nvPr>
            <p:ph type="ftr" sz="quarter" idx="11"/>
          </p:nvPr>
        </p:nvSpPr>
        <p:spPr/>
        <p:txBody>
          <a:bodyPr/>
          <a:lstStyle/>
          <a:p>
            <a:pPr>
              <a:defRPr/>
            </a:pPr>
            <a:r>
              <a:rPr lang="en-US"/>
              <a:t>Prof. Dr. Anna Kolmykova</a:t>
            </a:r>
            <a:endParaRPr lang="de-DE" dirty="0"/>
          </a:p>
        </p:txBody>
      </p:sp>
      <p:sp>
        <p:nvSpPr>
          <p:cNvPr id="15" name="Inhaltsplatzhalter 14">
            <a:extLst>
              <a:ext uri="{FF2B5EF4-FFF2-40B4-BE49-F238E27FC236}">
                <a16:creationId xmlns:a16="http://schemas.microsoft.com/office/drawing/2014/main" id="{AABD976F-9550-4FC9-B274-2197C6F0B415}"/>
              </a:ext>
            </a:extLst>
          </p:cNvPr>
          <p:cNvSpPr>
            <a:spLocks noGrp="1"/>
          </p:cNvSpPr>
          <p:nvPr>
            <p:ph idx="1"/>
          </p:nvPr>
        </p:nvSpPr>
        <p:spPr/>
        <p:txBody>
          <a:bodyPr/>
          <a:lstStyle/>
          <a:p>
            <a:r>
              <a:rPr lang="de-DE" sz="2000" dirty="0"/>
              <a:t>Merkmale von Projekten</a:t>
            </a:r>
          </a:p>
          <a:p>
            <a:endParaRPr lang="en-US" dirty="0"/>
          </a:p>
        </p:txBody>
      </p:sp>
      <p:sp>
        <p:nvSpPr>
          <p:cNvPr id="6" name="Titel 5"/>
          <p:cNvSpPr>
            <a:spLocks noGrp="1"/>
          </p:cNvSpPr>
          <p:nvPr>
            <p:ph type="title"/>
          </p:nvPr>
        </p:nvSpPr>
        <p:spPr>
          <a:prstGeom prst="rect">
            <a:avLst/>
          </a:prstGeom>
        </p:spPr>
        <p:txBody>
          <a:bodyPr/>
          <a:lstStyle/>
          <a:p>
            <a:r>
              <a:rPr lang="de-DE" dirty="0"/>
              <a:t>1.1 Projektmanagement</a:t>
            </a:r>
          </a:p>
        </p:txBody>
      </p:sp>
      <p:sp>
        <p:nvSpPr>
          <p:cNvPr id="7" name="Textplatzhalter 6"/>
          <p:cNvSpPr>
            <a:spLocks noGrp="1"/>
          </p:cNvSpPr>
          <p:nvPr>
            <p:ph type="body" sz="quarter" idx="13"/>
          </p:nvPr>
        </p:nvSpPr>
        <p:spPr/>
        <p:txBody>
          <a:bodyPr/>
          <a:lstStyle/>
          <a:p>
            <a:r>
              <a:rPr lang="de-DE" dirty="0"/>
              <a:t>Was ist ein Projekt?</a:t>
            </a:r>
          </a:p>
          <a:p>
            <a:endParaRPr lang="de-DE" dirty="0"/>
          </a:p>
        </p:txBody>
      </p:sp>
      <p:sp>
        <p:nvSpPr>
          <p:cNvPr id="16" name="Textplatzhalter 15">
            <a:extLst>
              <a:ext uri="{FF2B5EF4-FFF2-40B4-BE49-F238E27FC236}">
                <a16:creationId xmlns:a16="http://schemas.microsoft.com/office/drawing/2014/main" id="{2EE4A1F9-9983-4352-98B1-4E79B319FEF2}"/>
              </a:ext>
            </a:extLst>
          </p:cNvPr>
          <p:cNvSpPr>
            <a:spLocks noGrp="1"/>
          </p:cNvSpPr>
          <p:nvPr>
            <p:ph type="body" sz="quarter" idx="14"/>
          </p:nvPr>
        </p:nvSpPr>
        <p:spPr/>
        <p:txBody>
          <a:bodyPr/>
          <a:lstStyle/>
          <a:p>
            <a:endParaRPr lang="en-US"/>
          </a:p>
        </p:txBody>
      </p:sp>
      <p:graphicFrame>
        <p:nvGraphicFramePr>
          <p:cNvPr id="8" name="Inhaltsplatzhalter 7"/>
          <p:cNvGraphicFramePr>
            <a:graphicFrameLocks/>
          </p:cNvGraphicFramePr>
          <p:nvPr>
            <p:extLst>
              <p:ext uri="{D42A27DB-BD31-4B8C-83A1-F6EECF244321}">
                <p14:modId xmlns:p14="http://schemas.microsoft.com/office/powerpoint/2010/main" val="1409058046"/>
              </p:ext>
            </p:extLst>
          </p:nvPr>
        </p:nvGraphicFramePr>
        <p:xfrm>
          <a:off x="21757" y="1550332"/>
          <a:ext cx="8284044" cy="3538577"/>
        </p:xfrm>
        <a:graphic>
          <a:graphicData uri="http://schemas.openxmlformats.org/drawingml/2006/table">
            <a:tbl>
              <a:tblPr firstRow="1" bandRow="1"/>
              <a:tblGrid>
                <a:gridCol w="4514911">
                  <a:extLst>
                    <a:ext uri="{9D8B030D-6E8A-4147-A177-3AD203B41FA5}">
                      <a16:colId xmlns:a16="http://schemas.microsoft.com/office/drawing/2014/main" val="20000"/>
                    </a:ext>
                  </a:extLst>
                </a:gridCol>
                <a:gridCol w="3769133">
                  <a:extLst>
                    <a:ext uri="{9D8B030D-6E8A-4147-A177-3AD203B41FA5}">
                      <a16:colId xmlns:a16="http://schemas.microsoft.com/office/drawing/2014/main" val="20001"/>
                    </a:ext>
                  </a:extLst>
                </a:gridCol>
              </a:tblGrid>
              <a:tr h="421454">
                <a:tc>
                  <a:txBody>
                    <a:bodyPr/>
                    <a:lstStyle/>
                    <a:p>
                      <a:pPr>
                        <a:lnSpc>
                          <a:spcPct val="120000"/>
                        </a:lnSpc>
                      </a:pPr>
                      <a:r>
                        <a:rPr lang="de-DE" b="1" dirty="0">
                          <a:solidFill>
                            <a:schemeClr val="bg1"/>
                          </a:solidFill>
                        </a:rPr>
                        <a:t>Merkmale</a:t>
                      </a:r>
                      <a:r>
                        <a:rPr lang="de-DE" b="1" baseline="0" dirty="0">
                          <a:solidFill>
                            <a:schemeClr val="bg1"/>
                          </a:solidFill>
                        </a:rPr>
                        <a:t> nach DIN 69901</a:t>
                      </a:r>
                      <a:endParaRPr lang="de-DE" b="1" dirty="0">
                        <a:solidFill>
                          <a:schemeClr val="bg1"/>
                        </a:solidFill>
                      </a:endParaRPr>
                    </a:p>
                  </a:txBody>
                  <a:tcPr marL="87356" marR="87356">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98A"/>
                    </a:solidFill>
                  </a:tcPr>
                </a:tc>
                <a:tc>
                  <a:txBody>
                    <a:bodyPr/>
                    <a:lstStyle/>
                    <a:p>
                      <a:pPr>
                        <a:lnSpc>
                          <a:spcPct val="120000"/>
                        </a:lnSpc>
                      </a:pPr>
                      <a:r>
                        <a:rPr lang="de-DE" b="1" dirty="0">
                          <a:solidFill>
                            <a:schemeClr val="bg1"/>
                          </a:solidFill>
                        </a:rPr>
                        <a:t>Weitere Merkmale</a:t>
                      </a:r>
                    </a:p>
                  </a:txBody>
                  <a:tcPr marL="87356" marR="87356">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98A"/>
                    </a:solidFill>
                  </a:tcPr>
                </a:tc>
                <a:extLst>
                  <a:ext uri="{0D108BD9-81ED-4DB2-BD59-A6C34878D82A}">
                    <a16:rowId xmlns:a16="http://schemas.microsoft.com/office/drawing/2014/main" val="10000"/>
                  </a:ext>
                </a:extLst>
              </a:tr>
              <a:tr h="412793">
                <a:tc>
                  <a:txBody>
                    <a:bodyPr/>
                    <a:lstStyle/>
                    <a:p>
                      <a:pPr>
                        <a:lnSpc>
                          <a:spcPct val="120000"/>
                        </a:lnSpc>
                      </a:pPr>
                      <a:r>
                        <a:rPr lang="de-DE" dirty="0">
                          <a:solidFill>
                            <a:schemeClr val="tx1"/>
                          </a:solidFill>
                        </a:rPr>
                        <a:t>Einmaligkeit der Bedingungen</a:t>
                      </a:r>
                    </a:p>
                  </a:txBody>
                  <a:tcPr marL="87356" marR="87356">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98A">
                        <a:tint val="4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Komplexität</a:t>
                      </a:r>
                    </a:p>
                  </a:txBody>
                  <a:tcPr marL="87356" marR="87356"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98A">
                        <a:tint val="40000"/>
                      </a:srgbClr>
                    </a:solidFill>
                  </a:tcPr>
                </a:tc>
                <a:extLst>
                  <a:ext uri="{0D108BD9-81ED-4DB2-BD59-A6C34878D82A}">
                    <a16:rowId xmlns:a16="http://schemas.microsoft.com/office/drawing/2014/main" val="10001"/>
                  </a:ext>
                </a:extLst>
              </a:tr>
              <a:tr h="421722">
                <a:tc>
                  <a:txBody>
                    <a:bodyPr/>
                    <a:lstStyle/>
                    <a:p>
                      <a:pPr>
                        <a:lnSpc>
                          <a:spcPct val="120000"/>
                        </a:lnSpc>
                      </a:pPr>
                      <a:r>
                        <a:rPr lang="de-DE" dirty="0">
                          <a:solidFill>
                            <a:schemeClr val="tx1"/>
                          </a:solidFill>
                        </a:rPr>
                        <a:t>Klare Zielvorgabe</a:t>
                      </a:r>
                    </a:p>
                  </a:txBody>
                  <a:tcPr marL="87356" marR="87356">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FED">
                        <a:lumMod val="10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Interdisziplinarität</a:t>
                      </a:r>
                    </a:p>
                  </a:txBody>
                  <a:tcPr marL="87356" marR="8735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EFED">
                        <a:lumMod val="100000"/>
                      </a:srgbClr>
                    </a:solidFill>
                  </a:tcPr>
                </a:tc>
                <a:extLst>
                  <a:ext uri="{0D108BD9-81ED-4DB2-BD59-A6C34878D82A}">
                    <a16:rowId xmlns:a16="http://schemas.microsoft.com/office/drawing/2014/main" val="10002"/>
                  </a:ext>
                </a:extLst>
              </a:tr>
              <a:tr h="412793">
                <a:tc>
                  <a:txBody>
                    <a:bodyPr/>
                    <a:lstStyle/>
                    <a:p>
                      <a:pPr>
                        <a:lnSpc>
                          <a:spcPct val="120000"/>
                        </a:lnSpc>
                      </a:pPr>
                      <a:r>
                        <a:rPr lang="de-DE" dirty="0">
                          <a:solidFill>
                            <a:schemeClr val="tx1"/>
                          </a:solidFill>
                        </a:rPr>
                        <a:t>Zeitliche Befristung mit einem</a:t>
                      </a:r>
                      <a:r>
                        <a:rPr lang="de-DE" baseline="0" dirty="0">
                          <a:solidFill>
                            <a:schemeClr val="tx1"/>
                          </a:solidFill>
                        </a:rPr>
                        <a:t> Anfangs- und Endtermin</a:t>
                      </a:r>
                      <a:endParaRPr lang="de-DE" dirty="0">
                        <a:solidFill>
                          <a:schemeClr val="tx1"/>
                        </a:solidFill>
                      </a:endParaRPr>
                    </a:p>
                  </a:txBody>
                  <a:tcPr marL="87356" marR="87356">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998A">
                        <a:tint val="40000"/>
                      </a:srgbClr>
                    </a:solidFill>
                  </a:tcPr>
                </a:tc>
                <a:tc>
                  <a:txBody>
                    <a:bodyPr/>
                    <a:lstStyle/>
                    <a:p>
                      <a:pPr marL="1588" marR="0" indent="0" algn="l" defTabSz="914400" rtl="0" eaLnBrk="1" fontAlgn="auto" latinLnBrk="0" hangingPunct="1">
                        <a:lnSpc>
                          <a:spcPct val="100000"/>
                        </a:lnSpc>
                        <a:spcBef>
                          <a:spcPts val="0"/>
                        </a:spcBef>
                        <a:spcAft>
                          <a:spcPts val="0"/>
                        </a:spcAft>
                        <a:buClrTx/>
                        <a:buSzTx/>
                        <a:buFontTx/>
                        <a:buNone/>
                        <a:tabLst/>
                        <a:defRPr/>
                      </a:pPr>
                      <a:r>
                        <a:rPr lang="de-DE">
                          <a:solidFill>
                            <a:schemeClr val="tx1"/>
                          </a:solidFill>
                        </a:rPr>
                        <a:t>Teamarbeit</a:t>
                      </a:r>
                      <a:endParaRPr lang="de-DE" dirty="0">
                        <a:solidFill>
                          <a:schemeClr val="tx1"/>
                        </a:solidFill>
                      </a:endParaRPr>
                    </a:p>
                  </a:txBody>
                  <a:tcPr marL="87356" marR="8735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98A">
                        <a:tint val="40000"/>
                      </a:srgbClr>
                    </a:solidFill>
                  </a:tcPr>
                </a:tc>
                <a:extLst>
                  <a:ext uri="{0D108BD9-81ED-4DB2-BD59-A6C34878D82A}">
                    <a16:rowId xmlns:a16="http://schemas.microsoft.com/office/drawing/2014/main" val="10003"/>
                  </a:ext>
                </a:extLst>
              </a:tr>
              <a:tr h="412793">
                <a:tc>
                  <a:txBody>
                    <a:bodyPr/>
                    <a:lstStyle/>
                    <a:p>
                      <a:pPr>
                        <a:lnSpc>
                          <a:spcPct val="120000"/>
                        </a:lnSpc>
                      </a:pPr>
                      <a:r>
                        <a:rPr lang="de-DE" dirty="0">
                          <a:solidFill>
                            <a:schemeClr val="tx1"/>
                          </a:solidFill>
                        </a:rPr>
                        <a:t>Begrenzung </a:t>
                      </a:r>
                      <a:r>
                        <a:rPr lang="de-DE" noProof="0" dirty="0">
                          <a:solidFill>
                            <a:schemeClr val="tx1"/>
                          </a:solidFill>
                        </a:rPr>
                        <a:t>finanzieller</a:t>
                      </a:r>
                      <a:r>
                        <a:rPr lang="de-DE" dirty="0">
                          <a:solidFill>
                            <a:schemeClr val="tx1"/>
                          </a:solidFill>
                        </a:rPr>
                        <a:t>, personeller und anderer Art</a:t>
                      </a:r>
                    </a:p>
                  </a:txBody>
                  <a:tcPr marL="87356" marR="87356">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FED">
                        <a:lumMod val="100000"/>
                      </a:srgbClr>
                    </a:solidFill>
                  </a:tcPr>
                </a:tc>
                <a:tc>
                  <a:txBody>
                    <a:bodyPr/>
                    <a:lstStyle/>
                    <a:p>
                      <a:pPr marL="1588" marR="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Einmaligkeit</a:t>
                      </a:r>
                    </a:p>
                  </a:txBody>
                  <a:tcPr marL="87356" marR="8735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EFED">
                        <a:lumMod val="100000"/>
                      </a:srgbClr>
                    </a:solidFill>
                  </a:tcPr>
                </a:tc>
                <a:extLst>
                  <a:ext uri="{0D108BD9-81ED-4DB2-BD59-A6C34878D82A}">
                    <a16:rowId xmlns:a16="http://schemas.microsoft.com/office/drawing/2014/main" val="10004"/>
                  </a:ext>
                </a:extLst>
              </a:tr>
              <a:tr h="421722">
                <a:tc>
                  <a:txBody>
                    <a:bodyPr/>
                    <a:lstStyle/>
                    <a:p>
                      <a:pPr>
                        <a:lnSpc>
                          <a:spcPct val="120000"/>
                        </a:lnSpc>
                      </a:pPr>
                      <a:r>
                        <a:rPr lang="de-DE" dirty="0">
                          <a:solidFill>
                            <a:schemeClr val="tx1"/>
                          </a:solidFill>
                        </a:rPr>
                        <a:t>Begrenzung gegenüber anderen Vorhaben</a:t>
                      </a:r>
                    </a:p>
                  </a:txBody>
                  <a:tcPr marL="87356" marR="87356">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BDED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Neuartigkeit</a:t>
                      </a:r>
                    </a:p>
                  </a:txBody>
                  <a:tcPr marL="87356" marR="8735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998A">
                        <a:tint val="40000"/>
                      </a:srgbClr>
                    </a:solidFill>
                  </a:tcPr>
                </a:tc>
                <a:extLst>
                  <a:ext uri="{0D108BD9-81ED-4DB2-BD59-A6C34878D82A}">
                    <a16:rowId xmlns:a16="http://schemas.microsoft.com/office/drawing/2014/main" val="10005"/>
                  </a:ext>
                </a:extLst>
              </a:tr>
              <a:tr h="421722">
                <a:tc>
                  <a:txBody>
                    <a:bodyPr/>
                    <a:lstStyle/>
                    <a:p>
                      <a:pPr>
                        <a:lnSpc>
                          <a:spcPct val="120000"/>
                        </a:lnSpc>
                      </a:pPr>
                      <a:r>
                        <a:rPr lang="de-DE" dirty="0">
                          <a:solidFill>
                            <a:schemeClr val="tx1"/>
                          </a:solidFill>
                        </a:rPr>
                        <a:t>Projektspezifische Organisation</a:t>
                      </a:r>
                    </a:p>
                  </a:txBody>
                  <a:tcPr marL="87356" marR="87356">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FED">
                        <a:lumMod val="10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Größe</a:t>
                      </a:r>
                    </a:p>
                  </a:txBody>
                  <a:tcPr marL="87356" marR="87356"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FED">
                        <a:lumMod val="100000"/>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3048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pPr>
              <a:defRPr/>
            </a:pPr>
            <a:fld id="{2A3A57D9-08E7-4A35-820C-6C5F68307974}" type="slidenum">
              <a:rPr lang="de-DE" smtClean="0"/>
              <a:pPr>
                <a:defRPr/>
              </a:pPr>
              <a:t>14</a:t>
            </a:fld>
            <a:endParaRPr lang="de-DE" dirty="0"/>
          </a:p>
        </p:txBody>
      </p:sp>
      <p:sp>
        <p:nvSpPr>
          <p:cNvPr id="3" name="Fußzeilenplatzhalter 2"/>
          <p:cNvSpPr>
            <a:spLocks noGrp="1"/>
          </p:cNvSpPr>
          <p:nvPr>
            <p:ph type="ftr" sz="quarter" idx="11"/>
          </p:nvPr>
        </p:nvSpPr>
        <p:spPr/>
        <p:txBody>
          <a:bodyPr/>
          <a:lstStyle/>
          <a:p>
            <a:pPr>
              <a:defRPr/>
            </a:pPr>
            <a:r>
              <a:rPr lang="en-US"/>
              <a:t>Prof. Dr. Anna Kolmykova</a:t>
            </a:r>
            <a:endParaRPr lang="de-DE" dirty="0"/>
          </a:p>
        </p:txBody>
      </p:sp>
      <p:sp>
        <p:nvSpPr>
          <p:cNvPr id="21" name="Inhaltsplatzhalter 20">
            <a:extLst>
              <a:ext uri="{FF2B5EF4-FFF2-40B4-BE49-F238E27FC236}">
                <a16:creationId xmlns:a16="http://schemas.microsoft.com/office/drawing/2014/main" id="{941E8D1A-1482-43A7-857D-F155785C94E5}"/>
              </a:ext>
            </a:extLst>
          </p:cNvPr>
          <p:cNvSpPr>
            <a:spLocks noGrp="1"/>
          </p:cNvSpPr>
          <p:nvPr>
            <p:ph idx="1"/>
          </p:nvPr>
        </p:nvSpPr>
        <p:spPr/>
        <p:txBody>
          <a:bodyPr/>
          <a:lstStyle/>
          <a:p>
            <a:endParaRPr lang="en-US"/>
          </a:p>
        </p:txBody>
      </p:sp>
      <p:sp>
        <p:nvSpPr>
          <p:cNvPr id="6" name="Titel 5"/>
          <p:cNvSpPr>
            <a:spLocks noGrp="1"/>
          </p:cNvSpPr>
          <p:nvPr>
            <p:ph type="title"/>
          </p:nvPr>
        </p:nvSpPr>
        <p:spPr>
          <a:prstGeom prst="rect">
            <a:avLst/>
          </a:prstGeom>
        </p:spPr>
        <p:txBody>
          <a:bodyPr/>
          <a:lstStyle/>
          <a:p>
            <a:r>
              <a:rPr lang="de-DE" dirty="0"/>
              <a:t>1. 1 Projektmanagement</a:t>
            </a:r>
          </a:p>
        </p:txBody>
      </p:sp>
      <p:sp>
        <p:nvSpPr>
          <p:cNvPr id="7" name="Textplatzhalter 6"/>
          <p:cNvSpPr>
            <a:spLocks noGrp="1"/>
          </p:cNvSpPr>
          <p:nvPr>
            <p:ph type="body" sz="quarter" idx="13"/>
          </p:nvPr>
        </p:nvSpPr>
        <p:spPr/>
        <p:txBody>
          <a:bodyPr/>
          <a:lstStyle/>
          <a:p>
            <a:r>
              <a:rPr lang="de-DE" dirty="0"/>
              <a:t>Weitere Definitionen</a:t>
            </a:r>
          </a:p>
          <a:p>
            <a:endParaRPr lang="de-DE" dirty="0"/>
          </a:p>
        </p:txBody>
      </p:sp>
      <p:sp>
        <p:nvSpPr>
          <p:cNvPr id="22" name="Textplatzhalter 21">
            <a:extLst>
              <a:ext uri="{FF2B5EF4-FFF2-40B4-BE49-F238E27FC236}">
                <a16:creationId xmlns:a16="http://schemas.microsoft.com/office/drawing/2014/main" id="{20901932-0568-41F2-B235-ED20DC3C6482}"/>
              </a:ext>
            </a:extLst>
          </p:cNvPr>
          <p:cNvSpPr>
            <a:spLocks noGrp="1"/>
          </p:cNvSpPr>
          <p:nvPr>
            <p:ph type="body" sz="quarter" idx="14"/>
          </p:nvPr>
        </p:nvSpPr>
        <p:spPr/>
        <p:txBody>
          <a:bodyPr/>
          <a:lstStyle/>
          <a:p>
            <a:endParaRPr lang="en-US"/>
          </a:p>
        </p:txBody>
      </p:sp>
      <p:grpSp>
        <p:nvGrpSpPr>
          <p:cNvPr id="5" name="Gruppieren 4"/>
          <p:cNvGrpSpPr/>
          <p:nvPr/>
        </p:nvGrpSpPr>
        <p:grpSpPr>
          <a:xfrm>
            <a:off x="48698" y="983115"/>
            <a:ext cx="8315325" cy="5372087"/>
            <a:chOff x="48698" y="983115"/>
            <a:chExt cx="8315325" cy="5372087"/>
          </a:xfrm>
        </p:grpSpPr>
        <p:sp>
          <p:nvSpPr>
            <p:cNvPr id="8" name="Freihandform 7"/>
            <p:cNvSpPr/>
            <p:nvPr/>
          </p:nvSpPr>
          <p:spPr>
            <a:xfrm>
              <a:off x="1783670" y="1080494"/>
              <a:ext cx="6580353" cy="1428230"/>
            </a:xfrm>
            <a:custGeom>
              <a:avLst/>
              <a:gdLst>
                <a:gd name="connsiteX0" fmla="*/ 238043 w 1428229"/>
                <a:gd name="connsiteY0" fmla="*/ 0 h 6580352"/>
                <a:gd name="connsiteX1" fmla="*/ 1190186 w 1428229"/>
                <a:gd name="connsiteY1" fmla="*/ 0 h 6580352"/>
                <a:gd name="connsiteX2" fmla="*/ 1428229 w 1428229"/>
                <a:gd name="connsiteY2" fmla="*/ 238043 h 6580352"/>
                <a:gd name="connsiteX3" fmla="*/ 1428229 w 1428229"/>
                <a:gd name="connsiteY3" fmla="*/ 6580352 h 6580352"/>
                <a:gd name="connsiteX4" fmla="*/ 1428229 w 1428229"/>
                <a:gd name="connsiteY4" fmla="*/ 6580352 h 6580352"/>
                <a:gd name="connsiteX5" fmla="*/ 0 w 1428229"/>
                <a:gd name="connsiteY5" fmla="*/ 6580352 h 6580352"/>
                <a:gd name="connsiteX6" fmla="*/ 0 w 1428229"/>
                <a:gd name="connsiteY6" fmla="*/ 6580352 h 6580352"/>
                <a:gd name="connsiteX7" fmla="*/ 0 w 1428229"/>
                <a:gd name="connsiteY7" fmla="*/ 238043 h 6580352"/>
                <a:gd name="connsiteX8" fmla="*/ 238043 w 1428229"/>
                <a:gd name="connsiteY8" fmla="*/ 0 h 65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229" h="6580352">
                  <a:moveTo>
                    <a:pt x="1428229" y="1096749"/>
                  </a:moveTo>
                  <a:lnTo>
                    <a:pt x="1428229" y="5483603"/>
                  </a:lnTo>
                  <a:cubicBezTo>
                    <a:pt x="1428229" y="6089322"/>
                    <a:pt x="1405097" y="6580350"/>
                    <a:pt x="1376563" y="6580350"/>
                  </a:cubicBezTo>
                  <a:lnTo>
                    <a:pt x="0" y="6580350"/>
                  </a:lnTo>
                  <a:lnTo>
                    <a:pt x="0" y="6580350"/>
                  </a:lnTo>
                  <a:lnTo>
                    <a:pt x="0" y="2"/>
                  </a:lnTo>
                  <a:lnTo>
                    <a:pt x="0" y="2"/>
                  </a:lnTo>
                  <a:lnTo>
                    <a:pt x="1376563" y="2"/>
                  </a:lnTo>
                  <a:cubicBezTo>
                    <a:pt x="1405097" y="2"/>
                    <a:pt x="1428229" y="491030"/>
                    <a:pt x="1428229" y="1096749"/>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93545" rIns="317370" bIns="193546" numCol="1" spcCol="1270" anchor="ctr" anchorCtr="0">
              <a:noAutofit/>
            </a:bodyPr>
            <a:lstStyle/>
            <a:p>
              <a:pPr marL="0" lvl="1" algn="l" defTabSz="800100">
                <a:lnSpc>
                  <a:spcPct val="90000"/>
                </a:lnSpc>
                <a:spcBef>
                  <a:spcPct val="0"/>
                </a:spcBef>
                <a:spcAft>
                  <a:spcPct val="15000"/>
                </a:spcAft>
                <a:buClr>
                  <a:schemeClr val="accent1"/>
                </a:buClr>
              </a:pPr>
              <a:r>
                <a:rPr lang="de-DE" sz="1800" kern="1200" dirty="0">
                  <a:latin typeface="Arial"/>
                  <a:ea typeface="+mn-ea"/>
                  <a:cs typeface="Arial" pitchFamily="34" charset="0"/>
                </a:rPr>
                <a:t>Ein Projekt ist ein zeitlich begrenztes Vorhaben, zur Schaffung eines einmaligen Produktes, einer Dienstleistung oder eines Ergebnisses</a:t>
              </a:r>
            </a:p>
          </p:txBody>
        </p:sp>
        <p:sp>
          <p:nvSpPr>
            <p:cNvPr id="10" name="Freihandform 9"/>
            <p:cNvSpPr/>
            <p:nvPr/>
          </p:nvSpPr>
          <p:spPr>
            <a:xfrm>
              <a:off x="48698" y="983115"/>
              <a:ext cx="1734787" cy="1622986"/>
            </a:xfrm>
            <a:custGeom>
              <a:avLst/>
              <a:gdLst>
                <a:gd name="connsiteX0" fmla="*/ 0 w 1734787"/>
                <a:gd name="connsiteY0" fmla="*/ 270503 h 1622986"/>
                <a:gd name="connsiteX1" fmla="*/ 270503 w 1734787"/>
                <a:gd name="connsiteY1" fmla="*/ 0 h 1622986"/>
                <a:gd name="connsiteX2" fmla="*/ 1464284 w 1734787"/>
                <a:gd name="connsiteY2" fmla="*/ 0 h 1622986"/>
                <a:gd name="connsiteX3" fmla="*/ 1734787 w 1734787"/>
                <a:gd name="connsiteY3" fmla="*/ 270503 h 1622986"/>
                <a:gd name="connsiteX4" fmla="*/ 1734787 w 1734787"/>
                <a:gd name="connsiteY4" fmla="*/ 1352483 h 1622986"/>
                <a:gd name="connsiteX5" fmla="*/ 1464284 w 1734787"/>
                <a:gd name="connsiteY5" fmla="*/ 1622986 h 1622986"/>
                <a:gd name="connsiteX6" fmla="*/ 270503 w 1734787"/>
                <a:gd name="connsiteY6" fmla="*/ 1622986 h 1622986"/>
                <a:gd name="connsiteX7" fmla="*/ 0 w 1734787"/>
                <a:gd name="connsiteY7" fmla="*/ 1352483 h 1622986"/>
                <a:gd name="connsiteX8" fmla="*/ 0 w 1734787"/>
                <a:gd name="connsiteY8" fmla="*/ 270503 h 162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4787" h="1622986">
                  <a:moveTo>
                    <a:pt x="0" y="270503"/>
                  </a:moveTo>
                  <a:cubicBezTo>
                    <a:pt x="0" y="121108"/>
                    <a:pt x="121108" y="0"/>
                    <a:pt x="270503" y="0"/>
                  </a:cubicBezTo>
                  <a:lnTo>
                    <a:pt x="1464284" y="0"/>
                  </a:lnTo>
                  <a:cubicBezTo>
                    <a:pt x="1613679" y="0"/>
                    <a:pt x="1734787" y="121108"/>
                    <a:pt x="1734787" y="270503"/>
                  </a:cubicBezTo>
                  <a:lnTo>
                    <a:pt x="1734787" y="1352483"/>
                  </a:lnTo>
                  <a:cubicBezTo>
                    <a:pt x="1734787" y="1501878"/>
                    <a:pt x="1613679" y="1622986"/>
                    <a:pt x="1464284" y="1622986"/>
                  </a:cubicBezTo>
                  <a:lnTo>
                    <a:pt x="270503" y="1622986"/>
                  </a:lnTo>
                  <a:cubicBezTo>
                    <a:pt x="121108" y="1622986"/>
                    <a:pt x="0" y="1501878"/>
                    <a:pt x="0" y="1352483"/>
                  </a:cubicBezTo>
                  <a:lnTo>
                    <a:pt x="0" y="270503"/>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0668" tIns="124948" rIns="170668" bIns="124948" numCol="1" spcCol="1270" anchor="ctr" anchorCtr="0">
              <a:noAutofit/>
            </a:bodyPr>
            <a:lstStyle/>
            <a:p>
              <a:pPr lvl="0" algn="ctr" defTabSz="1066800">
                <a:lnSpc>
                  <a:spcPct val="90000"/>
                </a:lnSpc>
                <a:spcBef>
                  <a:spcPct val="0"/>
                </a:spcBef>
                <a:spcAft>
                  <a:spcPct val="35000"/>
                </a:spcAft>
              </a:pPr>
              <a:r>
                <a:rPr lang="de-DE" sz="2400" b="1" kern="1200">
                  <a:latin typeface="Arial"/>
                  <a:ea typeface="+mn-ea"/>
                  <a:cs typeface="Arial" pitchFamily="34" charset="0"/>
                </a:rPr>
                <a:t>PMI</a:t>
              </a:r>
            </a:p>
            <a:p>
              <a:pPr lvl="0" algn="ctr" defTabSz="1066800">
                <a:lnSpc>
                  <a:spcPct val="90000"/>
                </a:lnSpc>
                <a:spcBef>
                  <a:spcPct val="0"/>
                </a:spcBef>
                <a:spcAft>
                  <a:spcPct val="35000"/>
                </a:spcAft>
              </a:pPr>
              <a:r>
                <a:rPr lang="de-DE" sz="2400" b="1" kern="1200">
                  <a:latin typeface="Arial"/>
                  <a:ea typeface="+mn-ea"/>
                  <a:cs typeface="Arial" pitchFamily="34" charset="0"/>
                </a:rPr>
                <a:t>PMBOK</a:t>
              </a:r>
              <a:endParaRPr lang="de-DE" sz="2400" kern="1200" dirty="0">
                <a:latin typeface="Arial"/>
                <a:ea typeface="+mn-ea"/>
                <a:cs typeface="Arial" pitchFamily="34" charset="0"/>
              </a:endParaRPr>
            </a:p>
          </p:txBody>
        </p:sp>
        <p:sp>
          <p:nvSpPr>
            <p:cNvPr id="11" name="Freihandform 10"/>
            <p:cNvSpPr/>
            <p:nvPr/>
          </p:nvSpPr>
          <p:spPr>
            <a:xfrm>
              <a:off x="1826938" y="2873895"/>
              <a:ext cx="6530173" cy="1428229"/>
            </a:xfrm>
            <a:custGeom>
              <a:avLst/>
              <a:gdLst>
                <a:gd name="connsiteX0" fmla="*/ 238043 w 1428229"/>
                <a:gd name="connsiteY0" fmla="*/ 0 h 6530173"/>
                <a:gd name="connsiteX1" fmla="*/ 1190186 w 1428229"/>
                <a:gd name="connsiteY1" fmla="*/ 0 h 6530173"/>
                <a:gd name="connsiteX2" fmla="*/ 1428229 w 1428229"/>
                <a:gd name="connsiteY2" fmla="*/ 238043 h 6530173"/>
                <a:gd name="connsiteX3" fmla="*/ 1428229 w 1428229"/>
                <a:gd name="connsiteY3" fmla="*/ 6530173 h 6530173"/>
                <a:gd name="connsiteX4" fmla="*/ 1428229 w 1428229"/>
                <a:gd name="connsiteY4" fmla="*/ 6530173 h 6530173"/>
                <a:gd name="connsiteX5" fmla="*/ 0 w 1428229"/>
                <a:gd name="connsiteY5" fmla="*/ 6530173 h 6530173"/>
                <a:gd name="connsiteX6" fmla="*/ 0 w 1428229"/>
                <a:gd name="connsiteY6" fmla="*/ 6530173 h 6530173"/>
                <a:gd name="connsiteX7" fmla="*/ 0 w 1428229"/>
                <a:gd name="connsiteY7" fmla="*/ 238043 h 6530173"/>
                <a:gd name="connsiteX8" fmla="*/ 238043 w 1428229"/>
                <a:gd name="connsiteY8" fmla="*/ 0 h 653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229" h="6530173">
                  <a:moveTo>
                    <a:pt x="1428229" y="1088386"/>
                  </a:moveTo>
                  <a:lnTo>
                    <a:pt x="1428229" y="5441787"/>
                  </a:lnTo>
                  <a:cubicBezTo>
                    <a:pt x="1428229" y="6042887"/>
                    <a:pt x="1404920" y="6530171"/>
                    <a:pt x="1376166" y="6530171"/>
                  </a:cubicBezTo>
                  <a:lnTo>
                    <a:pt x="0" y="6530171"/>
                  </a:lnTo>
                  <a:lnTo>
                    <a:pt x="0" y="6530171"/>
                  </a:lnTo>
                  <a:lnTo>
                    <a:pt x="0" y="2"/>
                  </a:lnTo>
                  <a:lnTo>
                    <a:pt x="0" y="2"/>
                  </a:lnTo>
                  <a:lnTo>
                    <a:pt x="1376166" y="2"/>
                  </a:lnTo>
                  <a:cubicBezTo>
                    <a:pt x="1404920" y="2"/>
                    <a:pt x="1428229" y="487286"/>
                    <a:pt x="1428229" y="1088386"/>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93545" rIns="317370" bIns="193545" numCol="1" spcCol="1270" anchor="ctr" anchorCtr="0">
              <a:noAutofit/>
            </a:bodyPr>
            <a:lstStyle/>
            <a:p>
              <a:pPr marL="0" lvl="1" algn="l" defTabSz="800100">
                <a:lnSpc>
                  <a:spcPct val="90000"/>
                </a:lnSpc>
                <a:spcBef>
                  <a:spcPct val="0"/>
                </a:spcBef>
                <a:spcAft>
                  <a:spcPct val="15000"/>
                </a:spcAft>
                <a:buClr>
                  <a:schemeClr val="accent1"/>
                </a:buClr>
              </a:pPr>
              <a:r>
                <a:rPr lang="de-DE" sz="1800" kern="1200" dirty="0">
                  <a:latin typeface="Arial"/>
                  <a:ea typeface="+mn-ea"/>
                  <a:cs typeface="Arial" pitchFamily="34" charset="0"/>
                </a:rPr>
                <a:t>Eine Aufgabe mit einem beschrankten Zeit- und Kostenrahmen zur Erbringung einer Reihe klar definierter Ergebnisse (Lieferobjekte), die dazu dienen, die Projektziele unter Einhaltung bestimmter Qualitätsstandards und -anforderungen zu erreichen</a:t>
              </a:r>
            </a:p>
          </p:txBody>
        </p:sp>
        <p:sp>
          <p:nvSpPr>
            <p:cNvPr id="12" name="Freihandform 11"/>
            <p:cNvSpPr/>
            <p:nvPr/>
          </p:nvSpPr>
          <p:spPr>
            <a:xfrm>
              <a:off x="48698" y="2695366"/>
              <a:ext cx="1778148" cy="1785286"/>
            </a:xfrm>
            <a:custGeom>
              <a:avLst/>
              <a:gdLst>
                <a:gd name="connsiteX0" fmla="*/ 0 w 1778148"/>
                <a:gd name="connsiteY0" fmla="*/ 296364 h 1785286"/>
                <a:gd name="connsiteX1" fmla="*/ 296364 w 1778148"/>
                <a:gd name="connsiteY1" fmla="*/ 0 h 1785286"/>
                <a:gd name="connsiteX2" fmla="*/ 1481784 w 1778148"/>
                <a:gd name="connsiteY2" fmla="*/ 0 h 1785286"/>
                <a:gd name="connsiteX3" fmla="*/ 1778148 w 1778148"/>
                <a:gd name="connsiteY3" fmla="*/ 296364 h 1785286"/>
                <a:gd name="connsiteX4" fmla="*/ 1778148 w 1778148"/>
                <a:gd name="connsiteY4" fmla="*/ 1488922 h 1785286"/>
                <a:gd name="connsiteX5" fmla="*/ 1481784 w 1778148"/>
                <a:gd name="connsiteY5" fmla="*/ 1785286 h 1785286"/>
                <a:gd name="connsiteX6" fmla="*/ 296364 w 1778148"/>
                <a:gd name="connsiteY6" fmla="*/ 1785286 h 1785286"/>
                <a:gd name="connsiteX7" fmla="*/ 0 w 1778148"/>
                <a:gd name="connsiteY7" fmla="*/ 1488922 h 1785286"/>
                <a:gd name="connsiteX8" fmla="*/ 0 w 1778148"/>
                <a:gd name="connsiteY8" fmla="*/ 296364 h 178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148" h="1785286">
                  <a:moveTo>
                    <a:pt x="0" y="296364"/>
                  </a:moveTo>
                  <a:cubicBezTo>
                    <a:pt x="0" y="132687"/>
                    <a:pt x="132687" y="0"/>
                    <a:pt x="296364" y="0"/>
                  </a:cubicBezTo>
                  <a:lnTo>
                    <a:pt x="1481784" y="0"/>
                  </a:lnTo>
                  <a:cubicBezTo>
                    <a:pt x="1645461" y="0"/>
                    <a:pt x="1778148" y="132687"/>
                    <a:pt x="1778148" y="296364"/>
                  </a:cubicBezTo>
                  <a:lnTo>
                    <a:pt x="1778148" y="1488922"/>
                  </a:lnTo>
                  <a:cubicBezTo>
                    <a:pt x="1778148" y="1652599"/>
                    <a:pt x="1645461" y="1785286"/>
                    <a:pt x="1481784" y="1785286"/>
                  </a:cubicBezTo>
                  <a:lnTo>
                    <a:pt x="296364" y="1785286"/>
                  </a:lnTo>
                  <a:cubicBezTo>
                    <a:pt x="132687" y="1785286"/>
                    <a:pt x="0" y="1652599"/>
                    <a:pt x="0" y="1488922"/>
                  </a:cubicBezTo>
                  <a:lnTo>
                    <a:pt x="0" y="296364"/>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8242" tIns="132522" rIns="178242" bIns="132522" numCol="1" spcCol="1270" anchor="ctr" anchorCtr="0">
              <a:noAutofit/>
            </a:bodyPr>
            <a:lstStyle/>
            <a:p>
              <a:pPr lvl="0" algn="ctr" defTabSz="1066800">
                <a:lnSpc>
                  <a:spcPct val="90000"/>
                </a:lnSpc>
                <a:spcBef>
                  <a:spcPct val="0"/>
                </a:spcBef>
                <a:spcAft>
                  <a:spcPct val="35000"/>
                </a:spcAft>
              </a:pPr>
              <a:r>
                <a:rPr lang="de-DE" sz="2400" b="1" kern="1200">
                  <a:latin typeface="Arial"/>
                  <a:ea typeface="+mn-ea"/>
                  <a:cs typeface="Arial" pitchFamily="34" charset="0"/>
                </a:rPr>
                <a:t>IPMA / </a:t>
              </a:r>
              <a:endParaRPr lang="de-DE" sz="2400" b="1" kern="1200" dirty="0">
                <a:latin typeface="Arial"/>
                <a:ea typeface="+mn-ea"/>
                <a:cs typeface="Arial" pitchFamily="34" charset="0"/>
              </a:endParaRPr>
            </a:p>
            <a:p>
              <a:pPr lvl="0" algn="ctr" defTabSz="1066800">
                <a:lnSpc>
                  <a:spcPct val="90000"/>
                </a:lnSpc>
                <a:spcBef>
                  <a:spcPct val="0"/>
                </a:spcBef>
                <a:spcAft>
                  <a:spcPct val="35000"/>
                </a:spcAft>
              </a:pPr>
              <a:r>
                <a:rPr lang="de-DE" sz="2400" b="1" kern="1200" dirty="0">
                  <a:latin typeface="Arial"/>
                  <a:ea typeface="+mn-ea"/>
                  <a:cs typeface="Arial" pitchFamily="34" charset="0"/>
                </a:rPr>
                <a:t>GPMA</a:t>
              </a:r>
              <a:endParaRPr lang="de-DE" sz="2400" kern="1200" dirty="0">
                <a:latin typeface="Arial"/>
                <a:ea typeface="+mn-ea"/>
                <a:cs typeface="Arial" pitchFamily="34" charset="0"/>
              </a:endParaRPr>
            </a:p>
          </p:txBody>
        </p:sp>
        <p:sp>
          <p:nvSpPr>
            <p:cNvPr id="13" name="Freihandform 12"/>
            <p:cNvSpPr/>
            <p:nvPr/>
          </p:nvSpPr>
          <p:spPr>
            <a:xfrm>
              <a:off x="1856344" y="4748445"/>
              <a:ext cx="6506867" cy="1428230"/>
            </a:xfrm>
            <a:custGeom>
              <a:avLst/>
              <a:gdLst>
                <a:gd name="connsiteX0" fmla="*/ 238043 w 1428229"/>
                <a:gd name="connsiteY0" fmla="*/ 0 h 6506867"/>
                <a:gd name="connsiteX1" fmla="*/ 1190186 w 1428229"/>
                <a:gd name="connsiteY1" fmla="*/ 0 h 6506867"/>
                <a:gd name="connsiteX2" fmla="*/ 1428229 w 1428229"/>
                <a:gd name="connsiteY2" fmla="*/ 238043 h 6506867"/>
                <a:gd name="connsiteX3" fmla="*/ 1428229 w 1428229"/>
                <a:gd name="connsiteY3" fmla="*/ 6506867 h 6506867"/>
                <a:gd name="connsiteX4" fmla="*/ 1428229 w 1428229"/>
                <a:gd name="connsiteY4" fmla="*/ 6506867 h 6506867"/>
                <a:gd name="connsiteX5" fmla="*/ 0 w 1428229"/>
                <a:gd name="connsiteY5" fmla="*/ 6506867 h 6506867"/>
                <a:gd name="connsiteX6" fmla="*/ 0 w 1428229"/>
                <a:gd name="connsiteY6" fmla="*/ 6506867 h 6506867"/>
                <a:gd name="connsiteX7" fmla="*/ 0 w 1428229"/>
                <a:gd name="connsiteY7" fmla="*/ 238043 h 6506867"/>
                <a:gd name="connsiteX8" fmla="*/ 238043 w 1428229"/>
                <a:gd name="connsiteY8" fmla="*/ 0 h 650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229" h="6506867">
                  <a:moveTo>
                    <a:pt x="1428229" y="1084501"/>
                  </a:moveTo>
                  <a:lnTo>
                    <a:pt x="1428229" y="5422366"/>
                  </a:lnTo>
                  <a:cubicBezTo>
                    <a:pt x="1428229" y="6021320"/>
                    <a:pt x="1404836" y="6506865"/>
                    <a:pt x="1375980" y="6506865"/>
                  </a:cubicBezTo>
                  <a:lnTo>
                    <a:pt x="0" y="6506865"/>
                  </a:lnTo>
                  <a:lnTo>
                    <a:pt x="0" y="6506865"/>
                  </a:lnTo>
                  <a:lnTo>
                    <a:pt x="0" y="2"/>
                  </a:lnTo>
                  <a:lnTo>
                    <a:pt x="0" y="2"/>
                  </a:lnTo>
                  <a:lnTo>
                    <a:pt x="1375980" y="2"/>
                  </a:lnTo>
                  <a:cubicBezTo>
                    <a:pt x="1404836" y="2"/>
                    <a:pt x="1428229" y="485547"/>
                    <a:pt x="1428229" y="108450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93545" rIns="317370" bIns="193546" numCol="1" spcCol="1270" anchor="ctr" anchorCtr="0">
              <a:noAutofit/>
            </a:bodyPr>
            <a:lstStyle/>
            <a:p>
              <a:pPr marL="0" lvl="1" algn="l" defTabSz="800100">
                <a:lnSpc>
                  <a:spcPct val="90000"/>
                </a:lnSpc>
                <a:spcBef>
                  <a:spcPct val="0"/>
                </a:spcBef>
                <a:spcAft>
                  <a:spcPct val="15000"/>
                </a:spcAft>
                <a:buClr>
                  <a:schemeClr val="accent1"/>
                </a:buClr>
              </a:pPr>
              <a:r>
                <a:rPr lang="en-US" sz="1800" kern="1200" dirty="0">
                  <a:latin typeface="Arial"/>
                  <a:ea typeface="+mn-ea"/>
                  <a:cs typeface="Arial" pitchFamily="34" charset="0"/>
                </a:rPr>
                <a:t>Is a temporary organization that is created for the purpose of delivering one more business products according to an agreed Business Case</a:t>
              </a:r>
              <a:endParaRPr lang="de-DE" sz="1800" kern="1200" dirty="0">
                <a:latin typeface="Arial"/>
                <a:ea typeface="+mn-ea"/>
                <a:cs typeface="Arial" pitchFamily="34" charset="0"/>
              </a:endParaRPr>
            </a:p>
          </p:txBody>
        </p:sp>
        <p:sp>
          <p:nvSpPr>
            <p:cNvPr id="14" name="Freihandform 13"/>
            <p:cNvSpPr/>
            <p:nvPr/>
          </p:nvSpPr>
          <p:spPr>
            <a:xfrm>
              <a:off x="48698" y="4569916"/>
              <a:ext cx="1807554" cy="1785286"/>
            </a:xfrm>
            <a:custGeom>
              <a:avLst/>
              <a:gdLst>
                <a:gd name="connsiteX0" fmla="*/ 0 w 1807554"/>
                <a:gd name="connsiteY0" fmla="*/ 297554 h 1785286"/>
                <a:gd name="connsiteX1" fmla="*/ 297554 w 1807554"/>
                <a:gd name="connsiteY1" fmla="*/ 0 h 1785286"/>
                <a:gd name="connsiteX2" fmla="*/ 1510000 w 1807554"/>
                <a:gd name="connsiteY2" fmla="*/ 0 h 1785286"/>
                <a:gd name="connsiteX3" fmla="*/ 1807554 w 1807554"/>
                <a:gd name="connsiteY3" fmla="*/ 297554 h 1785286"/>
                <a:gd name="connsiteX4" fmla="*/ 1807554 w 1807554"/>
                <a:gd name="connsiteY4" fmla="*/ 1487732 h 1785286"/>
                <a:gd name="connsiteX5" fmla="*/ 1510000 w 1807554"/>
                <a:gd name="connsiteY5" fmla="*/ 1785286 h 1785286"/>
                <a:gd name="connsiteX6" fmla="*/ 297554 w 1807554"/>
                <a:gd name="connsiteY6" fmla="*/ 1785286 h 1785286"/>
                <a:gd name="connsiteX7" fmla="*/ 0 w 1807554"/>
                <a:gd name="connsiteY7" fmla="*/ 1487732 h 1785286"/>
                <a:gd name="connsiteX8" fmla="*/ 0 w 1807554"/>
                <a:gd name="connsiteY8" fmla="*/ 297554 h 178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7554" h="1785286">
                  <a:moveTo>
                    <a:pt x="0" y="297554"/>
                  </a:moveTo>
                  <a:cubicBezTo>
                    <a:pt x="0" y="133219"/>
                    <a:pt x="133219" y="0"/>
                    <a:pt x="297554" y="0"/>
                  </a:cubicBezTo>
                  <a:lnTo>
                    <a:pt x="1510000" y="0"/>
                  </a:lnTo>
                  <a:cubicBezTo>
                    <a:pt x="1674335" y="0"/>
                    <a:pt x="1807554" y="133219"/>
                    <a:pt x="1807554" y="297554"/>
                  </a:cubicBezTo>
                  <a:lnTo>
                    <a:pt x="1807554" y="1487732"/>
                  </a:lnTo>
                  <a:cubicBezTo>
                    <a:pt x="1807554" y="1652067"/>
                    <a:pt x="1674335" y="1785286"/>
                    <a:pt x="1510000" y="1785286"/>
                  </a:cubicBezTo>
                  <a:lnTo>
                    <a:pt x="297554" y="1785286"/>
                  </a:lnTo>
                  <a:cubicBezTo>
                    <a:pt x="133219" y="1785286"/>
                    <a:pt x="0" y="1652067"/>
                    <a:pt x="0" y="1487732"/>
                  </a:cubicBezTo>
                  <a:lnTo>
                    <a:pt x="0" y="297554"/>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8590" tIns="132870" rIns="178590" bIns="132870" numCol="1" spcCol="1270" anchor="ctr" anchorCtr="0">
              <a:noAutofit/>
            </a:bodyPr>
            <a:lstStyle/>
            <a:p>
              <a:pPr lvl="0" algn="ctr" defTabSz="1066800">
                <a:lnSpc>
                  <a:spcPct val="90000"/>
                </a:lnSpc>
                <a:spcBef>
                  <a:spcPct val="0"/>
                </a:spcBef>
                <a:spcAft>
                  <a:spcPct val="35000"/>
                </a:spcAft>
              </a:pPr>
              <a:r>
                <a:rPr lang="en-US" sz="2400" b="1" kern="1200">
                  <a:latin typeface="Arial"/>
                  <a:ea typeface="+mn-ea"/>
                  <a:cs typeface="Arial" pitchFamily="34" charset="0"/>
                </a:rPr>
                <a:t>PRINCE2</a:t>
              </a:r>
              <a:endParaRPr lang="en-US" sz="2400" b="1" kern="1200" dirty="0">
                <a:latin typeface="Arial"/>
                <a:ea typeface="+mn-ea"/>
                <a:cs typeface="Arial" pitchFamily="34" charset="0"/>
              </a:endParaRPr>
            </a:p>
          </p:txBody>
        </p:sp>
      </p:grpSp>
    </p:spTree>
    <p:extLst>
      <p:ext uri="{BB962C8B-B14F-4D97-AF65-F5344CB8AC3E}">
        <p14:creationId xmlns:p14="http://schemas.microsoft.com/office/powerpoint/2010/main" val="54464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pPr>
              <a:defRPr/>
            </a:pPr>
            <a:fld id="{2A3A57D9-08E7-4A35-820C-6C5F68307974}" type="slidenum">
              <a:rPr lang="de-DE" smtClean="0"/>
              <a:pPr>
                <a:defRPr/>
              </a:pPr>
              <a:t>15</a:t>
            </a:fld>
            <a:endParaRPr lang="de-DE" dirty="0"/>
          </a:p>
        </p:txBody>
      </p:sp>
      <p:sp>
        <p:nvSpPr>
          <p:cNvPr id="3" name="Fußzeilenplatzhalter 2"/>
          <p:cNvSpPr>
            <a:spLocks noGrp="1"/>
          </p:cNvSpPr>
          <p:nvPr>
            <p:ph type="ftr" sz="quarter" idx="11"/>
          </p:nvPr>
        </p:nvSpPr>
        <p:spPr/>
        <p:txBody>
          <a:bodyPr/>
          <a:lstStyle/>
          <a:p>
            <a:pPr>
              <a:defRPr/>
            </a:pPr>
            <a:r>
              <a:rPr lang="en-US"/>
              <a:t>Prof. Dr. Anna Kolmykova</a:t>
            </a:r>
            <a:endParaRPr lang="de-DE" dirty="0"/>
          </a:p>
        </p:txBody>
      </p:sp>
      <p:sp>
        <p:nvSpPr>
          <p:cNvPr id="5" name="Inhaltsplatzhalter 4"/>
          <p:cNvSpPr>
            <a:spLocks noGrp="1"/>
          </p:cNvSpPr>
          <p:nvPr>
            <p:ph idx="1"/>
          </p:nvPr>
        </p:nvSpPr>
        <p:spPr/>
        <p:txBody>
          <a:bodyPr/>
          <a:lstStyle/>
          <a:p>
            <a:r>
              <a:rPr lang="de-DE" sz="1800" dirty="0"/>
              <a:t>Forschungs- und Entwicklungsprojekte, wie z. B.</a:t>
            </a:r>
          </a:p>
          <a:p>
            <a:pPr lvl="2"/>
            <a:r>
              <a:rPr lang="de-DE" sz="1800" dirty="0"/>
              <a:t>Entwicklung der Nanotechnologie</a:t>
            </a:r>
          </a:p>
          <a:p>
            <a:pPr lvl="2"/>
            <a:r>
              <a:rPr lang="de-DE" sz="1800" dirty="0"/>
              <a:t>…</a:t>
            </a:r>
          </a:p>
          <a:p>
            <a:r>
              <a:rPr lang="de-DE" sz="1800" dirty="0"/>
              <a:t>Investitionsprojekte, wie z. B.</a:t>
            </a:r>
          </a:p>
          <a:p>
            <a:pPr lvl="2"/>
            <a:r>
              <a:rPr lang="de-DE" sz="1800" dirty="0"/>
              <a:t>Bauvorhaben </a:t>
            </a:r>
          </a:p>
          <a:p>
            <a:pPr lvl="2"/>
            <a:r>
              <a:rPr lang="de-DE" sz="1800" dirty="0"/>
              <a:t>Erneuerung der EDV Ausstattung</a:t>
            </a:r>
          </a:p>
          <a:p>
            <a:pPr lvl="2"/>
            <a:r>
              <a:rPr lang="de-DE" sz="1800" dirty="0"/>
              <a:t>Erweiterung der Produktionskapazität</a:t>
            </a:r>
          </a:p>
          <a:p>
            <a:pPr lvl="2"/>
            <a:endParaRPr lang="de-DE" sz="1800" dirty="0"/>
          </a:p>
          <a:p>
            <a:r>
              <a:rPr lang="de-DE" sz="1800" dirty="0"/>
              <a:t>Organisationsprojekte, wie z. B.</a:t>
            </a:r>
          </a:p>
          <a:p>
            <a:pPr lvl="2"/>
            <a:r>
              <a:rPr lang="de-DE" sz="1800" dirty="0"/>
              <a:t>Einführung der Kosten-Leistungs-Rechnung</a:t>
            </a:r>
          </a:p>
          <a:p>
            <a:pPr lvl="2"/>
            <a:r>
              <a:rPr lang="de-DE" sz="1800" dirty="0"/>
              <a:t>Optimierung der Geschäftsprozesse</a:t>
            </a:r>
          </a:p>
          <a:p>
            <a:pPr lvl="2"/>
            <a:r>
              <a:rPr lang="de-DE" sz="1800" dirty="0"/>
              <a:t>Outsourcing von Dienstleistungen, die nicht zum Kerngeschäft zählen</a:t>
            </a:r>
          </a:p>
          <a:p>
            <a:endParaRPr lang="de-DE" sz="1800" dirty="0"/>
          </a:p>
          <a:p>
            <a:r>
              <a:rPr lang="de-DE" sz="1800" dirty="0"/>
              <a:t>Unternehmensinterne und -externe Projekte:</a:t>
            </a:r>
          </a:p>
          <a:p>
            <a:pPr marL="285750" indent="-285750">
              <a:buFont typeface="Arial" panose="020B0604020202020204" pitchFamily="34" charset="0"/>
              <a:buChar char="•"/>
            </a:pPr>
            <a:r>
              <a:rPr lang="de-DE" sz="1800" dirty="0"/>
              <a:t>…</a:t>
            </a:r>
          </a:p>
          <a:p>
            <a:pPr lvl="1"/>
            <a:endParaRPr lang="de-DE" dirty="0"/>
          </a:p>
          <a:p>
            <a:pPr lvl="1"/>
            <a:endParaRPr lang="de-DE" dirty="0"/>
          </a:p>
        </p:txBody>
      </p:sp>
      <p:sp>
        <p:nvSpPr>
          <p:cNvPr id="6" name="Titel 5"/>
          <p:cNvSpPr>
            <a:spLocks noGrp="1"/>
          </p:cNvSpPr>
          <p:nvPr>
            <p:ph type="title"/>
          </p:nvPr>
        </p:nvSpPr>
        <p:spPr>
          <a:prstGeom prst="rect">
            <a:avLst/>
          </a:prstGeom>
        </p:spPr>
        <p:txBody>
          <a:bodyPr/>
          <a:lstStyle/>
          <a:p>
            <a:r>
              <a:rPr lang="de-DE" dirty="0"/>
              <a:t>1.1 Projektmanagement</a:t>
            </a:r>
          </a:p>
        </p:txBody>
      </p:sp>
      <p:sp>
        <p:nvSpPr>
          <p:cNvPr id="7" name="Textplatzhalter 6"/>
          <p:cNvSpPr>
            <a:spLocks noGrp="1"/>
          </p:cNvSpPr>
          <p:nvPr>
            <p:ph type="body" sz="quarter" idx="13"/>
          </p:nvPr>
        </p:nvSpPr>
        <p:spPr/>
        <p:txBody>
          <a:bodyPr/>
          <a:lstStyle/>
          <a:p>
            <a:r>
              <a:rPr lang="de-DE" dirty="0"/>
              <a:t>Projektbeispiele</a:t>
            </a:r>
          </a:p>
          <a:p>
            <a:endParaRPr lang="de-DE" dirty="0"/>
          </a:p>
        </p:txBody>
      </p:sp>
      <p:sp>
        <p:nvSpPr>
          <p:cNvPr id="11" name="Textplatzhalter 10">
            <a:extLst>
              <a:ext uri="{FF2B5EF4-FFF2-40B4-BE49-F238E27FC236}">
                <a16:creationId xmlns:a16="http://schemas.microsoft.com/office/drawing/2014/main" id="{9CA64B30-8CBB-4213-81D4-54151C74BA4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98711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lstStyle/>
          <a:p>
            <a:r>
              <a:rPr lang="de-DE" dirty="0"/>
              <a:t>Arten von Projekten nach dem Projektinhalt</a:t>
            </a:r>
          </a:p>
        </p:txBody>
      </p:sp>
      <p:sp>
        <p:nvSpPr>
          <p:cNvPr id="11" name="Textplatzhalter 10"/>
          <p:cNvSpPr>
            <a:spLocks noGrp="1"/>
          </p:cNvSpPr>
          <p:nvPr>
            <p:ph type="body" sz="quarter" idx="13"/>
          </p:nvPr>
        </p:nvSpPr>
        <p:spPr/>
        <p:txBody>
          <a:bodyPr/>
          <a:lstStyle/>
          <a:p>
            <a:r>
              <a:rPr lang="de-DE" dirty="0"/>
              <a:t>Zu [1]</a:t>
            </a:r>
          </a:p>
        </p:txBody>
      </p:sp>
      <p:sp>
        <p:nvSpPr>
          <p:cNvPr id="12" name="Textplatzhalter 11"/>
          <p:cNvSpPr>
            <a:spLocks noGrp="1"/>
          </p:cNvSpPr>
          <p:nvPr>
            <p:ph type="body" sz="quarter" idx="14"/>
          </p:nvPr>
        </p:nvSpPr>
        <p:spPr/>
        <p:txBody>
          <a:bodyPr/>
          <a:lstStyle/>
          <a:p>
            <a:r>
              <a:rPr lang="de-DE" dirty="0"/>
              <a:t>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55</a:t>
            </a:r>
          </a:p>
        </p:txBody>
      </p:sp>
      <p:graphicFrame>
        <p:nvGraphicFramePr>
          <p:cNvPr id="2" name="Tabelle 4">
            <a:extLst>
              <a:ext uri="{FF2B5EF4-FFF2-40B4-BE49-F238E27FC236}">
                <a16:creationId xmlns:a16="http://schemas.microsoft.com/office/drawing/2014/main" id="{1DDB9691-7378-4F1A-AF7A-15A85F16BA29}"/>
              </a:ext>
            </a:extLst>
          </p:cNvPr>
          <p:cNvGraphicFramePr>
            <a:graphicFrameLocks noGrp="1"/>
          </p:cNvGraphicFramePr>
          <p:nvPr/>
        </p:nvGraphicFramePr>
        <p:xfrm>
          <a:off x="107950" y="1196703"/>
          <a:ext cx="8351838" cy="4739640"/>
        </p:xfrm>
        <a:graphic>
          <a:graphicData uri="http://schemas.openxmlformats.org/drawingml/2006/table">
            <a:tbl>
              <a:tblPr firstRow="1" bandRow="1">
                <a:tableStyleId>{5C22544A-7EE6-4342-B048-85BDC9FD1C3A}</a:tableStyleId>
              </a:tblPr>
              <a:tblGrid>
                <a:gridCol w="3314519">
                  <a:extLst>
                    <a:ext uri="{9D8B030D-6E8A-4147-A177-3AD203B41FA5}">
                      <a16:colId xmlns:a16="http://schemas.microsoft.com/office/drawing/2014/main" val="2238035924"/>
                    </a:ext>
                  </a:extLst>
                </a:gridCol>
                <a:gridCol w="5037319">
                  <a:extLst>
                    <a:ext uri="{9D8B030D-6E8A-4147-A177-3AD203B41FA5}">
                      <a16:colId xmlns:a16="http://schemas.microsoft.com/office/drawing/2014/main" val="645158484"/>
                    </a:ext>
                  </a:extLst>
                </a:gridCol>
              </a:tblGrid>
              <a:tr h="370840">
                <a:tc>
                  <a:txBody>
                    <a:bodyPr/>
                    <a:lstStyle/>
                    <a:p>
                      <a:r>
                        <a:rPr lang="de-DE" dirty="0"/>
                        <a:t>Projektart</a:t>
                      </a:r>
                    </a:p>
                  </a:txBody>
                  <a:tcPr/>
                </a:tc>
                <a:tc>
                  <a:txBody>
                    <a:bodyPr/>
                    <a:lstStyle/>
                    <a:p>
                      <a:r>
                        <a:rPr lang="de-DE" dirty="0"/>
                        <a:t>Beispiele</a:t>
                      </a:r>
                    </a:p>
                  </a:txBody>
                  <a:tcPr/>
                </a:tc>
                <a:extLst>
                  <a:ext uri="{0D108BD9-81ED-4DB2-BD59-A6C34878D82A}">
                    <a16:rowId xmlns:a16="http://schemas.microsoft.com/office/drawing/2014/main" val="3101453227"/>
                  </a:ext>
                </a:extLst>
              </a:tr>
              <a:tr h="370840">
                <a:tc>
                  <a:txBody>
                    <a:bodyPr/>
                    <a:lstStyle/>
                    <a:p>
                      <a:r>
                        <a:rPr lang="de-DE" sz="1600" dirty="0"/>
                        <a:t>Verbesserung der Infrastruktur</a:t>
                      </a:r>
                    </a:p>
                  </a:txBody>
                  <a:tcPr/>
                </a:tc>
                <a:tc>
                  <a:txBody>
                    <a:bodyPr/>
                    <a:lstStyle/>
                    <a:p>
                      <a:r>
                        <a:rPr lang="de-DE" sz="1600" dirty="0"/>
                        <a:t>Brücke, Autobahn, Tunnel, ICE-Trasse</a:t>
                      </a:r>
                    </a:p>
                  </a:txBody>
                  <a:tcPr/>
                </a:tc>
                <a:extLst>
                  <a:ext uri="{0D108BD9-81ED-4DB2-BD59-A6C34878D82A}">
                    <a16:rowId xmlns:a16="http://schemas.microsoft.com/office/drawing/2014/main" val="1716136299"/>
                  </a:ext>
                </a:extLst>
              </a:tr>
              <a:tr h="370840">
                <a:tc>
                  <a:txBody>
                    <a:bodyPr/>
                    <a:lstStyle/>
                    <a:p>
                      <a:r>
                        <a:rPr lang="de-DE" sz="1600" dirty="0"/>
                        <a:t>Industrieanlagen</a:t>
                      </a:r>
                    </a:p>
                  </a:txBody>
                  <a:tcPr/>
                </a:tc>
                <a:tc>
                  <a:txBody>
                    <a:bodyPr/>
                    <a:lstStyle/>
                    <a:p>
                      <a:r>
                        <a:rPr lang="de-DE" sz="1600" dirty="0" err="1"/>
                        <a:t>Bohrfeld</a:t>
                      </a:r>
                      <a:r>
                        <a:rPr lang="de-DE" sz="1600" dirty="0"/>
                        <a:t>, Hüttenwerk, Flughafen, Fabrikanlage, Kraftwerk</a:t>
                      </a:r>
                    </a:p>
                  </a:txBody>
                  <a:tcPr/>
                </a:tc>
                <a:extLst>
                  <a:ext uri="{0D108BD9-81ED-4DB2-BD59-A6C34878D82A}">
                    <a16:rowId xmlns:a16="http://schemas.microsoft.com/office/drawing/2014/main" val="1962989988"/>
                  </a:ext>
                </a:extLst>
              </a:tr>
              <a:tr h="370840">
                <a:tc>
                  <a:txBody>
                    <a:bodyPr/>
                    <a:lstStyle/>
                    <a:p>
                      <a:r>
                        <a:rPr lang="de-DE" sz="1600" dirty="0"/>
                        <a:t>Luft- &amp; Raumfahrt</a:t>
                      </a:r>
                    </a:p>
                  </a:txBody>
                  <a:tcPr/>
                </a:tc>
                <a:tc>
                  <a:txBody>
                    <a:bodyPr/>
                    <a:lstStyle/>
                    <a:p>
                      <a:r>
                        <a:rPr lang="de-DE" sz="1600" dirty="0"/>
                        <a:t>A 380 von Airbus, Apollo-Programm</a:t>
                      </a:r>
                    </a:p>
                  </a:txBody>
                  <a:tcPr/>
                </a:tc>
                <a:extLst>
                  <a:ext uri="{0D108BD9-81ED-4DB2-BD59-A6C34878D82A}">
                    <a16:rowId xmlns:a16="http://schemas.microsoft.com/office/drawing/2014/main" val="1799821942"/>
                  </a:ext>
                </a:extLst>
              </a:tr>
              <a:tr h="370840">
                <a:tc>
                  <a:txBody>
                    <a:bodyPr/>
                    <a:lstStyle/>
                    <a:p>
                      <a:r>
                        <a:rPr lang="de-DE" sz="1600" dirty="0"/>
                        <a:t>Forschung &amp; Entwicklung</a:t>
                      </a:r>
                    </a:p>
                  </a:txBody>
                  <a:tcPr/>
                </a:tc>
                <a:tc>
                  <a:txBody>
                    <a:bodyPr/>
                    <a:lstStyle/>
                    <a:p>
                      <a:r>
                        <a:rPr lang="de-DE" sz="1600" dirty="0"/>
                        <a:t>Entwicklung einer neuen Produktart, z. B. einer neuen Chip-Generation, eines neuen Automobiltyps, eines neuen Medikamentes, eines neuen Werkstoffes</a:t>
                      </a:r>
                    </a:p>
                  </a:txBody>
                  <a:tcPr/>
                </a:tc>
                <a:extLst>
                  <a:ext uri="{0D108BD9-81ED-4DB2-BD59-A6C34878D82A}">
                    <a16:rowId xmlns:a16="http://schemas.microsoft.com/office/drawing/2014/main" val="4031589390"/>
                  </a:ext>
                </a:extLst>
              </a:tr>
              <a:tr h="370840">
                <a:tc>
                  <a:txBody>
                    <a:bodyPr/>
                    <a:lstStyle/>
                    <a:p>
                      <a:r>
                        <a:rPr lang="de-DE" sz="1600" dirty="0"/>
                        <a:t>Kunst &amp; Kultur</a:t>
                      </a:r>
                    </a:p>
                  </a:txBody>
                  <a:tcPr/>
                </a:tc>
                <a:tc>
                  <a:txBody>
                    <a:bodyPr/>
                    <a:lstStyle/>
                    <a:p>
                      <a:r>
                        <a:rPr lang="de-DE" sz="1600" dirty="0"/>
                        <a:t>Film-, Musik und Theaterproduktionen, Ausstellungen, Festivals, Verfassen eines Lehrbuchs</a:t>
                      </a:r>
                    </a:p>
                  </a:txBody>
                  <a:tcPr/>
                </a:tc>
                <a:extLst>
                  <a:ext uri="{0D108BD9-81ED-4DB2-BD59-A6C34878D82A}">
                    <a16:rowId xmlns:a16="http://schemas.microsoft.com/office/drawing/2014/main" val="2302126157"/>
                  </a:ext>
                </a:extLst>
              </a:tr>
              <a:tr h="370840">
                <a:tc>
                  <a:txBody>
                    <a:bodyPr/>
                    <a:lstStyle/>
                    <a:p>
                      <a:r>
                        <a:rPr lang="de-DE" sz="1600" dirty="0"/>
                        <a:t>Gründung von Institutionen</a:t>
                      </a:r>
                    </a:p>
                  </a:txBody>
                  <a:tcPr/>
                </a:tc>
                <a:tc>
                  <a:txBody>
                    <a:bodyPr/>
                    <a:lstStyle/>
                    <a:p>
                      <a:r>
                        <a:rPr lang="de-DE" sz="1600" dirty="0"/>
                        <a:t>Gründung einer Universität, eines Flughafens, einer Bibliothek, einer Fertigungsstätte</a:t>
                      </a:r>
                    </a:p>
                  </a:txBody>
                  <a:tcPr/>
                </a:tc>
                <a:extLst>
                  <a:ext uri="{0D108BD9-81ED-4DB2-BD59-A6C34878D82A}">
                    <a16:rowId xmlns:a16="http://schemas.microsoft.com/office/drawing/2014/main" val="3342136879"/>
                  </a:ext>
                </a:extLst>
              </a:tr>
              <a:tr h="370840">
                <a:tc>
                  <a:txBody>
                    <a:bodyPr/>
                    <a:lstStyle/>
                    <a:p>
                      <a:r>
                        <a:rPr lang="de-DE" sz="1600" dirty="0"/>
                        <a:t>Unternehmensinterne Problemlösung</a:t>
                      </a:r>
                    </a:p>
                  </a:txBody>
                  <a:tcPr/>
                </a:tc>
                <a:tc>
                  <a:txBody>
                    <a:bodyPr/>
                    <a:lstStyle/>
                    <a:p>
                      <a:r>
                        <a:rPr lang="de-DE" sz="1600" dirty="0"/>
                        <a:t>Reorganisation, Sanierung, Einführung der flexiblen Arbeitszeit, eines neuen IT-Systems, Entwicklung einer Software, Standortverlagerung, Rechtsformänderung</a:t>
                      </a:r>
                    </a:p>
                  </a:txBody>
                  <a:tcPr/>
                </a:tc>
                <a:extLst>
                  <a:ext uri="{0D108BD9-81ED-4DB2-BD59-A6C34878D82A}">
                    <a16:rowId xmlns:a16="http://schemas.microsoft.com/office/drawing/2014/main" val="672948754"/>
                  </a:ext>
                </a:extLst>
              </a:tr>
            </a:tbl>
          </a:graphicData>
        </a:graphic>
      </p:graphicFrame>
      <p:sp>
        <p:nvSpPr>
          <p:cNvPr id="9" name="Fußzeilenplatzhalter 8"/>
          <p:cNvSpPr>
            <a:spLocks noGrp="1"/>
          </p:cNvSpPr>
          <p:nvPr>
            <p:ph type="ftr" sz="quarter" idx="11"/>
          </p:nvPr>
        </p:nvSpPr>
        <p:spPr/>
        <p:txBody>
          <a:bodyPr/>
          <a:lstStyle/>
          <a:p>
            <a:pPr>
              <a:defRPr/>
            </a:pPr>
            <a:r>
              <a:rPr lang="de-DE"/>
              <a:t>Prof. Dr. Anna Kolmykova</a:t>
            </a:r>
            <a:endParaRPr lang="de-DE" dirty="0"/>
          </a:p>
        </p:txBody>
      </p:sp>
      <p:sp>
        <p:nvSpPr>
          <p:cNvPr id="13" name="Foliennummernplatzhalter 12"/>
          <p:cNvSpPr>
            <a:spLocks noGrp="1"/>
          </p:cNvSpPr>
          <p:nvPr>
            <p:ph type="sldNum" sz="quarter" idx="10"/>
          </p:nvPr>
        </p:nvSpPr>
        <p:spPr/>
        <p:txBody>
          <a:bodyPr/>
          <a:lstStyle/>
          <a:p>
            <a:pPr>
              <a:defRPr/>
            </a:pPr>
            <a:fld id="{2A3A57D9-08E7-4A35-820C-6C5F68307974}" type="slidenum">
              <a:rPr lang="de-DE" smtClean="0"/>
              <a:pPr>
                <a:defRPr/>
              </a:pPr>
              <a:t>16</a:t>
            </a:fld>
            <a:endParaRPr lang="de-DE" dirty="0"/>
          </a:p>
        </p:txBody>
      </p:sp>
    </p:spTree>
    <p:extLst>
      <p:ext uri="{BB962C8B-B14F-4D97-AF65-F5344CB8AC3E}">
        <p14:creationId xmlns:p14="http://schemas.microsoft.com/office/powerpoint/2010/main" val="413976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4">
            <a:extLst>
              <a:ext uri="{FF2B5EF4-FFF2-40B4-BE49-F238E27FC236}">
                <a16:creationId xmlns:a16="http://schemas.microsoft.com/office/drawing/2014/main" id="{F5E8C4DB-E67E-44BB-9534-49F80A24FECF}"/>
              </a:ext>
            </a:extLst>
          </p:cNvPr>
          <p:cNvGraphicFramePr>
            <a:graphicFrameLocks noGrp="1"/>
          </p:cNvGraphicFramePr>
          <p:nvPr>
            <p:ph idx="1"/>
          </p:nvPr>
        </p:nvGraphicFramePr>
        <p:xfrm>
          <a:off x="107950" y="800100"/>
          <a:ext cx="8351836" cy="5349240"/>
        </p:xfrm>
        <a:graphic>
          <a:graphicData uri="http://schemas.openxmlformats.org/drawingml/2006/table">
            <a:tbl>
              <a:tblPr firstRow="1" bandRow="1">
                <a:tableStyleId>{5C22544A-7EE6-4342-B048-85BDC9FD1C3A}</a:tableStyleId>
              </a:tblPr>
              <a:tblGrid>
                <a:gridCol w="318770">
                  <a:extLst>
                    <a:ext uri="{9D8B030D-6E8A-4147-A177-3AD203B41FA5}">
                      <a16:colId xmlns:a16="http://schemas.microsoft.com/office/drawing/2014/main" val="2690472209"/>
                    </a:ext>
                  </a:extLst>
                </a:gridCol>
                <a:gridCol w="1018903">
                  <a:extLst>
                    <a:ext uri="{9D8B030D-6E8A-4147-A177-3AD203B41FA5}">
                      <a16:colId xmlns:a16="http://schemas.microsoft.com/office/drawing/2014/main" val="1209794276"/>
                    </a:ext>
                  </a:extLst>
                </a:gridCol>
                <a:gridCol w="4563291">
                  <a:extLst>
                    <a:ext uri="{9D8B030D-6E8A-4147-A177-3AD203B41FA5}">
                      <a16:colId xmlns:a16="http://schemas.microsoft.com/office/drawing/2014/main" val="2719871498"/>
                    </a:ext>
                  </a:extLst>
                </a:gridCol>
                <a:gridCol w="2450872">
                  <a:extLst>
                    <a:ext uri="{9D8B030D-6E8A-4147-A177-3AD203B41FA5}">
                      <a16:colId xmlns:a16="http://schemas.microsoft.com/office/drawing/2014/main" val="628530920"/>
                    </a:ext>
                  </a:extLst>
                </a:gridCol>
              </a:tblGrid>
              <a:tr h="265078">
                <a:tc gridSpan="2">
                  <a:txBody>
                    <a:bodyPr/>
                    <a:lstStyle/>
                    <a:p>
                      <a:r>
                        <a:rPr lang="de-DE" sz="1400" dirty="0"/>
                        <a:t>Dimension</a:t>
                      </a:r>
                    </a:p>
                  </a:txBody>
                  <a:tcPr/>
                </a:tc>
                <a:tc hMerge="1">
                  <a:txBody>
                    <a:bodyPr/>
                    <a:lstStyle/>
                    <a:p>
                      <a:endParaRPr lang="de-DE" dirty="0"/>
                    </a:p>
                  </a:txBody>
                  <a:tcPr/>
                </a:tc>
                <a:tc>
                  <a:txBody>
                    <a:bodyPr/>
                    <a:lstStyle/>
                    <a:p>
                      <a:r>
                        <a:rPr lang="de-DE" sz="1400" dirty="0"/>
                        <a:t>Leitfrage</a:t>
                      </a:r>
                    </a:p>
                  </a:txBody>
                  <a:tcPr/>
                </a:tc>
                <a:tc>
                  <a:txBody>
                    <a:bodyPr/>
                    <a:lstStyle/>
                    <a:p>
                      <a:r>
                        <a:rPr lang="de-DE" sz="1400" dirty="0"/>
                        <a:t>Projektart</a:t>
                      </a:r>
                    </a:p>
                  </a:txBody>
                  <a:tcPr/>
                </a:tc>
                <a:extLst>
                  <a:ext uri="{0D108BD9-81ED-4DB2-BD59-A6C34878D82A}">
                    <a16:rowId xmlns:a16="http://schemas.microsoft.com/office/drawing/2014/main" val="429375423"/>
                  </a:ext>
                </a:extLst>
              </a:tr>
              <a:tr h="370840">
                <a:tc>
                  <a:txBody>
                    <a:bodyPr/>
                    <a:lstStyle/>
                    <a:p>
                      <a:r>
                        <a:rPr lang="de-DE" sz="1100" dirty="0"/>
                        <a:t>1</a:t>
                      </a:r>
                    </a:p>
                  </a:txBody>
                  <a:tcPr marR="36000"/>
                </a:tc>
                <a:tc>
                  <a:txBody>
                    <a:bodyPr/>
                    <a:lstStyle/>
                    <a:p>
                      <a:r>
                        <a:rPr lang="de-DE" sz="1100" dirty="0"/>
                        <a:t>Projekt-auftraggeber</a:t>
                      </a:r>
                    </a:p>
                  </a:txBody>
                  <a:tcPr marR="36000"/>
                </a:tc>
                <a:tc>
                  <a:txBody>
                    <a:bodyPr/>
                    <a:lstStyle/>
                    <a:p>
                      <a:r>
                        <a:rPr lang="de-DE" sz="1100" dirty="0"/>
                        <a:t>Welche Stellung (intern, extern) hat der Auftraggeber?</a:t>
                      </a:r>
                    </a:p>
                  </a:txBody>
                  <a:tcPr marR="36000"/>
                </a:tc>
                <a:tc>
                  <a:txBody>
                    <a:bodyPr/>
                    <a:lstStyle/>
                    <a:p>
                      <a:r>
                        <a:rPr lang="de-DE" sz="1000" dirty="0">
                          <a:solidFill>
                            <a:schemeClr val="accent1"/>
                          </a:solidFill>
                        </a:rPr>
                        <a:t>| </a:t>
                      </a:r>
                      <a:r>
                        <a:rPr lang="de-DE" sz="1000" dirty="0"/>
                        <a:t>   Externes Projekt</a:t>
                      </a:r>
                    </a:p>
                    <a:p>
                      <a:r>
                        <a:rPr lang="de-DE" sz="1000" dirty="0">
                          <a:solidFill>
                            <a:schemeClr val="accent1"/>
                          </a:solidFill>
                        </a:rPr>
                        <a:t>| </a:t>
                      </a:r>
                      <a:r>
                        <a:rPr lang="de-DE" sz="1000" dirty="0"/>
                        <a:t>   Internes Projekt</a:t>
                      </a:r>
                    </a:p>
                  </a:txBody>
                  <a:tcPr marR="36000"/>
                </a:tc>
                <a:extLst>
                  <a:ext uri="{0D108BD9-81ED-4DB2-BD59-A6C34878D82A}">
                    <a16:rowId xmlns:a16="http://schemas.microsoft.com/office/drawing/2014/main" val="1077376496"/>
                  </a:ext>
                </a:extLst>
              </a:tr>
              <a:tr h="370840">
                <a:tc>
                  <a:txBody>
                    <a:bodyPr/>
                    <a:lstStyle/>
                    <a:p>
                      <a:r>
                        <a:rPr lang="de-DE" sz="1100" dirty="0"/>
                        <a:t>2</a:t>
                      </a:r>
                    </a:p>
                  </a:txBody>
                  <a:tcPr marR="36000"/>
                </a:tc>
                <a:tc>
                  <a:txBody>
                    <a:bodyPr/>
                    <a:lstStyle/>
                    <a:p>
                      <a:r>
                        <a:rPr lang="de-DE" sz="1100" dirty="0"/>
                        <a:t>Business Value</a:t>
                      </a:r>
                    </a:p>
                  </a:txBody>
                  <a:tcPr marR="36000"/>
                </a:tc>
                <a:tc>
                  <a:txBody>
                    <a:bodyPr/>
                    <a:lstStyle/>
                    <a:p>
                      <a:r>
                        <a:rPr lang="de-DE" sz="1100" dirty="0"/>
                        <a:t>Welchen Beitrag leistet das Projekt z. B. zur Profilierung und/oder Positionierung des Unternehmens?</a:t>
                      </a:r>
                    </a:p>
                  </a:txBody>
                  <a:tcPr marR="36000"/>
                </a:tc>
                <a:tc>
                  <a:txBody>
                    <a:bodyPr/>
                    <a:lstStyle/>
                    <a:p>
                      <a:r>
                        <a:rPr lang="de-DE" sz="1000" dirty="0">
                          <a:solidFill>
                            <a:schemeClr val="accent1"/>
                          </a:solidFill>
                        </a:rPr>
                        <a:t>| </a:t>
                      </a:r>
                      <a:r>
                        <a:rPr lang="de-DE" sz="1000" dirty="0"/>
                        <a:t>   Strategisches Projekt</a:t>
                      </a:r>
                    </a:p>
                    <a:p>
                      <a:r>
                        <a:rPr lang="de-DE" sz="1000" dirty="0">
                          <a:solidFill>
                            <a:schemeClr val="accent1"/>
                          </a:solidFill>
                        </a:rPr>
                        <a:t>| </a:t>
                      </a:r>
                      <a:r>
                        <a:rPr lang="de-DE" sz="1000" dirty="0"/>
                        <a:t>   Taktisches Projekt</a:t>
                      </a:r>
                    </a:p>
                  </a:txBody>
                  <a:tcPr marR="36000"/>
                </a:tc>
                <a:extLst>
                  <a:ext uri="{0D108BD9-81ED-4DB2-BD59-A6C34878D82A}">
                    <a16:rowId xmlns:a16="http://schemas.microsoft.com/office/drawing/2014/main" val="374650369"/>
                  </a:ext>
                </a:extLst>
              </a:tr>
              <a:tr h="370840">
                <a:tc>
                  <a:txBody>
                    <a:bodyPr/>
                    <a:lstStyle/>
                    <a:p>
                      <a:r>
                        <a:rPr lang="de-DE" sz="1100" dirty="0"/>
                        <a:t>3</a:t>
                      </a:r>
                    </a:p>
                  </a:txBody>
                  <a:tcPr marR="36000"/>
                </a:tc>
                <a:tc>
                  <a:txBody>
                    <a:bodyPr/>
                    <a:lstStyle/>
                    <a:p>
                      <a:r>
                        <a:rPr lang="de-DE" sz="1100" dirty="0"/>
                        <a:t>Projektinhalt</a:t>
                      </a:r>
                    </a:p>
                  </a:txBody>
                  <a:tcPr marR="36000"/>
                </a:tc>
                <a:tc>
                  <a:txBody>
                    <a:bodyPr/>
                    <a:lstStyle/>
                    <a:p>
                      <a:r>
                        <a:rPr lang="de-DE" sz="1100" dirty="0"/>
                        <a:t>Was ist Inhalt bzw. Gegenstand des Projekts?</a:t>
                      </a:r>
                    </a:p>
                  </a:txBody>
                  <a:tcPr marR="36000"/>
                </a:tc>
                <a:tc>
                  <a:txBody>
                    <a:bodyPr/>
                    <a:lstStyle/>
                    <a:p>
                      <a:r>
                        <a:rPr lang="de-DE" sz="1000" dirty="0">
                          <a:solidFill>
                            <a:schemeClr val="accent1"/>
                          </a:solidFill>
                        </a:rPr>
                        <a:t>| </a:t>
                      </a:r>
                      <a:r>
                        <a:rPr lang="de-DE" sz="1000" dirty="0"/>
                        <a:t>   Investitionsprojekt</a:t>
                      </a:r>
                      <a:endParaRPr lang="de-DE" sz="10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Forschungs- &amp; Entwicklungsprojekt</a:t>
                      </a:r>
                    </a:p>
                    <a:p>
                      <a:r>
                        <a:rPr lang="de-DE" sz="1000" dirty="0">
                          <a:solidFill>
                            <a:schemeClr val="accent1"/>
                          </a:solidFill>
                        </a:rPr>
                        <a:t>| </a:t>
                      </a:r>
                      <a:r>
                        <a:rPr lang="de-DE" sz="1000" dirty="0"/>
                        <a:t>   Organisationsprojekt</a:t>
                      </a:r>
                    </a:p>
                  </a:txBody>
                  <a:tcPr marR="36000"/>
                </a:tc>
                <a:extLst>
                  <a:ext uri="{0D108BD9-81ED-4DB2-BD59-A6C34878D82A}">
                    <a16:rowId xmlns:a16="http://schemas.microsoft.com/office/drawing/2014/main" val="2385925701"/>
                  </a:ext>
                </a:extLst>
              </a:tr>
              <a:tr h="370840">
                <a:tc>
                  <a:txBody>
                    <a:bodyPr/>
                    <a:lstStyle/>
                    <a:p>
                      <a:r>
                        <a:rPr lang="de-DE" sz="1100" dirty="0"/>
                        <a:t>4</a:t>
                      </a:r>
                    </a:p>
                  </a:txBody>
                  <a:tcPr marR="36000"/>
                </a:tc>
                <a:tc>
                  <a:txBody>
                    <a:bodyPr/>
                    <a:lstStyle/>
                    <a:p>
                      <a:r>
                        <a:rPr lang="de-DE" sz="1100" dirty="0"/>
                        <a:t>Relative Neuartigkeit</a:t>
                      </a:r>
                    </a:p>
                  </a:txBody>
                  <a:tcPr marR="36000"/>
                </a:tc>
                <a:tc>
                  <a:txBody>
                    <a:bodyPr/>
                    <a:lstStyle/>
                    <a:p>
                      <a:r>
                        <a:rPr lang="de-DE" sz="1100" dirty="0"/>
                        <a:t>Wie bekannt ist der Zweck bzw. die Anwendung und wie bekannt sind die Mittel bzw. Technologien?</a:t>
                      </a:r>
                    </a:p>
                  </a:txBody>
                  <a:tcPr marR="36000"/>
                </a:tc>
                <a:tc>
                  <a:txBody>
                    <a:bodyPr/>
                    <a:lstStyle/>
                    <a:p>
                      <a:r>
                        <a:rPr lang="de-DE" sz="1000" dirty="0">
                          <a:solidFill>
                            <a:schemeClr val="accent1"/>
                          </a:solidFill>
                        </a:rPr>
                        <a:t>| </a:t>
                      </a:r>
                      <a:r>
                        <a:rPr lang="de-DE" sz="1000" dirty="0"/>
                        <a:t>   Innovationsprojekt</a:t>
                      </a:r>
                    </a:p>
                    <a:p>
                      <a:r>
                        <a:rPr lang="de-DE" sz="1000" dirty="0">
                          <a:solidFill>
                            <a:schemeClr val="accent1"/>
                          </a:solidFill>
                        </a:rPr>
                        <a:t>| </a:t>
                      </a:r>
                      <a:r>
                        <a:rPr lang="de-DE" sz="1000" dirty="0"/>
                        <a:t>   Fachprojekt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Routine-/Wiederholungsprojekt</a:t>
                      </a:r>
                    </a:p>
                  </a:txBody>
                  <a:tcPr marR="36000"/>
                </a:tc>
                <a:extLst>
                  <a:ext uri="{0D108BD9-81ED-4DB2-BD59-A6C34878D82A}">
                    <a16:rowId xmlns:a16="http://schemas.microsoft.com/office/drawing/2014/main" val="3992797404"/>
                  </a:ext>
                </a:extLst>
              </a:tr>
              <a:tr h="370840">
                <a:tc>
                  <a:txBody>
                    <a:bodyPr/>
                    <a:lstStyle/>
                    <a:p>
                      <a:r>
                        <a:rPr lang="de-DE" sz="1100" dirty="0"/>
                        <a:t>5</a:t>
                      </a:r>
                    </a:p>
                  </a:txBody>
                  <a:tcPr marR="36000"/>
                </a:tc>
                <a:tc>
                  <a:txBody>
                    <a:bodyPr/>
                    <a:lstStyle/>
                    <a:p>
                      <a:r>
                        <a:rPr lang="de-DE" sz="1100" dirty="0"/>
                        <a:t>Komplexität</a:t>
                      </a:r>
                    </a:p>
                  </a:txBody>
                  <a:tcPr marR="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Wie hoch ist die sozial-kommunikative Komplexität?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Wie hoch ist die fachlich-inhaltliche Komplexität?</a:t>
                      </a:r>
                    </a:p>
                    <a:p>
                      <a:endParaRPr lang="de-DE" sz="1100" dirty="0"/>
                    </a:p>
                  </a:txBody>
                  <a:tcPr marR="36000"/>
                </a:tc>
                <a:tc>
                  <a:txBody>
                    <a:bodyPr/>
                    <a:lstStyle/>
                    <a:p>
                      <a:r>
                        <a:rPr lang="de-DE" sz="1000" dirty="0">
                          <a:solidFill>
                            <a:schemeClr val="accent1"/>
                          </a:solidFill>
                        </a:rPr>
                        <a:t>| </a:t>
                      </a:r>
                      <a:r>
                        <a:rPr lang="de-DE" sz="1000" dirty="0"/>
                        <a:t>   Standardprojekt</a:t>
                      </a:r>
                    </a:p>
                    <a:p>
                      <a:r>
                        <a:rPr lang="de-DE" sz="1000" dirty="0">
                          <a:solidFill>
                            <a:schemeClr val="accent1"/>
                          </a:solidFill>
                        </a:rPr>
                        <a:t>| </a:t>
                      </a:r>
                      <a:r>
                        <a:rPr lang="de-DE" sz="1000" dirty="0"/>
                        <a:t>   Akzeptanzprojekt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Potentialprojekt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Pionierprojekt</a:t>
                      </a:r>
                    </a:p>
                  </a:txBody>
                  <a:tcPr marR="36000"/>
                </a:tc>
                <a:extLst>
                  <a:ext uri="{0D108BD9-81ED-4DB2-BD59-A6C34878D82A}">
                    <a16:rowId xmlns:a16="http://schemas.microsoft.com/office/drawing/2014/main" val="952231700"/>
                  </a:ext>
                </a:extLst>
              </a:tr>
              <a:tr h="370840">
                <a:tc>
                  <a:txBody>
                    <a:bodyPr/>
                    <a:lstStyle/>
                    <a:p>
                      <a:r>
                        <a:rPr lang="de-DE" sz="1100" dirty="0"/>
                        <a:t>6</a:t>
                      </a:r>
                    </a:p>
                  </a:txBody>
                  <a:tcPr marR="36000"/>
                </a:tc>
                <a:tc>
                  <a:txBody>
                    <a:bodyPr/>
                    <a:lstStyle/>
                    <a:p>
                      <a:r>
                        <a:rPr lang="de-DE" sz="1100" dirty="0"/>
                        <a:t>Projekt-organisation</a:t>
                      </a:r>
                    </a:p>
                  </a:txBody>
                  <a:tcPr marR="36000"/>
                </a:tc>
                <a:tc>
                  <a:txBody>
                    <a:bodyPr/>
                    <a:lstStyle/>
                    <a:p>
                      <a:r>
                        <a:rPr lang="de-DE" sz="1100" dirty="0"/>
                        <a:t>Welche Befugnisse hat der Projektleiter?</a:t>
                      </a:r>
                    </a:p>
                  </a:txBody>
                  <a:tcPr marR="36000"/>
                </a:tc>
                <a:tc>
                  <a:txBody>
                    <a:bodyPr/>
                    <a:lstStyle/>
                    <a:p>
                      <a:r>
                        <a:rPr lang="de-DE" sz="1000" dirty="0">
                          <a:solidFill>
                            <a:schemeClr val="accent1"/>
                          </a:solidFill>
                        </a:rPr>
                        <a:t>| </a:t>
                      </a:r>
                      <a:r>
                        <a:rPr lang="de-DE" sz="1000" dirty="0"/>
                        <a:t>   Einflussprojekt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Matrixprojekt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Autonomes Projekt</a:t>
                      </a:r>
                    </a:p>
                  </a:txBody>
                  <a:tcPr marR="36000"/>
                </a:tc>
                <a:extLst>
                  <a:ext uri="{0D108BD9-81ED-4DB2-BD59-A6C34878D82A}">
                    <a16:rowId xmlns:a16="http://schemas.microsoft.com/office/drawing/2014/main" val="1324937578"/>
                  </a:ext>
                </a:extLst>
              </a:tr>
              <a:tr h="370840">
                <a:tc>
                  <a:txBody>
                    <a:bodyPr/>
                    <a:lstStyle/>
                    <a:p>
                      <a:r>
                        <a:rPr lang="de-DE" sz="1100" dirty="0"/>
                        <a:t>7</a:t>
                      </a:r>
                    </a:p>
                  </a:txBody>
                  <a:tcPr marR="36000"/>
                </a:tc>
                <a:tc>
                  <a:txBody>
                    <a:bodyPr/>
                    <a:lstStyle/>
                    <a:p>
                      <a:r>
                        <a:rPr lang="de-DE" sz="1100" dirty="0"/>
                        <a:t>Projekt-steuerung</a:t>
                      </a:r>
                    </a:p>
                  </a:txBody>
                  <a:tcPr marR="36000"/>
                </a:tc>
                <a:tc>
                  <a:txBody>
                    <a:bodyPr/>
                    <a:lstStyle/>
                    <a:p>
                      <a:r>
                        <a:rPr lang="de-DE" sz="1100" dirty="0"/>
                        <a:t>Wie wird das Projekt gesteuert?</a:t>
                      </a:r>
                    </a:p>
                  </a:txBody>
                  <a:tcPr marR="36000"/>
                </a:tc>
                <a:tc>
                  <a:txBody>
                    <a:bodyPr/>
                    <a:lstStyle/>
                    <a:p>
                      <a:r>
                        <a:rPr lang="de-DE" sz="1000" dirty="0">
                          <a:solidFill>
                            <a:schemeClr val="accent1"/>
                          </a:solidFill>
                        </a:rPr>
                        <a:t>| </a:t>
                      </a:r>
                      <a:r>
                        <a:rPr lang="de-DE" sz="1000" dirty="0"/>
                        <a:t>   Technokratisches 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Agiles Projekt</a:t>
                      </a:r>
                    </a:p>
                  </a:txBody>
                  <a:tcPr marR="36000"/>
                </a:tc>
                <a:extLst>
                  <a:ext uri="{0D108BD9-81ED-4DB2-BD59-A6C34878D82A}">
                    <a16:rowId xmlns:a16="http://schemas.microsoft.com/office/drawing/2014/main" val="2675484670"/>
                  </a:ext>
                </a:extLst>
              </a:tr>
              <a:tr h="370840">
                <a:tc>
                  <a:txBody>
                    <a:bodyPr/>
                    <a:lstStyle/>
                    <a:p>
                      <a:r>
                        <a:rPr lang="de-DE" sz="1100" dirty="0"/>
                        <a:t>8</a:t>
                      </a:r>
                    </a:p>
                  </a:txBody>
                  <a:tcPr marR="36000"/>
                </a:tc>
                <a:tc>
                  <a:txBody>
                    <a:bodyPr/>
                    <a:lstStyle/>
                    <a:p>
                      <a:r>
                        <a:rPr lang="de-DE" sz="1100" dirty="0"/>
                        <a:t>Geografie</a:t>
                      </a:r>
                    </a:p>
                  </a:txBody>
                  <a:tcPr marR="36000"/>
                </a:tc>
                <a:tc>
                  <a:txBody>
                    <a:bodyPr/>
                    <a:lstStyle/>
                    <a:p>
                      <a:r>
                        <a:rPr lang="de-DE" sz="1100" dirty="0"/>
                        <a:t>Woher kommen u. a. Auftraggeber, Projektmitarbeiter und </a:t>
                      </a:r>
                      <a:r>
                        <a:rPr lang="de-DE" sz="1100" dirty="0" err="1"/>
                        <a:t>Subcontractors</a:t>
                      </a:r>
                      <a:r>
                        <a:rPr lang="de-DE" sz="1100" dirty="0"/>
                        <a:t>? In welchem Projektumfeld wird das Projekt realisiert?</a:t>
                      </a:r>
                    </a:p>
                  </a:txBody>
                  <a:tcPr marR="36000"/>
                </a:tc>
                <a:tc>
                  <a:txBody>
                    <a:bodyPr/>
                    <a:lstStyle/>
                    <a:p>
                      <a:r>
                        <a:rPr lang="de-DE" sz="1000" dirty="0">
                          <a:solidFill>
                            <a:schemeClr val="accent1"/>
                          </a:solidFill>
                        </a:rPr>
                        <a:t>| </a:t>
                      </a:r>
                      <a:r>
                        <a:rPr lang="de-DE" sz="1000" dirty="0"/>
                        <a:t>   Nationales 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Internationales Projekt</a:t>
                      </a:r>
                    </a:p>
                  </a:txBody>
                  <a:tcPr marR="36000"/>
                </a:tc>
                <a:extLst>
                  <a:ext uri="{0D108BD9-81ED-4DB2-BD59-A6C34878D82A}">
                    <a16:rowId xmlns:a16="http://schemas.microsoft.com/office/drawing/2014/main" val="3171983231"/>
                  </a:ext>
                </a:extLst>
              </a:tr>
              <a:tr h="370840">
                <a:tc>
                  <a:txBody>
                    <a:bodyPr/>
                    <a:lstStyle/>
                    <a:p>
                      <a:r>
                        <a:rPr lang="de-DE" sz="1100" dirty="0"/>
                        <a:t>9</a:t>
                      </a:r>
                    </a:p>
                  </a:txBody>
                  <a:tcPr marR="36000"/>
                </a:tc>
                <a:tc>
                  <a:txBody>
                    <a:bodyPr/>
                    <a:lstStyle/>
                    <a:p>
                      <a:r>
                        <a:rPr lang="de-DE" sz="1100" dirty="0"/>
                        <a:t>Projektgröße</a:t>
                      </a:r>
                    </a:p>
                  </a:txBody>
                  <a:tcPr marR="36000"/>
                </a:tc>
                <a:tc>
                  <a:txBody>
                    <a:bodyPr/>
                    <a:lstStyle/>
                    <a:p>
                      <a:r>
                        <a:rPr lang="de-DE" sz="1100" dirty="0"/>
                        <a:t>Wie viele Mitarbeiter arbeiten im Projekt? Wie hoch ist der Entwicklungsaufwand? Wie lange dauert das Projekt? Wie hoch ist das Projektbudget? u. a.</a:t>
                      </a:r>
                    </a:p>
                  </a:txBody>
                  <a:tcPr marR="36000"/>
                </a:tc>
                <a:tc>
                  <a:txBody>
                    <a:bodyPr/>
                    <a:lstStyle/>
                    <a:p>
                      <a:r>
                        <a:rPr lang="de-DE" sz="1000" dirty="0">
                          <a:solidFill>
                            <a:schemeClr val="accent1"/>
                          </a:solidFill>
                        </a:rPr>
                        <a:t>| </a:t>
                      </a:r>
                      <a:r>
                        <a:rPr lang="de-DE" sz="1000" dirty="0"/>
                        <a:t>   Kleinprojekt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Mittleres 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Großprojekt</a:t>
                      </a:r>
                    </a:p>
                  </a:txBody>
                  <a:tcPr marR="36000"/>
                </a:tc>
                <a:extLst>
                  <a:ext uri="{0D108BD9-81ED-4DB2-BD59-A6C34878D82A}">
                    <a16:rowId xmlns:a16="http://schemas.microsoft.com/office/drawing/2014/main" val="3460192466"/>
                  </a:ext>
                </a:extLst>
              </a:tr>
              <a:tr h="370840">
                <a:tc>
                  <a:txBody>
                    <a:bodyPr/>
                    <a:lstStyle/>
                    <a:p>
                      <a:r>
                        <a:rPr lang="de-DE" sz="1100" dirty="0"/>
                        <a:t>10</a:t>
                      </a:r>
                    </a:p>
                  </a:txBody>
                  <a:tcPr marR="36000"/>
                </a:tc>
                <a:tc>
                  <a:txBody>
                    <a:bodyPr/>
                    <a:lstStyle/>
                    <a:p>
                      <a:r>
                        <a:rPr lang="de-DE" sz="1100" dirty="0"/>
                        <a:t>Projektrolle</a:t>
                      </a:r>
                    </a:p>
                  </a:txBody>
                  <a:tcPr marR="36000"/>
                </a:tc>
                <a:tc>
                  <a:txBody>
                    <a:bodyPr/>
                    <a:lstStyle/>
                    <a:p>
                      <a:r>
                        <a:rPr lang="de-DE" sz="1100" dirty="0"/>
                        <a:t>In welcher Rolle tritt das Projekt gegenüber anderen Beteiligten auf?</a:t>
                      </a:r>
                    </a:p>
                  </a:txBody>
                  <a:tcPr marR="36000"/>
                </a:tc>
                <a:tc>
                  <a:txBody>
                    <a:bodyPr/>
                    <a:lstStyle/>
                    <a:p>
                      <a:r>
                        <a:rPr lang="de-DE" sz="1000" dirty="0">
                          <a:solidFill>
                            <a:schemeClr val="accent1"/>
                          </a:solidFill>
                        </a:rPr>
                        <a:t>| </a:t>
                      </a:r>
                      <a:r>
                        <a:rPr lang="de-DE" sz="1000" dirty="0"/>
                        <a:t>   </a:t>
                      </a:r>
                      <a:r>
                        <a:rPr lang="de-DE" sz="1000" dirty="0" err="1"/>
                        <a:t>Auftraggeberprojekt</a:t>
                      </a:r>
                      <a:endParaRPr lang="de-DE"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000" dirty="0">
                          <a:solidFill>
                            <a:schemeClr val="accent1"/>
                          </a:solidFill>
                        </a:rPr>
                        <a:t>| </a:t>
                      </a:r>
                      <a:r>
                        <a:rPr lang="de-DE" sz="1000" dirty="0"/>
                        <a:t>   </a:t>
                      </a:r>
                      <a:r>
                        <a:rPr lang="de-DE" sz="1000" dirty="0" err="1"/>
                        <a:t>Auftragnehmerprojekt</a:t>
                      </a:r>
                      <a:endParaRPr lang="de-DE" sz="1000" dirty="0"/>
                    </a:p>
                  </a:txBody>
                  <a:tcPr marR="36000"/>
                </a:tc>
                <a:extLst>
                  <a:ext uri="{0D108BD9-81ED-4DB2-BD59-A6C34878D82A}">
                    <a16:rowId xmlns:a16="http://schemas.microsoft.com/office/drawing/2014/main" val="469204340"/>
                  </a:ext>
                </a:extLst>
              </a:tr>
            </a:tbl>
          </a:graphicData>
        </a:graphic>
      </p:graphicFrame>
      <p:sp>
        <p:nvSpPr>
          <p:cNvPr id="7" name="Textplatzhalter 6"/>
          <p:cNvSpPr>
            <a:spLocks noGrp="1"/>
          </p:cNvSpPr>
          <p:nvPr>
            <p:ph type="body" sz="quarter" idx="13"/>
          </p:nvPr>
        </p:nvSpPr>
        <p:spPr>
          <a:xfrm>
            <a:off x="107950" y="261519"/>
            <a:ext cx="8335120" cy="360064"/>
          </a:xfrm>
        </p:spPr>
        <p:txBody>
          <a:bodyPr/>
          <a:lstStyle/>
          <a:p>
            <a:r>
              <a:rPr lang="de-DE" dirty="0"/>
              <a:t>Projektarten</a:t>
            </a:r>
          </a:p>
        </p:txBody>
      </p:sp>
      <p:sp>
        <p:nvSpPr>
          <p:cNvPr id="8" name="Textplatzhalter 7"/>
          <p:cNvSpPr>
            <a:spLocks noGrp="1"/>
          </p:cNvSpPr>
          <p:nvPr>
            <p:ph type="body" sz="quarter" idx="14"/>
          </p:nvPr>
        </p:nvSpPr>
        <p:spPr/>
        <p:txBody>
          <a:bodyPr/>
          <a:lstStyle/>
          <a:p>
            <a:r>
              <a:rPr lang="de-DE" sz="900" dirty="0"/>
              <a:t>GPM Deutsche Gesellschaft für Projektmanagement, </a:t>
            </a:r>
            <a:r>
              <a:rPr lang="de-DE" sz="900" dirty="0" err="1"/>
              <a:t>Gessler</a:t>
            </a:r>
            <a:r>
              <a:rPr lang="de-DE" sz="900" dirty="0"/>
              <a:t>, M., &amp; </a:t>
            </a:r>
            <a:r>
              <a:rPr lang="de-DE" sz="900" dirty="0" err="1"/>
              <a:t>spm</a:t>
            </a:r>
            <a:r>
              <a:rPr lang="de-DE" sz="900" dirty="0"/>
              <a:t> </a:t>
            </a:r>
            <a:r>
              <a:rPr lang="de-DE" sz="900" dirty="0" err="1"/>
              <a:t>swiss</a:t>
            </a:r>
            <a:r>
              <a:rPr lang="de-DE" sz="900" dirty="0"/>
              <a:t> </a:t>
            </a:r>
            <a:r>
              <a:rPr lang="de-DE" sz="900" dirty="0" err="1"/>
              <a:t>project</a:t>
            </a:r>
            <a:r>
              <a:rPr lang="de-DE" sz="900" dirty="0"/>
              <a:t> </a:t>
            </a:r>
            <a:r>
              <a:rPr lang="de-DE" sz="900" dirty="0" err="1"/>
              <a:t>management</a:t>
            </a:r>
            <a:r>
              <a:rPr lang="de-DE" sz="900" dirty="0"/>
              <a:t> </a:t>
            </a:r>
            <a:r>
              <a:rPr lang="de-DE" sz="900" dirty="0" err="1"/>
              <a:t>association</a:t>
            </a:r>
            <a:r>
              <a:rPr lang="de-DE" sz="900" dirty="0"/>
              <a:t> (Hrsg.). (2009). Basiszertifikat im Projektmanagement (GPM). Nürnberg: GPM Deutsche Gesellschaft für Projektmanagement. S. 43</a:t>
            </a:r>
          </a:p>
        </p:txBody>
      </p:sp>
      <p:sp>
        <p:nvSpPr>
          <p:cNvPr id="12" name="Fußzeilenplatzhalter 11"/>
          <p:cNvSpPr>
            <a:spLocks noGrp="1"/>
          </p:cNvSpPr>
          <p:nvPr>
            <p:ph type="ftr" sz="quarter" idx="11"/>
          </p:nvPr>
        </p:nvSpPr>
        <p:spPr/>
        <p:txBody>
          <a:bodyPr/>
          <a:lstStyle/>
          <a:p>
            <a:pPr>
              <a:defRPr/>
            </a:pPr>
            <a:r>
              <a:rPr lang="de-DE"/>
              <a:t>Prof. Dr. Anna Kolmykova</a:t>
            </a:r>
            <a:endParaRPr lang="de-DE" dirty="0"/>
          </a:p>
        </p:txBody>
      </p:sp>
      <p:sp>
        <p:nvSpPr>
          <p:cNvPr id="13" name="Foliennummernplatzhalter 12"/>
          <p:cNvSpPr>
            <a:spLocks noGrp="1"/>
          </p:cNvSpPr>
          <p:nvPr>
            <p:ph type="sldNum" sz="quarter" idx="10"/>
          </p:nvPr>
        </p:nvSpPr>
        <p:spPr/>
        <p:txBody>
          <a:bodyPr/>
          <a:lstStyle/>
          <a:p>
            <a:pPr>
              <a:defRPr/>
            </a:pPr>
            <a:fld id="{2A3A57D9-08E7-4A35-820C-6C5F68307974}" type="slidenum">
              <a:rPr lang="de-DE" smtClean="0"/>
              <a:pPr>
                <a:defRPr/>
              </a:pPr>
              <a:t>17</a:t>
            </a:fld>
            <a:endParaRPr lang="de-DE" dirty="0"/>
          </a:p>
        </p:txBody>
      </p:sp>
      <p:sp>
        <p:nvSpPr>
          <p:cNvPr id="15" name="Titel 5">
            <a:extLst>
              <a:ext uri="{FF2B5EF4-FFF2-40B4-BE49-F238E27FC236}">
                <a16:creationId xmlns:a16="http://schemas.microsoft.com/office/drawing/2014/main" id="{13FE6FA0-F8A3-4011-BEBA-F83BDA6E57B9}"/>
              </a:ext>
            </a:extLst>
          </p:cNvPr>
          <p:cNvSpPr txBox="1">
            <a:spLocks/>
          </p:cNvSpPr>
          <p:nvPr/>
        </p:nvSpPr>
        <p:spPr>
          <a:xfrm>
            <a:off x="21757" y="21167"/>
            <a:ext cx="8320017" cy="356288"/>
          </a:xfrm>
          <a:prstGeom prst="rect">
            <a:avLst/>
          </a:prstGeom>
        </p:spPr>
        <p:txBody>
          <a:bodyPr anchor="b"/>
          <a:lstStyle>
            <a:lvl1pPr eaLnBrk="1" hangingPunct="1">
              <a:defRPr sz="1200" b="0">
                <a:solidFill>
                  <a:schemeClr val="tx2"/>
                </a:solidFill>
                <a:latin typeface="+mj-lt"/>
                <a:ea typeface="+mj-ea"/>
                <a:cs typeface="+mj-cs"/>
              </a:defRPr>
            </a:lvl1pPr>
            <a:lvl2pPr algn="r" eaLnBrk="1" hangingPunct="1">
              <a:defRPr sz="3000"/>
            </a:lvl2pPr>
            <a:lvl3pPr algn="r" eaLnBrk="1" hangingPunct="1">
              <a:defRPr sz="3000"/>
            </a:lvl3pPr>
            <a:lvl4pPr algn="r" eaLnBrk="1" hangingPunct="1">
              <a:defRPr sz="3000"/>
            </a:lvl4pPr>
            <a:lvl5pPr algn="r" eaLnBrk="1" hangingPunct="1">
              <a:defRPr sz="3000"/>
            </a:lvl5pPr>
            <a:lvl6pPr marL="457200" algn="r" fontAlgn="base">
              <a:spcBef>
                <a:spcPct val="0"/>
              </a:spcBef>
              <a:spcAft>
                <a:spcPct val="0"/>
              </a:spcAft>
              <a:defRPr sz="3000"/>
            </a:lvl6pPr>
            <a:lvl7pPr marL="914400" algn="r" fontAlgn="base">
              <a:spcBef>
                <a:spcPct val="0"/>
              </a:spcBef>
              <a:spcAft>
                <a:spcPct val="0"/>
              </a:spcAft>
              <a:defRPr sz="3000"/>
            </a:lvl7pPr>
            <a:lvl8pPr marL="1371600" algn="r" fontAlgn="base">
              <a:spcBef>
                <a:spcPct val="0"/>
              </a:spcBef>
              <a:spcAft>
                <a:spcPct val="0"/>
              </a:spcAft>
              <a:defRPr sz="3000"/>
            </a:lvl8pPr>
            <a:lvl9pPr marL="1828800" algn="r" fontAlgn="base">
              <a:spcBef>
                <a:spcPct val="0"/>
              </a:spcBef>
              <a:spcAft>
                <a:spcPct val="0"/>
              </a:spcAft>
              <a:defRPr sz="3000"/>
            </a:lvl9pPr>
          </a:lstStyle>
          <a:p>
            <a:r>
              <a:rPr lang="de-DE" dirty="0"/>
              <a:t>1.1 Projektmanagement</a:t>
            </a:r>
          </a:p>
        </p:txBody>
      </p:sp>
    </p:spTree>
    <p:extLst>
      <p:ext uri="{BB962C8B-B14F-4D97-AF65-F5344CB8AC3E}">
        <p14:creationId xmlns:p14="http://schemas.microsoft.com/office/powerpoint/2010/main" val="112220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pPr>
              <a:defRPr/>
            </a:pPr>
            <a:fld id="{2A3A57D9-08E7-4A35-820C-6C5F68307974}" type="slidenum">
              <a:rPr lang="de-DE" smtClean="0"/>
              <a:pPr>
                <a:defRPr/>
              </a:pPr>
              <a:t>18</a:t>
            </a:fld>
            <a:endParaRPr lang="de-DE" dirty="0"/>
          </a:p>
        </p:txBody>
      </p:sp>
      <p:sp>
        <p:nvSpPr>
          <p:cNvPr id="3" name="Fußzeilenplatzhalter 2"/>
          <p:cNvSpPr>
            <a:spLocks noGrp="1"/>
          </p:cNvSpPr>
          <p:nvPr>
            <p:ph type="ftr" sz="quarter" idx="11"/>
          </p:nvPr>
        </p:nvSpPr>
        <p:spPr/>
        <p:txBody>
          <a:bodyPr/>
          <a:lstStyle/>
          <a:p>
            <a:pPr>
              <a:defRPr/>
            </a:pPr>
            <a:r>
              <a:rPr lang="en-US"/>
              <a:t>Prof. Dr. Anna Kolmykova</a:t>
            </a:r>
            <a:endParaRPr lang="de-DE" dirty="0"/>
          </a:p>
        </p:txBody>
      </p:sp>
      <p:sp>
        <p:nvSpPr>
          <p:cNvPr id="5" name="Inhaltsplatzhalter 4"/>
          <p:cNvSpPr>
            <a:spLocks noGrp="1"/>
          </p:cNvSpPr>
          <p:nvPr>
            <p:ph idx="1"/>
          </p:nvPr>
        </p:nvSpPr>
        <p:spPr/>
        <p:txBody>
          <a:bodyPr/>
          <a:lstStyle/>
          <a:p>
            <a:pPr lvl="2"/>
            <a:r>
              <a:rPr lang="de-DE" dirty="0"/>
              <a:t>Nebulöse Ausgangssituationen</a:t>
            </a:r>
          </a:p>
          <a:p>
            <a:pPr lvl="2"/>
            <a:r>
              <a:rPr lang="de-DE" dirty="0"/>
              <a:t>Geschäftsprozesse sind ungenügend analysiert</a:t>
            </a:r>
          </a:p>
          <a:p>
            <a:pPr lvl="2"/>
            <a:r>
              <a:rPr lang="de-DE" dirty="0"/>
              <a:t>Nicht eindeutige Spezifikation der Ziele</a:t>
            </a:r>
          </a:p>
          <a:p>
            <a:pPr lvl="2"/>
            <a:r>
              <a:rPr lang="de-DE" dirty="0"/>
              <a:t>Keine klar definierten Meilensteine</a:t>
            </a:r>
          </a:p>
          <a:p>
            <a:pPr lvl="2"/>
            <a:r>
              <a:rPr lang="de-DE" dirty="0"/>
              <a:t>Unterschätzung der Komplexität</a:t>
            </a:r>
          </a:p>
          <a:p>
            <a:pPr lvl="2"/>
            <a:r>
              <a:rPr lang="de-DE" dirty="0"/>
              <a:t>Risiken werden falsch oder gar nicht berücksichtigt</a:t>
            </a:r>
          </a:p>
          <a:p>
            <a:pPr lvl="2"/>
            <a:r>
              <a:rPr lang="de-DE" dirty="0"/>
              <a:t>Häufige Änderungen der Anforderungen</a:t>
            </a:r>
          </a:p>
          <a:p>
            <a:pPr lvl="2"/>
            <a:r>
              <a:rPr lang="de-DE" dirty="0"/>
              <a:t>Wissensträger werden nicht involviert</a:t>
            </a:r>
          </a:p>
          <a:p>
            <a:pPr lvl="2"/>
            <a:r>
              <a:rPr lang="de-DE" dirty="0"/>
              <a:t>Unklare Einbindung der Teammitglieder (auf Zuruf, Abgrenzung zur Linie)</a:t>
            </a:r>
          </a:p>
          <a:p>
            <a:pPr lvl="2"/>
            <a:r>
              <a:rPr lang="de-DE" dirty="0"/>
              <a:t>Unqualifizierte und unmotivierte Teammitglieder</a:t>
            </a:r>
          </a:p>
          <a:p>
            <a:pPr lvl="2"/>
            <a:endParaRPr lang="de-DE" dirty="0"/>
          </a:p>
          <a:p>
            <a:pPr lvl="2"/>
            <a:endParaRPr lang="de-DE" dirty="0"/>
          </a:p>
        </p:txBody>
      </p:sp>
      <p:sp>
        <p:nvSpPr>
          <p:cNvPr id="6" name="Titel 5"/>
          <p:cNvSpPr>
            <a:spLocks noGrp="1"/>
          </p:cNvSpPr>
          <p:nvPr>
            <p:ph type="title"/>
          </p:nvPr>
        </p:nvSpPr>
        <p:spPr>
          <a:xfrm>
            <a:off x="21756" y="9504"/>
            <a:ext cx="7936302" cy="431109"/>
          </a:xfrm>
        </p:spPr>
        <p:txBody>
          <a:bodyPr/>
          <a:lstStyle/>
          <a:p>
            <a:r>
              <a:rPr lang="de-DE" dirty="0"/>
              <a:t>1.1 Projektmanagement</a:t>
            </a:r>
          </a:p>
        </p:txBody>
      </p:sp>
      <p:sp>
        <p:nvSpPr>
          <p:cNvPr id="7" name="Textplatzhalter 6"/>
          <p:cNvSpPr>
            <a:spLocks noGrp="1"/>
          </p:cNvSpPr>
          <p:nvPr>
            <p:ph type="body" sz="quarter" idx="13"/>
          </p:nvPr>
        </p:nvSpPr>
        <p:spPr>
          <a:xfrm>
            <a:off x="21756" y="324264"/>
            <a:ext cx="7950708" cy="435677"/>
          </a:xfrm>
        </p:spPr>
        <p:txBody>
          <a:bodyPr/>
          <a:lstStyle/>
          <a:p>
            <a:r>
              <a:rPr lang="de-DE" dirty="0"/>
              <a:t>Typische Probleme bei Projekten</a:t>
            </a:r>
          </a:p>
          <a:p>
            <a:endParaRPr lang="de-DE" dirty="0"/>
          </a:p>
        </p:txBody>
      </p:sp>
    </p:spTree>
    <p:extLst>
      <p:ext uri="{BB962C8B-B14F-4D97-AF65-F5344CB8AC3E}">
        <p14:creationId xmlns:p14="http://schemas.microsoft.com/office/powerpoint/2010/main" val="136197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3"/>
          </p:nvPr>
        </p:nvSpPr>
        <p:spPr/>
        <p:txBody>
          <a:bodyPr/>
          <a:lstStyle/>
          <a:p>
            <a:r>
              <a:rPr lang="de-DE" dirty="0"/>
              <a:t>Zieldreieck der Projektsteuerung</a:t>
            </a:r>
          </a:p>
        </p:txBody>
      </p:sp>
      <p:sp>
        <p:nvSpPr>
          <p:cNvPr id="12" name="Textplatzhalter 11"/>
          <p:cNvSpPr>
            <a:spLocks noGrp="1"/>
          </p:cNvSpPr>
          <p:nvPr>
            <p:ph type="body" sz="quarter" idx="14"/>
          </p:nvPr>
        </p:nvSpPr>
        <p:spPr/>
        <p:txBody>
          <a:bodyPr/>
          <a:lstStyle/>
          <a:p>
            <a:r>
              <a:rPr lang="de-DE" dirty="0"/>
              <a:t>In Anlehnung an 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32</a:t>
            </a:r>
          </a:p>
        </p:txBody>
      </p:sp>
      <p:sp>
        <p:nvSpPr>
          <p:cNvPr id="2" name="Gleichschenkliges Dreieck 1"/>
          <p:cNvSpPr/>
          <p:nvPr/>
        </p:nvSpPr>
        <p:spPr>
          <a:xfrm>
            <a:off x="3009669" y="2279193"/>
            <a:ext cx="2570672" cy="1682151"/>
          </a:xfrm>
          <a:prstGeom prst="triangle">
            <a:avLst/>
          </a:prstGeom>
          <a:solidFill>
            <a:schemeClr val="accent2"/>
          </a:solidFill>
          <a:ln w="2540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lang="de-DE" sz="1800" dirty="0" err="1">
              <a:solidFill>
                <a:schemeClr val="tx1"/>
              </a:solidFill>
            </a:endParaRPr>
          </a:p>
        </p:txBody>
      </p:sp>
      <p:sp>
        <p:nvSpPr>
          <p:cNvPr id="5" name="Textfeld 4"/>
          <p:cNvSpPr txBox="1"/>
          <p:nvPr/>
        </p:nvSpPr>
        <p:spPr bwMode="auto">
          <a:xfrm>
            <a:off x="3730924" y="1820290"/>
            <a:ext cx="1061049" cy="39681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800" b="0" i="0" u="none" strike="noStrike" kern="0" cap="none" spc="0" normalizeH="0" baseline="0" noProof="0" dirty="0">
                <a:ln>
                  <a:noFill/>
                </a:ln>
                <a:solidFill>
                  <a:schemeClr val="tx1"/>
                </a:solidFill>
                <a:effectLst/>
                <a:uLnTx/>
                <a:uFillTx/>
                <a:latin typeface="+mn-lt"/>
              </a:rPr>
              <a:t>Kosten</a:t>
            </a:r>
          </a:p>
        </p:txBody>
      </p:sp>
      <p:sp>
        <p:nvSpPr>
          <p:cNvPr id="13" name="Textfeld 12"/>
          <p:cNvSpPr txBox="1"/>
          <p:nvPr/>
        </p:nvSpPr>
        <p:spPr bwMode="auto">
          <a:xfrm>
            <a:off x="5016260" y="4043595"/>
            <a:ext cx="1061049" cy="39681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800" b="0" i="0" u="none" strike="noStrike" kern="0" cap="none" spc="0" normalizeH="0" baseline="0" noProof="0" dirty="0">
                <a:ln>
                  <a:noFill/>
                </a:ln>
                <a:solidFill>
                  <a:schemeClr val="tx1"/>
                </a:solidFill>
                <a:effectLst/>
                <a:uLnTx/>
                <a:uFillTx/>
                <a:latin typeface="+mn-lt"/>
              </a:rPr>
              <a:t>Leistung</a:t>
            </a:r>
          </a:p>
        </p:txBody>
      </p:sp>
      <p:sp>
        <p:nvSpPr>
          <p:cNvPr id="14" name="Textfeld 13"/>
          <p:cNvSpPr txBox="1"/>
          <p:nvPr/>
        </p:nvSpPr>
        <p:spPr bwMode="auto">
          <a:xfrm>
            <a:off x="2367163" y="4042989"/>
            <a:ext cx="1061049" cy="39681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800" b="0" i="0" u="none" strike="noStrike" kern="0" cap="none" spc="0" normalizeH="0" baseline="0" noProof="0" dirty="0">
                <a:ln>
                  <a:noFill/>
                </a:ln>
                <a:solidFill>
                  <a:schemeClr val="tx1"/>
                </a:solidFill>
                <a:effectLst/>
                <a:uLnTx/>
                <a:uFillTx/>
                <a:latin typeface="+mn-lt"/>
              </a:rPr>
              <a:t>Zeit</a:t>
            </a:r>
          </a:p>
        </p:txBody>
      </p:sp>
      <p:sp>
        <p:nvSpPr>
          <p:cNvPr id="18" name="Fußzeilenplatzhalter 17"/>
          <p:cNvSpPr>
            <a:spLocks noGrp="1"/>
          </p:cNvSpPr>
          <p:nvPr>
            <p:ph type="ftr" sz="quarter" idx="11"/>
          </p:nvPr>
        </p:nvSpPr>
        <p:spPr/>
        <p:txBody>
          <a:bodyPr/>
          <a:lstStyle/>
          <a:p>
            <a:pPr>
              <a:defRPr/>
            </a:pPr>
            <a:r>
              <a:rPr lang="de-DE"/>
              <a:t>Prof. Dr. Anna Kolmykova</a:t>
            </a:r>
            <a:endParaRPr lang="de-DE" dirty="0"/>
          </a:p>
        </p:txBody>
      </p:sp>
      <p:sp>
        <p:nvSpPr>
          <p:cNvPr id="19" name="Foliennummernplatzhalter 18"/>
          <p:cNvSpPr>
            <a:spLocks noGrp="1"/>
          </p:cNvSpPr>
          <p:nvPr>
            <p:ph type="sldNum" sz="quarter" idx="10"/>
          </p:nvPr>
        </p:nvSpPr>
        <p:spPr/>
        <p:txBody>
          <a:bodyPr/>
          <a:lstStyle/>
          <a:p>
            <a:pPr>
              <a:defRPr/>
            </a:pPr>
            <a:fld id="{2A3A57D9-08E7-4A35-820C-6C5F68307974}" type="slidenum">
              <a:rPr lang="de-DE" smtClean="0"/>
              <a:pPr>
                <a:defRPr/>
              </a:pPr>
              <a:t>19</a:t>
            </a:fld>
            <a:endParaRPr lang="de-DE" dirty="0"/>
          </a:p>
        </p:txBody>
      </p:sp>
      <p:sp>
        <p:nvSpPr>
          <p:cNvPr id="15" name="Titel 5">
            <a:extLst>
              <a:ext uri="{FF2B5EF4-FFF2-40B4-BE49-F238E27FC236}">
                <a16:creationId xmlns:a16="http://schemas.microsoft.com/office/drawing/2014/main" id="{4A6A8D68-2FB2-4B24-B9D6-693F0EB9B266}"/>
              </a:ext>
            </a:extLst>
          </p:cNvPr>
          <p:cNvSpPr txBox="1">
            <a:spLocks/>
          </p:cNvSpPr>
          <p:nvPr/>
        </p:nvSpPr>
        <p:spPr>
          <a:xfrm>
            <a:off x="21756" y="9504"/>
            <a:ext cx="7936302" cy="431109"/>
          </a:xfrm>
          <a:prstGeom prst="rect">
            <a:avLst/>
          </a:prstGeom>
        </p:spPr>
        <p:txBody>
          <a:bodyPr/>
          <a:lstStyle>
            <a:lvl1pPr algn="l" rtl="0" eaLnBrk="1" fontAlgn="base" hangingPunct="1">
              <a:spcBef>
                <a:spcPct val="0"/>
              </a:spcBef>
              <a:spcAft>
                <a:spcPct val="0"/>
              </a:spcAft>
              <a:defRPr sz="2400" b="1">
                <a:solidFill>
                  <a:srgbClr val="23A092"/>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r>
              <a:rPr lang="de-DE" sz="1600" b="0" dirty="0">
                <a:solidFill>
                  <a:schemeClr val="tx2"/>
                </a:solidFill>
              </a:rPr>
              <a:t>1.1 Projektmanagement</a:t>
            </a:r>
          </a:p>
        </p:txBody>
      </p:sp>
    </p:spTree>
    <p:extLst>
      <p:ext uri="{BB962C8B-B14F-4D97-AF65-F5344CB8AC3E}">
        <p14:creationId xmlns:p14="http://schemas.microsoft.com/office/powerpoint/2010/main" val="244369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14"/>
          <p:cNvSpPr>
            <a:spLocks noGrp="1"/>
          </p:cNvSpPr>
          <p:nvPr>
            <p:ph type="sldNum" sz="quarter" idx="10"/>
          </p:nvPr>
        </p:nvSpPr>
        <p:spPr/>
        <p:txBody>
          <a:bodyPr/>
          <a:lstStyle/>
          <a:p>
            <a:pPr>
              <a:defRPr/>
            </a:pPr>
            <a:fld id="{2A3A57D9-08E7-4A35-820C-6C5F68307974}" type="slidenum">
              <a:rPr lang="de-DE" smtClean="0"/>
              <a:pPr>
                <a:defRPr/>
              </a:pPr>
              <a:t>2</a:t>
            </a:fld>
            <a:endParaRPr lang="de-DE" dirty="0"/>
          </a:p>
        </p:txBody>
      </p:sp>
      <p:sp>
        <p:nvSpPr>
          <p:cNvPr id="14" name="Fußzeilenplatzhalter 13"/>
          <p:cNvSpPr>
            <a:spLocks noGrp="1"/>
          </p:cNvSpPr>
          <p:nvPr>
            <p:ph type="ftr" sz="quarter" idx="11"/>
          </p:nvPr>
        </p:nvSpPr>
        <p:spPr/>
        <p:txBody>
          <a:bodyPr/>
          <a:lstStyle/>
          <a:p>
            <a:pPr>
              <a:defRPr/>
            </a:pPr>
            <a:r>
              <a:rPr lang="de-DE"/>
              <a:t>Prof. Dr. Anna Kolmykova</a:t>
            </a:r>
            <a:endParaRPr lang="de-DE" dirty="0"/>
          </a:p>
        </p:txBody>
      </p:sp>
      <p:sp>
        <p:nvSpPr>
          <p:cNvPr id="5" name="Inhaltsplatzhalter 4"/>
          <p:cNvSpPr>
            <a:spLocks noGrp="1"/>
          </p:cNvSpPr>
          <p:nvPr>
            <p:ph idx="1"/>
          </p:nvPr>
        </p:nvSpPr>
        <p:spPr/>
        <p:txBody>
          <a:bodyPr/>
          <a:lstStyle/>
          <a:p>
            <a:pPr marL="342900" lvl="0" indent="-342900">
              <a:spcBef>
                <a:spcPct val="20000"/>
              </a:spcBef>
              <a:spcAft>
                <a:spcPct val="0"/>
              </a:spcAft>
            </a:pPr>
            <a:endParaRPr lang="de-DE" dirty="0">
              <a:solidFill>
                <a:srgbClr val="00998A"/>
              </a:solidFill>
            </a:endParaRPr>
          </a:p>
          <a:p>
            <a:pPr marL="342900" lvl="0" indent="-342900">
              <a:spcBef>
                <a:spcPct val="20000"/>
              </a:spcBef>
              <a:spcAft>
                <a:spcPct val="0"/>
              </a:spcAft>
            </a:pPr>
            <a:endParaRPr lang="de-DE" dirty="0">
              <a:solidFill>
                <a:srgbClr val="00998A"/>
              </a:solidFill>
            </a:endParaRPr>
          </a:p>
          <a:p>
            <a:pPr marL="342900" lvl="0" indent="-342900">
              <a:spcBef>
                <a:spcPct val="20000"/>
              </a:spcBef>
              <a:spcAft>
                <a:spcPct val="0"/>
              </a:spcAft>
            </a:pPr>
            <a:endParaRPr lang="de-DE" dirty="0">
              <a:solidFill>
                <a:srgbClr val="00998A"/>
              </a:solidFill>
            </a:endParaRPr>
          </a:p>
          <a:p>
            <a:pPr marL="342900" lvl="0" indent="-342900">
              <a:spcBef>
                <a:spcPct val="20000"/>
              </a:spcBef>
              <a:spcAft>
                <a:spcPct val="0"/>
              </a:spcAft>
            </a:pPr>
            <a:r>
              <a:rPr lang="de-DE" dirty="0">
                <a:solidFill>
                  <a:srgbClr val="00998A"/>
                </a:solidFill>
              </a:rPr>
              <a:t>© FOM Hochschule für </a:t>
            </a:r>
            <a:r>
              <a:rPr lang="de-DE" dirty="0" err="1">
                <a:solidFill>
                  <a:srgbClr val="00998A"/>
                </a:solidFill>
              </a:rPr>
              <a:t>Oekonomie</a:t>
            </a:r>
            <a:r>
              <a:rPr lang="de-DE" dirty="0">
                <a:solidFill>
                  <a:srgbClr val="00998A"/>
                </a:solidFill>
              </a:rPr>
              <a:t> &amp; Management</a:t>
            </a:r>
          </a:p>
          <a:p>
            <a:pPr lvl="0">
              <a:spcBef>
                <a:spcPct val="20000"/>
              </a:spcBef>
              <a:spcAft>
                <a:spcPct val="0"/>
              </a:spcAft>
            </a:pPr>
            <a:r>
              <a:rPr lang="de-DE" sz="1700" dirty="0">
                <a:solidFill>
                  <a:srgbClr val="00998A"/>
                </a:solidFill>
              </a:rPr>
              <a:t>gemeinnützige Gesellschaft mbH (FOM), Leimkugelstraße 6, 45141 Essen</a:t>
            </a:r>
          </a:p>
          <a:p>
            <a:pPr lvl="0">
              <a:spcBef>
                <a:spcPct val="20000"/>
              </a:spcBef>
              <a:spcAft>
                <a:spcPct val="0"/>
              </a:spcAft>
            </a:pPr>
            <a:endParaRPr lang="de-DE" sz="1400" b="0" dirty="0">
              <a:solidFill>
                <a:srgbClr val="00998A"/>
              </a:solidFill>
            </a:endParaRPr>
          </a:p>
          <a:p>
            <a:r>
              <a:rPr lang="de-DE" sz="1400" b="0" dirty="0">
                <a:solidFill>
                  <a:schemeClr val="tx2"/>
                </a:solidFill>
              </a:rPr>
              <a:t>Dieses Werk ist urheberrechtlich geschützt und nur für den persönlichen Gebrauch im Rahmen der Veranstaltungen der FOM bestimmt.</a:t>
            </a:r>
          </a:p>
          <a:p>
            <a:r>
              <a:rPr lang="de-DE" sz="1400" b="0" dirty="0">
                <a:solidFill>
                  <a:schemeClr val="tx2"/>
                </a:solidFill>
              </a:rPr>
              <a:t>Die durch die Urheberschaft begründeten Rechte (u. a. Vervielfältigung, Verbreitung, Übersetzung, Nachdruck) bleiben dem Urheber vorbehalten.</a:t>
            </a:r>
          </a:p>
          <a:p>
            <a:r>
              <a:rPr lang="de-DE" sz="1400" b="0" dirty="0">
                <a:solidFill>
                  <a:schemeClr val="tx2"/>
                </a:solidFill>
              </a:rPr>
              <a:t>Das Werk oder Teile daraus dürfen nicht ohne schriftliche Genehmigung des Urhebers / der FOM reproduziert oder unter Verwendung elektronischer Systeme verarbeitet, vervielfältigt oder verbreitet werden. Dies schließt auch den Upload in soziale Medien oder andere digitale Plattformen ein.</a:t>
            </a:r>
          </a:p>
          <a:p>
            <a:endParaRPr lang="de-DE" dirty="0"/>
          </a:p>
        </p:txBody>
      </p:sp>
      <p:sp>
        <p:nvSpPr>
          <p:cNvPr id="7" name="Textplatzhalter 6"/>
          <p:cNvSpPr>
            <a:spLocks noGrp="1"/>
          </p:cNvSpPr>
          <p:nvPr>
            <p:ph type="body" sz="quarter" idx="13"/>
          </p:nvPr>
        </p:nvSpPr>
        <p:spPr/>
        <p:txBody>
          <a:bodyPr/>
          <a:lstStyle/>
          <a:p>
            <a:r>
              <a:rPr lang="de-DE" dirty="0"/>
              <a:t>Copyright</a:t>
            </a:r>
          </a:p>
        </p:txBody>
      </p:sp>
      <p:sp>
        <p:nvSpPr>
          <p:cNvPr id="2" name="Textplatzhalter 1">
            <a:extLst>
              <a:ext uri="{FF2B5EF4-FFF2-40B4-BE49-F238E27FC236}">
                <a16:creationId xmlns:a16="http://schemas.microsoft.com/office/drawing/2014/main" id="{7E01AACB-B8B4-4E81-AFBC-A14EB3B3CC9E}"/>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05098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3"/>
          </p:nvPr>
        </p:nvSpPr>
        <p:spPr/>
        <p:txBody>
          <a:bodyPr/>
          <a:lstStyle/>
          <a:p>
            <a:r>
              <a:rPr lang="de-DE" dirty="0"/>
              <a:t>Zieldreieck der Projektsteuerung</a:t>
            </a:r>
          </a:p>
        </p:txBody>
      </p:sp>
      <p:sp>
        <p:nvSpPr>
          <p:cNvPr id="12" name="Textplatzhalter 11"/>
          <p:cNvSpPr>
            <a:spLocks noGrp="1"/>
          </p:cNvSpPr>
          <p:nvPr>
            <p:ph type="body" sz="quarter" idx="14"/>
          </p:nvPr>
        </p:nvSpPr>
        <p:spPr/>
        <p:txBody>
          <a:bodyPr/>
          <a:lstStyle/>
          <a:p>
            <a:r>
              <a:rPr lang="de-DE" dirty="0"/>
              <a:t>In Anlehnung an 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59</a:t>
            </a:r>
          </a:p>
        </p:txBody>
      </p:sp>
      <p:sp>
        <p:nvSpPr>
          <p:cNvPr id="2" name="Gleichschenkliges Dreieck 1"/>
          <p:cNvSpPr/>
          <p:nvPr/>
        </p:nvSpPr>
        <p:spPr>
          <a:xfrm>
            <a:off x="3009669" y="2279193"/>
            <a:ext cx="2570672" cy="1682151"/>
          </a:xfrm>
          <a:prstGeom prst="triangle">
            <a:avLst/>
          </a:prstGeom>
          <a:solidFill>
            <a:schemeClr val="accent2"/>
          </a:solidFill>
          <a:ln w="2540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lang="de-DE" sz="1800" dirty="0" err="1">
              <a:solidFill>
                <a:schemeClr val="tx1"/>
              </a:solidFill>
            </a:endParaRPr>
          </a:p>
        </p:txBody>
      </p:sp>
      <p:sp>
        <p:nvSpPr>
          <p:cNvPr id="5" name="Textfeld 4"/>
          <p:cNvSpPr txBox="1"/>
          <p:nvPr/>
        </p:nvSpPr>
        <p:spPr bwMode="auto">
          <a:xfrm>
            <a:off x="3730924" y="1820290"/>
            <a:ext cx="1061049" cy="39681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800" b="0" i="0" u="none" strike="noStrike" kern="0" cap="none" spc="0" normalizeH="0" baseline="0" noProof="0" dirty="0">
                <a:ln>
                  <a:noFill/>
                </a:ln>
                <a:solidFill>
                  <a:schemeClr val="tx1"/>
                </a:solidFill>
                <a:effectLst/>
                <a:uLnTx/>
                <a:uFillTx/>
                <a:latin typeface="+mn-lt"/>
              </a:rPr>
              <a:t>Kosten</a:t>
            </a:r>
          </a:p>
        </p:txBody>
      </p:sp>
      <p:sp>
        <p:nvSpPr>
          <p:cNvPr id="13" name="Textfeld 12"/>
          <p:cNvSpPr txBox="1"/>
          <p:nvPr/>
        </p:nvSpPr>
        <p:spPr bwMode="auto">
          <a:xfrm>
            <a:off x="5016260" y="4043595"/>
            <a:ext cx="1061049" cy="39681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800" b="0" i="0" u="none" strike="noStrike" kern="0" cap="none" spc="0" normalizeH="0" baseline="0" noProof="0" dirty="0">
                <a:ln>
                  <a:noFill/>
                </a:ln>
                <a:solidFill>
                  <a:schemeClr val="tx1"/>
                </a:solidFill>
                <a:effectLst/>
                <a:uLnTx/>
                <a:uFillTx/>
                <a:latin typeface="+mn-lt"/>
              </a:rPr>
              <a:t>Leistung</a:t>
            </a:r>
          </a:p>
        </p:txBody>
      </p:sp>
      <p:sp>
        <p:nvSpPr>
          <p:cNvPr id="14" name="Textfeld 13"/>
          <p:cNvSpPr txBox="1"/>
          <p:nvPr/>
        </p:nvSpPr>
        <p:spPr bwMode="auto">
          <a:xfrm>
            <a:off x="2367163" y="4042989"/>
            <a:ext cx="1061049" cy="39681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800" b="0" i="0" u="none" strike="noStrike" kern="0" cap="none" spc="0" normalizeH="0" baseline="0" noProof="0" dirty="0">
                <a:ln>
                  <a:noFill/>
                </a:ln>
                <a:solidFill>
                  <a:schemeClr val="tx1"/>
                </a:solidFill>
                <a:effectLst/>
                <a:uLnTx/>
                <a:uFillTx/>
                <a:latin typeface="+mn-lt"/>
              </a:rPr>
              <a:t>Zeit</a:t>
            </a:r>
          </a:p>
        </p:txBody>
      </p:sp>
      <p:cxnSp>
        <p:nvCxnSpPr>
          <p:cNvPr id="16" name="Gerader Verbinder 15">
            <a:extLst>
              <a:ext uri="{FF2B5EF4-FFF2-40B4-BE49-F238E27FC236}">
                <a16:creationId xmlns:a16="http://schemas.microsoft.com/office/drawing/2014/main" id="{FBD96BE6-6428-4B39-A9E1-DBFFBF9E7F60}"/>
              </a:ext>
            </a:extLst>
          </p:cNvPr>
          <p:cNvCxnSpPr/>
          <p:nvPr/>
        </p:nvCxnSpPr>
        <p:spPr>
          <a:xfrm flipH="1">
            <a:off x="5134573" y="4439804"/>
            <a:ext cx="257175" cy="257175"/>
          </a:xfrm>
          <a:prstGeom prst="line">
            <a:avLst/>
          </a:prstGeom>
          <a:ln w="25400">
            <a:solidFill>
              <a:schemeClr val="accent1">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3375E79-FF56-4704-9276-0BD4CCD7AEA0}"/>
              </a:ext>
            </a:extLst>
          </p:cNvPr>
          <p:cNvCxnSpPr/>
          <p:nvPr/>
        </p:nvCxnSpPr>
        <p:spPr>
          <a:xfrm>
            <a:off x="5653821" y="4448671"/>
            <a:ext cx="257175" cy="257175"/>
          </a:xfrm>
          <a:prstGeom prst="line">
            <a:avLst/>
          </a:prstGeom>
          <a:ln w="25400">
            <a:solidFill>
              <a:schemeClr val="accent1">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FF61CCF2-9E6C-44F9-A216-C43417E6EBF4}"/>
              </a:ext>
            </a:extLst>
          </p:cNvPr>
          <p:cNvSpPr txBox="1"/>
          <p:nvPr/>
        </p:nvSpPr>
        <p:spPr bwMode="auto">
          <a:xfrm>
            <a:off x="4314347" y="4801813"/>
            <a:ext cx="820226" cy="258793"/>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400" b="0" i="0" u="none" strike="noStrike" kern="0" cap="none" spc="0" normalizeH="0" baseline="0" noProof="0" dirty="0">
                <a:ln>
                  <a:noFill/>
                </a:ln>
                <a:solidFill>
                  <a:schemeClr val="tx1"/>
                </a:solidFill>
                <a:effectLst/>
                <a:uLnTx/>
                <a:uFillTx/>
                <a:latin typeface="+mn-lt"/>
              </a:rPr>
              <a:t>Quantität</a:t>
            </a:r>
          </a:p>
        </p:txBody>
      </p:sp>
      <p:sp>
        <p:nvSpPr>
          <p:cNvPr id="19" name="Textfeld 18">
            <a:extLst>
              <a:ext uri="{FF2B5EF4-FFF2-40B4-BE49-F238E27FC236}">
                <a16:creationId xmlns:a16="http://schemas.microsoft.com/office/drawing/2014/main" id="{F535E9BC-3783-4912-8846-74A2BB4B652B}"/>
              </a:ext>
            </a:extLst>
          </p:cNvPr>
          <p:cNvSpPr txBox="1"/>
          <p:nvPr/>
        </p:nvSpPr>
        <p:spPr bwMode="auto">
          <a:xfrm>
            <a:off x="5910996" y="4801813"/>
            <a:ext cx="820226" cy="258793"/>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400" b="0" i="0" u="none" strike="noStrike" kern="0" cap="none" spc="0" normalizeH="0" baseline="0" noProof="0" dirty="0">
                <a:ln>
                  <a:noFill/>
                </a:ln>
                <a:solidFill>
                  <a:schemeClr val="tx1"/>
                </a:solidFill>
                <a:effectLst/>
                <a:uLnTx/>
                <a:uFillTx/>
                <a:latin typeface="+mn-lt"/>
              </a:rPr>
              <a:t>Qualität</a:t>
            </a:r>
          </a:p>
        </p:txBody>
      </p:sp>
      <p:sp>
        <p:nvSpPr>
          <p:cNvPr id="22" name="Fußzeilenplatzhalter 21"/>
          <p:cNvSpPr>
            <a:spLocks noGrp="1"/>
          </p:cNvSpPr>
          <p:nvPr>
            <p:ph type="ftr" sz="quarter" idx="11"/>
          </p:nvPr>
        </p:nvSpPr>
        <p:spPr/>
        <p:txBody>
          <a:bodyPr/>
          <a:lstStyle/>
          <a:p>
            <a:pPr>
              <a:defRPr/>
            </a:pPr>
            <a:r>
              <a:rPr lang="de-DE"/>
              <a:t>Prof. Dr. Anna Kolmykova</a:t>
            </a:r>
            <a:endParaRPr lang="de-DE" dirty="0"/>
          </a:p>
        </p:txBody>
      </p:sp>
      <p:sp>
        <p:nvSpPr>
          <p:cNvPr id="23" name="Foliennummernplatzhalter 22"/>
          <p:cNvSpPr>
            <a:spLocks noGrp="1"/>
          </p:cNvSpPr>
          <p:nvPr>
            <p:ph type="sldNum" sz="quarter" idx="10"/>
          </p:nvPr>
        </p:nvSpPr>
        <p:spPr/>
        <p:txBody>
          <a:bodyPr/>
          <a:lstStyle/>
          <a:p>
            <a:pPr>
              <a:defRPr/>
            </a:pPr>
            <a:fld id="{2A3A57D9-08E7-4A35-820C-6C5F68307974}" type="slidenum">
              <a:rPr lang="de-DE" smtClean="0"/>
              <a:pPr>
                <a:defRPr/>
              </a:pPr>
              <a:t>20</a:t>
            </a:fld>
            <a:endParaRPr lang="de-DE" dirty="0"/>
          </a:p>
        </p:txBody>
      </p:sp>
      <p:sp>
        <p:nvSpPr>
          <p:cNvPr id="20" name="Textfeld 19">
            <a:extLst>
              <a:ext uri="{FF2B5EF4-FFF2-40B4-BE49-F238E27FC236}">
                <a16:creationId xmlns:a16="http://schemas.microsoft.com/office/drawing/2014/main" id="{D38A6B8E-AD51-4CE6-ADA9-71FD12113B24}"/>
              </a:ext>
            </a:extLst>
          </p:cNvPr>
          <p:cNvSpPr txBox="1"/>
          <p:nvPr/>
        </p:nvSpPr>
        <p:spPr bwMode="auto">
          <a:xfrm>
            <a:off x="-23052" y="-8924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367890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pPr>
              <a:defRPr/>
            </a:pPr>
            <a:fld id="{2A3A57D9-08E7-4A35-820C-6C5F68307974}" type="slidenum">
              <a:rPr lang="de-DE" smtClean="0"/>
              <a:pPr>
                <a:defRPr/>
              </a:pPr>
              <a:t>21</a:t>
            </a:fld>
            <a:endParaRPr lang="de-DE" dirty="0"/>
          </a:p>
        </p:txBody>
      </p:sp>
      <p:sp>
        <p:nvSpPr>
          <p:cNvPr id="3" name="Fußzeilenplatzhalter 2"/>
          <p:cNvSpPr>
            <a:spLocks noGrp="1"/>
          </p:cNvSpPr>
          <p:nvPr>
            <p:ph type="ftr" sz="quarter" idx="11"/>
          </p:nvPr>
        </p:nvSpPr>
        <p:spPr/>
        <p:txBody>
          <a:bodyPr/>
          <a:lstStyle/>
          <a:p>
            <a:pPr>
              <a:defRPr/>
            </a:pPr>
            <a:r>
              <a:rPr lang="en-US"/>
              <a:t>Prof. Dr. Anna Kolmykova</a:t>
            </a:r>
            <a:endParaRPr lang="de-DE" dirty="0"/>
          </a:p>
        </p:txBody>
      </p:sp>
      <p:sp>
        <p:nvSpPr>
          <p:cNvPr id="6" name="Titel 5"/>
          <p:cNvSpPr>
            <a:spLocks noGrp="1"/>
          </p:cNvSpPr>
          <p:nvPr>
            <p:ph type="title"/>
          </p:nvPr>
        </p:nvSpPr>
        <p:spPr>
          <a:xfrm>
            <a:off x="17940" y="83748"/>
            <a:ext cx="7936302" cy="356288"/>
          </a:xfrm>
        </p:spPr>
        <p:txBody>
          <a:bodyPr/>
          <a:lstStyle/>
          <a:p>
            <a:r>
              <a:rPr lang="de-DE" dirty="0"/>
              <a:t>1.1 Projektmanagement</a:t>
            </a:r>
          </a:p>
        </p:txBody>
      </p:sp>
      <p:sp>
        <p:nvSpPr>
          <p:cNvPr id="7" name="Textplatzhalter 6"/>
          <p:cNvSpPr>
            <a:spLocks noGrp="1"/>
          </p:cNvSpPr>
          <p:nvPr>
            <p:ph type="body" sz="quarter" idx="13"/>
          </p:nvPr>
        </p:nvSpPr>
        <p:spPr>
          <a:xfrm>
            <a:off x="21756" y="357857"/>
            <a:ext cx="7950708" cy="360064"/>
          </a:xfrm>
        </p:spPr>
        <p:txBody>
          <a:bodyPr/>
          <a:lstStyle/>
          <a:p>
            <a:r>
              <a:rPr lang="de-DE" dirty="0"/>
              <a:t>Definition Projektmanagement</a:t>
            </a:r>
          </a:p>
          <a:p>
            <a:endParaRPr lang="de-DE" dirty="0"/>
          </a:p>
        </p:txBody>
      </p:sp>
      <p:grpSp>
        <p:nvGrpSpPr>
          <p:cNvPr id="5" name="Gruppieren 4"/>
          <p:cNvGrpSpPr/>
          <p:nvPr/>
        </p:nvGrpSpPr>
        <p:grpSpPr>
          <a:xfrm>
            <a:off x="54323" y="990953"/>
            <a:ext cx="8315232" cy="5371612"/>
            <a:chOff x="54323" y="990953"/>
            <a:chExt cx="8315232" cy="5371612"/>
          </a:xfrm>
        </p:grpSpPr>
        <p:sp>
          <p:nvSpPr>
            <p:cNvPr id="9" name="Freihandform 8"/>
            <p:cNvSpPr/>
            <p:nvPr/>
          </p:nvSpPr>
          <p:spPr>
            <a:xfrm>
              <a:off x="1789203" y="1164232"/>
              <a:ext cx="6580352" cy="1386222"/>
            </a:xfrm>
            <a:custGeom>
              <a:avLst/>
              <a:gdLst>
                <a:gd name="connsiteX0" fmla="*/ 231042 w 1386222"/>
                <a:gd name="connsiteY0" fmla="*/ 0 h 6580352"/>
                <a:gd name="connsiteX1" fmla="*/ 1155180 w 1386222"/>
                <a:gd name="connsiteY1" fmla="*/ 0 h 6580352"/>
                <a:gd name="connsiteX2" fmla="*/ 1386222 w 1386222"/>
                <a:gd name="connsiteY2" fmla="*/ 231042 h 6580352"/>
                <a:gd name="connsiteX3" fmla="*/ 1386222 w 1386222"/>
                <a:gd name="connsiteY3" fmla="*/ 6580352 h 6580352"/>
                <a:gd name="connsiteX4" fmla="*/ 1386222 w 1386222"/>
                <a:gd name="connsiteY4" fmla="*/ 6580352 h 6580352"/>
                <a:gd name="connsiteX5" fmla="*/ 0 w 1386222"/>
                <a:gd name="connsiteY5" fmla="*/ 6580352 h 6580352"/>
                <a:gd name="connsiteX6" fmla="*/ 0 w 1386222"/>
                <a:gd name="connsiteY6" fmla="*/ 6580352 h 6580352"/>
                <a:gd name="connsiteX7" fmla="*/ 0 w 1386222"/>
                <a:gd name="connsiteY7" fmla="*/ 231042 h 6580352"/>
                <a:gd name="connsiteX8" fmla="*/ 231042 w 1386222"/>
                <a:gd name="connsiteY8" fmla="*/ 0 h 65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6222" h="6580352">
                  <a:moveTo>
                    <a:pt x="1386222" y="1096751"/>
                  </a:moveTo>
                  <a:lnTo>
                    <a:pt x="1386222" y="5483601"/>
                  </a:lnTo>
                  <a:cubicBezTo>
                    <a:pt x="1386222" y="6089319"/>
                    <a:pt x="1364431" y="6580350"/>
                    <a:pt x="1337551" y="6580350"/>
                  </a:cubicBezTo>
                  <a:lnTo>
                    <a:pt x="0" y="6580350"/>
                  </a:lnTo>
                  <a:lnTo>
                    <a:pt x="0" y="6580350"/>
                  </a:lnTo>
                  <a:lnTo>
                    <a:pt x="0" y="2"/>
                  </a:lnTo>
                  <a:lnTo>
                    <a:pt x="0" y="2"/>
                  </a:lnTo>
                  <a:lnTo>
                    <a:pt x="1337551" y="2"/>
                  </a:lnTo>
                  <a:cubicBezTo>
                    <a:pt x="1364431" y="2"/>
                    <a:pt x="1386222" y="491033"/>
                    <a:pt x="1386222" y="109675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191495" rIns="315320" bIns="191495" numCol="1" spcCol="1270" anchor="ctr" anchorCtr="0">
              <a:noAutofit/>
            </a:bodyPr>
            <a:lstStyle/>
            <a:p>
              <a:pPr marL="0" lvl="1" algn="l" defTabSz="800100">
                <a:lnSpc>
                  <a:spcPct val="90000"/>
                </a:lnSpc>
                <a:spcBef>
                  <a:spcPct val="0"/>
                </a:spcBef>
                <a:spcAft>
                  <a:spcPct val="15000"/>
                </a:spcAft>
                <a:buClr>
                  <a:schemeClr val="accent1"/>
                </a:buClr>
              </a:pPr>
              <a:r>
                <a:rPr lang="de-DE" sz="1800" kern="1200" dirty="0">
                  <a:latin typeface="Arial"/>
                  <a:ea typeface="+mn-ea"/>
                  <a:cs typeface="Arial" pitchFamily="34" charset="0"/>
                </a:rPr>
                <a:t>die Anwendung von Wissen, Fertigkeiten, Werkzeugen und Methoden auf Projektvorgänge, um die Projektanforderungen zu erfüllen</a:t>
              </a:r>
            </a:p>
          </p:txBody>
        </p:sp>
        <p:sp>
          <p:nvSpPr>
            <p:cNvPr id="10" name="Freihandform 9"/>
            <p:cNvSpPr/>
            <p:nvPr/>
          </p:nvSpPr>
          <p:spPr>
            <a:xfrm>
              <a:off x="54323" y="990953"/>
              <a:ext cx="1734787" cy="1732778"/>
            </a:xfrm>
            <a:custGeom>
              <a:avLst/>
              <a:gdLst>
                <a:gd name="connsiteX0" fmla="*/ 0 w 1734787"/>
                <a:gd name="connsiteY0" fmla="*/ 288802 h 1732778"/>
                <a:gd name="connsiteX1" fmla="*/ 288802 w 1734787"/>
                <a:gd name="connsiteY1" fmla="*/ 0 h 1732778"/>
                <a:gd name="connsiteX2" fmla="*/ 1445985 w 1734787"/>
                <a:gd name="connsiteY2" fmla="*/ 0 h 1732778"/>
                <a:gd name="connsiteX3" fmla="*/ 1734787 w 1734787"/>
                <a:gd name="connsiteY3" fmla="*/ 288802 h 1732778"/>
                <a:gd name="connsiteX4" fmla="*/ 1734787 w 1734787"/>
                <a:gd name="connsiteY4" fmla="*/ 1443976 h 1732778"/>
                <a:gd name="connsiteX5" fmla="*/ 1445985 w 1734787"/>
                <a:gd name="connsiteY5" fmla="*/ 1732778 h 1732778"/>
                <a:gd name="connsiteX6" fmla="*/ 288802 w 1734787"/>
                <a:gd name="connsiteY6" fmla="*/ 1732778 h 1732778"/>
                <a:gd name="connsiteX7" fmla="*/ 0 w 1734787"/>
                <a:gd name="connsiteY7" fmla="*/ 1443976 h 1732778"/>
                <a:gd name="connsiteX8" fmla="*/ 0 w 1734787"/>
                <a:gd name="connsiteY8" fmla="*/ 288802 h 17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4787" h="1732778">
                  <a:moveTo>
                    <a:pt x="0" y="288802"/>
                  </a:moveTo>
                  <a:cubicBezTo>
                    <a:pt x="0" y="129301"/>
                    <a:pt x="129301" y="0"/>
                    <a:pt x="288802" y="0"/>
                  </a:cubicBezTo>
                  <a:lnTo>
                    <a:pt x="1445985" y="0"/>
                  </a:lnTo>
                  <a:cubicBezTo>
                    <a:pt x="1605486" y="0"/>
                    <a:pt x="1734787" y="129301"/>
                    <a:pt x="1734787" y="288802"/>
                  </a:cubicBezTo>
                  <a:lnTo>
                    <a:pt x="1734787" y="1443976"/>
                  </a:lnTo>
                  <a:cubicBezTo>
                    <a:pt x="1734787" y="1603477"/>
                    <a:pt x="1605486" y="1732778"/>
                    <a:pt x="1445985" y="1732778"/>
                  </a:cubicBezTo>
                  <a:lnTo>
                    <a:pt x="288802" y="1732778"/>
                  </a:lnTo>
                  <a:cubicBezTo>
                    <a:pt x="129301" y="1732778"/>
                    <a:pt x="0" y="1603477"/>
                    <a:pt x="0" y="1443976"/>
                  </a:cubicBezTo>
                  <a:lnTo>
                    <a:pt x="0" y="288802"/>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6027" tIns="130307" rIns="176027" bIns="130307" numCol="1" spcCol="1270" anchor="ctr" anchorCtr="0">
              <a:noAutofit/>
            </a:bodyPr>
            <a:lstStyle/>
            <a:p>
              <a:pPr lvl="0" algn="ctr" defTabSz="1066800">
                <a:lnSpc>
                  <a:spcPct val="90000"/>
                </a:lnSpc>
                <a:spcBef>
                  <a:spcPct val="0"/>
                </a:spcBef>
                <a:spcAft>
                  <a:spcPct val="35000"/>
                </a:spcAft>
              </a:pPr>
              <a:r>
                <a:rPr lang="de-DE" sz="2400" b="1" kern="1200">
                  <a:latin typeface="Arial"/>
                  <a:ea typeface="+mn-ea"/>
                  <a:cs typeface="+mn-cs"/>
                </a:rPr>
                <a:t>PMI / </a:t>
              </a:r>
              <a:endParaRPr lang="de-DE" sz="2400" b="1" kern="1200" dirty="0">
                <a:latin typeface="Arial"/>
                <a:ea typeface="+mn-ea"/>
                <a:cs typeface="+mn-cs"/>
              </a:endParaRPr>
            </a:p>
            <a:p>
              <a:pPr lvl="0" algn="ctr" defTabSz="1066800">
                <a:lnSpc>
                  <a:spcPct val="90000"/>
                </a:lnSpc>
                <a:spcBef>
                  <a:spcPct val="0"/>
                </a:spcBef>
                <a:spcAft>
                  <a:spcPct val="35000"/>
                </a:spcAft>
              </a:pPr>
              <a:r>
                <a:rPr lang="de-DE" sz="2400" b="1" kern="1200" dirty="0">
                  <a:latin typeface="Arial"/>
                  <a:ea typeface="+mn-ea"/>
                  <a:cs typeface="+mn-cs"/>
                </a:rPr>
                <a:t>PMBOK</a:t>
              </a:r>
              <a:endParaRPr lang="de-DE" sz="2400" kern="1200" dirty="0">
                <a:latin typeface="Arial"/>
                <a:ea typeface="+mn-ea"/>
                <a:cs typeface="+mn-cs"/>
              </a:endParaRPr>
            </a:p>
          </p:txBody>
        </p:sp>
        <p:sp>
          <p:nvSpPr>
            <p:cNvPr id="11" name="Freihandform 10"/>
            <p:cNvSpPr/>
            <p:nvPr/>
          </p:nvSpPr>
          <p:spPr>
            <a:xfrm>
              <a:off x="1832471" y="2983648"/>
              <a:ext cx="6530174" cy="1386223"/>
            </a:xfrm>
            <a:custGeom>
              <a:avLst/>
              <a:gdLst>
                <a:gd name="connsiteX0" fmla="*/ 231042 w 1386222"/>
                <a:gd name="connsiteY0" fmla="*/ 0 h 6530173"/>
                <a:gd name="connsiteX1" fmla="*/ 1155180 w 1386222"/>
                <a:gd name="connsiteY1" fmla="*/ 0 h 6530173"/>
                <a:gd name="connsiteX2" fmla="*/ 1386222 w 1386222"/>
                <a:gd name="connsiteY2" fmla="*/ 231042 h 6530173"/>
                <a:gd name="connsiteX3" fmla="*/ 1386222 w 1386222"/>
                <a:gd name="connsiteY3" fmla="*/ 6530173 h 6530173"/>
                <a:gd name="connsiteX4" fmla="*/ 1386222 w 1386222"/>
                <a:gd name="connsiteY4" fmla="*/ 6530173 h 6530173"/>
                <a:gd name="connsiteX5" fmla="*/ 0 w 1386222"/>
                <a:gd name="connsiteY5" fmla="*/ 6530173 h 6530173"/>
                <a:gd name="connsiteX6" fmla="*/ 0 w 1386222"/>
                <a:gd name="connsiteY6" fmla="*/ 6530173 h 6530173"/>
                <a:gd name="connsiteX7" fmla="*/ 0 w 1386222"/>
                <a:gd name="connsiteY7" fmla="*/ 231042 h 6530173"/>
                <a:gd name="connsiteX8" fmla="*/ 231042 w 1386222"/>
                <a:gd name="connsiteY8" fmla="*/ 0 h 653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6222" h="6530173">
                  <a:moveTo>
                    <a:pt x="1386222" y="1088387"/>
                  </a:moveTo>
                  <a:lnTo>
                    <a:pt x="1386222" y="5441786"/>
                  </a:lnTo>
                  <a:cubicBezTo>
                    <a:pt x="1386222" y="6042884"/>
                    <a:pt x="1364263" y="6530171"/>
                    <a:pt x="1337176" y="6530171"/>
                  </a:cubicBezTo>
                  <a:lnTo>
                    <a:pt x="0" y="6530171"/>
                  </a:lnTo>
                  <a:lnTo>
                    <a:pt x="0" y="6530171"/>
                  </a:lnTo>
                  <a:lnTo>
                    <a:pt x="0" y="2"/>
                  </a:lnTo>
                  <a:lnTo>
                    <a:pt x="0" y="2"/>
                  </a:lnTo>
                  <a:lnTo>
                    <a:pt x="1337176" y="2"/>
                  </a:lnTo>
                  <a:cubicBezTo>
                    <a:pt x="1364263" y="2"/>
                    <a:pt x="1386222" y="487289"/>
                    <a:pt x="1386222" y="1088387"/>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91495" rIns="315320" bIns="191496" numCol="1" spcCol="1270" anchor="ctr" anchorCtr="0">
              <a:noAutofit/>
            </a:bodyPr>
            <a:lstStyle/>
            <a:p>
              <a:pPr marL="0" lvl="1" algn="l" defTabSz="800100">
                <a:lnSpc>
                  <a:spcPct val="90000"/>
                </a:lnSpc>
                <a:spcBef>
                  <a:spcPct val="0"/>
                </a:spcBef>
                <a:spcAft>
                  <a:spcPct val="15000"/>
                </a:spcAft>
                <a:buClr>
                  <a:schemeClr val="accent1"/>
                </a:buClr>
              </a:pPr>
              <a:r>
                <a:rPr lang="de-DE" sz="1800" kern="1200" dirty="0">
                  <a:latin typeface="Arial"/>
                  <a:ea typeface="+mn-ea"/>
                  <a:cs typeface="Arial" pitchFamily="34" charset="0"/>
                </a:rPr>
                <a:t>Die Planung, Organisation, Überwachung und Kontrolle aller Aspekte eines Projekts sowie das Management und die Führung aller Beteiligten, um die Projektziele sicher und im vorgegebenen Zeit-, Kosten-, Leistungs- und Qualitätsrahmen zu erreichen</a:t>
              </a:r>
            </a:p>
          </p:txBody>
        </p:sp>
        <p:sp>
          <p:nvSpPr>
            <p:cNvPr id="12" name="Freihandform 11"/>
            <p:cNvSpPr/>
            <p:nvPr/>
          </p:nvSpPr>
          <p:spPr>
            <a:xfrm>
              <a:off x="54323" y="2810370"/>
              <a:ext cx="1778148" cy="1732778"/>
            </a:xfrm>
            <a:custGeom>
              <a:avLst/>
              <a:gdLst>
                <a:gd name="connsiteX0" fmla="*/ 0 w 1778148"/>
                <a:gd name="connsiteY0" fmla="*/ 288802 h 1732778"/>
                <a:gd name="connsiteX1" fmla="*/ 288802 w 1778148"/>
                <a:gd name="connsiteY1" fmla="*/ 0 h 1732778"/>
                <a:gd name="connsiteX2" fmla="*/ 1489346 w 1778148"/>
                <a:gd name="connsiteY2" fmla="*/ 0 h 1732778"/>
                <a:gd name="connsiteX3" fmla="*/ 1778148 w 1778148"/>
                <a:gd name="connsiteY3" fmla="*/ 288802 h 1732778"/>
                <a:gd name="connsiteX4" fmla="*/ 1778148 w 1778148"/>
                <a:gd name="connsiteY4" fmla="*/ 1443976 h 1732778"/>
                <a:gd name="connsiteX5" fmla="*/ 1489346 w 1778148"/>
                <a:gd name="connsiteY5" fmla="*/ 1732778 h 1732778"/>
                <a:gd name="connsiteX6" fmla="*/ 288802 w 1778148"/>
                <a:gd name="connsiteY6" fmla="*/ 1732778 h 1732778"/>
                <a:gd name="connsiteX7" fmla="*/ 0 w 1778148"/>
                <a:gd name="connsiteY7" fmla="*/ 1443976 h 1732778"/>
                <a:gd name="connsiteX8" fmla="*/ 0 w 1778148"/>
                <a:gd name="connsiteY8" fmla="*/ 288802 h 17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148" h="1732778">
                  <a:moveTo>
                    <a:pt x="0" y="288802"/>
                  </a:moveTo>
                  <a:cubicBezTo>
                    <a:pt x="0" y="129301"/>
                    <a:pt x="129301" y="0"/>
                    <a:pt x="288802" y="0"/>
                  </a:cubicBezTo>
                  <a:lnTo>
                    <a:pt x="1489346" y="0"/>
                  </a:lnTo>
                  <a:cubicBezTo>
                    <a:pt x="1648847" y="0"/>
                    <a:pt x="1778148" y="129301"/>
                    <a:pt x="1778148" y="288802"/>
                  </a:cubicBezTo>
                  <a:lnTo>
                    <a:pt x="1778148" y="1443976"/>
                  </a:lnTo>
                  <a:cubicBezTo>
                    <a:pt x="1778148" y="1603477"/>
                    <a:pt x="1648847" y="1732778"/>
                    <a:pt x="1489346" y="1732778"/>
                  </a:cubicBezTo>
                  <a:lnTo>
                    <a:pt x="288802" y="1732778"/>
                  </a:lnTo>
                  <a:cubicBezTo>
                    <a:pt x="129301" y="1732778"/>
                    <a:pt x="0" y="1603477"/>
                    <a:pt x="0" y="1443976"/>
                  </a:cubicBezTo>
                  <a:lnTo>
                    <a:pt x="0" y="288802"/>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6027" tIns="130307" rIns="176027" bIns="130307" numCol="1" spcCol="1270" anchor="ctr" anchorCtr="0">
              <a:noAutofit/>
            </a:bodyPr>
            <a:lstStyle/>
            <a:p>
              <a:pPr lvl="0" algn="ctr" defTabSz="1066800">
                <a:lnSpc>
                  <a:spcPct val="90000"/>
                </a:lnSpc>
                <a:spcBef>
                  <a:spcPct val="0"/>
                </a:spcBef>
                <a:spcAft>
                  <a:spcPct val="35000"/>
                </a:spcAft>
              </a:pPr>
              <a:r>
                <a:rPr lang="de-DE" sz="2400" b="1" kern="1200">
                  <a:latin typeface="Arial"/>
                  <a:ea typeface="+mn-ea"/>
                  <a:cs typeface="+mn-cs"/>
                </a:rPr>
                <a:t>IPMA / </a:t>
              </a:r>
              <a:endParaRPr lang="de-DE" sz="2400" b="1" kern="1200" dirty="0">
                <a:latin typeface="Arial"/>
                <a:ea typeface="+mn-ea"/>
                <a:cs typeface="+mn-cs"/>
              </a:endParaRPr>
            </a:p>
            <a:p>
              <a:pPr lvl="0" algn="ctr" defTabSz="1066800">
                <a:lnSpc>
                  <a:spcPct val="90000"/>
                </a:lnSpc>
                <a:spcBef>
                  <a:spcPct val="0"/>
                </a:spcBef>
                <a:spcAft>
                  <a:spcPct val="35000"/>
                </a:spcAft>
              </a:pPr>
              <a:r>
                <a:rPr lang="de-DE" sz="2400" b="1" kern="1200" dirty="0">
                  <a:latin typeface="Arial"/>
                  <a:ea typeface="+mn-ea"/>
                  <a:cs typeface="+mn-cs"/>
                </a:rPr>
                <a:t>GPMA</a:t>
              </a:r>
              <a:endParaRPr lang="de-DE" sz="2400" kern="1200" dirty="0">
                <a:latin typeface="Arial"/>
                <a:ea typeface="+mn-ea"/>
                <a:cs typeface="+mn-cs"/>
              </a:endParaRPr>
            </a:p>
          </p:txBody>
        </p:sp>
        <p:sp>
          <p:nvSpPr>
            <p:cNvPr id="13" name="Freihandform 12"/>
            <p:cNvSpPr/>
            <p:nvPr/>
          </p:nvSpPr>
          <p:spPr>
            <a:xfrm>
              <a:off x="1861877" y="4803064"/>
              <a:ext cx="6506868" cy="1386223"/>
            </a:xfrm>
            <a:custGeom>
              <a:avLst/>
              <a:gdLst>
                <a:gd name="connsiteX0" fmla="*/ 231042 w 1386222"/>
                <a:gd name="connsiteY0" fmla="*/ 0 h 6506867"/>
                <a:gd name="connsiteX1" fmla="*/ 1155180 w 1386222"/>
                <a:gd name="connsiteY1" fmla="*/ 0 h 6506867"/>
                <a:gd name="connsiteX2" fmla="*/ 1386222 w 1386222"/>
                <a:gd name="connsiteY2" fmla="*/ 231042 h 6506867"/>
                <a:gd name="connsiteX3" fmla="*/ 1386222 w 1386222"/>
                <a:gd name="connsiteY3" fmla="*/ 6506867 h 6506867"/>
                <a:gd name="connsiteX4" fmla="*/ 1386222 w 1386222"/>
                <a:gd name="connsiteY4" fmla="*/ 6506867 h 6506867"/>
                <a:gd name="connsiteX5" fmla="*/ 0 w 1386222"/>
                <a:gd name="connsiteY5" fmla="*/ 6506867 h 6506867"/>
                <a:gd name="connsiteX6" fmla="*/ 0 w 1386222"/>
                <a:gd name="connsiteY6" fmla="*/ 6506867 h 6506867"/>
                <a:gd name="connsiteX7" fmla="*/ 0 w 1386222"/>
                <a:gd name="connsiteY7" fmla="*/ 231042 h 6506867"/>
                <a:gd name="connsiteX8" fmla="*/ 231042 w 1386222"/>
                <a:gd name="connsiteY8" fmla="*/ 0 h 6506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6222" h="6506867">
                  <a:moveTo>
                    <a:pt x="1386222" y="1084503"/>
                  </a:moveTo>
                  <a:lnTo>
                    <a:pt x="1386222" y="5422364"/>
                  </a:lnTo>
                  <a:cubicBezTo>
                    <a:pt x="1386222" y="6021317"/>
                    <a:pt x="1364185" y="6506865"/>
                    <a:pt x="1337001" y="6506865"/>
                  </a:cubicBezTo>
                  <a:lnTo>
                    <a:pt x="0" y="6506865"/>
                  </a:lnTo>
                  <a:lnTo>
                    <a:pt x="0" y="6506865"/>
                  </a:lnTo>
                  <a:lnTo>
                    <a:pt x="0" y="2"/>
                  </a:lnTo>
                  <a:lnTo>
                    <a:pt x="0" y="2"/>
                  </a:lnTo>
                  <a:lnTo>
                    <a:pt x="1337001" y="2"/>
                  </a:lnTo>
                  <a:cubicBezTo>
                    <a:pt x="1364185" y="2"/>
                    <a:pt x="1386222" y="485550"/>
                    <a:pt x="1386222" y="1084503"/>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91495" rIns="315320" bIns="191496" numCol="1" spcCol="1270" anchor="ctr" anchorCtr="0">
              <a:noAutofit/>
            </a:bodyPr>
            <a:lstStyle/>
            <a:p>
              <a:pPr marL="0" lvl="1" algn="l" defTabSz="800100">
                <a:lnSpc>
                  <a:spcPct val="90000"/>
                </a:lnSpc>
                <a:spcBef>
                  <a:spcPct val="0"/>
                </a:spcBef>
                <a:spcAft>
                  <a:spcPct val="15000"/>
                </a:spcAft>
                <a:buClr>
                  <a:schemeClr val="accent1"/>
                </a:buClr>
              </a:pPr>
              <a:r>
                <a:rPr lang="en-US" sz="1800" kern="1200" dirty="0">
                  <a:latin typeface="Arial"/>
                  <a:ea typeface="+mn-ea"/>
                  <a:cs typeface="Arial" pitchFamily="34" charset="0"/>
                </a:rPr>
                <a:t>Is the planning, delegating, monitoring and control of all aspects, and the motivation of those involved, to achieve the project objectives within the expected performance targets for time, cost, quality, scope, benefits and risks</a:t>
              </a:r>
              <a:endParaRPr lang="de-DE" sz="1800" kern="1200" dirty="0">
                <a:latin typeface="Arial"/>
                <a:ea typeface="+mn-ea"/>
                <a:cs typeface="Arial" pitchFamily="34" charset="0"/>
              </a:endParaRPr>
            </a:p>
          </p:txBody>
        </p:sp>
        <p:sp>
          <p:nvSpPr>
            <p:cNvPr id="14" name="Freihandform 13"/>
            <p:cNvSpPr/>
            <p:nvPr/>
          </p:nvSpPr>
          <p:spPr>
            <a:xfrm>
              <a:off x="54323" y="4629787"/>
              <a:ext cx="1807554" cy="1732778"/>
            </a:xfrm>
            <a:custGeom>
              <a:avLst/>
              <a:gdLst>
                <a:gd name="connsiteX0" fmla="*/ 0 w 1807554"/>
                <a:gd name="connsiteY0" fmla="*/ 288802 h 1732778"/>
                <a:gd name="connsiteX1" fmla="*/ 288802 w 1807554"/>
                <a:gd name="connsiteY1" fmla="*/ 0 h 1732778"/>
                <a:gd name="connsiteX2" fmla="*/ 1518752 w 1807554"/>
                <a:gd name="connsiteY2" fmla="*/ 0 h 1732778"/>
                <a:gd name="connsiteX3" fmla="*/ 1807554 w 1807554"/>
                <a:gd name="connsiteY3" fmla="*/ 288802 h 1732778"/>
                <a:gd name="connsiteX4" fmla="*/ 1807554 w 1807554"/>
                <a:gd name="connsiteY4" fmla="*/ 1443976 h 1732778"/>
                <a:gd name="connsiteX5" fmla="*/ 1518752 w 1807554"/>
                <a:gd name="connsiteY5" fmla="*/ 1732778 h 1732778"/>
                <a:gd name="connsiteX6" fmla="*/ 288802 w 1807554"/>
                <a:gd name="connsiteY6" fmla="*/ 1732778 h 1732778"/>
                <a:gd name="connsiteX7" fmla="*/ 0 w 1807554"/>
                <a:gd name="connsiteY7" fmla="*/ 1443976 h 1732778"/>
                <a:gd name="connsiteX8" fmla="*/ 0 w 1807554"/>
                <a:gd name="connsiteY8" fmla="*/ 288802 h 17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7554" h="1732778">
                  <a:moveTo>
                    <a:pt x="0" y="288802"/>
                  </a:moveTo>
                  <a:cubicBezTo>
                    <a:pt x="0" y="129301"/>
                    <a:pt x="129301" y="0"/>
                    <a:pt x="288802" y="0"/>
                  </a:cubicBezTo>
                  <a:lnTo>
                    <a:pt x="1518752" y="0"/>
                  </a:lnTo>
                  <a:cubicBezTo>
                    <a:pt x="1678253" y="0"/>
                    <a:pt x="1807554" y="129301"/>
                    <a:pt x="1807554" y="288802"/>
                  </a:cubicBezTo>
                  <a:lnTo>
                    <a:pt x="1807554" y="1443976"/>
                  </a:lnTo>
                  <a:cubicBezTo>
                    <a:pt x="1807554" y="1603477"/>
                    <a:pt x="1678253" y="1732778"/>
                    <a:pt x="1518752" y="1732778"/>
                  </a:cubicBezTo>
                  <a:lnTo>
                    <a:pt x="288802" y="1732778"/>
                  </a:lnTo>
                  <a:cubicBezTo>
                    <a:pt x="129301" y="1732778"/>
                    <a:pt x="0" y="1603477"/>
                    <a:pt x="0" y="1443976"/>
                  </a:cubicBezTo>
                  <a:lnTo>
                    <a:pt x="0" y="288802"/>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6027" tIns="130307" rIns="176027" bIns="130307" numCol="1" spcCol="1270" anchor="ctr" anchorCtr="0">
              <a:noAutofit/>
            </a:bodyPr>
            <a:lstStyle/>
            <a:p>
              <a:pPr lvl="0" algn="ctr" defTabSz="1066800">
                <a:lnSpc>
                  <a:spcPct val="90000"/>
                </a:lnSpc>
                <a:spcBef>
                  <a:spcPct val="0"/>
                </a:spcBef>
                <a:spcAft>
                  <a:spcPct val="35000"/>
                </a:spcAft>
              </a:pPr>
              <a:r>
                <a:rPr lang="en-US" sz="2400" b="1" kern="1200">
                  <a:latin typeface="Arial"/>
                  <a:ea typeface="+mn-ea"/>
                  <a:cs typeface="+mn-cs"/>
                </a:rPr>
                <a:t>PRINCE2</a:t>
              </a:r>
              <a:endParaRPr lang="en-US" sz="2400" b="1" kern="1200" dirty="0">
                <a:latin typeface="Arial"/>
                <a:ea typeface="+mn-ea"/>
                <a:cs typeface="+mn-cs"/>
              </a:endParaRPr>
            </a:p>
          </p:txBody>
        </p:sp>
      </p:grpSp>
    </p:spTree>
    <p:extLst>
      <p:ext uri="{BB962C8B-B14F-4D97-AF65-F5344CB8AC3E}">
        <p14:creationId xmlns:p14="http://schemas.microsoft.com/office/powerpoint/2010/main" val="4201288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a:lnSpc>
                <a:spcPct val="150000"/>
              </a:lnSpc>
              <a:buClr>
                <a:schemeClr val="tx1"/>
              </a:buClr>
            </a:pPr>
            <a:r>
              <a:rPr lang="de-DE" altLang="de-DE" dirty="0"/>
              <a:t>Projektmanagement ist (nach DIN 69 901-5:2009-01, 3.64) definiert als die Gesamtheit …</a:t>
            </a:r>
            <a:endParaRPr lang="de-DE" altLang="de-DE" dirty="0">
              <a:solidFill>
                <a:schemeClr val="tx1"/>
              </a:solidFill>
            </a:endParaRPr>
          </a:p>
          <a:p>
            <a:pPr marL="457200" indent="-457200">
              <a:lnSpc>
                <a:spcPct val="150000"/>
              </a:lnSpc>
              <a:spcBef>
                <a:spcPts val="600"/>
              </a:spcBef>
              <a:buClr>
                <a:schemeClr val="tx1"/>
              </a:buClr>
              <a:buFont typeface="+mj-lt"/>
              <a:buAutoNum type="arabicPeriod"/>
            </a:pPr>
            <a:r>
              <a:rPr lang="de-DE" altLang="de-DE" b="0" dirty="0">
                <a:solidFill>
                  <a:schemeClr val="tx1"/>
                </a:solidFill>
              </a:rPr>
              <a:t>aller Führungs</a:t>
            </a:r>
            <a:r>
              <a:rPr lang="de-DE" altLang="de-DE" dirty="0">
                <a:solidFill>
                  <a:schemeClr val="accent6"/>
                </a:solidFill>
              </a:rPr>
              <a:t>aufgaben</a:t>
            </a:r>
            <a:r>
              <a:rPr lang="de-DE" altLang="de-DE" b="0" dirty="0">
                <a:solidFill>
                  <a:schemeClr val="tx1"/>
                </a:solidFill>
              </a:rPr>
              <a:t> (was),</a:t>
            </a:r>
          </a:p>
          <a:p>
            <a:pPr marL="457200" indent="-457200">
              <a:lnSpc>
                <a:spcPct val="150000"/>
              </a:lnSpc>
              <a:spcBef>
                <a:spcPts val="600"/>
              </a:spcBef>
              <a:buClr>
                <a:schemeClr val="tx1"/>
              </a:buClr>
              <a:buFont typeface="+mj-lt"/>
              <a:buAutoNum type="arabicPeriod"/>
            </a:pPr>
            <a:r>
              <a:rPr lang="de-DE" altLang="de-DE" b="0" dirty="0">
                <a:solidFill>
                  <a:schemeClr val="tx1"/>
                </a:solidFill>
              </a:rPr>
              <a:t>der Führungs</a:t>
            </a:r>
            <a:r>
              <a:rPr lang="de-DE" altLang="de-DE" dirty="0">
                <a:solidFill>
                  <a:schemeClr val="accent6"/>
                </a:solidFill>
              </a:rPr>
              <a:t>organisation</a:t>
            </a:r>
            <a:r>
              <a:rPr lang="de-DE" altLang="de-DE" b="0" dirty="0">
                <a:solidFill>
                  <a:schemeClr val="tx1"/>
                </a:solidFill>
              </a:rPr>
              <a:t> (institutionell</a:t>
            </a:r>
            <a:r>
              <a:rPr lang="de-DE" altLang="de-DE" b="0" dirty="0">
                <a:solidFill>
                  <a:schemeClr val="tx1"/>
                </a:solidFill>
                <a:cs typeface="Arial" pitchFamily="34" charset="0"/>
              </a:rPr>
              <a:t>/wer </a:t>
            </a:r>
            <a:r>
              <a:rPr lang="de-DE" altLang="de-DE" b="0" dirty="0">
                <a:solidFill>
                  <a:schemeClr val="tx1"/>
                </a:solidFill>
              </a:rPr>
              <a:t>mit wem),</a:t>
            </a:r>
          </a:p>
          <a:p>
            <a:pPr marL="457200" indent="-457200">
              <a:lnSpc>
                <a:spcPct val="150000"/>
              </a:lnSpc>
              <a:spcBef>
                <a:spcPts val="600"/>
              </a:spcBef>
              <a:buClr>
                <a:schemeClr val="tx1"/>
              </a:buClr>
              <a:buFont typeface="+mj-lt"/>
              <a:buAutoNum type="arabicPeriod"/>
            </a:pPr>
            <a:r>
              <a:rPr lang="de-DE" altLang="de-DE" b="0" dirty="0">
                <a:solidFill>
                  <a:schemeClr val="tx1"/>
                </a:solidFill>
              </a:rPr>
              <a:t>aller Führungs</a:t>
            </a:r>
            <a:r>
              <a:rPr lang="de-DE" altLang="de-DE" dirty="0">
                <a:solidFill>
                  <a:schemeClr val="accent6"/>
                </a:solidFill>
              </a:rPr>
              <a:t>techniken</a:t>
            </a:r>
            <a:r>
              <a:rPr lang="de-DE" altLang="de-DE" b="0" dirty="0">
                <a:solidFill>
                  <a:schemeClr val="tx1"/>
                </a:solidFill>
              </a:rPr>
              <a:t> (Methoden, Verfahren etc./wie)</a:t>
            </a:r>
          </a:p>
          <a:p>
            <a:pPr marL="457200" indent="-457200">
              <a:lnSpc>
                <a:spcPct val="150000"/>
              </a:lnSpc>
              <a:spcBef>
                <a:spcPts val="600"/>
              </a:spcBef>
              <a:spcAft>
                <a:spcPct val="50000"/>
              </a:spcAft>
              <a:buClr>
                <a:schemeClr val="tx1"/>
              </a:buClr>
              <a:buFont typeface="+mj-lt"/>
              <a:buAutoNum type="arabicPeriod"/>
            </a:pPr>
            <a:r>
              <a:rPr lang="de-DE" altLang="de-DE" b="0" dirty="0">
                <a:solidFill>
                  <a:schemeClr val="tx1"/>
                </a:solidFill>
              </a:rPr>
              <a:t>und Führungs</a:t>
            </a:r>
            <a:r>
              <a:rPr lang="de-DE" altLang="de-DE" dirty="0">
                <a:solidFill>
                  <a:schemeClr val="accent6"/>
                </a:solidFill>
              </a:rPr>
              <a:t>mittel</a:t>
            </a:r>
            <a:r>
              <a:rPr lang="de-DE" altLang="de-DE" b="0" dirty="0">
                <a:solidFill>
                  <a:schemeClr val="tx1"/>
                </a:solidFill>
              </a:rPr>
              <a:t> (funktional/womit) </a:t>
            </a:r>
          </a:p>
          <a:p>
            <a:pPr>
              <a:lnSpc>
                <a:spcPct val="150000"/>
              </a:lnSpc>
              <a:spcBef>
                <a:spcPts val="600"/>
              </a:spcBef>
              <a:spcAft>
                <a:spcPct val="50000"/>
              </a:spcAft>
              <a:buClr>
                <a:schemeClr val="tx1"/>
              </a:buClr>
            </a:pPr>
            <a:r>
              <a:rPr lang="de-DE" altLang="de-DE" b="0" dirty="0">
                <a:solidFill>
                  <a:schemeClr val="tx1"/>
                </a:solidFill>
              </a:rPr>
              <a:t>für die </a:t>
            </a:r>
            <a:r>
              <a:rPr lang="de-DE" altLang="de-DE" dirty="0">
                <a:solidFill>
                  <a:schemeClr val="accent6"/>
                </a:solidFill>
              </a:rPr>
              <a:t>Initiierung, Definition, Planung, Steuerung </a:t>
            </a:r>
            <a:r>
              <a:rPr lang="de-DE" altLang="de-DE" b="0" dirty="0">
                <a:solidFill>
                  <a:schemeClr val="tx1"/>
                </a:solidFill>
              </a:rPr>
              <a:t>und </a:t>
            </a:r>
            <a:r>
              <a:rPr lang="de-DE" altLang="de-DE" dirty="0">
                <a:solidFill>
                  <a:schemeClr val="accent6"/>
                </a:solidFill>
              </a:rPr>
              <a:t>Abschluss</a:t>
            </a:r>
            <a:r>
              <a:rPr lang="de-DE" altLang="de-DE" b="0" dirty="0">
                <a:solidFill>
                  <a:srgbClr val="FF6C20"/>
                </a:solidFill>
              </a:rPr>
              <a:t> </a:t>
            </a:r>
            <a:r>
              <a:rPr lang="de-DE" altLang="de-DE" b="0" dirty="0">
                <a:solidFill>
                  <a:schemeClr val="tx1"/>
                </a:solidFill>
              </a:rPr>
              <a:t>von Projekten.</a:t>
            </a:r>
          </a:p>
          <a:p>
            <a:pPr>
              <a:lnSpc>
                <a:spcPct val="120000"/>
              </a:lnSpc>
              <a:buClr>
                <a:srgbClr val="29694D"/>
              </a:buClr>
            </a:pPr>
            <a:r>
              <a:rPr lang="de-DE" altLang="de-DE" sz="1400" b="0" i="1" dirty="0">
                <a:solidFill>
                  <a:schemeClr val="tx1"/>
                </a:solidFill>
              </a:rPr>
              <a:t>Führung ist dabei die Steuerung verschiedener Einzelaktivitäten einer Organisation/eines Projektes im Hinblick auf ein übergeordnetes Gesamtziel oder Projektziel.</a:t>
            </a:r>
          </a:p>
          <a:p>
            <a:endParaRPr lang="de-DE" dirty="0"/>
          </a:p>
        </p:txBody>
      </p:sp>
      <p:sp>
        <p:nvSpPr>
          <p:cNvPr id="7" name="Textplatzhalter 6"/>
          <p:cNvSpPr>
            <a:spLocks noGrp="1"/>
          </p:cNvSpPr>
          <p:nvPr>
            <p:ph type="body" sz="quarter" idx="13"/>
          </p:nvPr>
        </p:nvSpPr>
        <p:spPr/>
        <p:txBody>
          <a:bodyPr/>
          <a:lstStyle/>
          <a:p>
            <a:r>
              <a:rPr lang="de-DE" dirty="0"/>
              <a:t>Was ist Projektmanagement?</a:t>
            </a:r>
          </a:p>
          <a:p>
            <a:endParaRPr lang="de-DE" dirty="0"/>
          </a:p>
        </p:txBody>
      </p:sp>
      <p:sp>
        <p:nvSpPr>
          <p:cNvPr id="12" name="Textplatzhalter 11"/>
          <p:cNvSpPr>
            <a:spLocks noGrp="1"/>
          </p:cNvSpPr>
          <p:nvPr>
            <p:ph type="body" sz="quarter" idx="14"/>
          </p:nvPr>
        </p:nvSpPr>
        <p:spPr/>
        <p:txBody>
          <a:bodyPr/>
          <a:lstStyle/>
          <a:p>
            <a:endParaRPr lang="en-US"/>
          </a:p>
        </p:txBody>
      </p:sp>
      <p:sp>
        <p:nvSpPr>
          <p:cNvPr id="15" name="Fußzeilenplatzhalter 14"/>
          <p:cNvSpPr>
            <a:spLocks noGrp="1"/>
          </p:cNvSpPr>
          <p:nvPr>
            <p:ph type="ftr" sz="quarter" idx="11"/>
          </p:nvPr>
        </p:nvSpPr>
        <p:spPr/>
        <p:txBody>
          <a:bodyPr/>
          <a:lstStyle/>
          <a:p>
            <a:pPr>
              <a:defRPr/>
            </a:pPr>
            <a:r>
              <a:rPr lang="de-DE"/>
              <a:t>Prof. Dr. Anna Kolmykova</a:t>
            </a:r>
            <a:endParaRPr lang="de-DE" dirty="0"/>
          </a:p>
        </p:txBody>
      </p:sp>
      <p:sp>
        <p:nvSpPr>
          <p:cNvPr id="16" name="Foliennummernplatzhalter 15"/>
          <p:cNvSpPr>
            <a:spLocks noGrp="1"/>
          </p:cNvSpPr>
          <p:nvPr>
            <p:ph type="sldNum" sz="quarter" idx="10"/>
          </p:nvPr>
        </p:nvSpPr>
        <p:spPr/>
        <p:txBody>
          <a:bodyPr/>
          <a:lstStyle/>
          <a:p>
            <a:pPr>
              <a:defRPr/>
            </a:pPr>
            <a:fld id="{2A3A57D9-08E7-4A35-820C-6C5F68307974}" type="slidenum">
              <a:rPr lang="de-DE" smtClean="0"/>
              <a:pPr>
                <a:defRPr/>
              </a:pPr>
              <a:t>22</a:t>
            </a:fld>
            <a:endParaRPr lang="de-DE" dirty="0"/>
          </a:p>
        </p:txBody>
      </p:sp>
      <p:sp>
        <p:nvSpPr>
          <p:cNvPr id="13" name="Textfeld 12">
            <a:extLst>
              <a:ext uri="{FF2B5EF4-FFF2-40B4-BE49-F238E27FC236}">
                <a16:creationId xmlns:a16="http://schemas.microsoft.com/office/drawing/2014/main" id="{85D271E7-2CF9-49D9-82FE-DE13993E7A83}"/>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1990571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lstStyle/>
          <a:p>
            <a:r>
              <a:rPr lang="de-DE" dirty="0"/>
              <a:t>Aus den Zielsetzungen des Projektmanagements leiten sich […] die Aufgabenstellungen des Projektmanagements als Führungsfunktion ab. Die Aufgaben liegen </a:t>
            </a:r>
          </a:p>
          <a:p>
            <a:pPr lvl="2"/>
            <a:r>
              <a:rPr lang="de-DE" dirty="0"/>
              <a:t>in der Planung, Umsetzung und Kontrolle jedes Einzelprojektes durch ein systematisches Einzelprojektmanagement sowie </a:t>
            </a:r>
          </a:p>
          <a:p>
            <a:pPr lvl="2"/>
            <a:r>
              <a:rPr lang="de-DE" dirty="0"/>
              <a:t>in der Planung, Umsetzung und Kontrolle der angestrebten strategischen Unternehmensentwicklung und Unternehmenswertsteigerung durch ein systematisches Multiprojektmanagement.</a:t>
            </a:r>
          </a:p>
          <a:p>
            <a:endParaRPr lang="de-DE" dirty="0"/>
          </a:p>
          <a:p>
            <a:endParaRPr lang="de-DE" dirty="0"/>
          </a:p>
        </p:txBody>
      </p:sp>
      <p:sp>
        <p:nvSpPr>
          <p:cNvPr id="11" name="Textplatzhalter 10"/>
          <p:cNvSpPr>
            <a:spLocks noGrp="1"/>
          </p:cNvSpPr>
          <p:nvPr>
            <p:ph type="body" sz="quarter" idx="13"/>
          </p:nvPr>
        </p:nvSpPr>
        <p:spPr/>
        <p:txBody>
          <a:bodyPr/>
          <a:lstStyle/>
          <a:p>
            <a:r>
              <a:rPr lang="de-DE" dirty="0"/>
              <a:t>Aufgaben des Projektmanagements</a:t>
            </a:r>
          </a:p>
        </p:txBody>
      </p:sp>
      <p:sp>
        <p:nvSpPr>
          <p:cNvPr id="12" name="Textplatzhalter 11"/>
          <p:cNvSpPr>
            <a:spLocks noGrp="1"/>
          </p:cNvSpPr>
          <p:nvPr>
            <p:ph type="body" sz="quarter" idx="14"/>
          </p:nvPr>
        </p:nvSpPr>
        <p:spPr/>
        <p:txBody>
          <a:bodyPr/>
          <a:lstStyle/>
          <a:p>
            <a:r>
              <a:rPr lang="de-DE" dirty="0"/>
              <a:t>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38</a:t>
            </a:r>
          </a:p>
        </p:txBody>
      </p:sp>
      <p:sp>
        <p:nvSpPr>
          <p:cNvPr id="8" name="Fußzeilenplatzhalter 7"/>
          <p:cNvSpPr>
            <a:spLocks noGrp="1"/>
          </p:cNvSpPr>
          <p:nvPr>
            <p:ph type="ftr" sz="quarter" idx="11"/>
          </p:nvPr>
        </p:nvSpPr>
        <p:spPr/>
        <p:txBody>
          <a:bodyPr/>
          <a:lstStyle/>
          <a:p>
            <a:pPr>
              <a:defRPr/>
            </a:pPr>
            <a:r>
              <a:rPr lang="de-DE"/>
              <a:t>Prof. Dr. Anna Kolmykova</a:t>
            </a:r>
            <a:endParaRPr lang="de-DE" dirty="0"/>
          </a:p>
        </p:txBody>
      </p:sp>
      <p:sp>
        <p:nvSpPr>
          <p:cNvPr id="9" name="Foliennummernplatzhalter 8"/>
          <p:cNvSpPr>
            <a:spLocks noGrp="1"/>
          </p:cNvSpPr>
          <p:nvPr>
            <p:ph type="sldNum" sz="quarter" idx="10"/>
          </p:nvPr>
        </p:nvSpPr>
        <p:spPr/>
        <p:txBody>
          <a:bodyPr/>
          <a:lstStyle/>
          <a:p>
            <a:pPr>
              <a:defRPr/>
            </a:pPr>
            <a:fld id="{2A3A57D9-08E7-4A35-820C-6C5F68307974}" type="slidenum">
              <a:rPr lang="de-DE" smtClean="0"/>
              <a:pPr>
                <a:defRPr/>
              </a:pPr>
              <a:t>23</a:t>
            </a:fld>
            <a:endParaRPr lang="de-DE" dirty="0"/>
          </a:p>
        </p:txBody>
      </p:sp>
      <p:sp>
        <p:nvSpPr>
          <p:cNvPr id="7" name="Textfeld 6">
            <a:extLst>
              <a:ext uri="{FF2B5EF4-FFF2-40B4-BE49-F238E27FC236}">
                <a16:creationId xmlns:a16="http://schemas.microsoft.com/office/drawing/2014/main" id="{A15A3574-A4E2-4C2F-9F80-F192364917DB}"/>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65259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lstStyle/>
          <a:p>
            <a:pPr lvl="2"/>
            <a:r>
              <a:rPr lang="de-DE" dirty="0"/>
              <a:t>Mit der </a:t>
            </a:r>
            <a:r>
              <a:rPr lang="de-DE" b="1" dirty="0"/>
              <a:t>Planung</a:t>
            </a:r>
            <a:r>
              <a:rPr lang="de-DE" dirty="0"/>
              <a:t> sollen vorlaufend komplexe Probleme soweit strukturiert und durchdacht werden, dass sie einer Lösung zugeführt werden können. </a:t>
            </a:r>
          </a:p>
          <a:p>
            <a:pPr lvl="2"/>
            <a:r>
              <a:rPr lang="de-DE" dirty="0"/>
              <a:t>Mit der </a:t>
            </a:r>
            <a:r>
              <a:rPr lang="de-DE" b="1" dirty="0"/>
              <a:t>Steuerung</a:t>
            </a:r>
            <a:r>
              <a:rPr lang="de-DE" dirty="0"/>
              <a:t> wird dann versucht, die Umsetzung der geplanten Problemlösungen sicherzustellen. Hierzu sind i. d. R. Korrektur- und Anpassungsmaßnahmen notwendig, da sich die Realität oftmals nicht plangemäß verhält. </a:t>
            </a:r>
          </a:p>
          <a:p>
            <a:pPr lvl="2"/>
            <a:r>
              <a:rPr lang="de-DE" dirty="0"/>
              <a:t>Projektmanagement als Führungskonzeption hat sich somit geordneter und systematisch aufgebauter Planungs- und Steuerungsprozesse zu bedienen, um die zugrunde liegenden Zielsetzungen der strategischen Unternehmensentwicklung und Wertsteigerung zu erreichen.</a:t>
            </a:r>
          </a:p>
          <a:p>
            <a:endParaRPr lang="de-DE" dirty="0"/>
          </a:p>
        </p:txBody>
      </p:sp>
      <p:sp>
        <p:nvSpPr>
          <p:cNvPr id="11" name="Textplatzhalter 10"/>
          <p:cNvSpPr>
            <a:spLocks noGrp="1"/>
          </p:cNvSpPr>
          <p:nvPr>
            <p:ph type="body" sz="quarter" idx="13"/>
          </p:nvPr>
        </p:nvSpPr>
        <p:spPr/>
        <p:txBody>
          <a:bodyPr/>
          <a:lstStyle/>
          <a:p>
            <a:r>
              <a:rPr lang="de-DE" dirty="0"/>
              <a:t>Aufgaben des Projektmanagements</a:t>
            </a:r>
          </a:p>
        </p:txBody>
      </p:sp>
      <p:sp>
        <p:nvSpPr>
          <p:cNvPr id="12" name="Textplatzhalter 11"/>
          <p:cNvSpPr>
            <a:spLocks noGrp="1"/>
          </p:cNvSpPr>
          <p:nvPr>
            <p:ph type="body" sz="quarter" idx="14"/>
          </p:nvPr>
        </p:nvSpPr>
        <p:spPr/>
        <p:txBody>
          <a:bodyPr/>
          <a:lstStyle/>
          <a:p>
            <a:r>
              <a:rPr lang="de-DE" dirty="0"/>
              <a:t>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39.</a:t>
            </a:r>
          </a:p>
        </p:txBody>
      </p:sp>
      <p:sp>
        <p:nvSpPr>
          <p:cNvPr id="8" name="Fußzeilenplatzhalter 7"/>
          <p:cNvSpPr>
            <a:spLocks noGrp="1"/>
          </p:cNvSpPr>
          <p:nvPr>
            <p:ph type="ftr" sz="quarter" idx="11"/>
          </p:nvPr>
        </p:nvSpPr>
        <p:spPr/>
        <p:txBody>
          <a:bodyPr/>
          <a:lstStyle/>
          <a:p>
            <a:pPr>
              <a:defRPr/>
            </a:pPr>
            <a:r>
              <a:rPr lang="de-DE"/>
              <a:t>Prof. Dr. Anna Kolmykova</a:t>
            </a:r>
            <a:endParaRPr lang="de-DE" dirty="0"/>
          </a:p>
        </p:txBody>
      </p:sp>
      <p:sp>
        <p:nvSpPr>
          <p:cNvPr id="9" name="Foliennummernplatzhalter 8"/>
          <p:cNvSpPr>
            <a:spLocks noGrp="1"/>
          </p:cNvSpPr>
          <p:nvPr>
            <p:ph type="sldNum" sz="quarter" idx="10"/>
          </p:nvPr>
        </p:nvSpPr>
        <p:spPr/>
        <p:txBody>
          <a:bodyPr/>
          <a:lstStyle/>
          <a:p>
            <a:pPr>
              <a:defRPr/>
            </a:pPr>
            <a:fld id="{2A3A57D9-08E7-4A35-820C-6C5F68307974}" type="slidenum">
              <a:rPr lang="de-DE" smtClean="0"/>
              <a:pPr>
                <a:defRPr/>
              </a:pPr>
              <a:t>24</a:t>
            </a:fld>
            <a:endParaRPr lang="de-DE" dirty="0"/>
          </a:p>
        </p:txBody>
      </p:sp>
      <p:sp>
        <p:nvSpPr>
          <p:cNvPr id="7" name="Textfeld 6">
            <a:extLst>
              <a:ext uri="{FF2B5EF4-FFF2-40B4-BE49-F238E27FC236}">
                <a16:creationId xmlns:a16="http://schemas.microsoft.com/office/drawing/2014/main" id="{BA2C3AA7-9E04-4DCC-8F9C-9302EF0548A9}"/>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177864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3"/>
          </p:nvPr>
        </p:nvSpPr>
        <p:spPr/>
        <p:txBody>
          <a:bodyPr/>
          <a:lstStyle/>
          <a:p>
            <a:r>
              <a:rPr lang="de-DE" altLang="de-DE" dirty="0"/>
              <a:t>Grundsätze des Projektmanagements</a:t>
            </a:r>
            <a:endParaRPr lang="de-DE" dirty="0"/>
          </a:p>
        </p:txBody>
      </p:sp>
      <p:sp>
        <p:nvSpPr>
          <p:cNvPr id="8" name="Textplatzhalter 7"/>
          <p:cNvSpPr>
            <a:spLocks noGrp="1"/>
          </p:cNvSpPr>
          <p:nvPr>
            <p:ph type="body" sz="quarter" idx="14"/>
          </p:nvPr>
        </p:nvSpPr>
        <p:spPr/>
        <p:txBody>
          <a:bodyPr/>
          <a:lstStyle/>
          <a:p>
            <a:r>
              <a:rPr lang="de-DE" dirty="0"/>
              <a:t>Schelle, H., &amp; Linssen, O. (2018). Projekte zum Erfolg führen: Projektmanagement systematisch und kompakt (8. Aufl.). </a:t>
            </a:r>
            <a:r>
              <a:rPr lang="de-DE" dirty="0" err="1"/>
              <a:t>dtv</a:t>
            </a:r>
            <a:r>
              <a:rPr lang="de-DE" dirty="0"/>
              <a:t>. S. 37 ff.</a:t>
            </a:r>
          </a:p>
        </p:txBody>
      </p:sp>
      <p:grpSp>
        <p:nvGrpSpPr>
          <p:cNvPr id="2" name="Gruppieren 1">
            <a:extLst>
              <a:ext uri="{FF2B5EF4-FFF2-40B4-BE49-F238E27FC236}">
                <a16:creationId xmlns:a16="http://schemas.microsoft.com/office/drawing/2014/main" id="{06A63EC9-B5F0-498D-9C4F-4B899C915D61}"/>
              </a:ext>
            </a:extLst>
          </p:cNvPr>
          <p:cNvGrpSpPr/>
          <p:nvPr/>
        </p:nvGrpSpPr>
        <p:grpSpPr>
          <a:xfrm>
            <a:off x="109773" y="960968"/>
            <a:ext cx="8350015" cy="5019669"/>
            <a:chOff x="109773" y="960968"/>
            <a:chExt cx="8350015" cy="5019669"/>
          </a:xfrm>
        </p:grpSpPr>
        <p:sp>
          <p:nvSpPr>
            <p:cNvPr id="6" name="Rechteck 5">
              <a:extLst>
                <a:ext uri="{FF2B5EF4-FFF2-40B4-BE49-F238E27FC236}">
                  <a16:creationId xmlns:a16="http://schemas.microsoft.com/office/drawing/2014/main" id="{81CB7FD4-3132-441F-9F70-4F68A3C40B72}"/>
                </a:ext>
              </a:extLst>
            </p:cNvPr>
            <p:cNvSpPr/>
            <p:nvPr/>
          </p:nvSpPr>
          <p:spPr>
            <a:xfrm>
              <a:off x="661144" y="960968"/>
              <a:ext cx="7798644" cy="523281"/>
            </a:xfrm>
            <a:prstGeom prst="rect">
              <a:avLst/>
            </a:prstGeom>
            <a:solidFill>
              <a:schemeClr val="accent2">
                <a:alpha val="90000"/>
              </a:schemeClr>
            </a:solidFill>
            <a:ln>
              <a:noFill/>
            </a:ln>
          </p:spPr>
          <p:style>
            <a:lnRef idx="2">
              <a:schemeClr val="accent1">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3" tIns="38327" rIns="38327" bIns="38329" numCol="1" spcCol="1270" anchor="ctr" anchorCtr="0">
              <a:noAutofit/>
            </a:bodyPr>
            <a:lstStyle/>
            <a:p>
              <a:pPr marL="0" lvl="1" algn="l" defTabSz="933450" rtl="0">
                <a:lnSpc>
                  <a:spcPct val="90000"/>
                </a:lnSpc>
                <a:spcBef>
                  <a:spcPct val="0"/>
                </a:spcBef>
                <a:spcAft>
                  <a:spcPct val="15000"/>
                </a:spcAft>
              </a:pPr>
              <a:r>
                <a:rPr lang="de-DE" sz="2100" kern="1200" dirty="0"/>
                <a:t>1. Strukturierung von Projekten</a:t>
              </a:r>
            </a:p>
          </p:txBody>
        </p:sp>
        <p:sp>
          <p:nvSpPr>
            <p:cNvPr id="12" name="Rechteck 11">
              <a:extLst>
                <a:ext uri="{FF2B5EF4-FFF2-40B4-BE49-F238E27FC236}">
                  <a16:creationId xmlns:a16="http://schemas.microsoft.com/office/drawing/2014/main" id="{D54BC19C-D3F7-4C6A-956F-60D90F469D35}"/>
                </a:ext>
              </a:extLst>
            </p:cNvPr>
            <p:cNvSpPr/>
            <p:nvPr/>
          </p:nvSpPr>
          <p:spPr>
            <a:xfrm>
              <a:off x="661144" y="1664419"/>
              <a:ext cx="7798644" cy="523281"/>
            </a:xfrm>
            <a:prstGeom prst="rect">
              <a:avLst/>
            </a:prstGeom>
            <a:solidFill>
              <a:schemeClr val="accent2">
                <a:alpha val="90000"/>
              </a:schemeClr>
            </a:solidFill>
            <a:ln>
              <a:noFill/>
            </a:ln>
          </p:spPr>
          <p:style>
            <a:lnRef idx="2">
              <a:schemeClr val="accent1">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3" tIns="38327" rIns="38327" bIns="38329" numCol="1" spcCol="1270" anchor="ctr" anchorCtr="0">
              <a:noAutofit/>
            </a:bodyPr>
            <a:lstStyle/>
            <a:p>
              <a:pPr marL="0" lvl="1" algn="l" defTabSz="933450" rtl="0">
                <a:lnSpc>
                  <a:spcPct val="90000"/>
                </a:lnSpc>
                <a:spcBef>
                  <a:spcPct val="0"/>
                </a:spcBef>
                <a:spcAft>
                  <a:spcPct val="15000"/>
                </a:spcAft>
              </a:pPr>
              <a:r>
                <a:rPr lang="de-DE" sz="2100" kern="1200" dirty="0"/>
                <a:t>2. Starke Betonung der Definitionsphase</a:t>
              </a:r>
            </a:p>
          </p:txBody>
        </p:sp>
        <p:sp>
          <p:nvSpPr>
            <p:cNvPr id="14" name="Rechteck 13">
              <a:extLst>
                <a:ext uri="{FF2B5EF4-FFF2-40B4-BE49-F238E27FC236}">
                  <a16:creationId xmlns:a16="http://schemas.microsoft.com/office/drawing/2014/main" id="{9567AC84-EBF8-46F3-902C-5FB9E67730D0}"/>
                </a:ext>
              </a:extLst>
            </p:cNvPr>
            <p:cNvSpPr/>
            <p:nvPr/>
          </p:nvSpPr>
          <p:spPr>
            <a:xfrm>
              <a:off x="661144" y="2367869"/>
              <a:ext cx="7798644" cy="523281"/>
            </a:xfrm>
            <a:prstGeom prst="rect">
              <a:avLst/>
            </a:prstGeom>
            <a:solidFill>
              <a:schemeClr val="accent2">
                <a:alpha val="90000"/>
              </a:schemeClr>
            </a:solidFill>
            <a:ln>
              <a:noFill/>
            </a:ln>
          </p:spPr>
          <p:style>
            <a:lnRef idx="2">
              <a:schemeClr val="accent1">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3" tIns="38327" rIns="38327" bIns="38329" numCol="1" spcCol="1270" anchor="ctr" anchorCtr="0">
              <a:noAutofit/>
            </a:bodyPr>
            <a:lstStyle/>
            <a:p>
              <a:pPr marL="0" lvl="1" algn="l" defTabSz="933450" rtl="0">
                <a:lnSpc>
                  <a:spcPct val="90000"/>
                </a:lnSpc>
                <a:spcBef>
                  <a:spcPct val="0"/>
                </a:spcBef>
                <a:spcAft>
                  <a:spcPct val="15000"/>
                </a:spcAft>
              </a:pPr>
              <a:r>
                <a:rPr lang="de-DE" sz="2100" kern="1200" dirty="0"/>
                <a:t>3. Klare Ziele und Vorgaben, die den Beteiligten bekannt sind</a:t>
              </a:r>
            </a:p>
          </p:txBody>
        </p:sp>
        <p:sp>
          <p:nvSpPr>
            <p:cNvPr id="16" name="Rechteck 15">
              <a:extLst>
                <a:ext uri="{FF2B5EF4-FFF2-40B4-BE49-F238E27FC236}">
                  <a16:creationId xmlns:a16="http://schemas.microsoft.com/office/drawing/2014/main" id="{492C12AA-BDA8-466C-98E5-CC068DD8104D}"/>
                </a:ext>
              </a:extLst>
            </p:cNvPr>
            <p:cNvSpPr/>
            <p:nvPr/>
          </p:nvSpPr>
          <p:spPr>
            <a:xfrm>
              <a:off x="661144" y="3071320"/>
              <a:ext cx="7798644" cy="523281"/>
            </a:xfrm>
            <a:prstGeom prst="rect">
              <a:avLst/>
            </a:prstGeom>
            <a:solidFill>
              <a:schemeClr val="accent2">
                <a:alpha val="90000"/>
              </a:schemeClr>
            </a:solidFill>
            <a:ln>
              <a:noFill/>
            </a:ln>
          </p:spPr>
          <p:style>
            <a:lnRef idx="2">
              <a:schemeClr val="accent1">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3" tIns="38327" rIns="38327" bIns="38329" numCol="1" spcCol="1270" anchor="ctr" anchorCtr="0">
              <a:noAutofit/>
            </a:bodyPr>
            <a:lstStyle/>
            <a:p>
              <a:pPr marL="0" lvl="1" algn="l" defTabSz="933450" rtl="0">
                <a:lnSpc>
                  <a:spcPct val="90000"/>
                </a:lnSpc>
                <a:spcBef>
                  <a:spcPct val="0"/>
                </a:spcBef>
                <a:spcAft>
                  <a:spcPct val="15000"/>
                </a:spcAft>
              </a:pPr>
              <a:r>
                <a:rPr lang="de-DE" sz="2100" kern="1200" dirty="0"/>
                <a:t>4. Transparenz über den jeweiligen Projektstand</a:t>
              </a:r>
            </a:p>
          </p:txBody>
        </p:sp>
        <p:sp>
          <p:nvSpPr>
            <p:cNvPr id="18" name="Rechteck 17">
              <a:extLst>
                <a:ext uri="{FF2B5EF4-FFF2-40B4-BE49-F238E27FC236}">
                  <a16:creationId xmlns:a16="http://schemas.microsoft.com/office/drawing/2014/main" id="{9A733C77-BE70-4657-9E15-59E69336CB90}"/>
                </a:ext>
              </a:extLst>
            </p:cNvPr>
            <p:cNvSpPr/>
            <p:nvPr/>
          </p:nvSpPr>
          <p:spPr>
            <a:xfrm>
              <a:off x="661144" y="3774770"/>
              <a:ext cx="7798644" cy="523281"/>
            </a:xfrm>
            <a:prstGeom prst="rect">
              <a:avLst/>
            </a:prstGeom>
            <a:solidFill>
              <a:schemeClr val="accent2">
                <a:alpha val="90000"/>
              </a:schemeClr>
            </a:solidFill>
            <a:ln>
              <a:noFill/>
            </a:ln>
          </p:spPr>
          <p:style>
            <a:lnRef idx="2">
              <a:schemeClr val="accent1">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3" tIns="38327" rIns="38327" bIns="38329" numCol="1" spcCol="1270" anchor="ctr" anchorCtr="0">
              <a:noAutofit/>
            </a:bodyPr>
            <a:lstStyle/>
            <a:p>
              <a:pPr marL="0" lvl="1" algn="l" defTabSz="933450" rtl="0">
                <a:lnSpc>
                  <a:spcPct val="90000"/>
                </a:lnSpc>
                <a:spcBef>
                  <a:spcPct val="0"/>
                </a:spcBef>
                <a:spcAft>
                  <a:spcPct val="15000"/>
                </a:spcAft>
              </a:pPr>
              <a:r>
                <a:rPr lang="de-DE" sz="2100" kern="1200" dirty="0"/>
                <a:t>5. Frühes Erkennen von Risiken</a:t>
              </a:r>
            </a:p>
          </p:txBody>
        </p:sp>
        <p:sp>
          <p:nvSpPr>
            <p:cNvPr id="20" name="Rechteck 19">
              <a:extLst>
                <a:ext uri="{FF2B5EF4-FFF2-40B4-BE49-F238E27FC236}">
                  <a16:creationId xmlns:a16="http://schemas.microsoft.com/office/drawing/2014/main" id="{20B73DDB-DEDD-4FD0-948B-6E105D04CE3B}"/>
                </a:ext>
              </a:extLst>
            </p:cNvPr>
            <p:cNvSpPr/>
            <p:nvPr/>
          </p:nvSpPr>
          <p:spPr>
            <a:xfrm>
              <a:off x="661144" y="4478221"/>
              <a:ext cx="7798644" cy="523282"/>
            </a:xfrm>
            <a:prstGeom prst="rect">
              <a:avLst/>
            </a:prstGeom>
            <a:solidFill>
              <a:schemeClr val="accent2">
                <a:alpha val="90000"/>
              </a:schemeClr>
            </a:solidFill>
            <a:ln>
              <a:noFill/>
            </a:ln>
          </p:spPr>
          <p:style>
            <a:lnRef idx="2">
              <a:schemeClr val="accent1">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3" tIns="38327" rIns="38327" bIns="38330" numCol="1" spcCol="1270" anchor="ctr" anchorCtr="0">
              <a:noAutofit/>
            </a:bodyPr>
            <a:lstStyle/>
            <a:p>
              <a:pPr marL="0" lvl="1" algn="l" defTabSz="933450" rtl="0">
                <a:lnSpc>
                  <a:spcPct val="90000"/>
                </a:lnSpc>
                <a:spcBef>
                  <a:spcPct val="0"/>
                </a:spcBef>
                <a:spcAft>
                  <a:spcPct val="15000"/>
                </a:spcAft>
              </a:pPr>
              <a:r>
                <a:rPr lang="de-DE" sz="2100" kern="1200" dirty="0"/>
                <a:t>6. Schnelle Reaktion auf Projektstörungen</a:t>
              </a:r>
            </a:p>
          </p:txBody>
        </p:sp>
        <p:sp>
          <p:nvSpPr>
            <p:cNvPr id="22" name="Rechteck 21">
              <a:extLst>
                <a:ext uri="{FF2B5EF4-FFF2-40B4-BE49-F238E27FC236}">
                  <a16:creationId xmlns:a16="http://schemas.microsoft.com/office/drawing/2014/main" id="{E146AB71-1691-4D45-9862-1B2F76961FA1}"/>
                </a:ext>
              </a:extLst>
            </p:cNvPr>
            <p:cNvSpPr/>
            <p:nvPr/>
          </p:nvSpPr>
          <p:spPr>
            <a:xfrm>
              <a:off x="661144" y="5181670"/>
              <a:ext cx="7798644" cy="523282"/>
            </a:xfrm>
            <a:prstGeom prst="rect">
              <a:avLst/>
            </a:prstGeom>
            <a:solidFill>
              <a:schemeClr val="accent2">
                <a:alpha val="90000"/>
              </a:schemeClr>
            </a:solidFill>
            <a:ln>
              <a:noFill/>
            </a:ln>
          </p:spPr>
          <p:style>
            <a:lnRef idx="2">
              <a:schemeClr val="accent1">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9353" tIns="38328" rIns="38327" bIns="38329" numCol="1" spcCol="1270" anchor="ctr" anchorCtr="0">
              <a:noAutofit/>
            </a:bodyPr>
            <a:lstStyle/>
            <a:p>
              <a:pPr marL="0" lvl="1" algn="l" defTabSz="933450" rtl="0">
                <a:lnSpc>
                  <a:spcPct val="90000"/>
                </a:lnSpc>
                <a:spcBef>
                  <a:spcPct val="0"/>
                </a:spcBef>
                <a:spcAft>
                  <a:spcPct val="15000"/>
                </a:spcAft>
              </a:pPr>
              <a:r>
                <a:rPr lang="de-DE" sz="2100" kern="1200" dirty="0"/>
                <a:t>7. Personifizierte Verantwortung</a:t>
              </a:r>
            </a:p>
          </p:txBody>
        </p:sp>
        <p:sp>
          <p:nvSpPr>
            <p:cNvPr id="5" name="Freihandform: Form 4">
              <a:extLst>
                <a:ext uri="{FF2B5EF4-FFF2-40B4-BE49-F238E27FC236}">
                  <a16:creationId xmlns:a16="http://schemas.microsoft.com/office/drawing/2014/main" id="{4DDA9E6B-D46F-49C7-B5FB-573D7072D6E3}"/>
                </a:ext>
              </a:extLst>
            </p:cNvPr>
            <p:cNvSpPr/>
            <p:nvPr/>
          </p:nvSpPr>
          <p:spPr>
            <a:xfrm>
              <a:off x="109773" y="972261"/>
              <a:ext cx="551371" cy="787673"/>
            </a:xfrm>
            <a:custGeom>
              <a:avLst/>
              <a:gdLst>
                <a:gd name="connsiteX0" fmla="*/ 0 w 787673"/>
                <a:gd name="connsiteY0" fmla="*/ 0 h 551371"/>
                <a:gd name="connsiteX1" fmla="*/ 511988 w 787673"/>
                <a:gd name="connsiteY1" fmla="*/ 0 h 551371"/>
                <a:gd name="connsiteX2" fmla="*/ 787673 w 787673"/>
                <a:gd name="connsiteY2" fmla="*/ 275686 h 551371"/>
                <a:gd name="connsiteX3" fmla="*/ 511988 w 787673"/>
                <a:gd name="connsiteY3" fmla="*/ 551371 h 551371"/>
                <a:gd name="connsiteX4" fmla="*/ 0 w 787673"/>
                <a:gd name="connsiteY4" fmla="*/ 551371 h 551371"/>
                <a:gd name="connsiteX5" fmla="*/ 275686 w 787673"/>
                <a:gd name="connsiteY5" fmla="*/ 275686 h 551371"/>
                <a:gd name="connsiteX6" fmla="*/ 0 w 787673"/>
                <a:gd name="connsiteY6" fmla="*/ 0 h 55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673" h="551371">
                  <a:moveTo>
                    <a:pt x="787673" y="0"/>
                  </a:moveTo>
                  <a:lnTo>
                    <a:pt x="787673" y="358392"/>
                  </a:lnTo>
                  <a:lnTo>
                    <a:pt x="393836" y="551371"/>
                  </a:lnTo>
                  <a:lnTo>
                    <a:pt x="0" y="358392"/>
                  </a:lnTo>
                  <a:lnTo>
                    <a:pt x="0" y="0"/>
                  </a:lnTo>
                  <a:lnTo>
                    <a:pt x="393836" y="192980"/>
                  </a:lnTo>
                  <a:lnTo>
                    <a:pt x="787673" y="0"/>
                  </a:lnTo>
                  <a:close/>
                </a:path>
              </a:pathLst>
            </a:custGeom>
            <a:ln w="190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61" tIns="285846" rIns="10159" bIns="285845" numCol="1" spcCol="1270" anchor="ctr" anchorCtr="0">
              <a:noAutofit/>
            </a:bodyPr>
            <a:lstStyle/>
            <a:p>
              <a:pPr marL="0" lvl="0" indent="0" algn="ctr" defTabSz="711200" rtl="0">
                <a:lnSpc>
                  <a:spcPct val="90000"/>
                </a:lnSpc>
                <a:spcBef>
                  <a:spcPct val="0"/>
                </a:spcBef>
                <a:spcAft>
                  <a:spcPct val="35000"/>
                </a:spcAft>
                <a:buNone/>
              </a:pPr>
              <a:endParaRPr lang="de-DE" sz="1600" kern="1200" dirty="0"/>
            </a:p>
          </p:txBody>
        </p:sp>
        <p:sp>
          <p:nvSpPr>
            <p:cNvPr id="11" name="Freihandform: Form 10">
              <a:extLst>
                <a:ext uri="{FF2B5EF4-FFF2-40B4-BE49-F238E27FC236}">
                  <a16:creationId xmlns:a16="http://schemas.microsoft.com/office/drawing/2014/main" id="{2729633B-457C-409A-AB29-42BE6A521AAB}"/>
                </a:ext>
              </a:extLst>
            </p:cNvPr>
            <p:cNvSpPr/>
            <p:nvPr/>
          </p:nvSpPr>
          <p:spPr>
            <a:xfrm>
              <a:off x="109773" y="1675712"/>
              <a:ext cx="551371" cy="787673"/>
            </a:xfrm>
            <a:custGeom>
              <a:avLst/>
              <a:gdLst>
                <a:gd name="connsiteX0" fmla="*/ 0 w 787673"/>
                <a:gd name="connsiteY0" fmla="*/ 0 h 551371"/>
                <a:gd name="connsiteX1" fmla="*/ 511988 w 787673"/>
                <a:gd name="connsiteY1" fmla="*/ 0 h 551371"/>
                <a:gd name="connsiteX2" fmla="*/ 787673 w 787673"/>
                <a:gd name="connsiteY2" fmla="*/ 275686 h 551371"/>
                <a:gd name="connsiteX3" fmla="*/ 511988 w 787673"/>
                <a:gd name="connsiteY3" fmla="*/ 551371 h 551371"/>
                <a:gd name="connsiteX4" fmla="*/ 0 w 787673"/>
                <a:gd name="connsiteY4" fmla="*/ 551371 h 551371"/>
                <a:gd name="connsiteX5" fmla="*/ 275686 w 787673"/>
                <a:gd name="connsiteY5" fmla="*/ 275686 h 551371"/>
                <a:gd name="connsiteX6" fmla="*/ 0 w 787673"/>
                <a:gd name="connsiteY6" fmla="*/ 0 h 55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673" h="551371">
                  <a:moveTo>
                    <a:pt x="787673" y="0"/>
                  </a:moveTo>
                  <a:lnTo>
                    <a:pt x="787673" y="358392"/>
                  </a:lnTo>
                  <a:lnTo>
                    <a:pt x="393836" y="551371"/>
                  </a:lnTo>
                  <a:lnTo>
                    <a:pt x="0" y="358392"/>
                  </a:lnTo>
                  <a:lnTo>
                    <a:pt x="0" y="0"/>
                  </a:lnTo>
                  <a:lnTo>
                    <a:pt x="393836" y="192980"/>
                  </a:lnTo>
                  <a:lnTo>
                    <a:pt x="787673" y="0"/>
                  </a:lnTo>
                  <a:close/>
                </a:path>
              </a:pathLst>
            </a:custGeom>
            <a:ln w="190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61" tIns="285846" rIns="10159" bIns="285845" numCol="1" spcCol="1270" anchor="ctr" anchorCtr="0">
              <a:noAutofit/>
            </a:bodyPr>
            <a:lstStyle/>
            <a:p>
              <a:pPr marL="0" lvl="0" indent="0" algn="ctr" defTabSz="711200" rtl="0">
                <a:lnSpc>
                  <a:spcPct val="90000"/>
                </a:lnSpc>
                <a:spcBef>
                  <a:spcPct val="0"/>
                </a:spcBef>
                <a:spcAft>
                  <a:spcPct val="35000"/>
                </a:spcAft>
                <a:buNone/>
              </a:pPr>
              <a:endParaRPr lang="de-DE" sz="1600" kern="1200" dirty="0"/>
            </a:p>
          </p:txBody>
        </p:sp>
        <p:sp>
          <p:nvSpPr>
            <p:cNvPr id="13" name="Freihandform: Form 12">
              <a:extLst>
                <a:ext uri="{FF2B5EF4-FFF2-40B4-BE49-F238E27FC236}">
                  <a16:creationId xmlns:a16="http://schemas.microsoft.com/office/drawing/2014/main" id="{5604694E-9B2A-4769-97BC-5C8D0ADE19F2}"/>
                </a:ext>
              </a:extLst>
            </p:cNvPr>
            <p:cNvSpPr/>
            <p:nvPr/>
          </p:nvSpPr>
          <p:spPr>
            <a:xfrm>
              <a:off x="109773" y="2379162"/>
              <a:ext cx="551371" cy="787673"/>
            </a:xfrm>
            <a:custGeom>
              <a:avLst/>
              <a:gdLst>
                <a:gd name="connsiteX0" fmla="*/ 0 w 787673"/>
                <a:gd name="connsiteY0" fmla="*/ 0 h 551371"/>
                <a:gd name="connsiteX1" fmla="*/ 511988 w 787673"/>
                <a:gd name="connsiteY1" fmla="*/ 0 h 551371"/>
                <a:gd name="connsiteX2" fmla="*/ 787673 w 787673"/>
                <a:gd name="connsiteY2" fmla="*/ 275686 h 551371"/>
                <a:gd name="connsiteX3" fmla="*/ 511988 w 787673"/>
                <a:gd name="connsiteY3" fmla="*/ 551371 h 551371"/>
                <a:gd name="connsiteX4" fmla="*/ 0 w 787673"/>
                <a:gd name="connsiteY4" fmla="*/ 551371 h 551371"/>
                <a:gd name="connsiteX5" fmla="*/ 275686 w 787673"/>
                <a:gd name="connsiteY5" fmla="*/ 275686 h 551371"/>
                <a:gd name="connsiteX6" fmla="*/ 0 w 787673"/>
                <a:gd name="connsiteY6" fmla="*/ 0 h 55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673" h="551371">
                  <a:moveTo>
                    <a:pt x="787673" y="0"/>
                  </a:moveTo>
                  <a:lnTo>
                    <a:pt x="787673" y="358392"/>
                  </a:lnTo>
                  <a:lnTo>
                    <a:pt x="393836" y="551371"/>
                  </a:lnTo>
                  <a:lnTo>
                    <a:pt x="0" y="358392"/>
                  </a:lnTo>
                  <a:lnTo>
                    <a:pt x="0" y="0"/>
                  </a:lnTo>
                  <a:lnTo>
                    <a:pt x="393836" y="192980"/>
                  </a:lnTo>
                  <a:lnTo>
                    <a:pt x="787673" y="0"/>
                  </a:lnTo>
                  <a:close/>
                </a:path>
              </a:pathLst>
            </a:custGeom>
            <a:ln w="190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61" tIns="285846" rIns="10159" bIns="285845" numCol="1" spcCol="1270" anchor="ctr" anchorCtr="0">
              <a:noAutofit/>
            </a:bodyPr>
            <a:lstStyle/>
            <a:p>
              <a:pPr marL="0" lvl="0" indent="0" algn="ctr" defTabSz="711200" rtl="0">
                <a:lnSpc>
                  <a:spcPct val="90000"/>
                </a:lnSpc>
                <a:spcBef>
                  <a:spcPct val="0"/>
                </a:spcBef>
                <a:spcAft>
                  <a:spcPct val="35000"/>
                </a:spcAft>
                <a:buNone/>
              </a:pPr>
              <a:endParaRPr lang="de-DE" sz="1600" kern="1200" dirty="0"/>
            </a:p>
          </p:txBody>
        </p:sp>
        <p:sp>
          <p:nvSpPr>
            <p:cNvPr id="15" name="Freihandform: Form 14">
              <a:extLst>
                <a:ext uri="{FF2B5EF4-FFF2-40B4-BE49-F238E27FC236}">
                  <a16:creationId xmlns:a16="http://schemas.microsoft.com/office/drawing/2014/main" id="{0866291D-412C-4721-8173-52CBC1D54F28}"/>
                </a:ext>
              </a:extLst>
            </p:cNvPr>
            <p:cNvSpPr/>
            <p:nvPr/>
          </p:nvSpPr>
          <p:spPr>
            <a:xfrm>
              <a:off x="109773" y="3082613"/>
              <a:ext cx="551371" cy="787673"/>
            </a:xfrm>
            <a:custGeom>
              <a:avLst/>
              <a:gdLst>
                <a:gd name="connsiteX0" fmla="*/ 0 w 787673"/>
                <a:gd name="connsiteY0" fmla="*/ 0 h 551371"/>
                <a:gd name="connsiteX1" fmla="*/ 511988 w 787673"/>
                <a:gd name="connsiteY1" fmla="*/ 0 h 551371"/>
                <a:gd name="connsiteX2" fmla="*/ 787673 w 787673"/>
                <a:gd name="connsiteY2" fmla="*/ 275686 h 551371"/>
                <a:gd name="connsiteX3" fmla="*/ 511988 w 787673"/>
                <a:gd name="connsiteY3" fmla="*/ 551371 h 551371"/>
                <a:gd name="connsiteX4" fmla="*/ 0 w 787673"/>
                <a:gd name="connsiteY4" fmla="*/ 551371 h 551371"/>
                <a:gd name="connsiteX5" fmla="*/ 275686 w 787673"/>
                <a:gd name="connsiteY5" fmla="*/ 275686 h 551371"/>
                <a:gd name="connsiteX6" fmla="*/ 0 w 787673"/>
                <a:gd name="connsiteY6" fmla="*/ 0 h 55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673" h="551371">
                  <a:moveTo>
                    <a:pt x="787673" y="0"/>
                  </a:moveTo>
                  <a:lnTo>
                    <a:pt x="787673" y="358392"/>
                  </a:lnTo>
                  <a:lnTo>
                    <a:pt x="393836" y="551371"/>
                  </a:lnTo>
                  <a:lnTo>
                    <a:pt x="0" y="358392"/>
                  </a:lnTo>
                  <a:lnTo>
                    <a:pt x="0" y="0"/>
                  </a:lnTo>
                  <a:lnTo>
                    <a:pt x="393836" y="192980"/>
                  </a:lnTo>
                  <a:lnTo>
                    <a:pt x="787673" y="0"/>
                  </a:lnTo>
                  <a:close/>
                </a:path>
              </a:pathLst>
            </a:custGeom>
            <a:ln w="190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61" tIns="285846" rIns="10159" bIns="285845" numCol="1" spcCol="1270" anchor="ctr" anchorCtr="0">
              <a:noAutofit/>
            </a:bodyPr>
            <a:lstStyle/>
            <a:p>
              <a:pPr marL="0" lvl="0" indent="0" algn="ctr" defTabSz="711200" rtl="0">
                <a:lnSpc>
                  <a:spcPct val="90000"/>
                </a:lnSpc>
                <a:spcBef>
                  <a:spcPct val="0"/>
                </a:spcBef>
                <a:spcAft>
                  <a:spcPct val="35000"/>
                </a:spcAft>
                <a:buNone/>
              </a:pPr>
              <a:endParaRPr lang="de-DE" sz="1600" kern="1200" dirty="0"/>
            </a:p>
          </p:txBody>
        </p:sp>
        <p:sp>
          <p:nvSpPr>
            <p:cNvPr id="17" name="Freihandform: Form 16">
              <a:extLst>
                <a:ext uri="{FF2B5EF4-FFF2-40B4-BE49-F238E27FC236}">
                  <a16:creationId xmlns:a16="http://schemas.microsoft.com/office/drawing/2014/main" id="{3E5A10E9-161B-44E2-9D47-1CAA4AD98750}"/>
                </a:ext>
              </a:extLst>
            </p:cNvPr>
            <p:cNvSpPr/>
            <p:nvPr/>
          </p:nvSpPr>
          <p:spPr>
            <a:xfrm>
              <a:off x="109773" y="3786063"/>
              <a:ext cx="551371" cy="787673"/>
            </a:xfrm>
            <a:custGeom>
              <a:avLst/>
              <a:gdLst>
                <a:gd name="connsiteX0" fmla="*/ 0 w 787673"/>
                <a:gd name="connsiteY0" fmla="*/ 0 h 551371"/>
                <a:gd name="connsiteX1" fmla="*/ 511988 w 787673"/>
                <a:gd name="connsiteY1" fmla="*/ 0 h 551371"/>
                <a:gd name="connsiteX2" fmla="*/ 787673 w 787673"/>
                <a:gd name="connsiteY2" fmla="*/ 275686 h 551371"/>
                <a:gd name="connsiteX3" fmla="*/ 511988 w 787673"/>
                <a:gd name="connsiteY3" fmla="*/ 551371 h 551371"/>
                <a:gd name="connsiteX4" fmla="*/ 0 w 787673"/>
                <a:gd name="connsiteY4" fmla="*/ 551371 h 551371"/>
                <a:gd name="connsiteX5" fmla="*/ 275686 w 787673"/>
                <a:gd name="connsiteY5" fmla="*/ 275686 h 551371"/>
                <a:gd name="connsiteX6" fmla="*/ 0 w 787673"/>
                <a:gd name="connsiteY6" fmla="*/ 0 h 55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673" h="551371">
                  <a:moveTo>
                    <a:pt x="787673" y="0"/>
                  </a:moveTo>
                  <a:lnTo>
                    <a:pt x="787673" y="358392"/>
                  </a:lnTo>
                  <a:lnTo>
                    <a:pt x="393836" y="551371"/>
                  </a:lnTo>
                  <a:lnTo>
                    <a:pt x="0" y="358392"/>
                  </a:lnTo>
                  <a:lnTo>
                    <a:pt x="0" y="0"/>
                  </a:lnTo>
                  <a:lnTo>
                    <a:pt x="393836" y="192980"/>
                  </a:lnTo>
                  <a:lnTo>
                    <a:pt x="787673" y="0"/>
                  </a:lnTo>
                  <a:close/>
                </a:path>
              </a:pathLst>
            </a:custGeom>
            <a:ln w="190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61" tIns="285846" rIns="10159" bIns="285845" numCol="1" spcCol="1270" anchor="ctr" anchorCtr="0">
              <a:noAutofit/>
            </a:bodyPr>
            <a:lstStyle/>
            <a:p>
              <a:pPr marL="0" lvl="0" indent="0" algn="ctr" defTabSz="711200" rtl="0">
                <a:lnSpc>
                  <a:spcPct val="90000"/>
                </a:lnSpc>
                <a:spcBef>
                  <a:spcPct val="0"/>
                </a:spcBef>
                <a:spcAft>
                  <a:spcPct val="35000"/>
                </a:spcAft>
                <a:buNone/>
              </a:pPr>
              <a:endParaRPr lang="de-DE" sz="1600" kern="1200" dirty="0"/>
            </a:p>
          </p:txBody>
        </p:sp>
        <p:sp>
          <p:nvSpPr>
            <p:cNvPr id="19" name="Freihandform: Form 18">
              <a:extLst>
                <a:ext uri="{FF2B5EF4-FFF2-40B4-BE49-F238E27FC236}">
                  <a16:creationId xmlns:a16="http://schemas.microsoft.com/office/drawing/2014/main" id="{45B55E78-349C-4C77-996B-AB9BEAC51400}"/>
                </a:ext>
              </a:extLst>
            </p:cNvPr>
            <p:cNvSpPr/>
            <p:nvPr/>
          </p:nvSpPr>
          <p:spPr>
            <a:xfrm>
              <a:off x="109773" y="4489514"/>
              <a:ext cx="551371" cy="787673"/>
            </a:xfrm>
            <a:custGeom>
              <a:avLst/>
              <a:gdLst>
                <a:gd name="connsiteX0" fmla="*/ 0 w 787673"/>
                <a:gd name="connsiteY0" fmla="*/ 0 h 551371"/>
                <a:gd name="connsiteX1" fmla="*/ 511988 w 787673"/>
                <a:gd name="connsiteY1" fmla="*/ 0 h 551371"/>
                <a:gd name="connsiteX2" fmla="*/ 787673 w 787673"/>
                <a:gd name="connsiteY2" fmla="*/ 275686 h 551371"/>
                <a:gd name="connsiteX3" fmla="*/ 511988 w 787673"/>
                <a:gd name="connsiteY3" fmla="*/ 551371 h 551371"/>
                <a:gd name="connsiteX4" fmla="*/ 0 w 787673"/>
                <a:gd name="connsiteY4" fmla="*/ 551371 h 551371"/>
                <a:gd name="connsiteX5" fmla="*/ 275686 w 787673"/>
                <a:gd name="connsiteY5" fmla="*/ 275686 h 551371"/>
                <a:gd name="connsiteX6" fmla="*/ 0 w 787673"/>
                <a:gd name="connsiteY6" fmla="*/ 0 h 55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673" h="551371">
                  <a:moveTo>
                    <a:pt x="787673" y="0"/>
                  </a:moveTo>
                  <a:lnTo>
                    <a:pt x="787673" y="358392"/>
                  </a:lnTo>
                  <a:lnTo>
                    <a:pt x="393836" y="551371"/>
                  </a:lnTo>
                  <a:lnTo>
                    <a:pt x="0" y="358392"/>
                  </a:lnTo>
                  <a:lnTo>
                    <a:pt x="0" y="0"/>
                  </a:lnTo>
                  <a:lnTo>
                    <a:pt x="393836" y="192980"/>
                  </a:lnTo>
                  <a:lnTo>
                    <a:pt x="787673" y="0"/>
                  </a:lnTo>
                  <a:close/>
                </a:path>
              </a:pathLst>
            </a:custGeom>
            <a:ln w="190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61" tIns="285846" rIns="10159" bIns="285845" numCol="1" spcCol="1270" anchor="ctr" anchorCtr="0">
              <a:noAutofit/>
            </a:bodyPr>
            <a:lstStyle/>
            <a:p>
              <a:pPr marL="0" lvl="0" indent="0" algn="ctr" defTabSz="711200" rtl="0">
                <a:lnSpc>
                  <a:spcPct val="90000"/>
                </a:lnSpc>
                <a:spcBef>
                  <a:spcPct val="0"/>
                </a:spcBef>
                <a:spcAft>
                  <a:spcPct val="35000"/>
                </a:spcAft>
                <a:buNone/>
              </a:pPr>
              <a:endParaRPr lang="de-DE" sz="1600" kern="1200" dirty="0"/>
            </a:p>
          </p:txBody>
        </p:sp>
        <p:sp>
          <p:nvSpPr>
            <p:cNvPr id="21" name="Freihandform: Form 20">
              <a:extLst>
                <a:ext uri="{FF2B5EF4-FFF2-40B4-BE49-F238E27FC236}">
                  <a16:creationId xmlns:a16="http://schemas.microsoft.com/office/drawing/2014/main" id="{04E06F4E-7446-499B-A42A-3D8E659B3BF8}"/>
                </a:ext>
              </a:extLst>
            </p:cNvPr>
            <p:cNvSpPr/>
            <p:nvPr/>
          </p:nvSpPr>
          <p:spPr>
            <a:xfrm>
              <a:off x="109773" y="5192964"/>
              <a:ext cx="551371" cy="787673"/>
            </a:xfrm>
            <a:custGeom>
              <a:avLst/>
              <a:gdLst>
                <a:gd name="connsiteX0" fmla="*/ 0 w 787673"/>
                <a:gd name="connsiteY0" fmla="*/ 0 h 551371"/>
                <a:gd name="connsiteX1" fmla="*/ 511988 w 787673"/>
                <a:gd name="connsiteY1" fmla="*/ 0 h 551371"/>
                <a:gd name="connsiteX2" fmla="*/ 787673 w 787673"/>
                <a:gd name="connsiteY2" fmla="*/ 275686 h 551371"/>
                <a:gd name="connsiteX3" fmla="*/ 511988 w 787673"/>
                <a:gd name="connsiteY3" fmla="*/ 551371 h 551371"/>
                <a:gd name="connsiteX4" fmla="*/ 0 w 787673"/>
                <a:gd name="connsiteY4" fmla="*/ 551371 h 551371"/>
                <a:gd name="connsiteX5" fmla="*/ 275686 w 787673"/>
                <a:gd name="connsiteY5" fmla="*/ 275686 h 551371"/>
                <a:gd name="connsiteX6" fmla="*/ 0 w 787673"/>
                <a:gd name="connsiteY6" fmla="*/ 0 h 55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673" h="551371">
                  <a:moveTo>
                    <a:pt x="787673" y="0"/>
                  </a:moveTo>
                  <a:lnTo>
                    <a:pt x="787673" y="358392"/>
                  </a:lnTo>
                  <a:lnTo>
                    <a:pt x="393836" y="551371"/>
                  </a:lnTo>
                  <a:lnTo>
                    <a:pt x="0" y="358392"/>
                  </a:lnTo>
                  <a:lnTo>
                    <a:pt x="0" y="0"/>
                  </a:lnTo>
                  <a:lnTo>
                    <a:pt x="393836" y="192980"/>
                  </a:lnTo>
                  <a:lnTo>
                    <a:pt x="787673" y="0"/>
                  </a:lnTo>
                  <a:close/>
                </a:path>
              </a:pathLst>
            </a:custGeom>
            <a:ln w="190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161" tIns="285846" rIns="10159" bIns="285845" numCol="1" spcCol="1270" anchor="ctr" anchorCtr="0">
              <a:noAutofit/>
            </a:bodyPr>
            <a:lstStyle/>
            <a:p>
              <a:pPr marL="0" lvl="0" indent="0" algn="ctr" defTabSz="711200" rtl="0">
                <a:lnSpc>
                  <a:spcPct val="90000"/>
                </a:lnSpc>
                <a:spcBef>
                  <a:spcPct val="0"/>
                </a:spcBef>
                <a:spcAft>
                  <a:spcPct val="35000"/>
                </a:spcAft>
                <a:buNone/>
              </a:pPr>
              <a:endParaRPr lang="de-DE" sz="1600" kern="1200" dirty="0"/>
            </a:p>
          </p:txBody>
        </p:sp>
      </p:grpSp>
      <p:sp>
        <p:nvSpPr>
          <p:cNvPr id="29" name="Fußzeilenplatzhalter 28"/>
          <p:cNvSpPr>
            <a:spLocks noGrp="1"/>
          </p:cNvSpPr>
          <p:nvPr>
            <p:ph type="ftr" sz="quarter" idx="11"/>
          </p:nvPr>
        </p:nvSpPr>
        <p:spPr/>
        <p:txBody>
          <a:bodyPr/>
          <a:lstStyle/>
          <a:p>
            <a:pPr>
              <a:defRPr/>
            </a:pPr>
            <a:r>
              <a:rPr lang="de-DE"/>
              <a:t>Prof. Dr. Anna Kolmykova</a:t>
            </a:r>
            <a:endParaRPr lang="de-DE" dirty="0"/>
          </a:p>
        </p:txBody>
      </p:sp>
      <p:sp>
        <p:nvSpPr>
          <p:cNvPr id="30" name="Foliennummernplatzhalter 29"/>
          <p:cNvSpPr>
            <a:spLocks noGrp="1"/>
          </p:cNvSpPr>
          <p:nvPr>
            <p:ph type="sldNum" sz="quarter" idx="10"/>
          </p:nvPr>
        </p:nvSpPr>
        <p:spPr/>
        <p:txBody>
          <a:bodyPr/>
          <a:lstStyle/>
          <a:p>
            <a:pPr>
              <a:defRPr/>
            </a:pPr>
            <a:fld id="{2A3A57D9-08E7-4A35-820C-6C5F68307974}" type="slidenum">
              <a:rPr lang="de-DE" smtClean="0"/>
              <a:pPr>
                <a:defRPr/>
              </a:pPr>
              <a:t>25</a:t>
            </a:fld>
            <a:endParaRPr lang="de-DE" dirty="0"/>
          </a:p>
        </p:txBody>
      </p:sp>
      <p:sp>
        <p:nvSpPr>
          <p:cNvPr id="23" name="Textfeld 22">
            <a:extLst>
              <a:ext uri="{FF2B5EF4-FFF2-40B4-BE49-F238E27FC236}">
                <a16:creationId xmlns:a16="http://schemas.microsoft.com/office/drawing/2014/main" id="{13AFDDD9-BDBC-420C-8BFD-5220A8AA71A5}"/>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3699802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3"/>
          </p:nvPr>
        </p:nvSpPr>
        <p:spPr/>
        <p:txBody>
          <a:bodyPr/>
          <a:lstStyle/>
          <a:p>
            <a:r>
              <a:rPr lang="de-DE" dirty="0"/>
              <a:t>Aufgaben des Managements von Projekten</a:t>
            </a:r>
          </a:p>
        </p:txBody>
      </p:sp>
      <p:sp>
        <p:nvSpPr>
          <p:cNvPr id="12" name="Textplatzhalter 11"/>
          <p:cNvSpPr>
            <a:spLocks noGrp="1"/>
          </p:cNvSpPr>
          <p:nvPr>
            <p:ph type="body" sz="quarter" idx="14"/>
          </p:nvPr>
        </p:nvSpPr>
        <p:spPr/>
        <p:txBody>
          <a:bodyPr/>
          <a:lstStyle/>
          <a:p>
            <a:r>
              <a:rPr lang="de-DE" dirty="0"/>
              <a:t>In Anlehnung an 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58</a:t>
            </a:r>
          </a:p>
        </p:txBody>
      </p:sp>
      <p:grpSp>
        <p:nvGrpSpPr>
          <p:cNvPr id="9" name="Gruppieren 8"/>
          <p:cNvGrpSpPr/>
          <p:nvPr/>
        </p:nvGrpSpPr>
        <p:grpSpPr>
          <a:xfrm>
            <a:off x="1032933" y="1033237"/>
            <a:ext cx="6825192" cy="5086350"/>
            <a:chOff x="1032933" y="1033237"/>
            <a:chExt cx="6825192" cy="5086350"/>
          </a:xfrm>
        </p:grpSpPr>
        <p:sp>
          <p:nvSpPr>
            <p:cNvPr id="2" name="Rechteck 1"/>
            <p:cNvSpPr/>
            <p:nvPr/>
          </p:nvSpPr>
          <p:spPr>
            <a:xfrm>
              <a:off x="1032933" y="1033237"/>
              <a:ext cx="6825192" cy="5086350"/>
            </a:xfrm>
            <a:prstGeom prst="rect">
              <a:avLst/>
            </a:prstGeom>
            <a:solidFill>
              <a:schemeClr val="accent2">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lang="de-DE" sz="1800" dirty="0" err="1">
                <a:solidFill>
                  <a:schemeClr val="tx1"/>
                </a:solidFill>
              </a:endParaRPr>
            </a:p>
          </p:txBody>
        </p:sp>
        <p:sp>
          <p:nvSpPr>
            <p:cNvPr id="5" name="Pfeil nach unten 4"/>
            <p:cNvSpPr/>
            <p:nvPr/>
          </p:nvSpPr>
          <p:spPr>
            <a:xfrm>
              <a:off x="1084815" y="1252086"/>
              <a:ext cx="409575" cy="4667250"/>
            </a:xfrm>
            <a:prstGeom prst="downArrow">
              <a:avLst>
                <a:gd name="adj1" fmla="val 50000"/>
                <a:gd name="adj2" fmla="val 240698"/>
              </a:avLst>
            </a:prstGeom>
            <a:gradFill>
              <a:gsLst>
                <a:gs pos="0">
                  <a:schemeClr val="accent1"/>
                </a:gs>
                <a:gs pos="100000">
                  <a:schemeClr val="bg1"/>
                </a:gs>
              </a:gsLst>
              <a:lin ang="5400000" scaled="1"/>
            </a:gra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lang="de-DE" sz="1800" dirty="0" err="1">
                <a:solidFill>
                  <a:schemeClr val="tx1"/>
                </a:solidFill>
              </a:endParaRPr>
            </a:p>
          </p:txBody>
        </p:sp>
        <p:sp>
          <p:nvSpPr>
            <p:cNvPr id="13" name="Pfeil nach unten 12"/>
            <p:cNvSpPr/>
            <p:nvPr/>
          </p:nvSpPr>
          <p:spPr>
            <a:xfrm rot="10800000">
              <a:off x="7391400" y="1252086"/>
              <a:ext cx="409575" cy="4667250"/>
            </a:xfrm>
            <a:prstGeom prst="downArrow">
              <a:avLst>
                <a:gd name="adj1" fmla="val 50000"/>
                <a:gd name="adj2" fmla="val 240698"/>
              </a:avLst>
            </a:prstGeom>
            <a:gradFill>
              <a:gsLst>
                <a:gs pos="0">
                  <a:schemeClr val="accent1"/>
                </a:gs>
                <a:gs pos="100000">
                  <a:schemeClr val="bg1"/>
                </a:gs>
              </a:gsLst>
              <a:lin ang="5400000" scaled="1"/>
            </a:gra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lang="de-DE" sz="1800" dirty="0" err="1">
                <a:solidFill>
                  <a:schemeClr val="tx1"/>
                </a:solidFill>
              </a:endParaRPr>
            </a:p>
          </p:txBody>
        </p:sp>
        <p:sp>
          <p:nvSpPr>
            <p:cNvPr id="6" name="Rechteck 5"/>
            <p:cNvSpPr/>
            <p:nvPr/>
          </p:nvSpPr>
          <p:spPr>
            <a:xfrm>
              <a:off x="1584960" y="1233972"/>
              <a:ext cx="5749288" cy="4696849"/>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lang="de-DE" sz="1800" dirty="0" err="1">
                <a:solidFill>
                  <a:schemeClr val="tx1"/>
                </a:solidFill>
              </a:endParaRPr>
            </a:p>
          </p:txBody>
        </p:sp>
        <p:sp>
          <p:nvSpPr>
            <p:cNvPr id="7" name="Rechteck 6"/>
            <p:cNvSpPr/>
            <p:nvPr/>
          </p:nvSpPr>
          <p:spPr>
            <a:xfrm>
              <a:off x="1595458" y="1233972"/>
              <a:ext cx="5749288" cy="2337075"/>
            </a:xfrm>
            <a:prstGeom prst="rect">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lang="de-DE" sz="1800" dirty="0" err="1">
                <a:solidFill>
                  <a:schemeClr val="tx1"/>
                </a:solidFill>
              </a:endParaRPr>
            </a:p>
          </p:txBody>
        </p:sp>
        <p:sp>
          <p:nvSpPr>
            <p:cNvPr id="8" name="Textfeld 7"/>
            <p:cNvSpPr txBox="1"/>
            <p:nvPr/>
          </p:nvSpPr>
          <p:spPr bwMode="auto">
            <a:xfrm rot="16200000">
              <a:off x="923946" y="2324327"/>
              <a:ext cx="1619250" cy="27622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200" b="0" i="0" u="none" strike="noStrike" kern="0" cap="none" spc="0" normalizeH="0" baseline="0" noProof="0" dirty="0">
                  <a:solidFill>
                    <a:schemeClr val="accent1"/>
                  </a:solidFill>
                  <a:effectLst/>
                  <a:uLnTx/>
                  <a:uFillTx/>
                  <a:latin typeface="+mn-lt"/>
                </a:rPr>
                <a:t>Strategische Ebene</a:t>
              </a:r>
            </a:p>
          </p:txBody>
        </p:sp>
        <p:sp>
          <p:nvSpPr>
            <p:cNvPr id="14" name="Textfeld 13"/>
            <p:cNvSpPr txBox="1"/>
            <p:nvPr/>
          </p:nvSpPr>
          <p:spPr bwMode="auto">
            <a:xfrm rot="16200000">
              <a:off x="919183" y="4513037"/>
              <a:ext cx="1619250" cy="27622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200" b="0" i="0" u="none" strike="noStrike" kern="0" cap="none" spc="0" normalizeH="0" baseline="0" noProof="0" dirty="0">
                  <a:ln>
                    <a:noFill/>
                  </a:ln>
                  <a:solidFill>
                    <a:schemeClr val="accent1"/>
                  </a:solidFill>
                  <a:uLnTx/>
                  <a:uFillTx/>
                  <a:latin typeface="+mn-lt"/>
                </a:rPr>
                <a:t>Operative Ebene</a:t>
              </a:r>
            </a:p>
          </p:txBody>
        </p:sp>
        <p:sp>
          <p:nvSpPr>
            <p:cNvPr id="16" name="Textfeld 15"/>
            <p:cNvSpPr txBox="1"/>
            <p:nvPr/>
          </p:nvSpPr>
          <p:spPr bwMode="auto">
            <a:xfrm>
              <a:off x="3420534" y="5923201"/>
              <a:ext cx="1990725" cy="188738"/>
            </a:xfrm>
            <a:prstGeom prst="rect">
              <a:avLst/>
            </a:prstGeom>
            <a:noFill/>
            <a:ln w="12700">
              <a:noFill/>
            </a:ln>
            <a:effectLst/>
          </p:spPr>
          <p:txBody>
            <a:bodyPr vert="horz" wrap="squar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100" b="0" i="0" u="none" strike="noStrike" kern="0" cap="none" spc="0" normalizeH="0" baseline="0" noProof="0" dirty="0">
                  <a:ln>
                    <a:noFill/>
                  </a:ln>
                  <a:solidFill>
                    <a:schemeClr val="tx1"/>
                  </a:solidFill>
                  <a:effectLst/>
                  <a:uLnTx/>
                  <a:uFillTx/>
                  <a:latin typeface="+mn-lt"/>
                </a:rPr>
                <a:t>Strategische Überwachung</a:t>
              </a:r>
            </a:p>
          </p:txBody>
        </p:sp>
        <p:sp>
          <p:nvSpPr>
            <p:cNvPr id="15" name="Textfeld 14"/>
            <p:cNvSpPr txBox="1"/>
            <p:nvPr/>
          </p:nvSpPr>
          <p:spPr bwMode="auto">
            <a:xfrm>
              <a:off x="2308579" y="1259343"/>
              <a:ext cx="1469490" cy="444986"/>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Gesamtunternehmens-planung</a:t>
              </a:r>
            </a:p>
          </p:txBody>
        </p:sp>
        <p:sp>
          <p:nvSpPr>
            <p:cNvPr id="18" name="Textfeld 17"/>
            <p:cNvSpPr txBox="1"/>
            <p:nvPr/>
          </p:nvSpPr>
          <p:spPr bwMode="auto">
            <a:xfrm>
              <a:off x="1915714" y="1724694"/>
              <a:ext cx="1093586" cy="545497"/>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Planung der Unternehmens-entwicklung</a:t>
              </a:r>
            </a:p>
          </p:txBody>
        </p:sp>
        <p:sp>
          <p:nvSpPr>
            <p:cNvPr id="19" name="Textfeld 18"/>
            <p:cNvSpPr txBox="1"/>
            <p:nvPr/>
          </p:nvSpPr>
          <p:spPr bwMode="auto">
            <a:xfrm>
              <a:off x="3329094" y="1724694"/>
              <a:ext cx="1093586" cy="545497"/>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a:spcBef>
                  <a:spcPts val="0"/>
                </a:spcBef>
                <a:spcAft>
                  <a:spcPts val="600"/>
                </a:spcAft>
                <a:buClr>
                  <a:srgbClr val="23A092"/>
                </a:buClr>
                <a:buSzPct val="80000"/>
              </a:pPr>
              <a:r>
                <a:rPr lang="de-DE" sz="1000" kern="0" dirty="0">
                  <a:latin typeface="+mn-lt"/>
                </a:rPr>
                <a:t>Planung der Wertentwicklung</a:t>
              </a:r>
              <a:endParaRPr kumimoji="0" lang="de-DE" sz="1000" b="0" i="0" u="none" strike="noStrike" kern="0" cap="none" spc="0" normalizeH="0" baseline="0" noProof="0" dirty="0">
                <a:ln>
                  <a:noFill/>
                </a:ln>
                <a:solidFill>
                  <a:schemeClr val="tx1"/>
                </a:solidFill>
                <a:effectLst/>
                <a:uLnTx/>
                <a:uFillTx/>
                <a:latin typeface="+mn-lt"/>
              </a:endParaRPr>
            </a:p>
          </p:txBody>
        </p:sp>
        <p:sp>
          <p:nvSpPr>
            <p:cNvPr id="20" name="Textfeld 19"/>
            <p:cNvSpPr txBox="1"/>
            <p:nvPr/>
          </p:nvSpPr>
          <p:spPr bwMode="auto">
            <a:xfrm>
              <a:off x="2127540" y="2360294"/>
              <a:ext cx="1771938" cy="39511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Entscheidung für ein strategische Projektnetz</a:t>
              </a:r>
            </a:p>
          </p:txBody>
        </p:sp>
        <p:sp>
          <p:nvSpPr>
            <p:cNvPr id="23" name="Textfeld 22"/>
            <p:cNvSpPr txBox="1"/>
            <p:nvPr/>
          </p:nvSpPr>
          <p:spPr bwMode="auto">
            <a:xfrm>
              <a:off x="2127540" y="2816827"/>
              <a:ext cx="1771938" cy="417930"/>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Umsetzung der Multiprojektplanung</a:t>
              </a:r>
            </a:p>
          </p:txBody>
        </p:sp>
        <p:sp>
          <p:nvSpPr>
            <p:cNvPr id="24" name="Textfeld 23"/>
            <p:cNvSpPr txBox="1"/>
            <p:nvPr/>
          </p:nvSpPr>
          <p:spPr bwMode="auto">
            <a:xfrm>
              <a:off x="2127540" y="3307014"/>
              <a:ext cx="1771938" cy="50182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Einzelprojekt- oder Projektprogrammplanung (Vorgabe von Soll-Daten)</a:t>
              </a:r>
            </a:p>
          </p:txBody>
        </p:sp>
        <p:sp>
          <p:nvSpPr>
            <p:cNvPr id="25" name="Textfeld 24"/>
            <p:cNvSpPr txBox="1"/>
            <p:nvPr/>
          </p:nvSpPr>
          <p:spPr bwMode="auto">
            <a:xfrm>
              <a:off x="2248949" y="3941347"/>
              <a:ext cx="1529120" cy="349036"/>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Sukzessiver Planungsfortschritt</a:t>
              </a:r>
            </a:p>
          </p:txBody>
        </p:sp>
        <p:sp>
          <p:nvSpPr>
            <p:cNvPr id="29" name="Textfeld 28"/>
            <p:cNvSpPr txBox="1"/>
            <p:nvPr/>
          </p:nvSpPr>
          <p:spPr bwMode="auto">
            <a:xfrm>
              <a:off x="4131994" y="2820609"/>
              <a:ext cx="1469490" cy="444986"/>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Korrigierende Steuerungsmaßnahmen</a:t>
              </a:r>
            </a:p>
          </p:txBody>
        </p:sp>
        <p:sp>
          <p:nvSpPr>
            <p:cNvPr id="30" name="Textfeld 29"/>
            <p:cNvSpPr txBox="1"/>
            <p:nvPr/>
          </p:nvSpPr>
          <p:spPr bwMode="auto">
            <a:xfrm>
              <a:off x="3668990" y="4468989"/>
              <a:ext cx="1469490" cy="354327"/>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Korrigierende Steuerungsmaßnahmen</a:t>
              </a:r>
            </a:p>
          </p:txBody>
        </p:sp>
        <p:sp>
          <p:nvSpPr>
            <p:cNvPr id="31" name="Textfeld 30"/>
            <p:cNvSpPr txBox="1"/>
            <p:nvPr/>
          </p:nvSpPr>
          <p:spPr bwMode="auto">
            <a:xfrm>
              <a:off x="6078137" y="5551370"/>
              <a:ext cx="927858" cy="371725"/>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Erfassung von Ist-Projektdaten</a:t>
              </a:r>
            </a:p>
          </p:txBody>
        </p:sp>
        <p:sp>
          <p:nvSpPr>
            <p:cNvPr id="32" name="Textfeld 31"/>
            <p:cNvSpPr txBox="1"/>
            <p:nvPr/>
          </p:nvSpPr>
          <p:spPr bwMode="auto">
            <a:xfrm>
              <a:off x="6027397" y="4957546"/>
              <a:ext cx="1305272" cy="503442"/>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Durchführung eines Soll-Ist-Vergleichs (Abweichungsanalyse)</a:t>
              </a:r>
            </a:p>
          </p:txBody>
        </p:sp>
        <p:sp>
          <p:nvSpPr>
            <p:cNvPr id="33" name="Textfeld 32"/>
            <p:cNvSpPr txBox="1"/>
            <p:nvPr/>
          </p:nvSpPr>
          <p:spPr bwMode="auto">
            <a:xfrm>
              <a:off x="6067087" y="4488576"/>
              <a:ext cx="1195731" cy="382271"/>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Konsequenzen aus den Abweichungen</a:t>
              </a:r>
            </a:p>
          </p:txBody>
        </p:sp>
        <p:sp>
          <p:nvSpPr>
            <p:cNvPr id="37" name="Textfeld 36"/>
            <p:cNvSpPr txBox="1"/>
            <p:nvPr/>
          </p:nvSpPr>
          <p:spPr bwMode="auto">
            <a:xfrm>
              <a:off x="4189553" y="3875851"/>
              <a:ext cx="1479530" cy="545497"/>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a:spcBef>
                  <a:spcPts val="0"/>
                </a:spcBef>
                <a:spcAft>
                  <a:spcPts val="600"/>
                </a:spcAft>
                <a:buClr>
                  <a:srgbClr val="23A092"/>
                </a:buClr>
                <a:buSzPct val="80000"/>
              </a:pPr>
              <a:r>
                <a:rPr lang="de-DE" sz="1000" kern="0" dirty="0">
                  <a:latin typeface="+mn-lt"/>
                </a:rPr>
                <a:t>Durchführung eines </a:t>
              </a:r>
              <a:r>
                <a:rPr lang="de-DE" sz="1000" dirty="0"/>
                <a:t>Soll‑Wird‑Vergleichs</a:t>
              </a:r>
              <a:r>
                <a:rPr lang="de-DE" sz="1000" kern="0" dirty="0">
                  <a:latin typeface="+mn-lt"/>
                </a:rPr>
                <a:t> (Planfortschrittskontrolle)</a:t>
              </a:r>
              <a:endParaRPr kumimoji="0" lang="de-DE" sz="1000" b="0" i="0" u="none" strike="noStrike" kern="0" cap="none" spc="0" normalizeH="0" baseline="0" noProof="0" dirty="0">
                <a:ln>
                  <a:noFill/>
                </a:ln>
                <a:solidFill>
                  <a:schemeClr val="tx1"/>
                </a:solidFill>
                <a:effectLst/>
                <a:uLnTx/>
                <a:uFillTx/>
                <a:latin typeface="+mn-lt"/>
              </a:endParaRPr>
            </a:p>
          </p:txBody>
        </p:sp>
        <p:sp>
          <p:nvSpPr>
            <p:cNvPr id="38" name="Textfeld 37"/>
            <p:cNvSpPr txBox="1"/>
            <p:nvPr/>
          </p:nvSpPr>
          <p:spPr bwMode="auto">
            <a:xfrm>
              <a:off x="5275859" y="3338840"/>
              <a:ext cx="1604556" cy="545497"/>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a:spcBef>
                  <a:spcPts val="0"/>
                </a:spcBef>
                <a:spcAft>
                  <a:spcPts val="600"/>
                </a:spcAft>
                <a:buClr>
                  <a:srgbClr val="23A092"/>
                </a:buClr>
                <a:buSzPct val="80000"/>
              </a:pPr>
              <a:r>
                <a:rPr lang="de-DE" sz="1000" kern="0" dirty="0">
                  <a:latin typeface="+mn-lt"/>
                </a:rPr>
                <a:t>Änderung der Einzelprojekt- oder­ Projektprogramm-planungen</a:t>
              </a:r>
              <a:endParaRPr kumimoji="0" lang="de-DE" sz="1000" b="0" i="0" u="none" strike="noStrike" kern="0" cap="none" spc="0" normalizeH="0" baseline="0" noProof="0" dirty="0">
                <a:ln>
                  <a:noFill/>
                </a:ln>
                <a:solidFill>
                  <a:schemeClr val="tx1"/>
                </a:solidFill>
                <a:effectLst/>
                <a:uLnTx/>
                <a:uFillTx/>
                <a:latin typeface="+mn-lt"/>
              </a:endParaRPr>
            </a:p>
          </p:txBody>
        </p:sp>
        <p:sp>
          <p:nvSpPr>
            <p:cNvPr id="39" name="Textfeld 38"/>
            <p:cNvSpPr txBox="1"/>
            <p:nvPr/>
          </p:nvSpPr>
          <p:spPr bwMode="auto">
            <a:xfrm>
              <a:off x="5306740" y="1658929"/>
              <a:ext cx="1493216" cy="545497"/>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a:spcBef>
                  <a:spcPts val="0"/>
                </a:spcBef>
                <a:spcAft>
                  <a:spcPts val="600"/>
                </a:spcAft>
                <a:buClr>
                  <a:srgbClr val="23A092"/>
                </a:buClr>
                <a:buSzPct val="80000"/>
              </a:pPr>
              <a:r>
                <a:rPr lang="de-DE" sz="1000" kern="0" dirty="0">
                  <a:latin typeface="+mn-lt"/>
                </a:rPr>
                <a:t>Änderung der Gesamt-</a:t>
              </a:r>
              <a:r>
                <a:rPr lang="de-DE" sz="1000" kern="0" dirty="0" err="1">
                  <a:latin typeface="+mn-lt"/>
                </a:rPr>
                <a:t>unternehmensplanung</a:t>
              </a:r>
              <a:r>
                <a:rPr lang="de-DE" sz="1000" kern="0" dirty="0">
                  <a:latin typeface="+mn-lt"/>
                </a:rPr>
                <a:t>, evtl. Projektabbruch</a:t>
              </a:r>
              <a:endParaRPr kumimoji="0" lang="de-DE" sz="1000" b="0" i="0" u="none" strike="noStrike" kern="0" cap="none" spc="0" normalizeH="0" baseline="0" noProof="0" dirty="0">
                <a:ln>
                  <a:noFill/>
                </a:ln>
                <a:solidFill>
                  <a:schemeClr val="tx1"/>
                </a:solidFill>
                <a:effectLst/>
                <a:uLnTx/>
                <a:uFillTx/>
                <a:latin typeface="+mn-lt"/>
              </a:endParaRPr>
            </a:p>
          </p:txBody>
        </p:sp>
        <p:sp>
          <p:nvSpPr>
            <p:cNvPr id="40" name="Textfeld 39"/>
            <p:cNvSpPr txBox="1"/>
            <p:nvPr/>
          </p:nvSpPr>
          <p:spPr bwMode="auto">
            <a:xfrm>
              <a:off x="2633492" y="5548461"/>
              <a:ext cx="1049593" cy="374634"/>
            </a:xfrm>
            <a:prstGeom prst="rect">
              <a:avLst/>
            </a:prstGeom>
            <a:noFill/>
            <a:ln w="12700">
              <a:noFill/>
            </a:ln>
            <a:effectLst/>
          </p:spPr>
          <p:txBody>
            <a:bodyPr vert="horz" wrap="square" lIns="0" tIns="36000" rIns="0" bIns="36000" numCol="1" rtlCol="0" anchor="t" anchorCtr="0" compatLnSpc="1">
              <a:prstTxWarp prst="textNoShape">
                <a:avLst/>
              </a:prstTxWarp>
              <a:noAutofit/>
            </a:bodyPr>
            <a:lstStyle/>
            <a:p>
              <a:pPr marL="0" marR="0" indent="0"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000" b="0" i="0" u="none" strike="noStrike" kern="0" cap="none" spc="0" normalizeH="0" baseline="0" noProof="0" dirty="0">
                  <a:ln>
                    <a:noFill/>
                  </a:ln>
                  <a:solidFill>
                    <a:schemeClr val="tx1"/>
                  </a:solidFill>
                  <a:effectLst/>
                  <a:uLnTx/>
                  <a:uFillTx/>
                  <a:latin typeface="+mn-lt"/>
                </a:rPr>
                <a:t>Umsetzung der Projektplanung</a:t>
              </a:r>
            </a:p>
          </p:txBody>
        </p:sp>
        <p:sp>
          <p:nvSpPr>
            <p:cNvPr id="41" name="Textfeld 40"/>
            <p:cNvSpPr txBox="1"/>
            <p:nvPr/>
          </p:nvSpPr>
          <p:spPr bwMode="auto">
            <a:xfrm>
              <a:off x="3420533" y="1046860"/>
              <a:ext cx="1990725" cy="188738"/>
            </a:xfrm>
            <a:prstGeom prst="rect">
              <a:avLst/>
            </a:prstGeom>
            <a:noFill/>
            <a:ln w="12700">
              <a:noFill/>
            </a:ln>
            <a:effectLst/>
          </p:spPr>
          <p:txBody>
            <a:bodyPr vert="horz" wrap="square" lIns="0" tIns="0" rIns="0" bIns="0" numCol="1" rtlCol="0" anchor="t" anchorCtr="0" compatLnSpc="1">
              <a:prstTxWarp prst="textNoShape">
                <a:avLst/>
              </a:prstTxWarp>
              <a:noAutofit/>
            </a:bodyPr>
            <a:lstStyle/>
            <a:p>
              <a:pPr marL="0" marR="0" indent="0" algn="ct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100" b="0" i="0" u="none" strike="noStrike" kern="0" cap="none" spc="0" normalizeH="0" baseline="0" noProof="0" dirty="0">
                  <a:ln>
                    <a:noFill/>
                  </a:ln>
                  <a:solidFill>
                    <a:schemeClr val="tx1"/>
                  </a:solidFill>
                  <a:effectLst/>
                  <a:uLnTx/>
                  <a:uFillTx/>
                  <a:latin typeface="+mn-lt"/>
                </a:rPr>
                <a:t>Strategische Überwachung</a:t>
              </a:r>
            </a:p>
          </p:txBody>
        </p:sp>
        <p:cxnSp>
          <p:nvCxnSpPr>
            <p:cNvPr id="42" name="Gerader Verbinder 41"/>
            <p:cNvCxnSpPr/>
            <p:nvPr/>
          </p:nvCxnSpPr>
          <p:spPr>
            <a:xfrm flipH="1">
              <a:off x="2256569" y="1562100"/>
              <a:ext cx="425671" cy="171217"/>
            </a:xfrm>
            <a:prstGeom prst="line">
              <a:avLst/>
            </a:prstGeom>
            <a:ln w="1270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Gerader Verbinder 43"/>
            <p:cNvCxnSpPr/>
            <p:nvPr/>
          </p:nvCxnSpPr>
          <p:spPr>
            <a:xfrm>
              <a:off x="3361979" y="1551918"/>
              <a:ext cx="404488" cy="152411"/>
            </a:xfrm>
            <a:prstGeom prst="line">
              <a:avLst/>
            </a:prstGeom>
            <a:ln w="12700">
              <a:solidFill>
                <a:schemeClr val="tx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Gerade Verbindung mit Pfeil 46"/>
            <p:cNvCxnSpPr/>
            <p:nvPr/>
          </p:nvCxnSpPr>
          <p:spPr>
            <a:xfrm flipH="1">
              <a:off x="3613962" y="2110238"/>
              <a:ext cx="193830" cy="322979"/>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p:nvPr/>
          </p:nvCxnSpPr>
          <p:spPr>
            <a:xfrm>
              <a:off x="2286043" y="2258346"/>
              <a:ext cx="129497" cy="160857"/>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p:cNvCxnSpPr/>
            <p:nvPr/>
          </p:nvCxnSpPr>
          <p:spPr>
            <a:xfrm>
              <a:off x="3006446" y="3173772"/>
              <a:ext cx="0" cy="189291"/>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p:nvPr/>
          </p:nvCxnSpPr>
          <p:spPr>
            <a:xfrm>
              <a:off x="3006446" y="2693231"/>
              <a:ext cx="0" cy="189291"/>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p:cNvCxnSpPr/>
            <p:nvPr/>
          </p:nvCxnSpPr>
          <p:spPr>
            <a:xfrm>
              <a:off x="2936917" y="3803926"/>
              <a:ext cx="0" cy="189291"/>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nvCxnSpPr>
          <p:spPr>
            <a:xfrm>
              <a:off x="3083333" y="3803321"/>
              <a:ext cx="0" cy="189291"/>
            </a:xfrm>
            <a:prstGeom prst="straightConnector1">
              <a:avLst/>
            </a:prstGeom>
            <a:ln w="12700">
              <a:solidFill>
                <a:schemeClr val="tx1"/>
              </a:solidFill>
              <a:prstDash val="dash"/>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p:nvPr/>
          </p:nvCxnSpPr>
          <p:spPr>
            <a:xfrm>
              <a:off x="3013509" y="4310178"/>
              <a:ext cx="0" cy="1272820"/>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48" name="Freihandform 2047"/>
            <p:cNvSpPr/>
            <p:nvPr/>
          </p:nvSpPr>
          <p:spPr>
            <a:xfrm>
              <a:off x="3152668" y="4698462"/>
              <a:ext cx="468630" cy="884536"/>
            </a:xfrm>
            <a:custGeom>
              <a:avLst/>
              <a:gdLst>
                <a:gd name="connsiteX0" fmla="*/ 426720 w 426720"/>
                <a:gd name="connsiteY0" fmla="*/ 0 h 792480"/>
                <a:gd name="connsiteX1" fmla="*/ 0 w 426720"/>
                <a:gd name="connsiteY1" fmla="*/ 0 h 792480"/>
                <a:gd name="connsiteX2" fmla="*/ 0 w 426720"/>
                <a:gd name="connsiteY2" fmla="*/ 792480 h 792480"/>
              </a:gdLst>
              <a:ahLst/>
              <a:cxnLst>
                <a:cxn ang="0">
                  <a:pos x="connsiteX0" y="connsiteY0"/>
                </a:cxn>
                <a:cxn ang="0">
                  <a:pos x="connsiteX1" y="connsiteY1"/>
                </a:cxn>
                <a:cxn ang="0">
                  <a:pos x="connsiteX2" y="connsiteY2"/>
                </a:cxn>
              </a:cxnLst>
              <a:rect l="l" t="t" r="r" b="b"/>
              <a:pathLst>
                <a:path w="426720" h="792480">
                  <a:moveTo>
                    <a:pt x="426720" y="0"/>
                  </a:moveTo>
                  <a:lnTo>
                    <a:pt x="0" y="0"/>
                  </a:lnTo>
                  <a:lnTo>
                    <a:pt x="0" y="792480"/>
                  </a:lnTo>
                </a:path>
              </a:pathLst>
            </a:custGeom>
            <a:noFill/>
            <a:ln w="12700">
              <a:solidFill>
                <a:schemeClr val="tx1"/>
              </a:solidFill>
              <a:headEnd type="none"/>
              <a:tailEnd type="triangle"/>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51" name="Gerade Verbindung mit Pfeil 2050"/>
            <p:cNvCxnSpPr/>
            <p:nvPr/>
          </p:nvCxnSpPr>
          <p:spPr>
            <a:xfrm>
              <a:off x="3562321" y="5754365"/>
              <a:ext cx="2447954" cy="0"/>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Gerade Verbindung mit Pfeil 2053"/>
            <p:cNvCxnSpPr/>
            <p:nvPr/>
          </p:nvCxnSpPr>
          <p:spPr>
            <a:xfrm flipH="1">
              <a:off x="5078100" y="4672032"/>
              <a:ext cx="932175" cy="0"/>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9" name="Gerade Verbindung mit Pfeil 2058"/>
            <p:cNvCxnSpPr/>
            <p:nvPr/>
          </p:nvCxnSpPr>
          <p:spPr>
            <a:xfrm>
              <a:off x="3608608" y="4103185"/>
              <a:ext cx="551490" cy="0"/>
            </a:xfrm>
            <a:prstGeom prst="straightConnector1">
              <a:avLst/>
            </a:prstGeom>
            <a:ln w="12700">
              <a:solidFill>
                <a:schemeClr val="tx1"/>
              </a:solidFill>
              <a:prstDash val="dash"/>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60" name="Freihandform 2059"/>
            <p:cNvSpPr/>
            <p:nvPr/>
          </p:nvSpPr>
          <p:spPr>
            <a:xfrm>
              <a:off x="5602407" y="3828210"/>
              <a:ext cx="362309" cy="319931"/>
            </a:xfrm>
            <a:custGeom>
              <a:avLst/>
              <a:gdLst>
                <a:gd name="connsiteX0" fmla="*/ 0 w 508958"/>
                <a:gd name="connsiteY0" fmla="*/ 301925 h 301925"/>
                <a:gd name="connsiteX1" fmla="*/ 508958 w 508958"/>
                <a:gd name="connsiteY1" fmla="*/ 301925 h 301925"/>
                <a:gd name="connsiteX2" fmla="*/ 508958 w 508958"/>
                <a:gd name="connsiteY2" fmla="*/ 0 h 301925"/>
              </a:gdLst>
              <a:ahLst/>
              <a:cxnLst>
                <a:cxn ang="0">
                  <a:pos x="connsiteX0" y="connsiteY0"/>
                </a:cxn>
                <a:cxn ang="0">
                  <a:pos x="connsiteX1" y="connsiteY1"/>
                </a:cxn>
                <a:cxn ang="0">
                  <a:pos x="connsiteX2" y="connsiteY2"/>
                </a:cxn>
              </a:cxnLst>
              <a:rect l="l" t="t" r="r" b="b"/>
              <a:pathLst>
                <a:path w="508958" h="301925">
                  <a:moveTo>
                    <a:pt x="0" y="301925"/>
                  </a:moveTo>
                  <a:lnTo>
                    <a:pt x="508958" y="301925"/>
                  </a:lnTo>
                  <a:lnTo>
                    <a:pt x="508958" y="0"/>
                  </a:lnTo>
                </a:path>
              </a:pathLst>
            </a:custGeom>
            <a:noFill/>
            <a:ln w="12700">
              <a:solidFill>
                <a:schemeClr val="tx1"/>
              </a:solidFill>
              <a:prstDash val="dash"/>
              <a:tailEnd type="triangle"/>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61" name="Freihandform 2060"/>
            <p:cNvSpPr/>
            <p:nvPr/>
          </p:nvSpPr>
          <p:spPr>
            <a:xfrm>
              <a:off x="3812875" y="3666225"/>
              <a:ext cx="1423359" cy="45719"/>
            </a:xfrm>
            <a:custGeom>
              <a:avLst/>
              <a:gdLst>
                <a:gd name="connsiteX0" fmla="*/ 1535502 w 1535502"/>
                <a:gd name="connsiteY0" fmla="*/ 0 h 0"/>
                <a:gd name="connsiteX1" fmla="*/ 0 w 1535502"/>
                <a:gd name="connsiteY1" fmla="*/ 0 h 0"/>
              </a:gdLst>
              <a:ahLst/>
              <a:cxnLst>
                <a:cxn ang="0">
                  <a:pos x="connsiteX0" y="connsiteY0"/>
                </a:cxn>
                <a:cxn ang="0">
                  <a:pos x="connsiteX1" y="connsiteY1"/>
                </a:cxn>
              </a:cxnLst>
              <a:rect l="l" t="t" r="r" b="b"/>
              <a:pathLst>
                <a:path w="1535502">
                  <a:moveTo>
                    <a:pt x="1535502" y="0"/>
                  </a:moveTo>
                  <a:lnTo>
                    <a:pt x="0" y="0"/>
                  </a:lnTo>
                </a:path>
              </a:pathLst>
            </a:custGeom>
            <a:noFill/>
            <a:ln w="12700">
              <a:solidFill>
                <a:schemeClr val="tx1"/>
              </a:solidFill>
              <a:prstDash val="dash"/>
              <a:tailEnd type="triangle"/>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Freihandform 78"/>
            <p:cNvSpPr/>
            <p:nvPr/>
          </p:nvSpPr>
          <p:spPr>
            <a:xfrm flipV="1">
              <a:off x="3812875" y="3494954"/>
              <a:ext cx="1423359" cy="45719"/>
            </a:xfrm>
            <a:custGeom>
              <a:avLst/>
              <a:gdLst>
                <a:gd name="connsiteX0" fmla="*/ 1535502 w 1535502"/>
                <a:gd name="connsiteY0" fmla="*/ 0 h 0"/>
                <a:gd name="connsiteX1" fmla="*/ 0 w 1535502"/>
                <a:gd name="connsiteY1" fmla="*/ 0 h 0"/>
              </a:gdLst>
              <a:ahLst/>
              <a:cxnLst>
                <a:cxn ang="0">
                  <a:pos x="connsiteX0" y="connsiteY0"/>
                </a:cxn>
                <a:cxn ang="0">
                  <a:pos x="connsiteX1" y="connsiteY1"/>
                </a:cxn>
              </a:cxnLst>
              <a:rect l="l" t="t" r="r" b="b"/>
              <a:pathLst>
                <a:path w="1535502">
                  <a:moveTo>
                    <a:pt x="1535502" y="0"/>
                  </a:moveTo>
                  <a:lnTo>
                    <a:pt x="0" y="0"/>
                  </a:lnTo>
                </a:path>
              </a:pathLst>
            </a:custGeom>
            <a:noFill/>
            <a:ln w="12700">
              <a:solidFill>
                <a:schemeClr val="tx1"/>
              </a:solidFill>
              <a:prstDash val="solid"/>
              <a:tailEnd type="triangle"/>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63" name="Gerade Verbindung mit Pfeil 2062"/>
            <p:cNvCxnSpPr/>
            <p:nvPr/>
          </p:nvCxnSpPr>
          <p:spPr>
            <a:xfrm flipH="1">
              <a:off x="4284663" y="1922180"/>
              <a:ext cx="951571" cy="0"/>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66" name="Gerade Verbindung mit Pfeil 2065"/>
            <p:cNvCxnSpPr/>
            <p:nvPr/>
          </p:nvCxnSpPr>
          <p:spPr>
            <a:xfrm flipV="1">
              <a:off x="5969479" y="2223476"/>
              <a:ext cx="0" cy="1067639"/>
            </a:xfrm>
            <a:prstGeom prst="straightConnector1">
              <a:avLst/>
            </a:prstGeom>
            <a:ln w="12700">
              <a:solidFill>
                <a:schemeClr val="tx1"/>
              </a:solidFill>
              <a:prstDash val="dash"/>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68" name="Gerade Verbindung mit Pfeil 2067"/>
            <p:cNvCxnSpPr/>
            <p:nvPr/>
          </p:nvCxnSpPr>
          <p:spPr>
            <a:xfrm flipH="1">
              <a:off x="5538161" y="2936497"/>
              <a:ext cx="348289" cy="0"/>
            </a:xfrm>
            <a:prstGeom prst="straightConnector1">
              <a:avLst/>
            </a:prstGeom>
            <a:ln w="12700">
              <a:solidFill>
                <a:schemeClr val="tx1"/>
              </a:solidFill>
              <a:prstDash val="dash"/>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69" name="Freihandform 2068"/>
            <p:cNvSpPr/>
            <p:nvPr/>
          </p:nvSpPr>
          <p:spPr>
            <a:xfrm>
              <a:off x="5538158" y="3057816"/>
              <a:ext cx="335845" cy="233923"/>
            </a:xfrm>
            <a:custGeom>
              <a:avLst/>
              <a:gdLst>
                <a:gd name="connsiteX0" fmla="*/ 267419 w 267419"/>
                <a:gd name="connsiteY0" fmla="*/ 293298 h 293298"/>
                <a:gd name="connsiteX1" fmla="*/ 267419 w 267419"/>
                <a:gd name="connsiteY1" fmla="*/ 0 h 293298"/>
                <a:gd name="connsiteX2" fmla="*/ 0 w 267419"/>
                <a:gd name="connsiteY2" fmla="*/ 0 h 293298"/>
              </a:gdLst>
              <a:ahLst/>
              <a:cxnLst>
                <a:cxn ang="0">
                  <a:pos x="connsiteX0" y="connsiteY0"/>
                </a:cxn>
                <a:cxn ang="0">
                  <a:pos x="connsiteX1" y="connsiteY1"/>
                </a:cxn>
                <a:cxn ang="0">
                  <a:pos x="connsiteX2" y="connsiteY2"/>
                </a:cxn>
              </a:cxnLst>
              <a:rect l="l" t="t" r="r" b="b"/>
              <a:pathLst>
                <a:path w="267419" h="293298">
                  <a:moveTo>
                    <a:pt x="267419" y="293298"/>
                  </a:moveTo>
                  <a:lnTo>
                    <a:pt x="267419" y="0"/>
                  </a:lnTo>
                  <a:lnTo>
                    <a:pt x="0" y="0"/>
                  </a:lnTo>
                </a:path>
              </a:pathLst>
            </a:custGeom>
            <a:noFill/>
            <a:ln w="12700">
              <a:solidFill>
                <a:schemeClr val="tx1"/>
              </a:solidFill>
              <a:tailEnd type="triangle"/>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2" name="Gerade Verbindung mit Pfeil 91"/>
            <p:cNvCxnSpPr/>
            <p:nvPr/>
          </p:nvCxnSpPr>
          <p:spPr>
            <a:xfrm flipH="1">
              <a:off x="3621407" y="3061282"/>
              <a:ext cx="423929" cy="0"/>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p:nvPr/>
          </p:nvCxnSpPr>
          <p:spPr>
            <a:xfrm flipH="1">
              <a:off x="3621407" y="2943429"/>
              <a:ext cx="423929" cy="0"/>
            </a:xfrm>
            <a:prstGeom prst="straightConnector1">
              <a:avLst/>
            </a:prstGeom>
            <a:ln w="12700">
              <a:solidFill>
                <a:schemeClr val="tx1"/>
              </a:solidFill>
              <a:prstDash val="dash"/>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85" name="Gerade Verbindung mit Pfeil 2084"/>
            <p:cNvCxnSpPr/>
            <p:nvPr/>
          </p:nvCxnSpPr>
          <p:spPr>
            <a:xfrm flipV="1">
              <a:off x="6484914" y="5448286"/>
              <a:ext cx="0" cy="163287"/>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flipV="1">
              <a:off x="7083397" y="4851168"/>
              <a:ext cx="0" cy="163287"/>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92" name="Freihandform 2091"/>
            <p:cNvSpPr/>
            <p:nvPr/>
          </p:nvSpPr>
          <p:spPr>
            <a:xfrm>
              <a:off x="6711950" y="1924050"/>
              <a:ext cx="374650" cy="2590800"/>
            </a:xfrm>
            <a:custGeom>
              <a:avLst/>
              <a:gdLst>
                <a:gd name="connsiteX0" fmla="*/ 374650 w 374650"/>
                <a:gd name="connsiteY0" fmla="*/ 2590800 h 2590800"/>
                <a:gd name="connsiteX1" fmla="*/ 374650 w 374650"/>
                <a:gd name="connsiteY1" fmla="*/ 0 h 2590800"/>
                <a:gd name="connsiteX2" fmla="*/ 0 w 374650"/>
                <a:gd name="connsiteY2" fmla="*/ 0 h 2590800"/>
              </a:gdLst>
              <a:ahLst/>
              <a:cxnLst>
                <a:cxn ang="0">
                  <a:pos x="connsiteX0" y="connsiteY0"/>
                </a:cxn>
                <a:cxn ang="0">
                  <a:pos x="connsiteX1" y="connsiteY1"/>
                </a:cxn>
                <a:cxn ang="0">
                  <a:pos x="connsiteX2" y="connsiteY2"/>
                </a:cxn>
              </a:cxnLst>
              <a:rect l="l" t="t" r="r" b="b"/>
              <a:pathLst>
                <a:path w="374650" h="2590800">
                  <a:moveTo>
                    <a:pt x="374650" y="2590800"/>
                  </a:moveTo>
                  <a:lnTo>
                    <a:pt x="374650" y="0"/>
                  </a:lnTo>
                  <a:lnTo>
                    <a:pt x="0" y="0"/>
                  </a:lnTo>
                </a:path>
              </a:pathLst>
            </a:custGeom>
            <a:noFill/>
            <a:ln w="12700">
              <a:solidFill>
                <a:schemeClr val="tx1"/>
              </a:solidFill>
              <a:tailEnd type="triangle"/>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94" name="Gerade Verbindung mit Pfeil 2093"/>
            <p:cNvCxnSpPr/>
            <p:nvPr/>
          </p:nvCxnSpPr>
          <p:spPr>
            <a:xfrm flipH="1">
              <a:off x="6789736" y="3591473"/>
              <a:ext cx="255728" cy="0"/>
            </a:xfrm>
            <a:prstGeom prst="straightConnector1">
              <a:avLst/>
            </a:prstGeom>
            <a:ln w="12700">
              <a:solidFill>
                <a:schemeClr val="tx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9" name="Textfeld 118"/>
            <p:cNvSpPr txBox="1"/>
            <p:nvPr/>
          </p:nvSpPr>
          <p:spPr bwMode="auto">
            <a:xfrm rot="16200000">
              <a:off x="5758505" y="3980489"/>
              <a:ext cx="3672475" cy="228188"/>
            </a:xfrm>
            <a:prstGeom prst="rect">
              <a:avLst/>
            </a:prstGeom>
            <a:noFill/>
            <a:ln w="12700">
              <a:noFill/>
            </a:ln>
            <a:effectLst/>
          </p:spPr>
          <p:txBody>
            <a:bodyPr vert="horz" wrap="square" lIns="0" tIns="36000" rIns="0" bIns="36000" numCol="1" rtlCol="0" anchor="ctr" anchorCtr="0" compatLnSpc="1">
              <a:prstTxWarp prst="textNoShape">
                <a:avLst/>
              </a:prstTxWarp>
              <a:noAutofit/>
            </a:bodyPr>
            <a:lstStyle/>
            <a:p>
              <a:pPr marL="0" marR="0" indent="0" algn="r"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200" b="1" i="0" u="none" strike="noStrike" kern="0" cap="none" spc="0" normalizeH="0" baseline="0" noProof="0" dirty="0">
                  <a:ln>
                    <a:noFill/>
                  </a:ln>
                  <a:solidFill>
                    <a:schemeClr val="tx1"/>
                  </a:solidFill>
                  <a:effectLst/>
                  <a:uLnTx/>
                  <a:uFillTx/>
                  <a:latin typeface="+mn-lt"/>
                </a:rPr>
                <a:t>Strategische </a:t>
              </a:r>
              <a:r>
                <a:rPr kumimoji="0" lang="de-DE" sz="1200" b="1" i="0" u="none" strike="noStrike" kern="0" cap="none" spc="0" normalizeH="0" baseline="0" noProof="0" dirty="0" err="1">
                  <a:ln>
                    <a:noFill/>
                  </a:ln>
                  <a:solidFill>
                    <a:schemeClr val="tx1"/>
                  </a:solidFill>
                  <a:effectLst/>
                  <a:uLnTx/>
                  <a:uFillTx/>
                  <a:latin typeface="+mn-lt"/>
                </a:rPr>
                <a:t>Durchf</a:t>
              </a:r>
              <a:r>
                <a:rPr lang="de-DE" sz="1200" b="1" kern="0" dirty="0" err="1">
                  <a:latin typeface="+mn-lt"/>
                </a:rPr>
                <a:t>ührungskontrolle</a:t>
              </a:r>
              <a:endParaRPr kumimoji="0" lang="de-DE" sz="1200" b="1" i="0" u="none" strike="noStrike" kern="0" cap="none" spc="0" normalizeH="0" baseline="0" noProof="0" dirty="0" err="1">
                <a:ln>
                  <a:noFill/>
                </a:ln>
                <a:solidFill>
                  <a:schemeClr val="tx1"/>
                </a:solidFill>
                <a:effectLst/>
                <a:uLnTx/>
                <a:uFillTx/>
                <a:latin typeface="+mn-lt"/>
              </a:endParaRPr>
            </a:p>
          </p:txBody>
        </p:sp>
        <p:sp>
          <p:nvSpPr>
            <p:cNvPr id="120" name="Textfeld 119"/>
            <p:cNvSpPr txBox="1"/>
            <p:nvPr/>
          </p:nvSpPr>
          <p:spPr bwMode="auto">
            <a:xfrm rot="16200000">
              <a:off x="-538911" y="2962108"/>
              <a:ext cx="3655235" cy="228188"/>
            </a:xfrm>
            <a:prstGeom prst="rect">
              <a:avLst/>
            </a:prstGeom>
            <a:noFill/>
            <a:ln w="12700">
              <a:noFill/>
            </a:ln>
            <a:effectLst/>
          </p:spPr>
          <p:txBody>
            <a:bodyPr vert="horz" wrap="square" lIns="0" tIns="36000" rIns="0" bIns="36000" numCol="1" rtlCol="0" anchor="ctr" anchorCtr="0" compatLnSpc="1">
              <a:prstTxWarp prst="textNoShape">
                <a:avLst/>
              </a:prstTxWarp>
              <a:noAutofit/>
            </a:bodyPr>
            <a:lstStyle/>
            <a:p>
              <a:pPr marL="0" marR="0" indent="0" defTabSz="914400" rtl="0" eaLnBrk="1" fontAlgn="base" latinLnBrk="0" hangingPunct="1">
                <a:lnSpc>
                  <a:spcPct val="100000"/>
                </a:lnSpc>
                <a:spcBef>
                  <a:spcPts val="0"/>
                </a:spcBef>
                <a:spcAft>
                  <a:spcPts val="600"/>
                </a:spcAft>
                <a:buClr>
                  <a:srgbClr val="23A092"/>
                </a:buClr>
                <a:buSzPct val="80000"/>
                <a:buFont typeface="Wingdings" pitchFamily="2" charset="2"/>
                <a:buNone/>
                <a:tabLst/>
              </a:pPr>
              <a:r>
                <a:rPr kumimoji="0" lang="de-DE" sz="1200" b="1" i="0" u="none" strike="noStrike" kern="0" cap="none" spc="0" normalizeH="0" baseline="0" noProof="0" dirty="0">
                  <a:ln>
                    <a:noFill/>
                  </a:ln>
                  <a:solidFill>
                    <a:schemeClr val="tx1"/>
                  </a:solidFill>
                  <a:effectLst/>
                  <a:uLnTx/>
                  <a:uFillTx/>
                  <a:latin typeface="+mn-lt"/>
                </a:rPr>
                <a:t>  Strategische Prämissenkontrolle</a:t>
              </a:r>
            </a:p>
          </p:txBody>
        </p:sp>
      </p:grpSp>
      <p:cxnSp>
        <p:nvCxnSpPr>
          <p:cNvPr id="21" name="Gerade Verbindung mit Pfeil 20">
            <a:extLst>
              <a:ext uri="{FF2B5EF4-FFF2-40B4-BE49-F238E27FC236}">
                <a16:creationId xmlns:a16="http://schemas.microsoft.com/office/drawing/2014/main" id="{7BB14917-1E44-456F-91BD-DB603F3B32AA}"/>
              </a:ext>
            </a:extLst>
          </p:cNvPr>
          <p:cNvCxnSpPr/>
          <p:nvPr/>
        </p:nvCxnSpPr>
        <p:spPr>
          <a:xfrm>
            <a:off x="2856411" y="1922180"/>
            <a:ext cx="391886" cy="0"/>
          </a:xfrm>
          <a:prstGeom prst="straightConnector1">
            <a:avLst/>
          </a:prstGeom>
          <a:ln w="12700">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Fußzeilenplatzhalter 35"/>
          <p:cNvSpPr>
            <a:spLocks noGrp="1"/>
          </p:cNvSpPr>
          <p:nvPr>
            <p:ph type="ftr" sz="quarter" idx="11"/>
          </p:nvPr>
        </p:nvSpPr>
        <p:spPr/>
        <p:txBody>
          <a:bodyPr/>
          <a:lstStyle/>
          <a:p>
            <a:pPr>
              <a:defRPr/>
            </a:pPr>
            <a:r>
              <a:rPr lang="de-DE"/>
              <a:t>Prof. Dr. Anna Kolmykova</a:t>
            </a:r>
            <a:endParaRPr lang="de-DE" dirty="0"/>
          </a:p>
        </p:txBody>
      </p:sp>
      <p:sp>
        <p:nvSpPr>
          <p:cNvPr id="43" name="Foliennummernplatzhalter 42"/>
          <p:cNvSpPr>
            <a:spLocks noGrp="1"/>
          </p:cNvSpPr>
          <p:nvPr>
            <p:ph type="sldNum" sz="quarter" idx="10"/>
          </p:nvPr>
        </p:nvSpPr>
        <p:spPr/>
        <p:txBody>
          <a:bodyPr/>
          <a:lstStyle/>
          <a:p>
            <a:pPr>
              <a:defRPr/>
            </a:pPr>
            <a:fld id="{2A3A57D9-08E7-4A35-820C-6C5F68307974}" type="slidenum">
              <a:rPr lang="de-DE" smtClean="0"/>
              <a:pPr>
                <a:defRPr/>
              </a:pPr>
              <a:t>26</a:t>
            </a:fld>
            <a:endParaRPr lang="de-DE" dirty="0"/>
          </a:p>
        </p:txBody>
      </p:sp>
      <p:sp>
        <p:nvSpPr>
          <p:cNvPr id="64" name="Textfeld 63">
            <a:extLst>
              <a:ext uri="{FF2B5EF4-FFF2-40B4-BE49-F238E27FC236}">
                <a16:creationId xmlns:a16="http://schemas.microsoft.com/office/drawing/2014/main" id="{807EC15D-ADCE-4406-AA2E-0FE863C67AA0}"/>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2281755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a:t>Vorteile der Phaseneinteilung </a:t>
            </a:r>
          </a:p>
          <a:p>
            <a:pPr lvl="2"/>
            <a:r>
              <a:rPr lang="de-DE" dirty="0"/>
              <a:t>Um ein Projekt möglichst effizient abwickeln zu können, hat es sich als zweckmäßig erwiesen, für das Management einen systematischen Prozess, also eine logische Abfolge verschiedener Aktivitäten, festzulegen. </a:t>
            </a:r>
          </a:p>
          <a:p>
            <a:pPr lvl="2"/>
            <a:r>
              <a:rPr lang="de-DE" dirty="0"/>
              <a:t>Dieser Prozess stellt eine grundlegende Vorgehensweise dar, mit der die Vielzahl </a:t>
            </a:r>
          </a:p>
          <a:p>
            <a:pPr lvl="2"/>
            <a:r>
              <a:rPr lang="de-DE" dirty="0"/>
              <a:t>von Aufgabenstellungen rund um das Projektmanagement strukturiert werden kann. </a:t>
            </a:r>
          </a:p>
          <a:p>
            <a:pPr lvl="2"/>
            <a:r>
              <a:rPr lang="de-DE" dirty="0"/>
              <a:t>Deren Abwicklung wird durch spezifische Methoden unterstützt. </a:t>
            </a:r>
          </a:p>
          <a:p>
            <a:pPr lvl="2"/>
            <a:r>
              <a:rPr lang="de-DE" dirty="0"/>
              <a:t>Ein solcher systematischer Projektablauf erleichtert die Realisierung eines Projektes, da hierbei </a:t>
            </a:r>
          </a:p>
          <a:p>
            <a:pPr lvl="4"/>
            <a:r>
              <a:rPr lang="de-DE" dirty="0"/>
              <a:t>schrittweise,</a:t>
            </a:r>
          </a:p>
          <a:p>
            <a:pPr lvl="4"/>
            <a:r>
              <a:rPr lang="de-DE" dirty="0"/>
              <a:t>systemorientiert und</a:t>
            </a:r>
          </a:p>
          <a:p>
            <a:pPr lvl="4"/>
            <a:r>
              <a:rPr lang="de-DE" dirty="0"/>
              <a:t>schematisch</a:t>
            </a:r>
          </a:p>
          <a:p>
            <a:pPr lvl="3"/>
            <a:r>
              <a:rPr lang="de-DE" dirty="0"/>
              <a:t>vorgegangen wird. </a:t>
            </a:r>
          </a:p>
          <a:p>
            <a:endParaRPr lang="de-DE" dirty="0"/>
          </a:p>
        </p:txBody>
      </p:sp>
      <p:sp>
        <p:nvSpPr>
          <p:cNvPr id="7" name="Textplatzhalter 6"/>
          <p:cNvSpPr>
            <a:spLocks noGrp="1"/>
          </p:cNvSpPr>
          <p:nvPr>
            <p:ph type="body" sz="quarter" idx="13"/>
          </p:nvPr>
        </p:nvSpPr>
        <p:spPr/>
        <p:txBody>
          <a:bodyPr/>
          <a:lstStyle/>
          <a:p>
            <a:r>
              <a:rPr lang="de-DE" dirty="0"/>
              <a:t>Phasen des Managements von Projekten </a:t>
            </a:r>
          </a:p>
        </p:txBody>
      </p:sp>
      <p:sp>
        <p:nvSpPr>
          <p:cNvPr id="8" name="Textplatzhalter 7"/>
          <p:cNvSpPr>
            <a:spLocks noGrp="1"/>
          </p:cNvSpPr>
          <p:nvPr>
            <p:ph type="body" sz="quarter" idx="14"/>
          </p:nvPr>
        </p:nvSpPr>
        <p:spPr/>
        <p:txBody>
          <a:bodyPr/>
          <a:lstStyle/>
          <a:p>
            <a:r>
              <a:rPr lang="de-DE" dirty="0"/>
              <a:t>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60</a:t>
            </a:r>
          </a:p>
        </p:txBody>
      </p:sp>
      <p:sp>
        <p:nvSpPr>
          <p:cNvPr id="11" name="Fußzeilenplatzhalter 10"/>
          <p:cNvSpPr>
            <a:spLocks noGrp="1"/>
          </p:cNvSpPr>
          <p:nvPr>
            <p:ph type="ftr" sz="quarter" idx="11"/>
          </p:nvPr>
        </p:nvSpPr>
        <p:spPr/>
        <p:txBody>
          <a:bodyPr/>
          <a:lstStyle/>
          <a:p>
            <a:pPr>
              <a:defRPr/>
            </a:pPr>
            <a:r>
              <a:rPr lang="de-DE"/>
              <a:t>Prof. Dr. Anna Kolmykova</a:t>
            </a:r>
            <a:endParaRPr lang="de-DE" dirty="0"/>
          </a:p>
        </p:txBody>
      </p:sp>
      <p:sp>
        <p:nvSpPr>
          <p:cNvPr id="12" name="Foliennummernplatzhalter 11"/>
          <p:cNvSpPr>
            <a:spLocks noGrp="1"/>
          </p:cNvSpPr>
          <p:nvPr>
            <p:ph type="sldNum" sz="quarter" idx="10"/>
          </p:nvPr>
        </p:nvSpPr>
        <p:spPr/>
        <p:txBody>
          <a:bodyPr/>
          <a:lstStyle/>
          <a:p>
            <a:pPr>
              <a:defRPr/>
            </a:pPr>
            <a:fld id="{2A3A57D9-08E7-4A35-820C-6C5F68307974}" type="slidenum">
              <a:rPr lang="de-DE" smtClean="0"/>
              <a:pPr>
                <a:defRPr/>
              </a:pPr>
              <a:t>27</a:t>
            </a:fld>
            <a:endParaRPr lang="de-DE" dirty="0"/>
          </a:p>
        </p:txBody>
      </p:sp>
      <p:sp>
        <p:nvSpPr>
          <p:cNvPr id="9" name="Textfeld 8">
            <a:extLst>
              <a:ext uri="{FF2B5EF4-FFF2-40B4-BE49-F238E27FC236}">
                <a16:creationId xmlns:a16="http://schemas.microsoft.com/office/drawing/2014/main" id="{FAC89B34-9CB2-4D72-8CD0-5799300DB06B}"/>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409184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lstStyle/>
          <a:p>
            <a:r>
              <a:rPr lang="de-DE" dirty="0"/>
              <a:t>Phasen des Projektmanagementprozesses:</a:t>
            </a:r>
          </a:p>
          <a:p>
            <a:pPr lvl="2"/>
            <a:r>
              <a:rPr lang="de-DE" dirty="0"/>
              <a:t>Projektstart</a:t>
            </a:r>
          </a:p>
          <a:p>
            <a:pPr lvl="2"/>
            <a:r>
              <a:rPr lang="de-DE" dirty="0"/>
              <a:t>Zielpräzisierung</a:t>
            </a:r>
          </a:p>
          <a:p>
            <a:pPr lvl="2"/>
            <a:r>
              <a:rPr lang="de-DE" dirty="0"/>
              <a:t>Projektplanung</a:t>
            </a:r>
          </a:p>
          <a:p>
            <a:pPr lvl="2"/>
            <a:r>
              <a:rPr lang="de-DE" dirty="0"/>
              <a:t>Projektumsetzung</a:t>
            </a:r>
          </a:p>
          <a:p>
            <a:pPr lvl="2"/>
            <a:r>
              <a:rPr lang="de-DE" dirty="0"/>
              <a:t>Projektkontrolle</a:t>
            </a:r>
          </a:p>
          <a:p>
            <a:pPr lvl="2"/>
            <a:r>
              <a:rPr lang="de-DE" dirty="0"/>
              <a:t>Projektabschluss</a:t>
            </a:r>
          </a:p>
          <a:p>
            <a:pPr lvl="2"/>
            <a:endParaRPr lang="de-DE" dirty="0"/>
          </a:p>
          <a:p>
            <a:r>
              <a:rPr lang="de-DE" dirty="0"/>
              <a:t>Begleitende Prozesse: </a:t>
            </a:r>
          </a:p>
          <a:p>
            <a:pPr lvl="2"/>
            <a:r>
              <a:rPr lang="de-DE" dirty="0"/>
              <a:t>Stakeholdermanagement</a:t>
            </a:r>
          </a:p>
          <a:p>
            <a:pPr lvl="2"/>
            <a:r>
              <a:rPr lang="de-DE" dirty="0"/>
              <a:t>Qualitätsmanagement</a:t>
            </a:r>
          </a:p>
          <a:p>
            <a:pPr lvl="2"/>
            <a:r>
              <a:rPr lang="de-DE" dirty="0"/>
              <a:t>Risiko- und Chancenmanagement</a:t>
            </a:r>
          </a:p>
          <a:p>
            <a:pPr lvl="2"/>
            <a:r>
              <a:rPr lang="de-DE" dirty="0"/>
              <a:t>Projektcontrolling</a:t>
            </a:r>
          </a:p>
        </p:txBody>
      </p:sp>
      <p:sp>
        <p:nvSpPr>
          <p:cNvPr id="11" name="Textplatzhalter 10"/>
          <p:cNvSpPr>
            <a:spLocks noGrp="1"/>
          </p:cNvSpPr>
          <p:nvPr>
            <p:ph type="body" sz="quarter" idx="13"/>
          </p:nvPr>
        </p:nvSpPr>
        <p:spPr/>
        <p:txBody>
          <a:bodyPr/>
          <a:lstStyle/>
          <a:p>
            <a:pPr marL="0" indent="0"/>
            <a:r>
              <a:rPr lang="de-DE" dirty="0"/>
              <a:t>Phasen des Projektmanagements</a:t>
            </a:r>
          </a:p>
        </p:txBody>
      </p:sp>
      <p:sp>
        <p:nvSpPr>
          <p:cNvPr id="12" name="Textplatzhalter 11"/>
          <p:cNvSpPr>
            <a:spLocks noGrp="1"/>
          </p:cNvSpPr>
          <p:nvPr>
            <p:ph type="body" sz="quarter" idx="14"/>
          </p:nvPr>
        </p:nvSpPr>
        <p:spPr/>
        <p:txBody>
          <a:bodyPr/>
          <a:lstStyle/>
          <a:p>
            <a:r>
              <a:rPr lang="de-DE" dirty="0"/>
              <a:t>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61</a:t>
            </a:r>
          </a:p>
        </p:txBody>
      </p:sp>
      <p:sp>
        <p:nvSpPr>
          <p:cNvPr id="8" name="Fußzeilenplatzhalter 7"/>
          <p:cNvSpPr>
            <a:spLocks noGrp="1"/>
          </p:cNvSpPr>
          <p:nvPr>
            <p:ph type="ftr" sz="quarter" idx="11"/>
          </p:nvPr>
        </p:nvSpPr>
        <p:spPr/>
        <p:txBody>
          <a:bodyPr/>
          <a:lstStyle/>
          <a:p>
            <a:pPr>
              <a:defRPr/>
            </a:pPr>
            <a:r>
              <a:rPr lang="de-DE"/>
              <a:t>Prof. Dr. Anna Kolmykova</a:t>
            </a:r>
            <a:endParaRPr lang="de-DE" dirty="0"/>
          </a:p>
        </p:txBody>
      </p:sp>
      <p:sp>
        <p:nvSpPr>
          <p:cNvPr id="9" name="Foliennummernplatzhalter 8"/>
          <p:cNvSpPr>
            <a:spLocks noGrp="1"/>
          </p:cNvSpPr>
          <p:nvPr>
            <p:ph type="sldNum" sz="quarter" idx="10"/>
          </p:nvPr>
        </p:nvSpPr>
        <p:spPr/>
        <p:txBody>
          <a:bodyPr/>
          <a:lstStyle/>
          <a:p>
            <a:pPr>
              <a:defRPr/>
            </a:pPr>
            <a:fld id="{2A3A57D9-08E7-4A35-820C-6C5F68307974}" type="slidenum">
              <a:rPr lang="de-DE" smtClean="0"/>
              <a:pPr>
                <a:defRPr/>
              </a:pPr>
              <a:t>28</a:t>
            </a:fld>
            <a:endParaRPr lang="de-DE" dirty="0"/>
          </a:p>
        </p:txBody>
      </p:sp>
      <p:sp>
        <p:nvSpPr>
          <p:cNvPr id="7" name="Textfeld 6">
            <a:extLst>
              <a:ext uri="{FF2B5EF4-FFF2-40B4-BE49-F238E27FC236}">
                <a16:creationId xmlns:a16="http://schemas.microsoft.com/office/drawing/2014/main" id="{95FC0291-D133-4577-8C08-0CD0548DA55A}"/>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4138082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3F9F536A-9988-4537-90B4-D9046AF880D1}"/>
              </a:ext>
            </a:extLst>
          </p:cNvPr>
          <p:cNvSpPr>
            <a:spLocks noGrp="1"/>
          </p:cNvSpPr>
          <p:nvPr>
            <p:ph type="sldNum" sz="quarter" idx="10"/>
          </p:nvPr>
        </p:nvSpPr>
        <p:spPr/>
        <p:txBody>
          <a:bodyPr/>
          <a:lstStyle/>
          <a:p>
            <a:pPr>
              <a:defRPr/>
            </a:pPr>
            <a:fld id="{2A3A57D9-08E7-4A35-820C-6C5F68307974}" type="slidenum">
              <a:rPr lang="de-DE" smtClean="0"/>
              <a:pPr>
                <a:defRPr/>
              </a:pPr>
              <a:t>29</a:t>
            </a:fld>
            <a:endParaRPr lang="de-DE" dirty="0"/>
          </a:p>
        </p:txBody>
      </p:sp>
      <p:sp>
        <p:nvSpPr>
          <p:cNvPr id="3" name="Fußzeilenplatzhalter 2">
            <a:extLst>
              <a:ext uri="{FF2B5EF4-FFF2-40B4-BE49-F238E27FC236}">
                <a16:creationId xmlns:a16="http://schemas.microsoft.com/office/drawing/2014/main" id="{68CFC5E0-10BF-4914-9F9F-B6D67AE638E3}"/>
              </a:ext>
            </a:extLst>
          </p:cNvPr>
          <p:cNvSpPr>
            <a:spLocks noGrp="1"/>
          </p:cNvSpPr>
          <p:nvPr>
            <p:ph type="ftr" sz="quarter" idx="11"/>
          </p:nvPr>
        </p:nvSpPr>
        <p:spPr/>
        <p:txBody>
          <a:bodyPr/>
          <a:lstStyle/>
          <a:p>
            <a:pPr>
              <a:defRPr/>
            </a:pPr>
            <a:r>
              <a:rPr lang="de-DE"/>
              <a:t>Prof. Dr. Anna Kolmykova</a:t>
            </a:r>
            <a:endParaRPr lang="de-DE" dirty="0"/>
          </a:p>
        </p:txBody>
      </p:sp>
      <p:sp>
        <p:nvSpPr>
          <p:cNvPr id="5" name="Inhaltsplatzhalter 4">
            <a:extLst>
              <a:ext uri="{FF2B5EF4-FFF2-40B4-BE49-F238E27FC236}">
                <a16:creationId xmlns:a16="http://schemas.microsoft.com/office/drawing/2014/main" id="{855D3F89-FB1D-4FE9-A0AD-715D4D4C446B}"/>
              </a:ext>
            </a:extLst>
          </p:cNvPr>
          <p:cNvSpPr>
            <a:spLocks noGrp="1"/>
          </p:cNvSpPr>
          <p:nvPr>
            <p:ph idx="1"/>
          </p:nvPr>
        </p:nvSpPr>
        <p:spPr/>
        <p:txBody>
          <a:bodyPr/>
          <a:lstStyle/>
          <a:p>
            <a:pPr marL="285750" indent="-285750">
              <a:buFont typeface="Arial" panose="020B0604020202020204" pitchFamily="34" charset="0"/>
              <a:buChar char="•"/>
            </a:pPr>
            <a:r>
              <a:rPr lang="de-DE" dirty="0"/>
              <a:t>Initialisierung – formale Gründung</a:t>
            </a:r>
          </a:p>
          <a:p>
            <a:pPr marL="285750" indent="-285750">
              <a:buFont typeface="Arial" panose="020B0604020202020204" pitchFamily="34" charset="0"/>
              <a:buChar char="•"/>
            </a:pPr>
            <a:r>
              <a:rPr lang="de-DE" dirty="0"/>
              <a:t>Definition: Ziele, Organisation</a:t>
            </a:r>
          </a:p>
          <a:p>
            <a:pPr marL="285750" indent="-285750">
              <a:buFont typeface="Arial" panose="020B0604020202020204" pitchFamily="34" charset="0"/>
              <a:buChar char="•"/>
            </a:pPr>
            <a:r>
              <a:rPr lang="de-DE" dirty="0"/>
              <a:t>Planung: </a:t>
            </a:r>
          </a:p>
          <a:p>
            <a:pPr marL="285750" lvl="1" indent="-285750">
              <a:buFont typeface="Arial" panose="020B0604020202020204" pitchFamily="34" charset="0"/>
              <a:buChar char="•"/>
            </a:pPr>
            <a:r>
              <a:rPr lang="de-DE" dirty="0"/>
              <a:t>Umfeldanalyse </a:t>
            </a:r>
          </a:p>
          <a:p>
            <a:pPr marL="285750" lvl="1" indent="-285750">
              <a:buFont typeface="Arial" panose="020B0604020202020204" pitchFamily="34" charset="0"/>
              <a:buChar char="•"/>
            </a:pPr>
            <a:r>
              <a:rPr lang="de-DE" dirty="0"/>
              <a:t>Stakeholder Analyse</a:t>
            </a:r>
          </a:p>
          <a:p>
            <a:pPr marL="285750" lvl="1" indent="-285750">
              <a:buFont typeface="Arial" panose="020B0604020202020204" pitchFamily="34" charset="0"/>
              <a:buChar char="•"/>
            </a:pPr>
            <a:r>
              <a:rPr lang="de-DE" dirty="0"/>
              <a:t>Risiken Analyse</a:t>
            </a:r>
          </a:p>
          <a:p>
            <a:pPr marL="285750" lvl="1" indent="-285750">
              <a:buFont typeface="Arial" panose="020B0604020202020204" pitchFamily="34" charset="0"/>
              <a:buChar char="•"/>
            </a:pPr>
            <a:r>
              <a:rPr lang="de-DE" dirty="0"/>
              <a:t>Phasenplanung</a:t>
            </a:r>
          </a:p>
          <a:p>
            <a:pPr marL="285750" lvl="1" indent="-285750">
              <a:buFont typeface="Arial" panose="020B0604020202020204" pitchFamily="34" charset="0"/>
              <a:buChar char="•"/>
            </a:pPr>
            <a:r>
              <a:rPr lang="de-DE" dirty="0"/>
              <a:t>Projektstrukturplan</a:t>
            </a:r>
          </a:p>
          <a:p>
            <a:pPr marL="285750" lvl="1" indent="-285750">
              <a:buFont typeface="Arial" panose="020B0604020202020204" pitchFamily="34" charset="0"/>
              <a:buChar char="•"/>
            </a:pPr>
            <a:r>
              <a:rPr lang="de-DE" dirty="0"/>
              <a:t>Ablauf- und Terminplan</a:t>
            </a:r>
          </a:p>
          <a:p>
            <a:pPr marL="285750" lvl="1" indent="-285750">
              <a:buFont typeface="Arial" panose="020B0604020202020204" pitchFamily="34" charset="0"/>
              <a:buChar char="•"/>
            </a:pPr>
            <a:r>
              <a:rPr lang="de-DE" dirty="0"/>
              <a:t>Ressourcen- und Kostenplan</a:t>
            </a:r>
          </a:p>
          <a:p>
            <a:pPr marL="285750" indent="-285750">
              <a:buFont typeface="Arial" panose="020B0604020202020204" pitchFamily="34" charset="0"/>
              <a:buChar char="•"/>
            </a:pPr>
            <a:r>
              <a:rPr lang="de-DE" dirty="0"/>
              <a:t>Steuerung</a:t>
            </a:r>
          </a:p>
          <a:p>
            <a:pPr marL="285750" lvl="1" indent="-285750">
              <a:buFont typeface="Arial" panose="020B0604020202020204" pitchFamily="34" charset="0"/>
              <a:buChar char="•"/>
            </a:pPr>
            <a:r>
              <a:rPr lang="de-DE" dirty="0"/>
              <a:t>Controlling</a:t>
            </a:r>
          </a:p>
          <a:p>
            <a:pPr marL="285750" lvl="1" indent="-285750">
              <a:buFont typeface="Arial" panose="020B0604020202020204" pitchFamily="34" charset="0"/>
              <a:buChar char="•"/>
            </a:pPr>
            <a:r>
              <a:rPr lang="de-DE" dirty="0"/>
              <a:t>Änderungsmanagement</a:t>
            </a:r>
          </a:p>
          <a:p>
            <a:pPr marL="285750" indent="-285750">
              <a:buFont typeface="Arial" panose="020B0604020202020204" pitchFamily="34" charset="0"/>
              <a:buChar char="•"/>
            </a:pPr>
            <a:r>
              <a:rPr lang="de-DE" dirty="0"/>
              <a:t>Abschluss</a:t>
            </a:r>
          </a:p>
          <a:p>
            <a:pPr marL="285750" lvl="1" indent="-285750">
              <a:buFont typeface="Arial" panose="020B0604020202020204" pitchFamily="34" charset="0"/>
              <a:buChar char="•"/>
            </a:pPr>
            <a:r>
              <a:rPr lang="de-DE" dirty="0"/>
              <a:t>Auflösung</a:t>
            </a:r>
          </a:p>
        </p:txBody>
      </p:sp>
      <p:sp>
        <p:nvSpPr>
          <p:cNvPr id="7" name="Textplatzhalter 6">
            <a:extLst>
              <a:ext uri="{FF2B5EF4-FFF2-40B4-BE49-F238E27FC236}">
                <a16:creationId xmlns:a16="http://schemas.microsoft.com/office/drawing/2014/main" id="{E2789E20-0D73-49A4-983B-EC1AEDEC4BAA}"/>
              </a:ext>
            </a:extLst>
          </p:cNvPr>
          <p:cNvSpPr>
            <a:spLocks noGrp="1"/>
          </p:cNvSpPr>
          <p:nvPr>
            <p:ph type="body" sz="quarter" idx="13"/>
          </p:nvPr>
        </p:nvSpPr>
        <p:spPr/>
        <p:txBody>
          <a:bodyPr/>
          <a:lstStyle/>
          <a:p>
            <a:r>
              <a:rPr lang="de-DE" sz="2000" b="1" dirty="0">
                <a:solidFill>
                  <a:schemeClr val="accent1"/>
                </a:solidFill>
              </a:rPr>
              <a:t>Projektphasen</a:t>
            </a:r>
          </a:p>
          <a:p>
            <a:endParaRPr lang="de-DE" dirty="0"/>
          </a:p>
        </p:txBody>
      </p:sp>
      <p:sp>
        <p:nvSpPr>
          <p:cNvPr id="23" name="Textplatzhalter 22">
            <a:extLst>
              <a:ext uri="{FF2B5EF4-FFF2-40B4-BE49-F238E27FC236}">
                <a16:creationId xmlns:a16="http://schemas.microsoft.com/office/drawing/2014/main" id="{F6C00761-438D-4B52-AFFD-471C3ACD7694}"/>
              </a:ext>
            </a:extLst>
          </p:cNvPr>
          <p:cNvSpPr>
            <a:spLocks noGrp="1"/>
          </p:cNvSpPr>
          <p:nvPr>
            <p:ph type="body" sz="quarter" idx="14"/>
          </p:nvPr>
        </p:nvSpPr>
        <p:spPr/>
        <p:txBody>
          <a:bodyPr/>
          <a:lstStyle/>
          <a:p>
            <a:r>
              <a:rPr lang="en-US" dirty="0"/>
              <a:t>PM </a:t>
            </a:r>
            <a:r>
              <a:rPr lang="en-US" dirty="0" err="1"/>
              <a:t>Phasen</a:t>
            </a:r>
            <a:r>
              <a:rPr lang="en-US" dirty="0"/>
              <a:t> </a:t>
            </a:r>
            <a:r>
              <a:rPr lang="en-US" dirty="0" err="1"/>
              <a:t>nach</a:t>
            </a:r>
            <a:r>
              <a:rPr lang="en-US" dirty="0"/>
              <a:t> DIN-Norm 69901-2:2009-01</a:t>
            </a:r>
          </a:p>
        </p:txBody>
      </p:sp>
      <p:grpSp>
        <p:nvGrpSpPr>
          <p:cNvPr id="9" name="Gruppieren 8">
            <a:extLst>
              <a:ext uri="{FF2B5EF4-FFF2-40B4-BE49-F238E27FC236}">
                <a16:creationId xmlns:a16="http://schemas.microsoft.com/office/drawing/2014/main" id="{6A5F1687-F864-4E30-901D-40E009D873EB}"/>
              </a:ext>
            </a:extLst>
          </p:cNvPr>
          <p:cNvGrpSpPr/>
          <p:nvPr/>
        </p:nvGrpSpPr>
        <p:grpSpPr>
          <a:xfrm>
            <a:off x="3819153" y="1625134"/>
            <a:ext cx="4470724" cy="3534042"/>
            <a:chOff x="1908174" y="1564079"/>
            <a:chExt cx="4470724" cy="3534042"/>
          </a:xfrm>
        </p:grpSpPr>
        <p:sp>
          <p:nvSpPr>
            <p:cNvPr id="10" name="Nach oben gebogener Pfeil 48">
              <a:extLst>
                <a:ext uri="{FF2B5EF4-FFF2-40B4-BE49-F238E27FC236}">
                  <a16:creationId xmlns:a16="http://schemas.microsoft.com/office/drawing/2014/main" id="{AFDA0646-2DB0-42B7-ADE0-7450E23182B1}"/>
                </a:ext>
              </a:extLst>
            </p:cNvPr>
            <p:cNvSpPr/>
            <p:nvPr/>
          </p:nvSpPr>
          <p:spPr>
            <a:xfrm rot="5400000">
              <a:off x="2181275" y="2169298"/>
              <a:ext cx="545969" cy="621567"/>
            </a:xfrm>
            <a:prstGeom prst="bentUpArrow">
              <a:avLst>
                <a:gd name="adj1" fmla="val 32840"/>
                <a:gd name="adj2" fmla="val 25000"/>
                <a:gd name="adj3" fmla="val 35780"/>
              </a:avLst>
            </a:prstGeom>
            <a:solidFill>
              <a:srgbClr val="262626"/>
            </a:solidFill>
            <a:ln w="25400" cap="flat" cmpd="sng" algn="ctr">
              <a:noFill/>
              <a:prstDash val="solid"/>
            </a:ln>
            <a:effectLst/>
          </p:spPr>
          <p:style>
            <a:lnRef idx="2">
              <a:scrgbClr r="0" g="0" b="0"/>
            </a:lnRef>
            <a:fillRef idx="1">
              <a:scrgbClr r="0" g="0" b="0"/>
            </a:fillRef>
            <a:effectRef idx="0">
              <a:scrgbClr r="0" g="0" b="0"/>
            </a:effectRef>
            <a:fontRef idx="minor">
              <a:schemeClr val="lt2">
                <a:hueOff val="0"/>
                <a:satOff val="0"/>
                <a:lumOff val="0"/>
                <a:alphaOff val="0"/>
              </a:schemeClr>
            </a:fontRef>
          </p:style>
          <p:txBody>
            <a:bodyPr/>
            <a:lstStyle/>
            <a:p>
              <a:endParaRPr lang="de-DE"/>
            </a:p>
          </p:txBody>
        </p:sp>
        <p:sp>
          <p:nvSpPr>
            <p:cNvPr id="11" name="Freihandform 49">
              <a:extLst>
                <a:ext uri="{FF2B5EF4-FFF2-40B4-BE49-F238E27FC236}">
                  <a16:creationId xmlns:a16="http://schemas.microsoft.com/office/drawing/2014/main" id="{D567FD4F-BA01-4EF9-A445-C2AC862B40FF}"/>
                </a:ext>
              </a:extLst>
            </p:cNvPr>
            <p:cNvSpPr/>
            <p:nvPr/>
          </p:nvSpPr>
          <p:spPr>
            <a:xfrm>
              <a:off x="1908174" y="1564079"/>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err="1">
                  <a:solidFill>
                    <a:sysClr val="window" lastClr="FFFFFF"/>
                  </a:solidFill>
                  <a:latin typeface="Arial"/>
                  <a:ea typeface="+mn-ea"/>
                  <a:cs typeface="+mn-cs"/>
                </a:rPr>
                <a:t>Initiali-sierung</a:t>
              </a:r>
              <a:endParaRPr lang="de-DE" sz="1400" b="1" kern="1200" dirty="0">
                <a:solidFill>
                  <a:sysClr val="window" lastClr="FFFFFF"/>
                </a:solidFill>
                <a:latin typeface="Arial"/>
                <a:ea typeface="+mn-ea"/>
                <a:cs typeface="+mn-cs"/>
              </a:endParaRPr>
            </a:p>
          </p:txBody>
        </p:sp>
        <p:sp>
          <p:nvSpPr>
            <p:cNvPr id="12" name="Rechteck 11">
              <a:extLst>
                <a:ext uri="{FF2B5EF4-FFF2-40B4-BE49-F238E27FC236}">
                  <a16:creationId xmlns:a16="http://schemas.microsoft.com/office/drawing/2014/main" id="{C66B24C1-099A-48A6-BF71-005074D5C29B}"/>
                </a:ext>
              </a:extLst>
            </p:cNvPr>
            <p:cNvSpPr/>
            <p:nvPr/>
          </p:nvSpPr>
          <p:spPr>
            <a:xfrm>
              <a:off x="2955718" y="1625436"/>
              <a:ext cx="668459" cy="519971"/>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de-DE"/>
            </a:p>
          </p:txBody>
        </p:sp>
        <p:sp>
          <p:nvSpPr>
            <p:cNvPr id="13" name="Nach oben gebogener Pfeil 51">
              <a:extLst>
                <a:ext uri="{FF2B5EF4-FFF2-40B4-BE49-F238E27FC236}">
                  <a16:creationId xmlns:a16="http://schemas.microsoft.com/office/drawing/2014/main" id="{5D3B19A4-13F3-4825-BC0B-6267770F9863}"/>
                </a:ext>
              </a:extLst>
            </p:cNvPr>
            <p:cNvSpPr/>
            <p:nvPr/>
          </p:nvSpPr>
          <p:spPr>
            <a:xfrm rot="5400000">
              <a:off x="3004957" y="2891974"/>
              <a:ext cx="545969" cy="621567"/>
            </a:xfrm>
            <a:prstGeom prst="bentUpArrow">
              <a:avLst>
                <a:gd name="adj1" fmla="val 32840"/>
                <a:gd name="adj2" fmla="val 25000"/>
                <a:gd name="adj3" fmla="val 35780"/>
              </a:avLst>
            </a:prstGeom>
            <a:solidFill>
              <a:srgbClr val="262626"/>
            </a:solidFill>
            <a:ln w="25400" cap="flat" cmpd="sng" algn="ctr">
              <a:noFill/>
              <a:prstDash val="solid"/>
            </a:ln>
            <a:effectLst/>
          </p:spPr>
          <p:style>
            <a:lnRef idx="2">
              <a:scrgbClr r="0" g="0" b="0"/>
            </a:lnRef>
            <a:fillRef idx="1">
              <a:scrgbClr r="0" g="0" b="0"/>
            </a:fillRef>
            <a:effectRef idx="0">
              <a:scrgbClr r="0" g="0" b="0"/>
            </a:effectRef>
            <a:fontRef idx="minor">
              <a:schemeClr val="lt2">
                <a:hueOff val="0"/>
                <a:satOff val="0"/>
                <a:lumOff val="0"/>
                <a:alphaOff val="0"/>
              </a:schemeClr>
            </a:fontRef>
          </p:style>
          <p:txBody>
            <a:bodyPr/>
            <a:lstStyle/>
            <a:p>
              <a:endParaRPr lang="de-DE"/>
            </a:p>
          </p:txBody>
        </p:sp>
        <p:sp>
          <p:nvSpPr>
            <p:cNvPr id="14" name="Freihandform 52">
              <a:extLst>
                <a:ext uri="{FF2B5EF4-FFF2-40B4-BE49-F238E27FC236}">
                  <a16:creationId xmlns:a16="http://schemas.microsoft.com/office/drawing/2014/main" id="{9BD21F15-0108-4CD8-BB4F-537A53FBBA21}"/>
                </a:ext>
              </a:extLst>
            </p:cNvPr>
            <p:cNvSpPr/>
            <p:nvPr/>
          </p:nvSpPr>
          <p:spPr>
            <a:xfrm>
              <a:off x="2731856" y="2286756"/>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a:solidFill>
                    <a:sysClr val="window" lastClr="FFFFFF"/>
                  </a:solidFill>
                  <a:latin typeface="Arial"/>
                  <a:ea typeface="+mn-ea"/>
                  <a:cs typeface="+mn-cs"/>
                </a:rPr>
                <a:t>Definition</a:t>
              </a:r>
            </a:p>
          </p:txBody>
        </p:sp>
        <p:sp>
          <p:nvSpPr>
            <p:cNvPr id="15" name="Rechteck 14">
              <a:extLst>
                <a:ext uri="{FF2B5EF4-FFF2-40B4-BE49-F238E27FC236}">
                  <a16:creationId xmlns:a16="http://schemas.microsoft.com/office/drawing/2014/main" id="{956129E9-E7F5-4AF7-AF57-A52839ED82D8}"/>
                </a:ext>
              </a:extLst>
            </p:cNvPr>
            <p:cNvSpPr/>
            <p:nvPr/>
          </p:nvSpPr>
          <p:spPr>
            <a:xfrm>
              <a:off x="3779400" y="2348112"/>
              <a:ext cx="668459" cy="519971"/>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de-DE"/>
            </a:p>
          </p:txBody>
        </p:sp>
        <p:sp>
          <p:nvSpPr>
            <p:cNvPr id="16" name="Nach oben gebogener Pfeil 54">
              <a:extLst>
                <a:ext uri="{FF2B5EF4-FFF2-40B4-BE49-F238E27FC236}">
                  <a16:creationId xmlns:a16="http://schemas.microsoft.com/office/drawing/2014/main" id="{3515025C-B13E-48B7-A3E0-C8661E9869A5}"/>
                </a:ext>
              </a:extLst>
            </p:cNvPr>
            <p:cNvSpPr/>
            <p:nvPr/>
          </p:nvSpPr>
          <p:spPr>
            <a:xfrm rot="5400000">
              <a:off x="3828639" y="3614651"/>
              <a:ext cx="545969" cy="621567"/>
            </a:xfrm>
            <a:prstGeom prst="bentUpArrow">
              <a:avLst>
                <a:gd name="adj1" fmla="val 32840"/>
                <a:gd name="adj2" fmla="val 25000"/>
                <a:gd name="adj3" fmla="val 35780"/>
              </a:avLst>
            </a:prstGeom>
            <a:solidFill>
              <a:srgbClr val="262626"/>
            </a:solidFill>
            <a:ln w="25400" cap="flat" cmpd="sng" algn="ctr">
              <a:noFill/>
              <a:prstDash val="solid"/>
            </a:ln>
            <a:effectLst/>
          </p:spPr>
          <p:style>
            <a:lnRef idx="2">
              <a:scrgbClr r="0" g="0" b="0"/>
            </a:lnRef>
            <a:fillRef idx="1">
              <a:scrgbClr r="0" g="0" b="0"/>
            </a:fillRef>
            <a:effectRef idx="0">
              <a:scrgbClr r="0" g="0" b="0"/>
            </a:effectRef>
            <a:fontRef idx="minor">
              <a:schemeClr val="lt2">
                <a:hueOff val="0"/>
                <a:satOff val="0"/>
                <a:lumOff val="0"/>
                <a:alphaOff val="0"/>
              </a:schemeClr>
            </a:fontRef>
          </p:style>
          <p:txBody>
            <a:bodyPr/>
            <a:lstStyle/>
            <a:p>
              <a:endParaRPr lang="de-DE"/>
            </a:p>
          </p:txBody>
        </p:sp>
        <p:sp>
          <p:nvSpPr>
            <p:cNvPr id="17" name="Freihandform 55">
              <a:extLst>
                <a:ext uri="{FF2B5EF4-FFF2-40B4-BE49-F238E27FC236}">
                  <a16:creationId xmlns:a16="http://schemas.microsoft.com/office/drawing/2014/main" id="{DE554522-D86C-4FF3-AB0C-37B086454FB2}"/>
                </a:ext>
              </a:extLst>
            </p:cNvPr>
            <p:cNvSpPr/>
            <p:nvPr/>
          </p:nvSpPr>
          <p:spPr>
            <a:xfrm>
              <a:off x="3555538" y="3009433"/>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a:solidFill>
                    <a:sysClr val="window" lastClr="FFFFFF"/>
                  </a:solidFill>
                  <a:latin typeface="Arial"/>
                  <a:ea typeface="+mn-ea"/>
                  <a:cs typeface="+mn-cs"/>
                </a:rPr>
                <a:t>Planung</a:t>
              </a:r>
            </a:p>
          </p:txBody>
        </p:sp>
        <p:sp>
          <p:nvSpPr>
            <p:cNvPr id="18" name="Rechteck 17">
              <a:extLst>
                <a:ext uri="{FF2B5EF4-FFF2-40B4-BE49-F238E27FC236}">
                  <a16:creationId xmlns:a16="http://schemas.microsoft.com/office/drawing/2014/main" id="{15F7FAB0-A903-4967-AE98-9C876A13027F}"/>
                </a:ext>
              </a:extLst>
            </p:cNvPr>
            <p:cNvSpPr/>
            <p:nvPr/>
          </p:nvSpPr>
          <p:spPr>
            <a:xfrm>
              <a:off x="4603082" y="3070789"/>
              <a:ext cx="668459" cy="519971"/>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de-DE"/>
            </a:p>
          </p:txBody>
        </p:sp>
        <p:sp>
          <p:nvSpPr>
            <p:cNvPr id="19" name="Nach oben gebogener Pfeil 57">
              <a:extLst>
                <a:ext uri="{FF2B5EF4-FFF2-40B4-BE49-F238E27FC236}">
                  <a16:creationId xmlns:a16="http://schemas.microsoft.com/office/drawing/2014/main" id="{7789708E-4672-41F1-A6ED-9E861A17F9A6}"/>
                </a:ext>
              </a:extLst>
            </p:cNvPr>
            <p:cNvSpPr/>
            <p:nvPr/>
          </p:nvSpPr>
          <p:spPr>
            <a:xfrm rot="5400000">
              <a:off x="4652321" y="4337328"/>
              <a:ext cx="545969" cy="621567"/>
            </a:xfrm>
            <a:prstGeom prst="bentUpArrow">
              <a:avLst>
                <a:gd name="adj1" fmla="val 32840"/>
                <a:gd name="adj2" fmla="val 25000"/>
                <a:gd name="adj3" fmla="val 35780"/>
              </a:avLst>
            </a:prstGeom>
            <a:solidFill>
              <a:srgbClr val="262626"/>
            </a:solidFill>
            <a:ln w="25400" cap="flat" cmpd="sng" algn="ctr">
              <a:noFill/>
              <a:prstDash val="solid"/>
            </a:ln>
            <a:effectLst/>
          </p:spPr>
          <p:style>
            <a:lnRef idx="2">
              <a:scrgbClr r="0" g="0" b="0"/>
            </a:lnRef>
            <a:fillRef idx="1">
              <a:scrgbClr r="0" g="0" b="0"/>
            </a:fillRef>
            <a:effectRef idx="0">
              <a:scrgbClr r="0" g="0" b="0"/>
            </a:effectRef>
            <a:fontRef idx="minor">
              <a:schemeClr val="lt2">
                <a:hueOff val="0"/>
                <a:satOff val="0"/>
                <a:lumOff val="0"/>
                <a:alphaOff val="0"/>
              </a:schemeClr>
            </a:fontRef>
          </p:style>
          <p:txBody>
            <a:bodyPr/>
            <a:lstStyle/>
            <a:p>
              <a:endParaRPr lang="de-DE"/>
            </a:p>
          </p:txBody>
        </p:sp>
        <p:sp>
          <p:nvSpPr>
            <p:cNvPr id="20" name="Freihandform 58">
              <a:extLst>
                <a:ext uri="{FF2B5EF4-FFF2-40B4-BE49-F238E27FC236}">
                  <a16:creationId xmlns:a16="http://schemas.microsoft.com/office/drawing/2014/main" id="{78E6CE99-6C6F-40E1-B489-3D4A348A519C}"/>
                </a:ext>
              </a:extLst>
            </p:cNvPr>
            <p:cNvSpPr/>
            <p:nvPr/>
          </p:nvSpPr>
          <p:spPr>
            <a:xfrm>
              <a:off x="4379220" y="3732110"/>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a:solidFill>
                    <a:sysClr val="window" lastClr="FFFFFF"/>
                  </a:solidFill>
                  <a:latin typeface="Arial"/>
                  <a:ea typeface="+mn-ea"/>
                  <a:cs typeface="+mn-cs"/>
                </a:rPr>
                <a:t>Steuerung</a:t>
              </a:r>
            </a:p>
          </p:txBody>
        </p:sp>
        <p:sp>
          <p:nvSpPr>
            <p:cNvPr id="21" name="Rechteck 20">
              <a:extLst>
                <a:ext uri="{FF2B5EF4-FFF2-40B4-BE49-F238E27FC236}">
                  <a16:creationId xmlns:a16="http://schemas.microsoft.com/office/drawing/2014/main" id="{75176B73-468E-49E8-88B6-9C3253EC57B7}"/>
                </a:ext>
              </a:extLst>
            </p:cNvPr>
            <p:cNvSpPr/>
            <p:nvPr/>
          </p:nvSpPr>
          <p:spPr>
            <a:xfrm>
              <a:off x="5426764" y="3793466"/>
              <a:ext cx="668459" cy="519971"/>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de-DE"/>
            </a:p>
          </p:txBody>
        </p:sp>
        <p:sp>
          <p:nvSpPr>
            <p:cNvPr id="22" name="Freihandform 60">
              <a:extLst>
                <a:ext uri="{FF2B5EF4-FFF2-40B4-BE49-F238E27FC236}">
                  <a16:creationId xmlns:a16="http://schemas.microsoft.com/office/drawing/2014/main" id="{DB631223-8E01-4355-8C4C-BEC0386447F3}"/>
                </a:ext>
              </a:extLst>
            </p:cNvPr>
            <p:cNvSpPr/>
            <p:nvPr/>
          </p:nvSpPr>
          <p:spPr>
            <a:xfrm>
              <a:off x="5202902" y="4454787"/>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a:solidFill>
                    <a:sysClr val="window" lastClr="FFFFFF"/>
                  </a:solidFill>
                  <a:latin typeface="Arial"/>
                  <a:ea typeface="+mn-ea"/>
                  <a:cs typeface="+mn-cs"/>
                </a:rPr>
                <a:t>Abschluss</a:t>
              </a:r>
            </a:p>
          </p:txBody>
        </p:sp>
      </p:grpSp>
      <p:sp>
        <p:nvSpPr>
          <p:cNvPr id="24" name="Textfeld 23">
            <a:extLst>
              <a:ext uri="{FF2B5EF4-FFF2-40B4-BE49-F238E27FC236}">
                <a16:creationId xmlns:a16="http://schemas.microsoft.com/office/drawing/2014/main" id="{CE54B46C-59C8-444D-8597-8C44B2AE9C4C}"/>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117555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pPr>
              <a:defRPr/>
            </a:pPr>
            <a:fld id="{2A3A57D9-08E7-4A35-820C-6C5F68307974}" type="slidenum">
              <a:rPr lang="de-DE" smtClean="0"/>
              <a:pPr>
                <a:defRPr/>
              </a:pPr>
              <a:t>3</a:t>
            </a:fld>
            <a:endParaRPr lang="de-DE" dirty="0"/>
          </a:p>
        </p:txBody>
      </p:sp>
      <p:sp>
        <p:nvSpPr>
          <p:cNvPr id="3" name="Fußzeilenplatzhalter 2"/>
          <p:cNvSpPr>
            <a:spLocks noGrp="1"/>
          </p:cNvSpPr>
          <p:nvPr>
            <p:ph type="ftr" sz="quarter" idx="11"/>
          </p:nvPr>
        </p:nvSpPr>
        <p:spPr>
          <a:prstGeom prst="rect">
            <a:avLst/>
          </a:prstGeom>
        </p:spPr>
        <p:txBody>
          <a:bodyPr/>
          <a:lstStyle/>
          <a:p>
            <a:pPr>
              <a:defRPr/>
            </a:pPr>
            <a:r>
              <a:rPr lang="de-DE"/>
              <a:t>Prof. Dr. Anna Kolmykova</a:t>
            </a:r>
            <a:endParaRPr lang="de-DE" dirty="0"/>
          </a:p>
        </p:txBody>
      </p:sp>
      <p:sp>
        <p:nvSpPr>
          <p:cNvPr id="15" name="Inhaltsplatzhalter 14"/>
          <p:cNvSpPr>
            <a:spLocks noGrp="1"/>
          </p:cNvSpPr>
          <p:nvPr>
            <p:ph idx="1"/>
          </p:nvPr>
        </p:nvSpPr>
        <p:spPr/>
        <p:txBody>
          <a:bodyPr/>
          <a:lstStyle/>
          <a:p>
            <a:r>
              <a:rPr lang="de-DE" dirty="0"/>
              <a:t>Professorin für </a:t>
            </a:r>
          </a:p>
          <a:p>
            <a:r>
              <a:rPr lang="de-DE" dirty="0"/>
              <a:t>Wirtschaftsingenieurwesen </a:t>
            </a:r>
          </a:p>
          <a:p>
            <a:r>
              <a:rPr lang="de-DE" dirty="0"/>
              <a:t>und Logistik</a:t>
            </a:r>
          </a:p>
          <a:p>
            <a:endParaRPr lang="en-US" dirty="0"/>
          </a:p>
        </p:txBody>
      </p:sp>
      <p:sp>
        <p:nvSpPr>
          <p:cNvPr id="17" name="Textplatzhalter 16"/>
          <p:cNvSpPr>
            <a:spLocks noGrp="1"/>
          </p:cNvSpPr>
          <p:nvPr>
            <p:ph type="body" sz="quarter" idx="14"/>
          </p:nvPr>
        </p:nvSpPr>
        <p:spPr/>
        <p:txBody>
          <a:bodyPr/>
          <a:lstStyle/>
          <a:p>
            <a:endParaRPr lang="en-US"/>
          </a:p>
        </p:txBody>
      </p:sp>
      <p:sp>
        <p:nvSpPr>
          <p:cNvPr id="10" name="Inhaltsplatzhalter 5"/>
          <p:cNvSpPr txBox="1">
            <a:spLocks/>
          </p:cNvSpPr>
          <p:nvPr/>
        </p:nvSpPr>
        <p:spPr bwMode="auto">
          <a:xfrm>
            <a:off x="4103158" y="1381125"/>
            <a:ext cx="4283606" cy="517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257175" indent="-257175">
              <a:spcBef>
                <a:spcPts val="450"/>
              </a:spcBef>
              <a:spcAft>
                <a:spcPts val="450"/>
              </a:spcAft>
              <a:buClr>
                <a:srgbClr val="23A092"/>
              </a:buClr>
            </a:pPr>
            <a:r>
              <a:rPr lang="de-DE" sz="1400" b="1" kern="0" dirty="0"/>
              <a:t>Station 1 (1993-1999): </a:t>
            </a:r>
            <a:br>
              <a:rPr lang="de-DE" sz="1400" kern="0" dirty="0"/>
            </a:br>
            <a:r>
              <a:rPr lang="de-DE" sz="1400" kern="0" dirty="0"/>
              <a:t>Studium des Wirtschaftsingenieurwesens an der National Aerospace University in der Ukraine</a:t>
            </a:r>
          </a:p>
          <a:p>
            <a:pPr marL="257175" indent="-257175">
              <a:spcBef>
                <a:spcPts val="450"/>
              </a:spcBef>
              <a:spcAft>
                <a:spcPts val="450"/>
              </a:spcAft>
              <a:buClr>
                <a:srgbClr val="23A092"/>
              </a:buClr>
            </a:pPr>
            <a:r>
              <a:rPr lang="de-DE" sz="1400" b="1" kern="0" dirty="0"/>
              <a:t>Station 2 (2001-2009): </a:t>
            </a:r>
            <a:br>
              <a:rPr lang="de-DE" sz="1400" kern="0" dirty="0"/>
            </a:br>
            <a:r>
              <a:rPr lang="de-DE" sz="1400" kern="0" dirty="0"/>
              <a:t>Studium und </a:t>
            </a:r>
            <a:r>
              <a:rPr lang="de-DE" sz="1400" kern="0" dirty="0" err="1"/>
              <a:t>WiMi</a:t>
            </a:r>
            <a:r>
              <a:rPr lang="de-DE" sz="1400" kern="0" dirty="0"/>
              <a:t> an der Universität Bremen</a:t>
            </a:r>
          </a:p>
          <a:p>
            <a:pPr marL="257175" indent="-257175">
              <a:spcBef>
                <a:spcPts val="450"/>
              </a:spcBef>
              <a:spcAft>
                <a:spcPts val="450"/>
              </a:spcAft>
              <a:buClr>
                <a:srgbClr val="23A092"/>
              </a:buClr>
            </a:pPr>
            <a:r>
              <a:rPr lang="de-DE" sz="1400" b="1" kern="0" dirty="0"/>
              <a:t>2012:</a:t>
            </a:r>
            <a:r>
              <a:rPr lang="de-DE" sz="1400" kern="0" dirty="0"/>
              <a:t> Promotion an der Universität Bremen</a:t>
            </a:r>
          </a:p>
          <a:p>
            <a:pPr marL="257175" indent="-257175">
              <a:spcBef>
                <a:spcPts val="450"/>
              </a:spcBef>
              <a:spcAft>
                <a:spcPts val="450"/>
              </a:spcAft>
              <a:buClr>
                <a:srgbClr val="23A092"/>
              </a:buClr>
            </a:pPr>
            <a:r>
              <a:rPr lang="de-DE" sz="1400" b="1" kern="0" dirty="0"/>
              <a:t>Station 3 (2009-2016): </a:t>
            </a:r>
            <a:br>
              <a:rPr lang="de-DE" sz="1400" kern="0" dirty="0"/>
            </a:br>
            <a:r>
              <a:rPr lang="de-DE" sz="1400" kern="0" dirty="0"/>
              <a:t>Projektleitern und Teamleiterin am Institut für Seeverkehrswirtschaft und Logistik (ISL) in Bremen</a:t>
            </a:r>
          </a:p>
          <a:p>
            <a:pPr marL="342900" indent="-342900">
              <a:spcBef>
                <a:spcPts val="600"/>
              </a:spcBef>
              <a:spcAft>
                <a:spcPts val="600"/>
              </a:spcAft>
              <a:buClr>
                <a:srgbClr val="23A092"/>
              </a:buClr>
            </a:pPr>
            <a:r>
              <a:rPr lang="de-DE" sz="1400" kern="0" dirty="0">
                <a:solidFill>
                  <a:schemeClr val="accent1"/>
                </a:solidFill>
              </a:rPr>
              <a:t>An der Hochschule seit 2018</a:t>
            </a:r>
          </a:p>
          <a:p>
            <a:pPr marL="342900" indent="-342900">
              <a:spcBef>
                <a:spcPts val="600"/>
              </a:spcBef>
              <a:spcAft>
                <a:spcPts val="600"/>
              </a:spcAft>
              <a:buClr>
                <a:srgbClr val="23A092"/>
              </a:buClr>
            </a:pPr>
            <a:r>
              <a:rPr lang="de-DE" sz="1400" b="1" kern="0" dirty="0">
                <a:latin typeface="Arial"/>
              </a:rPr>
              <a:t>Forschungsschwerpunkt 1</a:t>
            </a:r>
            <a:br>
              <a:rPr lang="de-DE" sz="1400" kern="0" dirty="0">
                <a:latin typeface="Arial"/>
              </a:rPr>
            </a:br>
            <a:r>
              <a:rPr lang="de-DE" sz="1400" kern="0" dirty="0"/>
              <a:t>Digitalisierung </a:t>
            </a:r>
            <a:r>
              <a:rPr lang="en-US" sz="1400" kern="0" dirty="0"/>
              <a:t>und </a:t>
            </a:r>
            <a:r>
              <a:rPr lang="de-DE" sz="1400" kern="0" dirty="0"/>
              <a:t>Automatisierung in der Produktion und Logistik</a:t>
            </a:r>
          </a:p>
          <a:p>
            <a:pPr marL="342900" indent="-342900">
              <a:spcBef>
                <a:spcPts val="600"/>
              </a:spcBef>
              <a:spcAft>
                <a:spcPts val="600"/>
              </a:spcAft>
              <a:buClr>
                <a:srgbClr val="23A092"/>
              </a:buClr>
            </a:pPr>
            <a:r>
              <a:rPr lang="de-DE" sz="1400" b="1" kern="0" dirty="0">
                <a:latin typeface="Arial"/>
              </a:rPr>
              <a:t>Forschungsschwerpunkt 2</a:t>
            </a:r>
            <a:br>
              <a:rPr lang="de-DE" sz="1400" kern="0" dirty="0">
                <a:latin typeface="Arial"/>
              </a:rPr>
            </a:br>
            <a:r>
              <a:rPr lang="en-US" sz="1400" kern="0" dirty="0">
                <a:latin typeface="Arial"/>
              </a:rPr>
              <a:t>Supply Chain Management</a:t>
            </a:r>
            <a:endParaRPr lang="de-DE" sz="1400" kern="0" dirty="0"/>
          </a:p>
          <a:p>
            <a:pPr marL="342900" indent="-342900">
              <a:spcBef>
                <a:spcPts val="600"/>
              </a:spcBef>
              <a:spcAft>
                <a:spcPts val="600"/>
              </a:spcAft>
              <a:buClr>
                <a:srgbClr val="23A092"/>
              </a:buClr>
            </a:pPr>
            <a:r>
              <a:rPr lang="de-DE" sz="1400" b="1" kern="0" dirty="0">
                <a:latin typeface="Arial"/>
              </a:rPr>
              <a:t>Forschungsschwerpunkt 3</a:t>
            </a:r>
            <a:br>
              <a:rPr lang="de-DE" sz="1400" kern="0" dirty="0">
                <a:latin typeface="Arial"/>
              </a:rPr>
            </a:br>
            <a:r>
              <a:rPr lang="en-US" sz="1400" kern="0" dirty="0">
                <a:latin typeface="Arial"/>
              </a:rPr>
              <a:t>Blockchain und KI </a:t>
            </a:r>
            <a:r>
              <a:rPr lang="en-US" sz="1400" kern="0" dirty="0" err="1">
                <a:latin typeface="Arial"/>
              </a:rPr>
              <a:t>Anwendungen</a:t>
            </a:r>
            <a:endParaRPr lang="de-DE" sz="1400" kern="0" dirty="0"/>
          </a:p>
        </p:txBody>
      </p:sp>
      <p:sp>
        <p:nvSpPr>
          <p:cNvPr id="25" name="Rechteck 24"/>
          <p:cNvSpPr/>
          <p:nvPr/>
        </p:nvSpPr>
        <p:spPr>
          <a:xfrm>
            <a:off x="4117662" y="985838"/>
            <a:ext cx="994183" cy="338554"/>
          </a:xfrm>
          <a:prstGeom prst="rect">
            <a:avLst/>
          </a:prstGeom>
        </p:spPr>
        <p:txBody>
          <a:bodyPr wrap="none">
            <a:spAutoFit/>
          </a:bodyPr>
          <a:lstStyle/>
          <a:p>
            <a:r>
              <a:rPr lang="de-DE" sz="1600" b="1" kern="0" dirty="0" err="1">
                <a:solidFill>
                  <a:schemeClr val="accent1"/>
                </a:solidFill>
                <a:latin typeface="Arial"/>
              </a:rPr>
              <a:t>Kurzvita</a:t>
            </a:r>
            <a:endParaRPr lang="de-DE" sz="2800" dirty="0">
              <a:solidFill>
                <a:schemeClr val="accent1"/>
              </a:solidFill>
            </a:endParaRPr>
          </a:p>
        </p:txBody>
      </p:sp>
      <p:sp>
        <p:nvSpPr>
          <p:cNvPr id="18" name="Titel 4"/>
          <p:cNvSpPr txBox="1">
            <a:spLocks/>
          </p:cNvSpPr>
          <p:nvPr/>
        </p:nvSpPr>
        <p:spPr>
          <a:xfrm>
            <a:off x="21756" y="21167"/>
            <a:ext cx="8320017" cy="356288"/>
          </a:xfrm>
          <a:prstGeom prst="rect">
            <a:avLst/>
          </a:prstGeom>
        </p:spPr>
        <p:txBody>
          <a:bodyPr/>
          <a:lstStyle>
            <a:lvl1pPr algn="l" rtl="0" eaLnBrk="1" fontAlgn="base" hangingPunct="1">
              <a:spcBef>
                <a:spcPct val="0"/>
              </a:spcBef>
              <a:spcAft>
                <a:spcPct val="0"/>
              </a:spcAft>
              <a:defRPr sz="2400" b="1">
                <a:solidFill>
                  <a:srgbClr val="23A092"/>
                </a:solidFill>
                <a:latin typeface="+mj-lt"/>
                <a:ea typeface="+mj-ea"/>
                <a:cs typeface="+mj-cs"/>
              </a:defRPr>
            </a:lvl1pPr>
            <a:lvl2pPr algn="r" rtl="0" eaLnBrk="1" fontAlgn="base" hangingPunct="1">
              <a:spcBef>
                <a:spcPct val="0"/>
              </a:spcBef>
              <a:spcAft>
                <a:spcPct val="0"/>
              </a:spcAft>
              <a:defRPr sz="3000">
                <a:solidFill>
                  <a:schemeClr val="tx1"/>
                </a:solidFill>
                <a:latin typeface="Arial" charset="0"/>
              </a:defRPr>
            </a:lvl2pPr>
            <a:lvl3pPr algn="r" rtl="0" eaLnBrk="1" fontAlgn="base" hangingPunct="1">
              <a:spcBef>
                <a:spcPct val="0"/>
              </a:spcBef>
              <a:spcAft>
                <a:spcPct val="0"/>
              </a:spcAft>
              <a:defRPr sz="3000">
                <a:solidFill>
                  <a:schemeClr val="tx1"/>
                </a:solidFill>
                <a:latin typeface="Arial" charset="0"/>
              </a:defRPr>
            </a:lvl3pPr>
            <a:lvl4pPr algn="r" rtl="0" eaLnBrk="1" fontAlgn="base" hangingPunct="1">
              <a:spcBef>
                <a:spcPct val="0"/>
              </a:spcBef>
              <a:spcAft>
                <a:spcPct val="0"/>
              </a:spcAft>
              <a:defRPr sz="3000">
                <a:solidFill>
                  <a:schemeClr val="tx1"/>
                </a:solidFill>
                <a:latin typeface="Arial" charset="0"/>
              </a:defRPr>
            </a:lvl4pPr>
            <a:lvl5pPr algn="r" rtl="0" eaLnBrk="1" fontAlgn="base" hangingPunct="1">
              <a:spcBef>
                <a:spcPct val="0"/>
              </a:spcBef>
              <a:spcAft>
                <a:spcPct val="0"/>
              </a:spcAft>
              <a:defRPr sz="3000">
                <a:solidFill>
                  <a:schemeClr val="tx1"/>
                </a:solidFill>
                <a:latin typeface="Arial" charset="0"/>
              </a:defRPr>
            </a:lvl5pPr>
            <a:lvl6pPr marL="457200" algn="r" rtl="0" eaLnBrk="1" fontAlgn="base" hangingPunct="1">
              <a:spcBef>
                <a:spcPct val="0"/>
              </a:spcBef>
              <a:spcAft>
                <a:spcPct val="0"/>
              </a:spcAft>
              <a:defRPr sz="3000">
                <a:solidFill>
                  <a:schemeClr val="tx1"/>
                </a:solidFill>
                <a:latin typeface="Arial" charset="0"/>
              </a:defRPr>
            </a:lvl6pPr>
            <a:lvl7pPr marL="914400" algn="r" rtl="0" eaLnBrk="1" fontAlgn="base" hangingPunct="1">
              <a:spcBef>
                <a:spcPct val="0"/>
              </a:spcBef>
              <a:spcAft>
                <a:spcPct val="0"/>
              </a:spcAft>
              <a:defRPr sz="3000">
                <a:solidFill>
                  <a:schemeClr val="tx1"/>
                </a:solidFill>
                <a:latin typeface="Arial" charset="0"/>
              </a:defRPr>
            </a:lvl7pPr>
            <a:lvl8pPr marL="1371600" algn="r" rtl="0" eaLnBrk="1" fontAlgn="base" hangingPunct="1">
              <a:spcBef>
                <a:spcPct val="0"/>
              </a:spcBef>
              <a:spcAft>
                <a:spcPct val="0"/>
              </a:spcAft>
              <a:defRPr sz="3000">
                <a:solidFill>
                  <a:schemeClr val="tx1"/>
                </a:solidFill>
                <a:latin typeface="Arial" charset="0"/>
              </a:defRPr>
            </a:lvl8pPr>
            <a:lvl9pPr marL="1828800" algn="r" rtl="0" eaLnBrk="1" fontAlgn="base" hangingPunct="1">
              <a:spcBef>
                <a:spcPct val="0"/>
              </a:spcBef>
              <a:spcAft>
                <a:spcPct val="0"/>
              </a:spcAft>
              <a:defRPr sz="3000">
                <a:solidFill>
                  <a:schemeClr val="tx1"/>
                </a:solidFill>
                <a:latin typeface="Arial" charset="0"/>
              </a:defRPr>
            </a:lvl9pPr>
          </a:lstStyle>
          <a:p>
            <a:r>
              <a:rPr lang="de-DE" sz="1600" b="0" kern="0" dirty="0">
                <a:solidFill>
                  <a:schemeClr val="tx2"/>
                </a:solidFill>
              </a:rPr>
              <a:t>Vorstellung</a:t>
            </a:r>
          </a:p>
        </p:txBody>
      </p:sp>
      <p:sp>
        <p:nvSpPr>
          <p:cNvPr id="19" name="Textplatzhalter 6"/>
          <p:cNvSpPr>
            <a:spLocks noGrp="1"/>
          </p:cNvSpPr>
          <p:nvPr>
            <p:ph type="body" sz="quarter" idx="13"/>
          </p:nvPr>
        </p:nvSpPr>
        <p:spPr>
          <a:xfrm>
            <a:off x="21756" y="271231"/>
            <a:ext cx="8335120" cy="360064"/>
          </a:xfrm>
        </p:spPr>
        <p:txBody>
          <a:bodyPr/>
          <a:lstStyle/>
          <a:p>
            <a:r>
              <a:rPr lang="de-DE" dirty="0"/>
              <a:t>Prof. Dr. Anna </a:t>
            </a:r>
            <a:r>
              <a:rPr lang="de-DE" dirty="0" err="1"/>
              <a:t>Kolmykova</a:t>
            </a:r>
            <a:endParaRPr lang="de-DE" dirty="0"/>
          </a:p>
        </p:txBody>
      </p:sp>
      <p:pic>
        <p:nvPicPr>
          <p:cNvPr id="22" name="Grafik 21">
            <a:extLst>
              <a:ext uri="{FF2B5EF4-FFF2-40B4-BE49-F238E27FC236}">
                <a16:creationId xmlns:a16="http://schemas.microsoft.com/office/drawing/2014/main" id="{3AB288E7-6BFF-4AF1-A71D-3AB573225457}"/>
              </a:ext>
            </a:extLst>
          </p:cNvPr>
          <p:cNvPicPr>
            <a:picLocks noChangeAspect="1"/>
          </p:cNvPicPr>
          <p:nvPr/>
        </p:nvPicPr>
        <p:blipFill>
          <a:blip r:embed="rId2"/>
          <a:stretch>
            <a:fillRect/>
          </a:stretch>
        </p:blipFill>
        <p:spPr>
          <a:xfrm rot="21259443">
            <a:off x="566873" y="2537385"/>
            <a:ext cx="2078782" cy="22929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26815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en-US" dirty="0"/>
              <a:t> „Guide to the Project Management Body of Knowledge” (PMBOK-Guide)</a:t>
            </a:r>
            <a:endParaRPr lang="de-DE" dirty="0"/>
          </a:p>
          <a:p>
            <a:pPr lvl="1"/>
            <a:r>
              <a:rPr lang="de-DE" dirty="0"/>
              <a:t>Der „Guide </a:t>
            </a:r>
            <a:r>
              <a:rPr lang="de-DE" dirty="0" err="1"/>
              <a:t>to</a:t>
            </a:r>
            <a:r>
              <a:rPr lang="de-DE" dirty="0"/>
              <a:t> </a:t>
            </a:r>
            <a:r>
              <a:rPr lang="de-DE" dirty="0" err="1"/>
              <a:t>the</a:t>
            </a:r>
            <a:r>
              <a:rPr lang="de-DE" dirty="0"/>
              <a:t> Project Management Body of Knowledge” (PMBOK-Guide) wird vom amerikanischen „Project Management Institute” (PMI) herausgegeben. </a:t>
            </a:r>
          </a:p>
          <a:p>
            <a:pPr lvl="1"/>
            <a:r>
              <a:rPr lang="de-DE" dirty="0"/>
              <a:t>Dort werden fünf übergeordnete Prozessgruppen definiert: </a:t>
            </a:r>
          </a:p>
          <a:p>
            <a:pPr lvl="2"/>
            <a:r>
              <a:rPr lang="de-DE" dirty="0"/>
              <a:t>Initiierung (</a:t>
            </a:r>
            <a:r>
              <a:rPr lang="de-DE" dirty="0" err="1"/>
              <a:t>Initiating</a:t>
            </a:r>
            <a:r>
              <a:rPr lang="de-DE" dirty="0"/>
              <a:t>) </a:t>
            </a:r>
          </a:p>
          <a:p>
            <a:pPr lvl="2"/>
            <a:r>
              <a:rPr lang="de-DE" dirty="0"/>
              <a:t>Planung (</a:t>
            </a:r>
            <a:r>
              <a:rPr lang="de-DE" dirty="0" err="1"/>
              <a:t>Planning</a:t>
            </a:r>
            <a:r>
              <a:rPr lang="de-DE" dirty="0"/>
              <a:t>) </a:t>
            </a:r>
          </a:p>
          <a:p>
            <a:pPr lvl="2"/>
            <a:r>
              <a:rPr lang="de-DE" dirty="0"/>
              <a:t>Ausführung (</a:t>
            </a:r>
            <a:r>
              <a:rPr lang="de-DE" dirty="0" err="1"/>
              <a:t>Executing</a:t>
            </a:r>
            <a:r>
              <a:rPr lang="de-DE" dirty="0"/>
              <a:t>) </a:t>
            </a:r>
          </a:p>
          <a:p>
            <a:pPr lvl="2"/>
            <a:r>
              <a:rPr lang="de-DE" dirty="0"/>
              <a:t>Überwachung und Steuerung (</a:t>
            </a:r>
            <a:r>
              <a:rPr lang="de-DE" dirty="0" err="1"/>
              <a:t>Monitoring</a:t>
            </a:r>
            <a:r>
              <a:rPr lang="de-DE" dirty="0"/>
              <a:t> </a:t>
            </a:r>
            <a:r>
              <a:rPr lang="de-DE" dirty="0" err="1"/>
              <a:t>and</a:t>
            </a:r>
            <a:r>
              <a:rPr lang="de-DE" dirty="0"/>
              <a:t> Controlling) </a:t>
            </a:r>
          </a:p>
          <a:p>
            <a:pPr lvl="2"/>
            <a:r>
              <a:rPr lang="de-DE" dirty="0"/>
              <a:t>Abschluss (</a:t>
            </a:r>
            <a:r>
              <a:rPr lang="de-DE" dirty="0" err="1"/>
              <a:t>Closing</a:t>
            </a:r>
            <a:r>
              <a:rPr lang="de-DE" dirty="0"/>
              <a:t>)</a:t>
            </a:r>
          </a:p>
          <a:p>
            <a:pPr lvl="1"/>
            <a:r>
              <a:rPr lang="de-DE" dirty="0"/>
              <a:t>Insgesamt werden 49 verschiedene Prozesse unterschieden, die diesen fünf Prozessgruppen zugeordnet werden. </a:t>
            </a:r>
          </a:p>
          <a:p>
            <a:pPr lvl="1"/>
            <a:endParaRPr lang="de-DE" dirty="0"/>
          </a:p>
        </p:txBody>
      </p:sp>
      <p:sp>
        <p:nvSpPr>
          <p:cNvPr id="7" name="Textplatzhalter 6"/>
          <p:cNvSpPr>
            <a:spLocks noGrp="1"/>
          </p:cNvSpPr>
          <p:nvPr>
            <p:ph type="body" sz="quarter" idx="13"/>
          </p:nvPr>
        </p:nvSpPr>
        <p:spPr/>
        <p:txBody>
          <a:bodyPr/>
          <a:lstStyle/>
          <a:p>
            <a:r>
              <a:rPr lang="de-DE" dirty="0"/>
              <a:t>Andere Projektmanagement-Modelle</a:t>
            </a:r>
          </a:p>
          <a:p>
            <a:endParaRPr lang="de-DE" dirty="0"/>
          </a:p>
        </p:txBody>
      </p:sp>
      <p:sp>
        <p:nvSpPr>
          <p:cNvPr id="8" name="Textplatzhalter 7"/>
          <p:cNvSpPr>
            <a:spLocks noGrp="1"/>
          </p:cNvSpPr>
          <p:nvPr>
            <p:ph type="body" sz="quarter" idx="14"/>
          </p:nvPr>
        </p:nvSpPr>
        <p:spPr/>
        <p:txBody>
          <a:bodyPr/>
          <a:lstStyle/>
          <a:p>
            <a:r>
              <a:rPr lang="de-DE" dirty="0"/>
              <a:t>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66 ff.</a:t>
            </a:r>
          </a:p>
        </p:txBody>
      </p:sp>
      <p:sp>
        <p:nvSpPr>
          <p:cNvPr id="11" name="Fußzeilenplatzhalter 10"/>
          <p:cNvSpPr>
            <a:spLocks noGrp="1"/>
          </p:cNvSpPr>
          <p:nvPr>
            <p:ph type="ftr" sz="quarter" idx="11"/>
          </p:nvPr>
        </p:nvSpPr>
        <p:spPr/>
        <p:txBody>
          <a:bodyPr/>
          <a:lstStyle/>
          <a:p>
            <a:pPr>
              <a:defRPr/>
            </a:pPr>
            <a:r>
              <a:rPr lang="de-DE"/>
              <a:t>Prof. Dr. Anna Kolmykova</a:t>
            </a:r>
            <a:endParaRPr lang="de-DE" dirty="0"/>
          </a:p>
        </p:txBody>
      </p:sp>
      <p:sp>
        <p:nvSpPr>
          <p:cNvPr id="12" name="Foliennummernplatzhalter 11"/>
          <p:cNvSpPr>
            <a:spLocks noGrp="1"/>
          </p:cNvSpPr>
          <p:nvPr>
            <p:ph type="sldNum" sz="quarter" idx="10"/>
          </p:nvPr>
        </p:nvSpPr>
        <p:spPr/>
        <p:txBody>
          <a:bodyPr/>
          <a:lstStyle/>
          <a:p>
            <a:pPr>
              <a:defRPr/>
            </a:pPr>
            <a:fld id="{2A3A57D9-08E7-4A35-820C-6C5F68307974}" type="slidenum">
              <a:rPr lang="de-DE" smtClean="0"/>
              <a:pPr>
                <a:defRPr/>
              </a:pPr>
              <a:t>30</a:t>
            </a:fld>
            <a:endParaRPr lang="de-DE" dirty="0"/>
          </a:p>
        </p:txBody>
      </p:sp>
      <p:sp>
        <p:nvSpPr>
          <p:cNvPr id="9" name="Textfeld 8">
            <a:extLst>
              <a:ext uri="{FF2B5EF4-FFF2-40B4-BE49-F238E27FC236}">
                <a16:creationId xmlns:a16="http://schemas.microsoft.com/office/drawing/2014/main" id="{265C8BDF-0E96-4455-9BC7-9249FD05D584}"/>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3827627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a:t>PRINCE2</a:t>
            </a:r>
          </a:p>
          <a:p>
            <a:pPr lvl="1"/>
            <a:r>
              <a:rPr lang="de-DE" dirty="0"/>
              <a:t>Auch die bekannte Projektmanagement-Methode PRINCE2 orientiert sich am </a:t>
            </a:r>
          </a:p>
          <a:p>
            <a:pPr lvl="1"/>
            <a:r>
              <a:rPr lang="de-DE" dirty="0"/>
              <a:t>Projektmanagementprozess. Es werden hier sieben Prozesse unterschieden: </a:t>
            </a:r>
          </a:p>
          <a:p>
            <a:pPr lvl="2"/>
            <a:r>
              <a:rPr lang="de-DE" dirty="0"/>
              <a:t>Vorbereiten eines Projektes (</a:t>
            </a:r>
            <a:r>
              <a:rPr lang="de-DE" dirty="0" err="1"/>
              <a:t>Starting</a:t>
            </a:r>
            <a:r>
              <a:rPr lang="de-DE" dirty="0"/>
              <a:t> </a:t>
            </a:r>
            <a:r>
              <a:rPr lang="de-DE" dirty="0" err="1"/>
              <a:t>up</a:t>
            </a:r>
            <a:r>
              <a:rPr lang="de-DE" dirty="0"/>
              <a:t> a Project)</a:t>
            </a:r>
          </a:p>
          <a:p>
            <a:pPr lvl="2"/>
            <a:r>
              <a:rPr lang="de-DE" dirty="0"/>
              <a:t>Initiieren eines Projektes (</a:t>
            </a:r>
            <a:r>
              <a:rPr lang="de-DE" dirty="0" err="1"/>
              <a:t>Initiating</a:t>
            </a:r>
            <a:r>
              <a:rPr lang="de-DE" dirty="0"/>
              <a:t> a Project)</a:t>
            </a:r>
          </a:p>
          <a:p>
            <a:pPr lvl="2"/>
            <a:r>
              <a:rPr lang="de-DE" dirty="0"/>
              <a:t>Lenken eines Projektes (</a:t>
            </a:r>
            <a:r>
              <a:rPr lang="de-DE" dirty="0" err="1"/>
              <a:t>Directing</a:t>
            </a:r>
            <a:r>
              <a:rPr lang="de-DE" dirty="0"/>
              <a:t> a Project)</a:t>
            </a:r>
          </a:p>
          <a:p>
            <a:pPr lvl="2"/>
            <a:r>
              <a:rPr lang="de-DE" dirty="0"/>
              <a:t>Steuern einer Phase (Controlling a Stage)</a:t>
            </a:r>
          </a:p>
          <a:p>
            <a:pPr lvl="2"/>
            <a:r>
              <a:rPr lang="de-DE" dirty="0"/>
              <a:t>Managen der Produktlieferung (Managing </a:t>
            </a:r>
            <a:r>
              <a:rPr lang="de-DE" dirty="0" err="1"/>
              <a:t>Product</a:t>
            </a:r>
            <a:r>
              <a:rPr lang="de-DE" dirty="0"/>
              <a:t> </a:t>
            </a:r>
            <a:r>
              <a:rPr lang="de-DE" dirty="0" err="1"/>
              <a:t>Delivery</a:t>
            </a:r>
            <a:r>
              <a:rPr lang="de-DE" dirty="0"/>
              <a:t>)</a:t>
            </a:r>
          </a:p>
          <a:p>
            <a:pPr lvl="2"/>
            <a:r>
              <a:rPr lang="de-DE" dirty="0"/>
              <a:t>Managen der Phasenübergänge (Managing Stage </a:t>
            </a:r>
            <a:r>
              <a:rPr lang="de-DE" dirty="0" err="1"/>
              <a:t>Boundaries</a:t>
            </a:r>
            <a:r>
              <a:rPr lang="de-DE" dirty="0"/>
              <a:t>)</a:t>
            </a:r>
          </a:p>
          <a:p>
            <a:pPr lvl="2"/>
            <a:r>
              <a:rPr lang="de-DE" dirty="0"/>
              <a:t>Abschließen eines Projekts (</a:t>
            </a:r>
            <a:r>
              <a:rPr lang="de-DE" dirty="0" err="1"/>
              <a:t>Closing</a:t>
            </a:r>
            <a:r>
              <a:rPr lang="de-DE" dirty="0"/>
              <a:t> a Project)</a:t>
            </a:r>
          </a:p>
        </p:txBody>
      </p:sp>
      <p:sp>
        <p:nvSpPr>
          <p:cNvPr id="7" name="Textplatzhalter 6"/>
          <p:cNvSpPr>
            <a:spLocks noGrp="1"/>
          </p:cNvSpPr>
          <p:nvPr>
            <p:ph type="body" sz="quarter" idx="13"/>
          </p:nvPr>
        </p:nvSpPr>
        <p:spPr/>
        <p:txBody>
          <a:bodyPr/>
          <a:lstStyle/>
          <a:p>
            <a:r>
              <a:rPr lang="de-DE" dirty="0"/>
              <a:t>Andere Projektmanagement-Modelle</a:t>
            </a:r>
          </a:p>
          <a:p>
            <a:endParaRPr lang="de-DE" dirty="0"/>
          </a:p>
        </p:txBody>
      </p:sp>
      <p:sp>
        <p:nvSpPr>
          <p:cNvPr id="8" name="Textplatzhalter 7"/>
          <p:cNvSpPr>
            <a:spLocks noGrp="1"/>
          </p:cNvSpPr>
          <p:nvPr>
            <p:ph type="body" sz="quarter" idx="14"/>
          </p:nvPr>
        </p:nvSpPr>
        <p:spPr/>
        <p:txBody>
          <a:bodyPr/>
          <a:lstStyle/>
          <a:p>
            <a:r>
              <a:rPr lang="de-DE" dirty="0"/>
              <a:t>Bea, F. X., Scheurer, S., &amp; </a:t>
            </a:r>
            <a:r>
              <a:rPr lang="de-DE" dirty="0" err="1"/>
              <a:t>Hesselmann</a:t>
            </a:r>
            <a:r>
              <a:rPr lang="de-DE" dirty="0"/>
              <a:t>, S. (2019). Projektmanagement (3., </a:t>
            </a:r>
            <a:r>
              <a:rPr lang="de-DE" dirty="0" err="1"/>
              <a:t>vollst</a:t>
            </a:r>
            <a:r>
              <a:rPr lang="de-DE" dirty="0"/>
              <a:t>. </a:t>
            </a:r>
            <a:r>
              <a:rPr lang="de-DE" dirty="0" err="1"/>
              <a:t>überarb</a:t>
            </a:r>
            <a:r>
              <a:rPr lang="de-DE" dirty="0"/>
              <a:t>. u. </a:t>
            </a:r>
            <a:r>
              <a:rPr lang="de-DE" dirty="0" err="1"/>
              <a:t>erw</a:t>
            </a:r>
            <a:r>
              <a:rPr lang="de-DE" dirty="0"/>
              <a:t>. Aufl.). UTB. S. 66 ff.</a:t>
            </a:r>
          </a:p>
        </p:txBody>
      </p:sp>
      <p:sp>
        <p:nvSpPr>
          <p:cNvPr id="11" name="Fußzeilenplatzhalter 10"/>
          <p:cNvSpPr>
            <a:spLocks noGrp="1"/>
          </p:cNvSpPr>
          <p:nvPr>
            <p:ph type="ftr" sz="quarter" idx="11"/>
          </p:nvPr>
        </p:nvSpPr>
        <p:spPr/>
        <p:txBody>
          <a:bodyPr/>
          <a:lstStyle/>
          <a:p>
            <a:pPr>
              <a:defRPr/>
            </a:pPr>
            <a:r>
              <a:rPr lang="de-DE"/>
              <a:t>Prof. Dr. Anna Kolmykova</a:t>
            </a:r>
            <a:endParaRPr lang="de-DE" dirty="0"/>
          </a:p>
        </p:txBody>
      </p:sp>
      <p:sp>
        <p:nvSpPr>
          <p:cNvPr id="12" name="Foliennummernplatzhalter 11"/>
          <p:cNvSpPr>
            <a:spLocks noGrp="1"/>
          </p:cNvSpPr>
          <p:nvPr>
            <p:ph type="sldNum" sz="quarter" idx="10"/>
          </p:nvPr>
        </p:nvSpPr>
        <p:spPr/>
        <p:txBody>
          <a:bodyPr/>
          <a:lstStyle/>
          <a:p>
            <a:pPr>
              <a:defRPr/>
            </a:pPr>
            <a:fld id="{2A3A57D9-08E7-4A35-820C-6C5F68307974}" type="slidenum">
              <a:rPr lang="de-DE" smtClean="0"/>
              <a:pPr>
                <a:defRPr/>
              </a:pPr>
              <a:t>31</a:t>
            </a:fld>
            <a:endParaRPr lang="de-DE" dirty="0"/>
          </a:p>
        </p:txBody>
      </p:sp>
      <p:sp>
        <p:nvSpPr>
          <p:cNvPr id="9" name="Textfeld 8">
            <a:extLst>
              <a:ext uri="{FF2B5EF4-FFF2-40B4-BE49-F238E27FC236}">
                <a16:creationId xmlns:a16="http://schemas.microsoft.com/office/drawing/2014/main" id="{EFBF4134-8E56-46CF-882F-F9AE1C613CFD}"/>
              </a:ext>
            </a:extLst>
          </p:cNvPr>
          <p:cNvSpPr txBox="1"/>
          <p:nvPr/>
        </p:nvSpPr>
        <p:spPr bwMode="auto">
          <a:xfrm>
            <a:off x="0" y="-2407"/>
            <a:ext cx="4595052" cy="338554"/>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554840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lstStyle/>
          <a:p>
            <a:pPr algn="ctr"/>
            <a:r>
              <a:rPr lang="de-DE" dirty="0"/>
              <a:t>Ihr Auftrag : </a:t>
            </a:r>
            <a:br>
              <a:rPr lang="de-DE" dirty="0"/>
            </a:br>
            <a:br>
              <a:rPr lang="de-DE" dirty="0"/>
            </a:br>
            <a:r>
              <a:rPr lang="de-DE" dirty="0"/>
              <a:t>Planen Sie Ihr eigenes IT-Projekt!</a:t>
            </a:r>
          </a:p>
          <a:p>
            <a:endParaRPr lang="de-DE" dirty="0"/>
          </a:p>
          <a:p>
            <a:pPr lvl="2"/>
            <a:endParaRPr lang="de-DE" dirty="0"/>
          </a:p>
          <a:p>
            <a:pPr lvl="2"/>
            <a:endParaRPr lang="de-DE" dirty="0"/>
          </a:p>
          <a:p>
            <a:pPr marL="0" lvl="2" indent="0">
              <a:buNone/>
            </a:pPr>
            <a:r>
              <a:rPr lang="de-DE" dirty="0"/>
              <a:t>Besprechen Sie Ihr Thema mit mir, bevor Sie mit der Bearbeitung beginnen!</a:t>
            </a:r>
          </a:p>
          <a:p>
            <a:pPr marL="0" lvl="2" indent="0">
              <a:buNone/>
            </a:pPr>
            <a:r>
              <a:rPr lang="de-DE" dirty="0"/>
              <a:t>Sie müssen in den folgenden Übungen Ihr Thema weiterbearbeiten.</a:t>
            </a:r>
          </a:p>
          <a:p>
            <a:pPr lvl="2"/>
            <a:endParaRPr lang="de-DE" dirty="0"/>
          </a:p>
          <a:p>
            <a:endParaRPr lang="de-DE" dirty="0"/>
          </a:p>
        </p:txBody>
      </p:sp>
      <p:sp>
        <p:nvSpPr>
          <p:cNvPr id="9" name="Textplatzhalter 8"/>
          <p:cNvSpPr>
            <a:spLocks noGrp="1"/>
          </p:cNvSpPr>
          <p:nvPr>
            <p:ph type="body" sz="quarter" idx="13"/>
          </p:nvPr>
        </p:nvSpPr>
        <p:spPr/>
        <p:txBody>
          <a:bodyPr/>
          <a:lstStyle/>
          <a:p>
            <a:r>
              <a:rPr lang="de-DE" dirty="0"/>
              <a:t>Projektplanung</a:t>
            </a:r>
          </a:p>
        </p:txBody>
      </p:sp>
      <p:sp>
        <p:nvSpPr>
          <p:cNvPr id="5" name="Foliennummernplatzhalter 4"/>
          <p:cNvSpPr>
            <a:spLocks noGrp="1"/>
          </p:cNvSpPr>
          <p:nvPr>
            <p:ph type="sldNum" sz="quarter" idx="10"/>
          </p:nvPr>
        </p:nvSpPr>
        <p:spPr/>
        <p:txBody>
          <a:bodyPr/>
          <a:lstStyle/>
          <a:p>
            <a:pPr>
              <a:defRPr/>
            </a:pPr>
            <a:fld id="{2A3A57D9-08E7-4A35-820C-6C5F68307974}" type="slidenum">
              <a:rPr lang="de-DE" smtClean="0"/>
              <a:pPr>
                <a:defRPr/>
              </a:pPr>
              <a:t>32</a:t>
            </a:fld>
            <a:endParaRPr lang="de-DE" dirty="0"/>
          </a:p>
        </p:txBody>
      </p:sp>
      <p:sp>
        <p:nvSpPr>
          <p:cNvPr id="6" name="Fußzeilenplatzhalter 5"/>
          <p:cNvSpPr>
            <a:spLocks noGrp="1"/>
          </p:cNvSpPr>
          <p:nvPr>
            <p:ph type="ftr" sz="quarter" idx="11"/>
          </p:nvPr>
        </p:nvSpPr>
        <p:spPr/>
        <p:txBody>
          <a:bodyPr/>
          <a:lstStyle/>
          <a:p>
            <a:pPr>
              <a:defRPr/>
            </a:pPr>
            <a:r>
              <a:rPr lang="de-DE"/>
              <a:t>Prof. Dr. Anna Kolmykova</a:t>
            </a:r>
            <a:endParaRPr lang="de-DE" dirty="0"/>
          </a:p>
        </p:txBody>
      </p:sp>
      <p:sp>
        <p:nvSpPr>
          <p:cNvPr id="7" name="Titel 6">
            <a:extLst>
              <a:ext uri="{FF2B5EF4-FFF2-40B4-BE49-F238E27FC236}">
                <a16:creationId xmlns:a16="http://schemas.microsoft.com/office/drawing/2014/main" id="{E9B77E78-59D3-4CC6-9D31-DAC59074CD92}"/>
              </a:ext>
            </a:extLst>
          </p:cNvPr>
          <p:cNvSpPr txBox="1">
            <a:spLocks noGrp="1"/>
          </p:cNvSpPr>
          <p:nvPr>
            <p:ph type="title"/>
          </p:nvPr>
        </p:nvSpPr>
        <p:spPr bwMode="auto">
          <a:xfrm>
            <a:off x="22225" y="173038"/>
            <a:ext cx="7935913" cy="355600"/>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3622928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lvl="2" indent="0">
              <a:buNone/>
            </a:pPr>
            <a:r>
              <a:rPr lang="de-DE" dirty="0"/>
              <a:t>Die Projektskizze sollte folgende Punkte beinhalten:</a:t>
            </a:r>
          </a:p>
          <a:p>
            <a:pPr marL="266700" lvl="4" indent="0">
              <a:buNone/>
            </a:pPr>
            <a:r>
              <a:rPr lang="de-DE" sz="1700" b="1" dirty="0"/>
              <a:t>Name</a:t>
            </a:r>
            <a:r>
              <a:rPr lang="de-DE" sz="1700" dirty="0"/>
              <a:t>: 	Name des Projekts</a:t>
            </a:r>
          </a:p>
          <a:p>
            <a:pPr marL="266700" lvl="4" indent="0">
              <a:buNone/>
            </a:pPr>
            <a:r>
              <a:rPr lang="de-DE" sz="1700" b="1" dirty="0"/>
              <a:t>Zielsetzung</a:t>
            </a:r>
            <a:r>
              <a:rPr lang="de-DE" sz="1700" dirty="0"/>
              <a:t>: 	Was wollen Sie erreichen? (Was soll z.B. eingeweiht werden?)</a:t>
            </a:r>
          </a:p>
          <a:p>
            <a:pPr marL="266700" lvl="4" indent="0">
              <a:buNone/>
            </a:pPr>
            <a:r>
              <a:rPr lang="de-DE" sz="1700" dirty="0"/>
              <a:t>		Wann wäre das Projekt ein Erfolg?</a:t>
            </a:r>
          </a:p>
          <a:p>
            <a:pPr marL="266700" lvl="4" indent="0">
              <a:buNone/>
            </a:pPr>
            <a:r>
              <a:rPr lang="de-DE" sz="1700" b="1" dirty="0"/>
              <a:t>Aufgaben und Ergebnisse:</a:t>
            </a:r>
            <a:r>
              <a:rPr lang="de-DE" sz="1700" dirty="0"/>
              <a:t> </a:t>
            </a:r>
          </a:p>
          <a:p>
            <a:pPr marL="1971675" lvl="4" indent="-173038"/>
            <a:r>
              <a:rPr lang="de-DE" sz="1700" dirty="0"/>
              <a:t>Welche </a:t>
            </a:r>
            <a:r>
              <a:rPr lang="de-DE" sz="1700" u="sng" dirty="0"/>
              <a:t>Aufgaben</a:t>
            </a:r>
            <a:r>
              <a:rPr lang="de-DE" sz="1700" dirty="0"/>
              <a:t> müssen erfüllt werden, um das Ziel zu erreichen?</a:t>
            </a:r>
          </a:p>
          <a:p>
            <a:pPr marL="1971675" lvl="4" indent="-173038"/>
            <a:r>
              <a:rPr lang="de-DE" sz="1700" dirty="0"/>
              <a:t>Welche konkreten </a:t>
            </a:r>
            <a:r>
              <a:rPr lang="de-DE" sz="1700" u="sng" dirty="0"/>
              <a:t>Ergebnisse</a:t>
            </a:r>
            <a:r>
              <a:rPr lang="de-DE" sz="1700" dirty="0"/>
              <a:t> (Leistungen) sollen im Projekt erstellt werden?</a:t>
            </a:r>
          </a:p>
          <a:p>
            <a:pPr marL="266700" lvl="4" indent="0">
              <a:buNone/>
            </a:pPr>
            <a:r>
              <a:rPr lang="de-DE" sz="1700" b="1" dirty="0"/>
              <a:t>Risiken:</a:t>
            </a:r>
            <a:r>
              <a:rPr lang="de-DE" sz="1700" dirty="0"/>
              <a:t> 	Was könnte schiefgehen?</a:t>
            </a:r>
          </a:p>
          <a:p>
            <a:pPr marL="266700" lvl="4" indent="0">
              <a:buNone/>
            </a:pPr>
            <a:r>
              <a:rPr lang="de-DE" sz="1700" b="1" dirty="0"/>
              <a:t>Geschätzter</a:t>
            </a:r>
            <a:br>
              <a:rPr lang="de-DE" sz="1700" b="1" dirty="0"/>
            </a:br>
            <a:r>
              <a:rPr lang="de-DE" sz="1700" b="1" dirty="0"/>
              <a:t>Aufwand</a:t>
            </a:r>
            <a:r>
              <a:rPr lang="de-DE" sz="1700" dirty="0"/>
              <a:t>: 	Wie viele Arbeitstage glauben Sie, für das Projekt zu benötigen?</a:t>
            </a:r>
          </a:p>
          <a:p>
            <a:pPr marL="266700" lvl="4" indent="0">
              <a:buNone/>
            </a:pPr>
            <a:r>
              <a:rPr lang="de-DE" sz="1700" b="1" dirty="0"/>
              <a:t>Rand</a:t>
            </a:r>
            <a:br>
              <a:rPr lang="de-DE" sz="1700" b="1" dirty="0"/>
            </a:br>
            <a:r>
              <a:rPr lang="de-DE" sz="1700" b="1" dirty="0" err="1"/>
              <a:t>bedingungen</a:t>
            </a:r>
            <a:r>
              <a:rPr lang="de-DE" sz="1700" dirty="0"/>
              <a:t>: 	Was muss beachtet werden? </a:t>
            </a:r>
            <a:br>
              <a:rPr lang="de-DE" sz="1700" dirty="0"/>
            </a:br>
            <a:r>
              <a:rPr lang="de-DE" sz="1700" dirty="0"/>
              <a:t>		Von welchen Einschränkungen gehen Sie aus?</a:t>
            </a:r>
          </a:p>
          <a:p>
            <a:pPr marL="266700" lvl="4" indent="0">
              <a:buNone/>
            </a:pPr>
            <a:r>
              <a:rPr lang="de-DE" sz="1700" b="1" dirty="0"/>
              <a:t>Termine</a:t>
            </a:r>
            <a:r>
              <a:rPr lang="de-DE" sz="1700" dirty="0"/>
              <a:t>: 	Wann soll das Projekt abgeschlossen sein? </a:t>
            </a:r>
            <a:br>
              <a:rPr lang="de-DE" sz="1700" dirty="0"/>
            </a:br>
            <a:r>
              <a:rPr lang="de-DE" sz="1700" dirty="0"/>
              <a:t>		Wann sollen welche Zwischenergebnisse vorliegen?</a:t>
            </a:r>
          </a:p>
          <a:p>
            <a:pPr marL="266700" lvl="4" indent="0">
              <a:buNone/>
            </a:pPr>
            <a:r>
              <a:rPr lang="de-DE" sz="1700" b="1" dirty="0"/>
              <a:t>Auftraggeber</a:t>
            </a:r>
            <a:r>
              <a:rPr lang="de-DE" sz="1700" dirty="0"/>
              <a:t>: 	Wer ist Ihr Auftraggeber?</a:t>
            </a:r>
          </a:p>
          <a:p>
            <a:endParaRPr lang="de-DE" dirty="0"/>
          </a:p>
        </p:txBody>
      </p:sp>
      <p:sp>
        <p:nvSpPr>
          <p:cNvPr id="4" name="Textplatzhalter 3"/>
          <p:cNvSpPr>
            <a:spLocks noGrp="1"/>
          </p:cNvSpPr>
          <p:nvPr>
            <p:ph type="body" sz="quarter" idx="13"/>
          </p:nvPr>
        </p:nvSpPr>
        <p:spPr/>
        <p:txBody>
          <a:bodyPr/>
          <a:lstStyle/>
          <a:p>
            <a:r>
              <a:rPr lang="de-DE" dirty="0"/>
              <a:t>Übung Projektskizze</a:t>
            </a:r>
          </a:p>
        </p:txBody>
      </p:sp>
      <p:sp>
        <p:nvSpPr>
          <p:cNvPr id="5" name="Foliennummernplatzhalter 4"/>
          <p:cNvSpPr>
            <a:spLocks noGrp="1"/>
          </p:cNvSpPr>
          <p:nvPr>
            <p:ph type="sldNum" sz="quarter" idx="10"/>
          </p:nvPr>
        </p:nvSpPr>
        <p:spPr/>
        <p:txBody>
          <a:bodyPr/>
          <a:lstStyle/>
          <a:p>
            <a:pPr>
              <a:defRPr/>
            </a:pPr>
            <a:fld id="{2A3A57D9-08E7-4A35-820C-6C5F68307974}" type="slidenum">
              <a:rPr lang="de-DE" smtClean="0"/>
              <a:pPr>
                <a:defRPr/>
              </a:pPr>
              <a:t>33</a:t>
            </a:fld>
            <a:endParaRPr lang="de-DE" dirty="0"/>
          </a:p>
        </p:txBody>
      </p:sp>
      <p:sp>
        <p:nvSpPr>
          <p:cNvPr id="6" name="Fußzeilenplatzhalter 5"/>
          <p:cNvSpPr>
            <a:spLocks noGrp="1"/>
          </p:cNvSpPr>
          <p:nvPr>
            <p:ph type="ftr" sz="quarter" idx="11"/>
          </p:nvPr>
        </p:nvSpPr>
        <p:spPr/>
        <p:txBody>
          <a:bodyPr/>
          <a:lstStyle/>
          <a:p>
            <a:pPr>
              <a:defRPr/>
            </a:pPr>
            <a:r>
              <a:rPr lang="de-DE"/>
              <a:t>Prof. Dr. Anna Kolmykova</a:t>
            </a:r>
            <a:endParaRPr lang="de-DE" dirty="0"/>
          </a:p>
        </p:txBody>
      </p:sp>
      <p:sp>
        <p:nvSpPr>
          <p:cNvPr id="7" name="Titel 6">
            <a:extLst>
              <a:ext uri="{FF2B5EF4-FFF2-40B4-BE49-F238E27FC236}">
                <a16:creationId xmlns:a16="http://schemas.microsoft.com/office/drawing/2014/main" id="{33AD4362-2B7D-4715-AD68-A8D280F34FCA}"/>
              </a:ext>
            </a:extLst>
          </p:cNvPr>
          <p:cNvSpPr txBox="1">
            <a:spLocks noGrp="1"/>
          </p:cNvSpPr>
          <p:nvPr>
            <p:ph type="title"/>
          </p:nvPr>
        </p:nvSpPr>
        <p:spPr bwMode="auto">
          <a:xfrm>
            <a:off x="22225" y="173038"/>
            <a:ext cx="7935913" cy="355600"/>
          </a:xfrm>
          <a:prstGeom prst="rect">
            <a:avLst/>
          </a:prstGeom>
          <a:noFill/>
          <a:ln w="12700">
            <a:noFill/>
          </a:ln>
          <a:effectLst/>
        </p:spPr>
        <p:txBody>
          <a:bodyPr wrap="square">
            <a:spAutoFit/>
          </a:bodyPr>
          <a:lstStyle/>
          <a:p>
            <a:r>
              <a:rPr lang="de-DE" sz="1600" dirty="0">
                <a:solidFill>
                  <a:schemeClr val="tx2"/>
                </a:solidFill>
                <a:latin typeface="+mj-lt"/>
                <a:ea typeface="+mj-ea"/>
                <a:cs typeface="+mj-cs"/>
              </a:rPr>
              <a:t>1.1 Projektmanagement</a:t>
            </a:r>
          </a:p>
        </p:txBody>
      </p:sp>
    </p:spTree>
    <p:extLst>
      <p:ext uri="{BB962C8B-B14F-4D97-AF65-F5344CB8AC3E}">
        <p14:creationId xmlns:p14="http://schemas.microsoft.com/office/powerpoint/2010/main" val="177548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pPr>
              <a:defRPr/>
            </a:pPr>
            <a:fld id="{2A3A57D9-08E7-4A35-820C-6C5F68307974}" type="slidenum">
              <a:rPr lang="de-DE" smtClean="0"/>
              <a:pPr>
                <a:defRPr/>
              </a:pPr>
              <a:t>4</a:t>
            </a:fld>
            <a:endParaRPr lang="de-DE" dirty="0"/>
          </a:p>
        </p:txBody>
      </p:sp>
      <p:sp>
        <p:nvSpPr>
          <p:cNvPr id="3" name="Fußzeilenplatzhalter 2"/>
          <p:cNvSpPr>
            <a:spLocks noGrp="1"/>
          </p:cNvSpPr>
          <p:nvPr>
            <p:ph type="ftr" sz="quarter" idx="11"/>
          </p:nvPr>
        </p:nvSpPr>
        <p:spPr/>
        <p:txBody>
          <a:bodyPr/>
          <a:lstStyle/>
          <a:p>
            <a:pPr>
              <a:defRPr/>
            </a:pPr>
            <a:r>
              <a:rPr lang="en-US"/>
              <a:t>Prof. Dr. Anna Kolmykova</a:t>
            </a:r>
            <a:endParaRPr lang="de-DE" dirty="0"/>
          </a:p>
        </p:txBody>
      </p:sp>
      <p:sp>
        <p:nvSpPr>
          <p:cNvPr id="5" name="Inhaltsplatzhalter 4"/>
          <p:cNvSpPr>
            <a:spLocks noGrp="1"/>
          </p:cNvSpPr>
          <p:nvPr>
            <p:ph idx="1"/>
          </p:nvPr>
        </p:nvSpPr>
        <p:spPr/>
        <p:txBody>
          <a:bodyPr/>
          <a:lstStyle/>
          <a:p>
            <a:r>
              <a:rPr lang="de-DE" dirty="0"/>
              <a:t>Die Studierenden können nach erfolgreichem Abschluss des Moduls</a:t>
            </a:r>
          </a:p>
          <a:p>
            <a:pPr lvl="2"/>
            <a:r>
              <a:rPr lang="de-DE" dirty="0"/>
              <a:t>Methoden des Projektmanagements in unterschiedlichen Projektarten anwenden und bewerten,</a:t>
            </a:r>
          </a:p>
          <a:p>
            <a:pPr lvl="2"/>
            <a:r>
              <a:rPr lang="de-DE" dirty="0"/>
              <a:t>einen Projektstrukturplan aufstellen und Vorgehen, Verantwortlichkeiten, Kosten und Ressourcen beurteilen und festlegen,</a:t>
            </a:r>
          </a:p>
          <a:p>
            <a:pPr lvl="2"/>
            <a:r>
              <a:rPr lang="de-DE" dirty="0"/>
              <a:t>Methoden der Projektverfolgung und -analyse einsetzen und Ergebnisse interpretieren,</a:t>
            </a:r>
          </a:p>
          <a:p>
            <a:pPr lvl="2"/>
            <a:r>
              <a:rPr lang="de-DE" dirty="0"/>
              <a:t>Konfliktsituationen in Projekten einschätzen und Lösungswege aufzeigen,</a:t>
            </a:r>
          </a:p>
          <a:p>
            <a:pPr lvl="2"/>
            <a:r>
              <a:rPr lang="de-DE" dirty="0"/>
              <a:t>Kreativitätstechniken einsetzen, um innovative Probleme zu lösen</a:t>
            </a:r>
          </a:p>
          <a:p>
            <a:pPr lvl="2"/>
            <a:r>
              <a:rPr lang="de-DE" dirty="0"/>
              <a:t>Im Team arbeiten, um gemeinsame Projekterfolge zu erzielen</a:t>
            </a:r>
          </a:p>
          <a:p>
            <a:pPr lvl="2"/>
            <a:r>
              <a:rPr lang="de-DE" dirty="0"/>
              <a:t>Risiko- und Stakeholder-Management systematisch umzusetzen</a:t>
            </a:r>
          </a:p>
          <a:p>
            <a:pPr lvl="2"/>
            <a:endParaRPr lang="de-DE" dirty="0"/>
          </a:p>
        </p:txBody>
      </p:sp>
      <p:sp>
        <p:nvSpPr>
          <p:cNvPr id="7" name="Textplatzhalter 6"/>
          <p:cNvSpPr>
            <a:spLocks noGrp="1"/>
          </p:cNvSpPr>
          <p:nvPr>
            <p:ph type="body" sz="quarter" idx="13"/>
          </p:nvPr>
        </p:nvSpPr>
        <p:spPr/>
        <p:txBody>
          <a:bodyPr/>
          <a:lstStyle/>
          <a:p>
            <a:r>
              <a:rPr lang="de-DE" dirty="0"/>
              <a:t>Zentrale Modulziele</a:t>
            </a:r>
          </a:p>
          <a:p>
            <a:endParaRPr lang="de-DE" dirty="0"/>
          </a:p>
        </p:txBody>
      </p:sp>
      <p:sp>
        <p:nvSpPr>
          <p:cNvPr id="9" name="Textplatzhalter 8">
            <a:extLst>
              <a:ext uri="{FF2B5EF4-FFF2-40B4-BE49-F238E27FC236}">
                <a16:creationId xmlns:a16="http://schemas.microsoft.com/office/drawing/2014/main" id="{8DBCFD35-619F-4E7E-847A-2E32102EA6F9}"/>
              </a:ext>
            </a:extLst>
          </p:cNvPr>
          <p:cNvSpPr>
            <a:spLocks noGrp="1"/>
          </p:cNvSpPr>
          <p:nvPr>
            <p:ph type="body" sz="quarter" idx="14"/>
          </p:nvPr>
        </p:nvSpPr>
        <p:spPr/>
        <p:txBody>
          <a:bodyPr/>
          <a:lstStyle/>
          <a:p>
            <a:endParaRPr lang="en-US"/>
          </a:p>
        </p:txBody>
      </p:sp>
      <p:pic>
        <p:nvPicPr>
          <p:cNvPr id="8" name="Grafik 7" descr="Modulziele.jpg"/>
          <p:cNvPicPr>
            <a:picLocks noChangeAspect="1"/>
          </p:cNvPicPr>
          <p:nvPr/>
        </p:nvPicPr>
        <p:blipFill>
          <a:blip r:embed="rId3" cstate="print"/>
          <a:stretch>
            <a:fillRect/>
          </a:stretch>
        </p:blipFill>
        <p:spPr>
          <a:xfrm>
            <a:off x="6710871" y="5251451"/>
            <a:ext cx="2322004" cy="1292224"/>
          </a:xfrm>
          <a:prstGeom prst="rect">
            <a:avLst/>
          </a:prstGeom>
        </p:spPr>
      </p:pic>
    </p:spTree>
    <p:extLst>
      <p:ext uri="{BB962C8B-B14F-4D97-AF65-F5344CB8AC3E}">
        <p14:creationId xmlns:p14="http://schemas.microsoft.com/office/powerpoint/2010/main" val="387189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pPr>
              <a:defRPr/>
            </a:pPr>
            <a:fld id="{2A3A57D9-08E7-4A35-820C-6C5F68307974}" type="slidenum">
              <a:rPr lang="de-DE" smtClean="0"/>
              <a:pPr>
                <a:defRPr/>
              </a:pPr>
              <a:t>5</a:t>
            </a:fld>
            <a:endParaRPr lang="de-DE" dirty="0"/>
          </a:p>
        </p:txBody>
      </p:sp>
      <p:sp>
        <p:nvSpPr>
          <p:cNvPr id="5" name="Fußzeilenplatzhalter 4"/>
          <p:cNvSpPr>
            <a:spLocks noGrp="1"/>
          </p:cNvSpPr>
          <p:nvPr>
            <p:ph type="ftr" sz="quarter" idx="11"/>
          </p:nvPr>
        </p:nvSpPr>
        <p:spPr/>
        <p:txBody>
          <a:bodyPr/>
          <a:lstStyle/>
          <a:p>
            <a:pPr>
              <a:defRPr/>
            </a:pPr>
            <a:r>
              <a:rPr lang="de-DE"/>
              <a:t>Prof. Dr. Anna Kolmykova</a:t>
            </a:r>
            <a:endParaRPr lang="de-DE" dirty="0"/>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902554264"/>
              </p:ext>
            </p:extLst>
          </p:nvPr>
        </p:nvGraphicFramePr>
        <p:xfrm>
          <a:off x="107950" y="800100"/>
          <a:ext cx="8351837" cy="2251914"/>
        </p:xfrm>
        <a:graphic>
          <a:graphicData uri="http://schemas.openxmlformats.org/drawingml/2006/table">
            <a:tbl>
              <a:tblPr bandRow="1">
                <a:tableStyleId>{5C22544A-7EE6-4342-B048-85BDC9FD1C3A}</a:tableStyleId>
              </a:tblPr>
              <a:tblGrid>
                <a:gridCol w="589921">
                  <a:extLst>
                    <a:ext uri="{9D8B030D-6E8A-4147-A177-3AD203B41FA5}">
                      <a16:colId xmlns:a16="http://schemas.microsoft.com/office/drawing/2014/main" val="20000"/>
                    </a:ext>
                  </a:extLst>
                </a:gridCol>
                <a:gridCol w="7761916">
                  <a:extLst>
                    <a:ext uri="{9D8B030D-6E8A-4147-A177-3AD203B41FA5}">
                      <a16:colId xmlns:a16="http://schemas.microsoft.com/office/drawing/2014/main" val="20001"/>
                    </a:ext>
                  </a:extLst>
                </a:gridCol>
              </a:tblGrid>
              <a:tr h="321702">
                <a:tc>
                  <a:txBody>
                    <a:bodyPr/>
                    <a:lstStyle>
                      <a:defPPr>
                        <a:defRPr lang="de-DE"/>
                      </a:defPPr>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spcBef>
                          <a:spcPts val="1200"/>
                        </a:spcBef>
                        <a:spcAft>
                          <a:spcPts val="0"/>
                        </a:spcAft>
                      </a:pPr>
                      <a:r>
                        <a:rPr lang="de-DE" sz="1400" b="0" dirty="0">
                          <a:solidFill>
                            <a:schemeClr val="tx1"/>
                          </a:solidFill>
                        </a:rPr>
                        <a:t>1</a:t>
                      </a:r>
                      <a:endParaRPr lang="de-DE" sz="1400" b="0" dirty="0">
                        <a:solidFill>
                          <a:schemeClr val="tx1"/>
                        </a:solidFill>
                        <a:latin typeface="Arial"/>
                        <a:ea typeface="Times New Roman"/>
                        <a:cs typeface="Times New Roman"/>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spcBef>
                          <a:spcPts val="1200"/>
                        </a:spcBef>
                        <a:spcAft>
                          <a:spcPts val="0"/>
                        </a:spcAft>
                      </a:pPr>
                      <a:r>
                        <a:rPr lang="de-DE" sz="1400" b="0" dirty="0">
                          <a:solidFill>
                            <a:schemeClr val="tx1"/>
                          </a:solidFill>
                        </a:rPr>
                        <a:t>Projektmanagement: Grundlagen</a:t>
                      </a:r>
                    </a:p>
                  </a:txBody>
                  <a:tcPr marL="70092" marR="70092" marT="0" marB="0" anchor="ctr">
                    <a:solidFill>
                      <a:srgbClr val="E7EFED">
                        <a:lumMod val="100000"/>
                      </a:srgbClr>
                    </a:solidFill>
                  </a:tcPr>
                </a:tc>
                <a:extLst>
                  <a:ext uri="{0D108BD9-81ED-4DB2-BD59-A6C34878D82A}">
                    <a16:rowId xmlns:a16="http://schemas.microsoft.com/office/drawing/2014/main" val="10000"/>
                  </a:ext>
                </a:extLst>
              </a:tr>
              <a:tr h="321702">
                <a:tc>
                  <a:txBody>
                    <a:bodyPr/>
                    <a:lstStyle/>
                    <a:p>
                      <a:pPr algn="ctr">
                        <a:spcBef>
                          <a:spcPts val="1200"/>
                        </a:spcBef>
                        <a:spcAft>
                          <a:spcPts val="0"/>
                        </a:spcAft>
                      </a:pPr>
                      <a:r>
                        <a:rPr lang="de-DE" sz="1400" b="0" dirty="0">
                          <a:solidFill>
                            <a:schemeClr val="tx1"/>
                          </a:solidFill>
                          <a:latin typeface="Arial"/>
                          <a:ea typeface="Times New Roman"/>
                          <a:cs typeface="Times New Roman"/>
                        </a:rPr>
                        <a:t>2</a:t>
                      </a:r>
                    </a:p>
                  </a:txBody>
                  <a:tcPr marL="70092" marR="70092" marT="0" marB="0" anchor="ctr">
                    <a:solidFill>
                      <a:srgbClr val="E7EFED">
                        <a:lumMod val="100000"/>
                      </a:srgbClr>
                    </a:solidFill>
                  </a:tcPr>
                </a:tc>
                <a:tc>
                  <a:txBody>
                    <a:bodyPr/>
                    <a:lstStyle/>
                    <a:p>
                      <a:pPr algn="l">
                        <a:spcBef>
                          <a:spcPts val="1200"/>
                        </a:spcBef>
                        <a:spcAft>
                          <a:spcPts val="0"/>
                        </a:spcAft>
                      </a:pPr>
                      <a:r>
                        <a:rPr lang="de-DE" sz="1400" b="0" dirty="0">
                          <a:solidFill>
                            <a:schemeClr val="tx1"/>
                          </a:solidFill>
                        </a:rPr>
                        <a:t>Initialisierung- und Definitionsphase</a:t>
                      </a:r>
                    </a:p>
                  </a:txBody>
                  <a:tcPr marL="70092" marR="70092" marT="0" marB="0" anchor="ctr">
                    <a:solidFill>
                      <a:srgbClr val="E7EFED">
                        <a:lumMod val="100000"/>
                      </a:srgbClr>
                    </a:solidFill>
                  </a:tcPr>
                </a:tc>
                <a:extLst>
                  <a:ext uri="{0D108BD9-81ED-4DB2-BD59-A6C34878D82A}">
                    <a16:rowId xmlns:a16="http://schemas.microsoft.com/office/drawing/2014/main" val="719373869"/>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spcBef>
                          <a:spcPts val="1200"/>
                        </a:spcBef>
                        <a:spcAft>
                          <a:spcPts val="0"/>
                        </a:spcAft>
                      </a:pPr>
                      <a:r>
                        <a:rPr lang="de-DE" sz="1400" dirty="0"/>
                        <a:t>3</a:t>
                      </a:r>
                      <a:endParaRPr lang="de-DE" sz="1400" dirty="0">
                        <a:solidFill>
                          <a:schemeClr val="tx2">
                            <a:lumMod val="50000"/>
                          </a:schemeClr>
                        </a:solidFill>
                        <a:latin typeface="Arial"/>
                        <a:ea typeface="Times New Roman"/>
                        <a:cs typeface="Times New Roman"/>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600"/>
                        </a:spcBef>
                        <a:spcAft>
                          <a:spcPts val="0"/>
                        </a:spcAft>
                        <a:buClrTx/>
                        <a:buSzTx/>
                        <a:buFont typeface="Wingdings" pitchFamily="2" charset="2"/>
                        <a:buNone/>
                        <a:tabLst>
                          <a:tab pos="625475" algn="l"/>
                          <a:tab pos="989013" algn="l"/>
                        </a:tabLst>
                        <a:defRPr/>
                      </a:pPr>
                      <a:r>
                        <a:rPr lang="de-DE" altLang="de-DE" sz="1400" b="0" kern="1200" dirty="0">
                          <a:solidFill>
                            <a:schemeClr val="tx1"/>
                          </a:solidFill>
                          <a:latin typeface="Arial"/>
                          <a:ea typeface="+mn-ea"/>
                          <a:cs typeface="+mn-cs"/>
                        </a:rPr>
                        <a:t>Stakeholder Management (Planung- und Steuerungsphase)</a:t>
                      </a:r>
                    </a:p>
                  </a:txBody>
                  <a:tcPr marL="70092" marR="70092" marT="0" marB="0" anchor="ctr">
                    <a:solidFill>
                      <a:srgbClr val="E7EFED">
                        <a:lumMod val="100000"/>
                      </a:srgbClr>
                    </a:solidFill>
                  </a:tcPr>
                </a:tc>
                <a:extLst>
                  <a:ext uri="{0D108BD9-81ED-4DB2-BD59-A6C34878D82A}">
                    <a16:rowId xmlns:a16="http://schemas.microsoft.com/office/drawing/2014/main" val="10001"/>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spcAft>
                          <a:spcPts val="0"/>
                        </a:spcAft>
                      </a:pPr>
                      <a:r>
                        <a:rPr lang="de-DE" sz="1400" dirty="0"/>
                        <a:t>4</a:t>
                      </a:r>
                      <a:endParaRPr lang="de-DE" sz="1400" dirty="0">
                        <a:solidFill>
                          <a:schemeClr val="tx2">
                            <a:lumMod val="50000"/>
                          </a:schemeClr>
                        </a:solidFill>
                        <a:latin typeface="Arial"/>
                        <a:ea typeface="Times New Roman"/>
                        <a:cs typeface="Times New Roman"/>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l" defTabSz="914400" rtl="0" eaLnBrk="1" latinLnBrk="0" hangingPunct="1">
                        <a:spcBef>
                          <a:spcPts val="600"/>
                        </a:spcBef>
                        <a:spcAft>
                          <a:spcPts val="0"/>
                        </a:spcAft>
                        <a:buFont typeface="Wingdings" pitchFamily="2" charset="2"/>
                        <a:buNone/>
                        <a:tabLst>
                          <a:tab pos="625475" algn="l"/>
                          <a:tab pos="989013" algn="l"/>
                        </a:tabLst>
                      </a:pPr>
                      <a:r>
                        <a:rPr lang="de-DE" sz="1400" b="0" kern="1200" dirty="0">
                          <a:solidFill>
                            <a:schemeClr val="tx1"/>
                          </a:solidFill>
                          <a:latin typeface="Arial"/>
                          <a:ea typeface="+mn-ea"/>
                          <a:cs typeface="+mn-cs"/>
                        </a:rPr>
                        <a:t>Risikomanagement (Planung- und Steuerungsphase)</a:t>
                      </a:r>
                    </a:p>
                  </a:txBody>
                  <a:tcPr marL="70092" marR="70092" marT="0" marB="0" anchor="ctr">
                    <a:solidFill>
                      <a:srgbClr val="E7EFED">
                        <a:lumMod val="100000"/>
                      </a:srgbClr>
                    </a:solidFill>
                  </a:tcPr>
                </a:tc>
                <a:extLst>
                  <a:ext uri="{0D108BD9-81ED-4DB2-BD59-A6C34878D82A}">
                    <a16:rowId xmlns:a16="http://schemas.microsoft.com/office/drawing/2014/main" val="10002"/>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spcAft>
                          <a:spcPts val="0"/>
                        </a:spcAft>
                      </a:pPr>
                      <a:r>
                        <a:rPr lang="de-DE" sz="1400" kern="1200" dirty="0"/>
                        <a:t>5</a:t>
                      </a:r>
                      <a:endParaRPr lang="de-DE" sz="1400" b="1" kern="1200" dirty="0">
                        <a:solidFill>
                          <a:schemeClr val="tx2">
                            <a:lumMod val="50000"/>
                          </a:schemeClr>
                        </a:solidFill>
                        <a:latin typeface="Arial"/>
                        <a:ea typeface="Times New Roman"/>
                        <a:cs typeface="Arial"/>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600"/>
                        </a:spcBef>
                        <a:spcAft>
                          <a:spcPts val="0"/>
                        </a:spcAft>
                        <a:buClrTx/>
                        <a:buSzTx/>
                        <a:buFont typeface="Wingdings" pitchFamily="2" charset="2"/>
                        <a:buNone/>
                        <a:tabLst>
                          <a:tab pos="625475" algn="l"/>
                          <a:tab pos="989013" algn="l"/>
                        </a:tabLst>
                        <a:defRPr/>
                      </a:pPr>
                      <a:r>
                        <a:rPr lang="de-DE" sz="1400" b="0" kern="1200" dirty="0">
                          <a:solidFill>
                            <a:schemeClr val="tx1"/>
                          </a:solidFill>
                          <a:latin typeface="Arial"/>
                          <a:ea typeface="+mn-ea"/>
                          <a:cs typeface="+mn-cs"/>
                        </a:rPr>
                        <a:t>Projektcontrolling (Planung- und Steuerungsphase)</a:t>
                      </a:r>
                    </a:p>
                  </a:txBody>
                  <a:tcPr marL="70092" marR="70092" marT="0" marB="0" anchor="ctr">
                    <a:solidFill>
                      <a:srgbClr val="E7EFED">
                        <a:lumMod val="100000"/>
                      </a:srgbClr>
                    </a:solidFill>
                  </a:tcPr>
                </a:tc>
                <a:extLst>
                  <a:ext uri="{0D108BD9-81ED-4DB2-BD59-A6C34878D82A}">
                    <a16:rowId xmlns:a16="http://schemas.microsoft.com/office/drawing/2014/main" val="10003"/>
                  </a:ext>
                </a:extLst>
              </a:tr>
              <a:tr h="321702">
                <a:tc>
                  <a:txBody>
                    <a:bodyPr/>
                    <a:lstStyle/>
                    <a:p>
                      <a:pPr marL="0" algn="ctr" defTabSz="914400" rtl="0" eaLnBrk="1" latinLnBrk="0" hangingPunct="1">
                        <a:spcAft>
                          <a:spcPts val="0"/>
                        </a:spcAft>
                      </a:pPr>
                      <a:r>
                        <a:rPr lang="de-DE" sz="1400" b="0" kern="1200" dirty="0">
                          <a:solidFill>
                            <a:srgbClr val="4D4D4D">
                              <a:lumMod val="100000"/>
                            </a:srgbClr>
                          </a:solidFill>
                          <a:latin typeface="Arial"/>
                          <a:ea typeface="Times New Roman"/>
                          <a:cs typeface="Arial"/>
                        </a:rPr>
                        <a:t>6</a:t>
                      </a: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l" defTabSz="914400" rtl="0" eaLnBrk="1" latinLnBrk="0" hangingPunct="1">
                        <a:spcBef>
                          <a:spcPts val="600"/>
                        </a:spcBef>
                        <a:spcAft>
                          <a:spcPts val="0"/>
                        </a:spcAft>
                        <a:buFont typeface="Wingdings" pitchFamily="2" charset="2"/>
                        <a:buNone/>
                        <a:tabLst>
                          <a:tab pos="625475" algn="l"/>
                          <a:tab pos="989013" algn="l"/>
                        </a:tabLst>
                      </a:pPr>
                      <a:r>
                        <a:rPr lang="de-DE" sz="1400" b="0" kern="1200" dirty="0">
                          <a:solidFill>
                            <a:schemeClr val="tx1"/>
                          </a:solidFill>
                          <a:latin typeface="Arial"/>
                          <a:ea typeface="+mn-ea"/>
                          <a:cs typeface="+mn-cs"/>
                        </a:rPr>
                        <a:t>Agile Ansätze</a:t>
                      </a:r>
                    </a:p>
                  </a:txBody>
                  <a:tcPr marL="70092" marR="70092" marT="0" marB="0" anchor="ctr">
                    <a:solidFill>
                      <a:srgbClr val="E7EFED">
                        <a:lumMod val="100000"/>
                      </a:srgbClr>
                    </a:solidFill>
                  </a:tcPr>
                </a:tc>
                <a:extLst>
                  <a:ext uri="{0D108BD9-81ED-4DB2-BD59-A6C34878D82A}">
                    <a16:rowId xmlns:a16="http://schemas.microsoft.com/office/drawing/2014/main" val="10005"/>
                  </a:ext>
                </a:extLst>
              </a:tr>
              <a:tr h="321702">
                <a:tc>
                  <a:txBody>
                    <a:bodyPr/>
                    <a:lstStyle/>
                    <a:p>
                      <a:pPr marL="0" algn="ctr" defTabSz="914400" rtl="0" eaLnBrk="1" latinLnBrk="0" hangingPunct="1">
                        <a:spcAft>
                          <a:spcPts val="0"/>
                        </a:spcAft>
                      </a:pPr>
                      <a:r>
                        <a:rPr lang="de-DE" sz="1400" b="0" kern="1200" dirty="0">
                          <a:solidFill>
                            <a:srgbClr val="4D4D4D">
                              <a:lumMod val="100000"/>
                            </a:srgbClr>
                          </a:solidFill>
                          <a:latin typeface="Arial"/>
                          <a:ea typeface="Times New Roman"/>
                          <a:cs typeface="Arial"/>
                        </a:rPr>
                        <a:t>7</a:t>
                      </a: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l" defTabSz="914400" rtl="0" eaLnBrk="1" latinLnBrk="0" hangingPunct="1">
                        <a:spcBef>
                          <a:spcPts val="600"/>
                        </a:spcBef>
                        <a:spcAft>
                          <a:spcPts val="0"/>
                        </a:spcAft>
                        <a:buFont typeface="Wingdings" pitchFamily="2" charset="2"/>
                        <a:buNone/>
                        <a:tabLst>
                          <a:tab pos="625475" algn="l"/>
                          <a:tab pos="989013" algn="l"/>
                        </a:tabLst>
                      </a:pPr>
                      <a:r>
                        <a:rPr lang="de-DE" sz="1400" b="0" kern="1200" dirty="0">
                          <a:solidFill>
                            <a:schemeClr val="tx1"/>
                          </a:solidFill>
                          <a:latin typeface="Arial"/>
                          <a:ea typeface="+mn-ea"/>
                          <a:cs typeface="+mn-cs"/>
                        </a:rPr>
                        <a:t>Softskills</a:t>
                      </a:r>
                    </a:p>
                  </a:txBody>
                  <a:tcPr marL="70092" marR="70092" marT="0" marB="0" anchor="ctr">
                    <a:solidFill>
                      <a:srgbClr val="E7EFED">
                        <a:lumMod val="100000"/>
                      </a:srgbClr>
                    </a:solidFill>
                  </a:tcPr>
                </a:tc>
                <a:extLst>
                  <a:ext uri="{0D108BD9-81ED-4DB2-BD59-A6C34878D82A}">
                    <a16:rowId xmlns:a16="http://schemas.microsoft.com/office/drawing/2014/main" val="10006"/>
                  </a:ext>
                </a:extLst>
              </a:tr>
            </a:tbl>
          </a:graphicData>
        </a:graphic>
      </p:graphicFrame>
      <p:sp>
        <p:nvSpPr>
          <p:cNvPr id="3" name="Textplatzhalter 2"/>
          <p:cNvSpPr>
            <a:spLocks noGrp="1"/>
          </p:cNvSpPr>
          <p:nvPr>
            <p:ph type="body" sz="quarter" idx="13"/>
          </p:nvPr>
        </p:nvSpPr>
        <p:spPr/>
        <p:txBody>
          <a:bodyPr/>
          <a:lstStyle/>
          <a:p>
            <a:r>
              <a:rPr lang="de-DE" dirty="0"/>
              <a:t>Veranstaltungsinhalte</a:t>
            </a:r>
          </a:p>
        </p:txBody>
      </p:sp>
      <p:sp>
        <p:nvSpPr>
          <p:cNvPr id="7" name="Textplatzhalter 6">
            <a:extLst>
              <a:ext uri="{FF2B5EF4-FFF2-40B4-BE49-F238E27FC236}">
                <a16:creationId xmlns:a16="http://schemas.microsoft.com/office/drawing/2014/main" id="{5CD9FA28-8BD5-49B2-8CBF-5B572D19D9D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48179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3F9F536A-9988-4537-90B4-D9046AF880D1}"/>
              </a:ext>
            </a:extLst>
          </p:cNvPr>
          <p:cNvSpPr>
            <a:spLocks noGrp="1"/>
          </p:cNvSpPr>
          <p:nvPr>
            <p:ph type="sldNum" sz="quarter" idx="10"/>
          </p:nvPr>
        </p:nvSpPr>
        <p:spPr/>
        <p:txBody>
          <a:bodyPr/>
          <a:lstStyle/>
          <a:p>
            <a:pPr>
              <a:defRPr/>
            </a:pPr>
            <a:fld id="{2A3A57D9-08E7-4A35-820C-6C5F68307974}" type="slidenum">
              <a:rPr lang="de-DE" smtClean="0"/>
              <a:pPr>
                <a:defRPr/>
              </a:pPr>
              <a:t>6</a:t>
            </a:fld>
            <a:endParaRPr lang="de-DE" dirty="0"/>
          </a:p>
        </p:txBody>
      </p:sp>
      <p:sp>
        <p:nvSpPr>
          <p:cNvPr id="3" name="Fußzeilenplatzhalter 2">
            <a:extLst>
              <a:ext uri="{FF2B5EF4-FFF2-40B4-BE49-F238E27FC236}">
                <a16:creationId xmlns:a16="http://schemas.microsoft.com/office/drawing/2014/main" id="{68CFC5E0-10BF-4914-9F9F-B6D67AE638E3}"/>
              </a:ext>
            </a:extLst>
          </p:cNvPr>
          <p:cNvSpPr>
            <a:spLocks noGrp="1"/>
          </p:cNvSpPr>
          <p:nvPr>
            <p:ph type="ftr" sz="quarter" idx="11"/>
          </p:nvPr>
        </p:nvSpPr>
        <p:spPr/>
        <p:txBody>
          <a:bodyPr/>
          <a:lstStyle/>
          <a:p>
            <a:pPr>
              <a:defRPr/>
            </a:pPr>
            <a:r>
              <a:rPr lang="de-DE"/>
              <a:t>Prof. Dr. Anna Kolmykova</a:t>
            </a:r>
            <a:endParaRPr lang="de-DE" dirty="0"/>
          </a:p>
        </p:txBody>
      </p:sp>
      <p:sp>
        <p:nvSpPr>
          <p:cNvPr id="5" name="Inhaltsplatzhalter 4">
            <a:extLst>
              <a:ext uri="{FF2B5EF4-FFF2-40B4-BE49-F238E27FC236}">
                <a16:creationId xmlns:a16="http://schemas.microsoft.com/office/drawing/2014/main" id="{855D3F89-FB1D-4FE9-A0AD-715D4D4C446B}"/>
              </a:ext>
            </a:extLst>
          </p:cNvPr>
          <p:cNvSpPr>
            <a:spLocks noGrp="1"/>
          </p:cNvSpPr>
          <p:nvPr>
            <p:ph idx="1"/>
          </p:nvPr>
        </p:nvSpPr>
        <p:spPr/>
        <p:txBody>
          <a:bodyPr/>
          <a:lstStyle/>
          <a:p>
            <a:pPr marL="285750" indent="-285750">
              <a:buFont typeface="Arial" panose="020B0604020202020204" pitchFamily="34" charset="0"/>
              <a:buChar char="•"/>
            </a:pPr>
            <a:r>
              <a:rPr lang="de-DE" dirty="0"/>
              <a:t>Initialisierung – formale Gründung</a:t>
            </a:r>
          </a:p>
          <a:p>
            <a:pPr marL="285750" indent="-285750">
              <a:buFont typeface="Arial" panose="020B0604020202020204" pitchFamily="34" charset="0"/>
              <a:buChar char="•"/>
            </a:pPr>
            <a:r>
              <a:rPr lang="de-DE" dirty="0"/>
              <a:t>Definition: Ziele, Organisation</a:t>
            </a:r>
          </a:p>
          <a:p>
            <a:pPr marL="285750" indent="-285750">
              <a:buFont typeface="Arial" panose="020B0604020202020204" pitchFamily="34" charset="0"/>
              <a:buChar char="•"/>
            </a:pPr>
            <a:r>
              <a:rPr lang="de-DE" dirty="0"/>
              <a:t>Planung: </a:t>
            </a:r>
          </a:p>
          <a:p>
            <a:pPr marL="285750" lvl="1" indent="-285750">
              <a:buFont typeface="Arial" panose="020B0604020202020204" pitchFamily="34" charset="0"/>
              <a:buChar char="•"/>
            </a:pPr>
            <a:r>
              <a:rPr lang="de-DE" dirty="0"/>
              <a:t>Umfeldanalyse </a:t>
            </a:r>
          </a:p>
          <a:p>
            <a:pPr marL="285750" lvl="1" indent="-285750">
              <a:buFont typeface="Arial" panose="020B0604020202020204" pitchFamily="34" charset="0"/>
              <a:buChar char="•"/>
            </a:pPr>
            <a:r>
              <a:rPr lang="de-DE" dirty="0"/>
              <a:t>Stakeholder Analyse</a:t>
            </a:r>
          </a:p>
          <a:p>
            <a:pPr marL="285750" lvl="1" indent="-285750">
              <a:buFont typeface="Arial" panose="020B0604020202020204" pitchFamily="34" charset="0"/>
              <a:buChar char="•"/>
            </a:pPr>
            <a:r>
              <a:rPr lang="de-DE" dirty="0"/>
              <a:t>Risiken Analyse</a:t>
            </a:r>
          </a:p>
          <a:p>
            <a:pPr marL="285750" lvl="1" indent="-285750">
              <a:buFont typeface="Arial" panose="020B0604020202020204" pitchFamily="34" charset="0"/>
              <a:buChar char="•"/>
            </a:pPr>
            <a:r>
              <a:rPr lang="de-DE" dirty="0"/>
              <a:t>Phasenplanung</a:t>
            </a:r>
          </a:p>
          <a:p>
            <a:pPr marL="285750" lvl="1" indent="-285750">
              <a:buFont typeface="Arial" panose="020B0604020202020204" pitchFamily="34" charset="0"/>
              <a:buChar char="•"/>
            </a:pPr>
            <a:r>
              <a:rPr lang="de-DE" dirty="0"/>
              <a:t>Projektstrukturplan</a:t>
            </a:r>
          </a:p>
          <a:p>
            <a:pPr marL="285750" lvl="1" indent="-285750">
              <a:buFont typeface="Arial" panose="020B0604020202020204" pitchFamily="34" charset="0"/>
              <a:buChar char="•"/>
            </a:pPr>
            <a:r>
              <a:rPr lang="de-DE" dirty="0"/>
              <a:t>Ablauf- und Terminplan</a:t>
            </a:r>
          </a:p>
          <a:p>
            <a:pPr marL="285750" lvl="1" indent="-285750">
              <a:buFont typeface="Arial" panose="020B0604020202020204" pitchFamily="34" charset="0"/>
              <a:buChar char="•"/>
            </a:pPr>
            <a:r>
              <a:rPr lang="de-DE" dirty="0"/>
              <a:t>Ressourcen- und Kostenplan</a:t>
            </a:r>
          </a:p>
          <a:p>
            <a:pPr marL="285750" indent="-285750">
              <a:buFont typeface="Arial" panose="020B0604020202020204" pitchFamily="34" charset="0"/>
              <a:buChar char="•"/>
            </a:pPr>
            <a:r>
              <a:rPr lang="de-DE" dirty="0"/>
              <a:t>Steuerung</a:t>
            </a:r>
          </a:p>
          <a:p>
            <a:pPr marL="285750" lvl="1" indent="-285750">
              <a:buFont typeface="Arial" panose="020B0604020202020204" pitchFamily="34" charset="0"/>
              <a:buChar char="•"/>
            </a:pPr>
            <a:r>
              <a:rPr lang="de-DE" dirty="0"/>
              <a:t>Controlling</a:t>
            </a:r>
          </a:p>
          <a:p>
            <a:pPr marL="285750" lvl="1" indent="-285750">
              <a:buFont typeface="Arial" panose="020B0604020202020204" pitchFamily="34" charset="0"/>
              <a:buChar char="•"/>
            </a:pPr>
            <a:r>
              <a:rPr lang="de-DE" dirty="0"/>
              <a:t>Änderungsmanagement</a:t>
            </a:r>
          </a:p>
          <a:p>
            <a:pPr marL="285750" indent="-285750">
              <a:buFont typeface="Arial" panose="020B0604020202020204" pitchFamily="34" charset="0"/>
              <a:buChar char="•"/>
            </a:pPr>
            <a:r>
              <a:rPr lang="de-DE" dirty="0"/>
              <a:t>Abschluss</a:t>
            </a:r>
          </a:p>
          <a:p>
            <a:pPr marL="285750" lvl="1" indent="-285750">
              <a:buFont typeface="Arial" panose="020B0604020202020204" pitchFamily="34" charset="0"/>
              <a:buChar char="•"/>
            </a:pPr>
            <a:r>
              <a:rPr lang="de-DE" dirty="0"/>
              <a:t>Auflösung</a:t>
            </a:r>
          </a:p>
        </p:txBody>
      </p:sp>
      <p:sp>
        <p:nvSpPr>
          <p:cNvPr id="7" name="Textplatzhalter 6">
            <a:extLst>
              <a:ext uri="{FF2B5EF4-FFF2-40B4-BE49-F238E27FC236}">
                <a16:creationId xmlns:a16="http://schemas.microsoft.com/office/drawing/2014/main" id="{E2789E20-0D73-49A4-983B-EC1AEDEC4BAA}"/>
              </a:ext>
            </a:extLst>
          </p:cNvPr>
          <p:cNvSpPr>
            <a:spLocks noGrp="1"/>
          </p:cNvSpPr>
          <p:nvPr>
            <p:ph type="body" sz="quarter" idx="13"/>
          </p:nvPr>
        </p:nvSpPr>
        <p:spPr/>
        <p:txBody>
          <a:bodyPr/>
          <a:lstStyle/>
          <a:p>
            <a:r>
              <a:rPr lang="de-DE" sz="2000" b="1" dirty="0">
                <a:solidFill>
                  <a:schemeClr val="accent1"/>
                </a:solidFill>
              </a:rPr>
              <a:t>Projektphasen</a:t>
            </a:r>
          </a:p>
          <a:p>
            <a:endParaRPr lang="de-DE" dirty="0"/>
          </a:p>
        </p:txBody>
      </p:sp>
      <p:sp>
        <p:nvSpPr>
          <p:cNvPr id="23" name="Textplatzhalter 22">
            <a:extLst>
              <a:ext uri="{FF2B5EF4-FFF2-40B4-BE49-F238E27FC236}">
                <a16:creationId xmlns:a16="http://schemas.microsoft.com/office/drawing/2014/main" id="{F6C00761-438D-4B52-AFFD-471C3ACD7694}"/>
              </a:ext>
            </a:extLst>
          </p:cNvPr>
          <p:cNvSpPr>
            <a:spLocks noGrp="1"/>
          </p:cNvSpPr>
          <p:nvPr>
            <p:ph type="body" sz="quarter" idx="14"/>
          </p:nvPr>
        </p:nvSpPr>
        <p:spPr/>
        <p:txBody>
          <a:bodyPr/>
          <a:lstStyle/>
          <a:p>
            <a:endParaRPr lang="en-US"/>
          </a:p>
        </p:txBody>
      </p:sp>
      <p:grpSp>
        <p:nvGrpSpPr>
          <p:cNvPr id="9" name="Gruppieren 8">
            <a:extLst>
              <a:ext uri="{FF2B5EF4-FFF2-40B4-BE49-F238E27FC236}">
                <a16:creationId xmlns:a16="http://schemas.microsoft.com/office/drawing/2014/main" id="{6A5F1687-F864-4E30-901D-40E009D873EB}"/>
              </a:ext>
            </a:extLst>
          </p:cNvPr>
          <p:cNvGrpSpPr/>
          <p:nvPr/>
        </p:nvGrpSpPr>
        <p:grpSpPr>
          <a:xfrm>
            <a:off x="3819153" y="1625134"/>
            <a:ext cx="4470724" cy="3534042"/>
            <a:chOff x="1908174" y="1564079"/>
            <a:chExt cx="4470724" cy="3534042"/>
          </a:xfrm>
        </p:grpSpPr>
        <p:sp>
          <p:nvSpPr>
            <p:cNvPr id="10" name="Nach oben gebogener Pfeil 48">
              <a:extLst>
                <a:ext uri="{FF2B5EF4-FFF2-40B4-BE49-F238E27FC236}">
                  <a16:creationId xmlns:a16="http://schemas.microsoft.com/office/drawing/2014/main" id="{AFDA0646-2DB0-42B7-ADE0-7450E23182B1}"/>
                </a:ext>
              </a:extLst>
            </p:cNvPr>
            <p:cNvSpPr/>
            <p:nvPr/>
          </p:nvSpPr>
          <p:spPr>
            <a:xfrm rot="5400000">
              <a:off x="2181275" y="2169298"/>
              <a:ext cx="545969" cy="621567"/>
            </a:xfrm>
            <a:prstGeom prst="bentUpArrow">
              <a:avLst>
                <a:gd name="adj1" fmla="val 32840"/>
                <a:gd name="adj2" fmla="val 25000"/>
                <a:gd name="adj3" fmla="val 35780"/>
              </a:avLst>
            </a:prstGeom>
            <a:solidFill>
              <a:srgbClr val="262626"/>
            </a:solidFill>
            <a:ln w="25400" cap="flat" cmpd="sng" algn="ctr">
              <a:noFill/>
              <a:prstDash val="solid"/>
            </a:ln>
            <a:effectLst/>
          </p:spPr>
          <p:style>
            <a:lnRef idx="2">
              <a:scrgbClr r="0" g="0" b="0"/>
            </a:lnRef>
            <a:fillRef idx="1">
              <a:scrgbClr r="0" g="0" b="0"/>
            </a:fillRef>
            <a:effectRef idx="0">
              <a:scrgbClr r="0" g="0" b="0"/>
            </a:effectRef>
            <a:fontRef idx="minor">
              <a:schemeClr val="lt2">
                <a:hueOff val="0"/>
                <a:satOff val="0"/>
                <a:lumOff val="0"/>
                <a:alphaOff val="0"/>
              </a:schemeClr>
            </a:fontRef>
          </p:style>
          <p:txBody>
            <a:bodyPr/>
            <a:lstStyle/>
            <a:p>
              <a:endParaRPr lang="de-DE"/>
            </a:p>
          </p:txBody>
        </p:sp>
        <p:sp>
          <p:nvSpPr>
            <p:cNvPr id="11" name="Freihandform 49">
              <a:extLst>
                <a:ext uri="{FF2B5EF4-FFF2-40B4-BE49-F238E27FC236}">
                  <a16:creationId xmlns:a16="http://schemas.microsoft.com/office/drawing/2014/main" id="{D567FD4F-BA01-4EF9-A445-C2AC862B40FF}"/>
                </a:ext>
              </a:extLst>
            </p:cNvPr>
            <p:cNvSpPr/>
            <p:nvPr/>
          </p:nvSpPr>
          <p:spPr>
            <a:xfrm>
              <a:off x="1908174" y="1564079"/>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err="1">
                  <a:solidFill>
                    <a:sysClr val="window" lastClr="FFFFFF"/>
                  </a:solidFill>
                  <a:latin typeface="Arial"/>
                  <a:ea typeface="+mn-ea"/>
                  <a:cs typeface="+mn-cs"/>
                </a:rPr>
                <a:t>Initiali-sierung</a:t>
              </a:r>
              <a:endParaRPr lang="de-DE" sz="1400" b="1" kern="1200" dirty="0">
                <a:solidFill>
                  <a:sysClr val="window" lastClr="FFFFFF"/>
                </a:solidFill>
                <a:latin typeface="Arial"/>
                <a:ea typeface="+mn-ea"/>
                <a:cs typeface="+mn-cs"/>
              </a:endParaRPr>
            </a:p>
          </p:txBody>
        </p:sp>
        <p:sp>
          <p:nvSpPr>
            <p:cNvPr id="12" name="Rechteck 11">
              <a:extLst>
                <a:ext uri="{FF2B5EF4-FFF2-40B4-BE49-F238E27FC236}">
                  <a16:creationId xmlns:a16="http://schemas.microsoft.com/office/drawing/2014/main" id="{C66B24C1-099A-48A6-BF71-005074D5C29B}"/>
                </a:ext>
              </a:extLst>
            </p:cNvPr>
            <p:cNvSpPr/>
            <p:nvPr/>
          </p:nvSpPr>
          <p:spPr>
            <a:xfrm>
              <a:off x="2955718" y="1625436"/>
              <a:ext cx="668459" cy="519971"/>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de-DE"/>
            </a:p>
          </p:txBody>
        </p:sp>
        <p:sp>
          <p:nvSpPr>
            <p:cNvPr id="13" name="Nach oben gebogener Pfeil 51">
              <a:extLst>
                <a:ext uri="{FF2B5EF4-FFF2-40B4-BE49-F238E27FC236}">
                  <a16:creationId xmlns:a16="http://schemas.microsoft.com/office/drawing/2014/main" id="{5D3B19A4-13F3-4825-BC0B-6267770F9863}"/>
                </a:ext>
              </a:extLst>
            </p:cNvPr>
            <p:cNvSpPr/>
            <p:nvPr/>
          </p:nvSpPr>
          <p:spPr>
            <a:xfrm rot="5400000">
              <a:off x="3004957" y="2891974"/>
              <a:ext cx="545969" cy="621567"/>
            </a:xfrm>
            <a:prstGeom prst="bentUpArrow">
              <a:avLst>
                <a:gd name="adj1" fmla="val 32840"/>
                <a:gd name="adj2" fmla="val 25000"/>
                <a:gd name="adj3" fmla="val 35780"/>
              </a:avLst>
            </a:prstGeom>
            <a:solidFill>
              <a:srgbClr val="262626"/>
            </a:solidFill>
            <a:ln w="25400" cap="flat" cmpd="sng" algn="ctr">
              <a:noFill/>
              <a:prstDash val="solid"/>
            </a:ln>
            <a:effectLst/>
          </p:spPr>
          <p:style>
            <a:lnRef idx="2">
              <a:scrgbClr r="0" g="0" b="0"/>
            </a:lnRef>
            <a:fillRef idx="1">
              <a:scrgbClr r="0" g="0" b="0"/>
            </a:fillRef>
            <a:effectRef idx="0">
              <a:scrgbClr r="0" g="0" b="0"/>
            </a:effectRef>
            <a:fontRef idx="minor">
              <a:schemeClr val="lt2">
                <a:hueOff val="0"/>
                <a:satOff val="0"/>
                <a:lumOff val="0"/>
                <a:alphaOff val="0"/>
              </a:schemeClr>
            </a:fontRef>
          </p:style>
          <p:txBody>
            <a:bodyPr/>
            <a:lstStyle/>
            <a:p>
              <a:endParaRPr lang="de-DE"/>
            </a:p>
          </p:txBody>
        </p:sp>
        <p:sp>
          <p:nvSpPr>
            <p:cNvPr id="14" name="Freihandform 52">
              <a:extLst>
                <a:ext uri="{FF2B5EF4-FFF2-40B4-BE49-F238E27FC236}">
                  <a16:creationId xmlns:a16="http://schemas.microsoft.com/office/drawing/2014/main" id="{9BD21F15-0108-4CD8-BB4F-537A53FBBA21}"/>
                </a:ext>
              </a:extLst>
            </p:cNvPr>
            <p:cNvSpPr/>
            <p:nvPr/>
          </p:nvSpPr>
          <p:spPr>
            <a:xfrm>
              <a:off x="2731856" y="2286756"/>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a:solidFill>
                    <a:sysClr val="window" lastClr="FFFFFF"/>
                  </a:solidFill>
                  <a:latin typeface="Arial"/>
                  <a:ea typeface="+mn-ea"/>
                  <a:cs typeface="+mn-cs"/>
                </a:rPr>
                <a:t>Definition</a:t>
              </a:r>
            </a:p>
          </p:txBody>
        </p:sp>
        <p:sp>
          <p:nvSpPr>
            <p:cNvPr id="15" name="Rechteck 14">
              <a:extLst>
                <a:ext uri="{FF2B5EF4-FFF2-40B4-BE49-F238E27FC236}">
                  <a16:creationId xmlns:a16="http://schemas.microsoft.com/office/drawing/2014/main" id="{956129E9-E7F5-4AF7-AF57-A52839ED82D8}"/>
                </a:ext>
              </a:extLst>
            </p:cNvPr>
            <p:cNvSpPr/>
            <p:nvPr/>
          </p:nvSpPr>
          <p:spPr>
            <a:xfrm>
              <a:off x="3779400" y="2348112"/>
              <a:ext cx="668459" cy="519971"/>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de-DE"/>
            </a:p>
          </p:txBody>
        </p:sp>
        <p:sp>
          <p:nvSpPr>
            <p:cNvPr id="16" name="Nach oben gebogener Pfeil 54">
              <a:extLst>
                <a:ext uri="{FF2B5EF4-FFF2-40B4-BE49-F238E27FC236}">
                  <a16:creationId xmlns:a16="http://schemas.microsoft.com/office/drawing/2014/main" id="{3515025C-B13E-48B7-A3E0-C8661E9869A5}"/>
                </a:ext>
              </a:extLst>
            </p:cNvPr>
            <p:cNvSpPr/>
            <p:nvPr/>
          </p:nvSpPr>
          <p:spPr>
            <a:xfrm rot="5400000">
              <a:off x="3828639" y="3614651"/>
              <a:ext cx="545969" cy="621567"/>
            </a:xfrm>
            <a:prstGeom prst="bentUpArrow">
              <a:avLst>
                <a:gd name="adj1" fmla="val 32840"/>
                <a:gd name="adj2" fmla="val 25000"/>
                <a:gd name="adj3" fmla="val 35780"/>
              </a:avLst>
            </a:prstGeom>
            <a:solidFill>
              <a:srgbClr val="262626"/>
            </a:solidFill>
            <a:ln w="25400" cap="flat" cmpd="sng" algn="ctr">
              <a:noFill/>
              <a:prstDash val="solid"/>
            </a:ln>
            <a:effectLst/>
          </p:spPr>
          <p:style>
            <a:lnRef idx="2">
              <a:scrgbClr r="0" g="0" b="0"/>
            </a:lnRef>
            <a:fillRef idx="1">
              <a:scrgbClr r="0" g="0" b="0"/>
            </a:fillRef>
            <a:effectRef idx="0">
              <a:scrgbClr r="0" g="0" b="0"/>
            </a:effectRef>
            <a:fontRef idx="minor">
              <a:schemeClr val="lt2">
                <a:hueOff val="0"/>
                <a:satOff val="0"/>
                <a:lumOff val="0"/>
                <a:alphaOff val="0"/>
              </a:schemeClr>
            </a:fontRef>
          </p:style>
          <p:txBody>
            <a:bodyPr/>
            <a:lstStyle/>
            <a:p>
              <a:endParaRPr lang="de-DE"/>
            </a:p>
          </p:txBody>
        </p:sp>
        <p:sp>
          <p:nvSpPr>
            <p:cNvPr id="17" name="Freihandform 55">
              <a:extLst>
                <a:ext uri="{FF2B5EF4-FFF2-40B4-BE49-F238E27FC236}">
                  <a16:creationId xmlns:a16="http://schemas.microsoft.com/office/drawing/2014/main" id="{DE554522-D86C-4FF3-AB0C-37B086454FB2}"/>
                </a:ext>
              </a:extLst>
            </p:cNvPr>
            <p:cNvSpPr/>
            <p:nvPr/>
          </p:nvSpPr>
          <p:spPr>
            <a:xfrm>
              <a:off x="3555538" y="3009433"/>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a:solidFill>
                    <a:sysClr val="window" lastClr="FFFFFF"/>
                  </a:solidFill>
                  <a:latin typeface="Arial"/>
                  <a:ea typeface="+mn-ea"/>
                  <a:cs typeface="+mn-cs"/>
                </a:rPr>
                <a:t>Planung</a:t>
              </a:r>
            </a:p>
          </p:txBody>
        </p:sp>
        <p:sp>
          <p:nvSpPr>
            <p:cNvPr id="18" name="Rechteck 17">
              <a:extLst>
                <a:ext uri="{FF2B5EF4-FFF2-40B4-BE49-F238E27FC236}">
                  <a16:creationId xmlns:a16="http://schemas.microsoft.com/office/drawing/2014/main" id="{15F7FAB0-A903-4967-AE98-9C876A13027F}"/>
                </a:ext>
              </a:extLst>
            </p:cNvPr>
            <p:cNvSpPr/>
            <p:nvPr/>
          </p:nvSpPr>
          <p:spPr>
            <a:xfrm>
              <a:off x="4603082" y="3070789"/>
              <a:ext cx="668459" cy="519971"/>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de-DE"/>
            </a:p>
          </p:txBody>
        </p:sp>
        <p:sp>
          <p:nvSpPr>
            <p:cNvPr id="19" name="Nach oben gebogener Pfeil 57">
              <a:extLst>
                <a:ext uri="{FF2B5EF4-FFF2-40B4-BE49-F238E27FC236}">
                  <a16:creationId xmlns:a16="http://schemas.microsoft.com/office/drawing/2014/main" id="{7789708E-4672-41F1-A6ED-9E861A17F9A6}"/>
                </a:ext>
              </a:extLst>
            </p:cNvPr>
            <p:cNvSpPr/>
            <p:nvPr/>
          </p:nvSpPr>
          <p:spPr>
            <a:xfrm rot="5400000">
              <a:off x="4652321" y="4337328"/>
              <a:ext cx="545969" cy="621567"/>
            </a:xfrm>
            <a:prstGeom prst="bentUpArrow">
              <a:avLst>
                <a:gd name="adj1" fmla="val 32840"/>
                <a:gd name="adj2" fmla="val 25000"/>
                <a:gd name="adj3" fmla="val 35780"/>
              </a:avLst>
            </a:prstGeom>
            <a:solidFill>
              <a:srgbClr val="262626"/>
            </a:solidFill>
            <a:ln w="25400" cap="flat" cmpd="sng" algn="ctr">
              <a:noFill/>
              <a:prstDash val="solid"/>
            </a:ln>
            <a:effectLst/>
          </p:spPr>
          <p:style>
            <a:lnRef idx="2">
              <a:scrgbClr r="0" g="0" b="0"/>
            </a:lnRef>
            <a:fillRef idx="1">
              <a:scrgbClr r="0" g="0" b="0"/>
            </a:fillRef>
            <a:effectRef idx="0">
              <a:scrgbClr r="0" g="0" b="0"/>
            </a:effectRef>
            <a:fontRef idx="minor">
              <a:schemeClr val="lt2">
                <a:hueOff val="0"/>
                <a:satOff val="0"/>
                <a:lumOff val="0"/>
                <a:alphaOff val="0"/>
              </a:schemeClr>
            </a:fontRef>
          </p:style>
          <p:txBody>
            <a:bodyPr/>
            <a:lstStyle/>
            <a:p>
              <a:endParaRPr lang="de-DE"/>
            </a:p>
          </p:txBody>
        </p:sp>
        <p:sp>
          <p:nvSpPr>
            <p:cNvPr id="20" name="Freihandform 58">
              <a:extLst>
                <a:ext uri="{FF2B5EF4-FFF2-40B4-BE49-F238E27FC236}">
                  <a16:creationId xmlns:a16="http://schemas.microsoft.com/office/drawing/2014/main" id="{78E6CE99-6C6F-40E1-B489-3D4A348A519C}"/>
                </a:ext>
              </a:extLst>
            </p:cNvPr>
            <p:cNvSpPr/>
            <p:nvPr/>
          </p:nvSpPr>
          <p:spPr>
            <a:xfrm>
              <a:off x="4379220" y="3732110"/>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a:solidFill>
                    <a:sysClr val="window" lastClr="FFFFFF"/>
                  </a:solidFill>
                  <a:latin typeface="Arial"/>
                  <a:ea typeface="+mn-ea"/>
                  <a:cs typeface="+mn-cs"/>
                </a:rPr>
                <a:t>Steuerung</a:t>
              </a:r>
            </a:p>
          </p:txBody>
        </p:sp>
        <p:sp>
          <p:nvSpPr>
            <p:cNvPr id="21" name="Rechteck 20">
              <a:extLst>
                <a:ext uri="{FF2B5EF4-FFF2-40B4-BE49-F238E27FC236}">
                  <a16:creationId xmlns:a16="http://schemas.microsoft.com/office/drawing/2014/main" id="{75176B73-468E-49E8-88B6-9C3253EC57B7}"/>
                </a:ext>
              </a:extLst>
            </p:cNvPr>
            <p:cNvSpPr/>
            <p:nvPr/>
          </p:nvSpPr>
          <p:spPr>
            <a:xfrm>
              <a:off x="5426764" y="3793466"/>
              <a:ext cx="668459" cy="519971"/>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de-DE"/>
            </a:p>
          </p:txBody>
        </p:sp>
        <p:sp>
          <p:nvSpPr>
            <p:cNvPr id="22" name="Freihandform 60">
              <a:extLst>
                <a:ext uri="{FF2B5EF4-FFF2-40B4-BE49-F238E27FC236}">
                  <a16:creationId xmlns:a16="http://schemas.microsoft.com/office/drawing/2014/main" id="{DB631223-8E01-4355-8C4C-BEC0386447F3}"/>
                </a:ext>
              </a:extLst>
            </p:cNvPr>
            <p:cNvSpPr/>
            <p:nvPr/>
          </p:nvSpPr>
          <p:spPr>
            <a:xfrm>
              <a:off x="5202902" y="4454787"/>
              <a:ext cx="1175996" cy="643334"/>
            </a:xfrm>
            <a:custGeom>
              <a:avLst/>
              <a:gdLst>
                <a:gd name="connsiteX0" fmla="*/ 0 w 1175996"/>
                <a:gd name="connsiteY0" fmla="*/ 107244 h 643334"/>
                <a:gd name="connsiteX1" fmla="*/ 107244 w 1175996"/>
                <a:gd name="connsiteY1" fmla="*/ 0 h 643334"/>
                <a:gd name="connsiteX2" fmla="*/ 1068752 w 1175996"/>
                <a:gd name="connsiteY2" fmla="*/ 0 h 643334"/>
                <a:gd name="connsiteX3" fmla="*/ 1175996 w 1175996"/>
                <a:gd name="connsiteY3" fmla="*/ 107244 h 643334"/>
                <a:gd name="connsiteX4" fmla="*/ 1175996 w 1175996"/>
                <a:gd name="connsiteY4" fmla="*/ 536090 h 643334"/>
                <a:gd name="connsiteX5" fmla="*/ 1068752 w 1175996"/>
                <a:gd name="connsiteY5" fmla="*/ 643334 h 643334"/>
                <a:gd name="connsiteX6" fmla="*/ 107244 w 1175996"/>
                <a:gd name="connsiteY6" fmla="*/ 643334 h 643334"/>
                <a:gd name="connsiteX7" fmla="*/ 0 w 1175996"/>
                <a:gd name="connsiteY7" fmla="*/ 536090 h 643334"/>
                <a:gd name="connsiteX8" fmla="*/ 0 w 1175996"/>
                <a:gd name="connsiteY8" fmla="*/ 107244 h 6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996" h="643334">
                  <a:moveTo>
                    <a:pt x="0" y="107244"/>
                  </a:moveTo>
                  <a:cubicBezTo>
                    <a:pt x="0" y="48015"/>
                    <a:pt x="48015" y="0"/>
                    <a:pt x="107244" y="0"/>
                  </a:cubicBezTo>
                  <a:lnTo>
                    <a:pt x="1068752" y="0"/>
                  </a:lnTo>
                  <a:cubicBezTo>
                    <a:pt x="1127981" y="0"/>
                    <a:pt x="1175996" y="48015"/>
                    <a:pt x="1175996" y="107244"/>
                  </a:cubicBezTo>
                  <a:lnTo>
                    <a:pt x="1175996" y="536090"/>
                  </a:lnTo>
                  <a:cubicBezTo>
                    <a:pt x="1175996" y="595319"/>
                    <a:pt x="1127981" y="643334"/>
                    <a:pt x="1068752" y="643334"/>
                  </a:cubicBezTo>
                  <a:lnTo>
                    <a:pt x="107244" y="643334"/>
                  </a:lnTo>
                  <a:cubicBezTo>
                    <a:pt x="48015" y="643334"/>
                    <a:pt x="0" y="595319"/>
                    <a:pt x="0" y="536090"/>
                  </a:cubicBezTo>
                  <a:lnTo>
                    <a:pt x="0" y="107244"/>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84751" tIns="84751" rIns="84751" bIns="84751" numCol="1" spcCol="1270" anchor="ctr" anchorCtr="0">
              <a:noAutofit/>
            </a:bodyPr>
            <a:lstStyle/>
            <a:p>
              <a:pPr lvl="0" algn="ctr" defTabSz="622300">
                <a:lnSpc>
                  <a:spcPct val="90000"/>
                </a:lnSpc>
                <a:spcBef>
                  <a:spcPct val="0"/>
                </a:spcBef>
                <a:spcAft>
                  <a:spcPct val="35000"/>
                </a:spcAft>
              </a:pPr>
              <a:r>
                <a:rPr lang="de-DE" sz="1400" b="1" kern="1200" dirty="0">
                  <a:solidFill>
                    <a:sysClr val="window" lastClr="FFFFFF"/>
                  </a:solidFill>
                  <a:latin typeface="Arial"/>
                  <a:ea typeface="+mn-ea"/>
                  <a:cs typeface="+mn-cs"/>
                </a:rPr>
                <a:t>Abschluss</a:t>
              </a:r>
            </a:p>
          </p:txBody>
        </p:sp>
      </p:grpSp>
    </p:spTree>
    <p:extLst>
      <p:ext uri="{BB962C8B-B14F-4D97-AF65-F5344CB8AC3E}">
        <p14:creationId xmlns:p14="http://schemas.microsoft.com/office/powerpoint/2010/main" val="136694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idx="1"/>
          </p:nvPr>
        </p:nvSpPr>
        <p:spPr/>
        <p:txBody>
          <a:bodyPr/>
          <a:lstStyle/>
          <a:p>
            <a:pPr marL="355600" indent="-355600">
              <a:buFont typeface="Arial" pitchFamily="34" charset="0"/>
              <a:buChar char="•"/>
            </a:pPr>
            <a:r>
              <a:rPr lang="de-DE" dirty="0"/>
              <a:t>Klausur 100 %</a:t>
            </a:r>
          </a:p>
          <a:p>
            <a:pPr marL="355600" indent="-355600">
              <a:buFont typeface="Arial" pitchFamily="34" charset="0"/>
              <a:buChar char="•"/>
            </a:pPr>
            <a:r>
              <a:rPr lang="de-DE" dirty="0"/>
              <a:t>OBK</a:t>
            </a:r>
          </a:p>
          <a:p>
            <a:pPr marL="355600" indent="-355600">
              <a:buFont typeface="Arial" pitchFamily="34" charset="0"/>
              <a:buChar char="•"/>
            </a:pPr>
            <a:r>
              <a:rPr lang="de-DE" dirty="0"/>
              <a:t>Die in der Vorlesung durchgeführten Übungen sind relevant für die Klausur</a:t>
            </a:r>
          </a:p>
        </p:txBody>
      </p:sp>
      <p:sp>
        <p:nvSpPr>
          <p:cNvPr id="7" name="Textplatzhalter 6"/>
          <p:cNvSpPr>
            <a:spLocks noGrp="1"/>
          </p:cNvSpPr>
          <p:nvPr>
            <p:ph type="body" sz="quarter" idx="13"/>
          </p:nvPr>
        </p:nvSpPr>
        <p:spPr/>
        <p:txBody>
          <a:bodyPr/>
          <a:lstStyle/>
          <a:p>
            <a:r>
              <a:rPr lang="de-DE" dirty="0"/>
              <a:t>Prüfung</a:t>
            </a:r>
          </a:p>
        </p:txBody>
      </p:sp>
      <p:sp>
        <p:nvSpPr>
          <p:cNvPr id="14" name="Textplatzhalter 13"/>
          <p:cNvSpPr>
            <a:spLocks noGrp="1"/>
          </p:cNvSpPr>
          <p:nvPr>
            <p:ph type="body" sz="quarter" idx="14"/>
          </p:nvPr>
        </p:nvSpPr>
        <p:spPr/>
        <p:txBody>
          <a:bodyPr/>
          <a:lstStyle/>
          <a:p>
            <a:endParaRPr lang="en-US"/>
          </a:p>
        </p:txBody>
      </p:sp>
      <p:sp>
        <p:nvSpPr>
          <p:cNvPr id="17" name="Fußzeilenplatzhalter 16"/>
          <p:cNvSpPr>
            <a:spLocks noGrp="1"/>
          </p:cNvSpPr>
          <p:nvPr>
            <p:ph type="ftr" sz="quarter" idx="11"/>
          </p:nvPr>
        </p:nvSpPr>
        <p:spPr/>
        <p:txBody>
          <a:bodyPr/>
          <a:lstStyle/>
          <a:p>
            <a:pPr>
              <a:defRPr/>
            </a:pPr>
            <a:r>
              <a:rPr lang="de-DE"/>
              <a:t>Prof. Dr. Anna Kolmykova</a:t>
            </a:r>
            <a:endParaRPr lang="de-DE" dirty="0"/>
          </a:p>
        </p:txBody>
      </p:sp>
      <p:sp>
        <p:nvSpPr>
          <p:cNvPr id="18" name="Foliennummernplatzhalter 17"/>
          <p:cNvSpPr>
            <a:spLocks noGrp="1"/>
          </p:cNvSpPr>
          <p:nvPr>
            <p:ph type="sldNum" sz="quarter" idx="10"/>
          </p:nvPr>
        </p:nvSpPr>
        <p:spPr/>
        <p:txBody>
          <a:bodyPr/>
          <a:lstStyle/>
          <a:p>
            <a:pPr>
              <a:defRPr/>
            </a:pPr>
            <a:fld id="{2A3A57D9-08E7-4A35-820C-6C5F68307974}" type="slidenum">
              <a:rPr lang="de-DE" smtClean="0"/>
              <a:pPr>
                <a:defRPr/>
              </a:pPr>
              <a:t>7</a:t>
            </a:fld>
            <a:endParaRPr lang="de-DE" dirty="0"/>
          </a:p>
        </p:txBody>
      </p:sp>
    </p:spTree>
    <p:extLst>
      <p:ext uri="{BB962C8B-B14F-4D97-AF65-F5344CB8AC3E}">
        <p14:creationId xmlns:p14="http://schemas.microsoft.com/office/powerpoint/2010/main" val="18996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lvl="2"/>
            <a:r>
              <a:rPr lang="de-DE" dirty="0"/>
              <a:t>GPM Deutsche Gesellschaft für Projektmanagement e.V. (Hrsg.). (2019). Kompetenzbasiertes Projektmanagement (PM4): Handbuch für Praxis und Weiterbildung im Projektmanagement. GPM Deutsche Gesellschaft für Projektmanagement.</a:t>
            </a:r>
          </a:p>
          <a:p>
            <a:pPr lvl="2"/>
            <a:r>
              <a:rPr lang="de-DE" dirty="0"/>
              <a:t>Bea, F. X., Scheurer, S., &amp; Hesselmann, S. (2019). Projektmanagement (3., </a:t>
            </a:r>
            <a:r>
              <a:rPr lang="de-DE" dirty="0" err="1"/>
              <a:t>vollst</a:t>
            </a:r>
            <a:r>
              <a:rPr lang="de-DE" dirty="0"/>
              <a:t>. </a:t>
            </a:r>
            <a:r>
              <a:rPr lang="de-DE" dirty="0" err="1"/>
              <a:t>überarb</a:t>
            </a:r>
            <a:r>
              <a:rPr lang="de-DE" dirty="0"/>
              <a:t>. u. </a:t>
            </a:r>
            <a:r>
              <a:rPr lang="de-DE" dirty="0" err="1"/>
              <a:t>erw</a:t>
            </a:r>
            <a:r>
              <a:rPr lang="de-DE" dirty="0"/>
              <a:t>. Aufl.). UTB, https://www.utb-studi-e-book.de/projektmanagement-3571.html</a:t>
            </a:r>
          </a:p>
          <a:p>
            <a:pPr lvl="2"/>
            <a:r>
              <a:rPr lang="de-DE" dirty="0"/>
              <a:t>Schelle, H., &amp; Linssen, O. (2018). Projekte zum Erfolg führen: Projektmanagement systematisch und kompakt (8. Aufl.). </a:t>
            </a:r>
            <a:r>
              <a:rPr lang="de-DE" dirty="0" err="1"/>
              <a:t>dtv</a:t>
            </a:r>
            <a:r>
              <a:rPr lang="de-DE" dirty="0"/>
              <a:t>.</a:t>
            </a:r>
          </a:p>
          <a:p>
            <a:pPr lvl="2"/>
            <a:r>
              <a:rPr lang="de-DE" dirty="0" err="1"/>
              <a:t>Timinger</a:t>
            </a:r>
            <a:r>
              <a:rPr lang="de-DE" dirty="0"/>
              <a:t>, H. (2017). Modernes Projektmanagement: Mit traditionellem, agilem und hybridem Vorgehen zum Erfolg. </a:t>
            </a:r>
            <a:r>
              <a:rPr lang="de-DE" dirty="0" err="1"/>
              <a:t>Wiley</a:t>
            </a:r>
            <a:r>
              <a:rPr lang="de-DE" dirty="0"/>
              <a:t>-VCH.</a:t>
            </a:r>
          </a:p>
          <a:p>
            <a:pPr lvl="2"/>
            <a:endParaRPr lang="de-DE" dirty="0"/>
          </a:p>
          <a:p>
            <a:pPr lvl="2"/>
            <a:endParaRPr lang="de-DE" dirty="0"/>
          </a:p>
          <a:p>
            <a:pPr lvl="2">
              <a:buNone/>
            </a:pPr>
            <a:r>
              <a:rPr lang="de-DE" dirty="0"/>
              <a:t>Empfehlenswert und für alle Studierenden als eBook verfügbar:</a:t>
            </a:r>
          </a:p>
          <a:p>
            <a:pPr lvl="2"/>
            <a:r>
              <a:rPr lang="de-DE" dirty="0"/>
              <a:t>Broy, M., &amp; </a:t>
            </a:r>
            <a:r>
              <a:rPr lang="de-DE" dirty="0" err="1"/>
              <a:t>Kuhrmann</a:t>
            </a:r>
            <a:r>
              <a:rPr lang="de-DE" dirty="0"/>
              <a:t>, M. (2013). </a:t>
            </a:r>
            <a:r>
              <a:rPr lang="de-DE" i="1" dirty="0"/>
              <a:t>Projektorganisation und Management im Software Engineering.</a:t>
            </a:r>
            <a:r>
              <a:rPr lang="de-DE" dirty="0"/>
              <a:t> Springer.</a:t>
            </a:r>
          </a:p>
          <a:p>
            <a:pPr lvl="2">
              <a:buNone/>
            </a:pPr>
            <a:endParaRPr lang="de-DE" dirty="0"/>
          </a:p>
        </p:txBody>
      </p:sp>
      <p:sp>
        <p:nvSpPr>
          <p:cNvPr id="7" name="Textplatzhalter 6"/>
          <p:cNvSpPr>
            <a:spLocks noGrp="1"/>
          </p:cNvSpPr>
          <p:nvPr>
            <p:ph type="body" sz="quarter" idx="13"/>
          </p:nvPr>
        </p:nvSpPr>
        <p:spPr/>
        <p:txBody>
          <a:bodyPr/>
          <a:lstStyle/>
          <a:p>
            <a:r>
              <a:rPr lang="de-DE" dirty="0"/>
              <a:t>Literatur</a:t>
            </a:r>
          </a:p>
        </p:txBody>
      </p:sp>
      <p:sp>
        <p:nvSpPr>
          <p:cNvPr id="11" name="Textplatzhalter 10"/>
          <p:cNvSpPr>
            <a:spLocks noGrp="1"/>
          </p:cNvSpPr>
          <p:nvPr>
            <p:ph type="body" sz="quarter" idx="14"/>
          </p:nvPr>
        </p:nvSpPr>
        <p:spPr/>
        <p:txBody>
          <a:bodyPr/>
          <a:lstStyle/>
          <a:p>
            <a:endParaRPr lang="en-US"/>
          </a:p>
        </p:txBody>
      </p:sp>
      <p:sp>
        <p:nvSpPr>
          <p:cNvPr id="14" name="Fußzeilenplatzhalter 13"/>
          <p:cNvSpPr>
            <a:spLocks noGrp="1"/>
          </p:cNvSpPr>
          <p:nvPr>
            <p:ph type="ftr" sz="quarter" idx="11"/>
          </p:nvPr>
        </p:nvSpPr>
        <p:spPr/>
        <p:txBody>
          <a:bodyPr/>
          <a:lstStyle/>
          <a:p>
            <a:pPr>
              <a:defRPr/>
            </a:pPr>
            <a:r>
              <a:rPr lang="de-DE"/>
              <a:t>Prof. Dr. Anna Kolmykova</a:t>
            </a:r>
            <a:endParaRPr lang="de-DE" dirty="0"/>
          </a:p>
        </p:txBody>
      </p:sp>
      <p:sp>
        <p:nvSpPr>
          <p:cNvPr id="15" name="Foliennummernplatzhalter 14"/>
          <p:cNvSpPr>
            <a:spLocks noGrp="1"/>
          </p:cNvSpPr>
          <p:nvPr>
            <p:ph type="sldNum" sz="quarter" idx="10"/>
          </p:nvPr>
        </p:nvSpPr>
        <p:spPr/>
        <p:txBody>
          <a:bodyPr/>
          <a:lstStyle/>
          <a:p>
            <a:pPr>
              <a:defRPr/>
            </a:pPr>
            <a:fld id="{2A3A57D9-08E7-4A35-820C-6C5F68307974}" type="slidenum">
              <a:rPr lang="de-DE" smtClean="0"/>
              <a:pPr>
                <a:defRPr/>
              </a:pPr>
              <a:t>8</a:t>
            </a:fld>
            <a:endParaRPr lang="de-DE" dirty="0"/>
          </a:p>
        </p:txBody>
      </p:sp>
    </p:spTree>
    <p:extLst>
      <p:ext uri="{BB962C8B-B14F-4D97-AF65-F5344CB8AC3E}">
        <p14:creationId xmlns:p14="http://schemas.microsoft.com/office/powerpoint/2010/main" val="301760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pPr>
              <a:defRPr/>
            </a:pPr>
            <a:fld id="{2A3A57D9-08E7-4A35-820C-6C5F68307974}" type="slidenum">
              <a:rPr lang="de-DE" smtClean="0"/>
              <a:pPr>
                <a:defRPr/>
              </a:pPr>
              <a:t>9</a:t>
            </a:fld>
            <a:endParaRPr lang="de-DE" dirty="0"/>
          </a:p>
        </p:txBody>
      </p:sp>
      <p:sp>
        <p:nvSpPr>
          <p:cNvPr id="5" name="Fußzeilenplatzhalter 4"/>
          <p:cNvSpPr>
            <a:spLocks noGrp="1"/>
          </p:cNvSpPr>
          <p:nvPr>
            <p:ph type="ftr" sz="quarter" idx="11"/>
          </p:nvPr>
        </p:nvSpPr>
        <p:spPr/>
        <p:txBody>
          <a:bodyPr/>
          <a:lstStyle/>
          <a:p>
            <a:pPr>
              <a:defRPr/>
            </a:pPr>
            <a:r>
              <a:rPr lang="de-DE"/>
              <a:t>Prof. Dr. Anna Kolmykova</a:t>
            </a:r>
            <a:endParaRPr lang="de-DE" dirty="0"/>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3838106937"/>
              </p:ext>
            </p:extLst>
          </p:nvPr>
        </p:nvGraphicFramePr>
        <p:xfrm>
          <a:off x="107950" y="800100"/>
          <a:ext cx="8351837" cy="3538722"/>
        </p:xfrm>
        <a:graphic>
          <a:graphicData uri="http://schemas.openxmlformats.org/drawingml/2006/table">
            <a:tbl>
              <a:tblPr bandRow="1">
                <a:tableStyleId>{5C22544A-7EE6-4342-B048-85BDC9FD1C3A}</a:tableStyleId>
              </a:tblPr>
              <a:tblGrid>
                <a:gridCol w="589921">
                  <a:extLst>
                    <a:ext uri="{9D8B030D-6E8A-4147-A177-3AD203B41FA5}">
                      <a16:colId xmlns:a16="http://schemas.microsoft.com/office/drawing/2014/main" val="20000"/>
                    </a:ext>
                  </a:extLst>
                </a:gridCol>
                <a:gridCol w="7761916">
                  <a:extLst>
                    <a:ext uri="{9D8B030D-6E8A-4147-A177-3AD203B41FA5}">
                      <a16:colId xmlns:a16="http://schemas.microsoft.com/office/drawing/2014/main" val="20001"/>
                    </a:ext>
                  </a:extLst>
                </a:gridCol>
              </a:tblGrid>
              <a:tr h="321702">
                <a:tc>
                  <a:txBody>
                    <a:bodyPr/>
                    <a:lstStyle>
                      <a:defPPr>
                        <a:defRPr lang="de-DE"/>
                      </a:defPPr>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spcBef>
                          <a:spcPts val="1200"/>
                        </a:spcBef>
                        <a:spcAft>
                          <a:spcPts val="0"/>
                        </a:spcAft>
                      </a:pPr>
                      <a:r>
                        <a:rPr lang="de-DE" sz="1400" b="1" dirty="0">
                          <a:solidFill>
                            <a:schemeClr val="tx1"/>
                          </a:solidFill>
                        </a:rPr>
                        <a:t>1</a:t>
                      </a:r>
                      <a:endParaRPr lang="de-DE" sz="1400" b="1" dirty="0">
                        <a:solidFill>
                          <a:schemeClr val="tx1"/>
                        </a:solidFill>
                        <a:latin typeface="Arial"/>
                        <a:ea typeface="Times New Roman"/>
                        <a:cs typeface="Times New Roman"/>
                      </a:endParaRPr>
                    </a:p>
                  </a:txBody>
                  <a:tcPr marL="70092" marR="70092" marT="0" marB="0" anchor="ctr">
                    <a:solidFill>
                      <a:srgbClr val="CBDEDA"/>
                    </a:solidFill>
                  </a:tcPr>
                </a:tc>
                <a:tc>
                  <a:txBody>
                    <a:bodyPr/>
                    <a:lstStyle>
                      <a:defPPr>
                        <a:defRPr lang="de-DE"/>
                      </a:defPPr>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spcBef>
                          <a:spcPts val="1200"/>
                        </a:spcBef>
                        <a:spcAft>
                          <a:spcPts val="0"/>
                        </a:spcAft>
                      </a:pPr>
                      <a:r>
                        <a:rPr lang="de-DE" sz="1400" b="1" dirty="0">
                          <a:solidFill>
                            <a:schemeClr val="tx1"/>
                          </a:solidFill>
                        </a:rPr>
                        <a:t>Projektmanagement</a:t>
                      </a:r>
                    </a:p>
                  </a:txBody>
                  <a:tcPr marL="70092" marR="70092" marT="0" marB="0" anchor="ctr">
                    <a:solidFill>
                      <a:srgbClr val="CBDEDA"/>
                    </a:solidFill>
                  </a:tcPr>
                </a:tc>
                <a:extLst>
                  <a:ext uri="{0D108BD9-81ED-4DB2-BD59-A6C34878D82A}">
                    <a16:rowId xmlns:a16="http://schemas.microsoft.com/office/drawing/2014/main" val="10000"/>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r">
                        <a:spcAft>
                          <a:spcPts val="0"/>
                        </a:spcAft>
                      </a:pPr>
                      <a:r>
                        <a:rPr lang="de-DE" sz="1200" dirty="0"/>
                        <a:t>1.1</a:t>
                      </a:r>
                      <a:endParaRPr lang="de-DE" sz="1200" dirty="0">
                        <a:solidFill>
                          <a:schemeClr val="tx2">
                            <a:lumMod val="50000"/>
                          </a:schemeClr>
                        </a:solidFill>
                        <a:latin typeface="Arial"/>
                        <a:ea typeface="Times New Roman"/>
                        <a:cs typeface="Times New Roman"/>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indent="180975" algn="l">
                        <a:spcAft>
                          <a:spcPts val="0"/>
                        </a:spcAft>
                      </a:pPr>
                      <a:r>
                        <a:rPr lang="de-DE" sz="1200" b="0" dirty="0"/>
                        <a:t>Grundlagen</a:t>
                      </a:r>
                    </a:p>
                  </a:txBody>
                  <a:tcPr marL="70092" marR="70092" marT="0" marB="0" anchor="ctr">
                    <a:solidFill>
                      <a:srgbClr val="E7EFED">
                        <a:lumMod val="100000"/>
                      </a:srgbClr>
                    </a:solidFill>
                  </a:tcPr>
                </a:tc>
                <a:extLst>
                  <a:ext uri="{0D108BD9-81ED-4DB2-BD59-A6C34878D82A}">
                    <a16:rowId xmlns:a16="http://schemas.microsoft.com/office/drawing/2014/main" val="10001"/>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r">
                        <a:spcAft>
                          <a:spcPts val="0"/>
                        </a:spcAft>
                      </a:pPr>
                      <a:r>
                        <a:rPr lang="de-DE" sz="1200" dirty="0"/>
                        <a:t>1.2</a:t>
                      </a:r>
                      <a:endParaRPr lang="de-DE" sz="1200" dirty="0">
                        <a:solidFill>
                          <a:schemeClr val="tx2">
                            <a:lumMod val="50000"/>
                          </a:schemeClr>
                        </a:solidFill>
                        <a:latin typeface="Arial"/>
                        <a:ea typeface="Times New Roman"/>
                        <a:cs typeface="Times New Roman"/>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indent="180975" algn="l">
                        <a:spcAft>
                          <a:spcPts val="0"/>
                        </a:spcAft>
                      </a:pPr>
                      <a:r>
                        <a:rPr lang="de-DE" sz="1200" b="0" dirty="0"/>
                        <a:t>Projektbeteiligte</a:t>
                      </a:r>
                    </a:p>
                  </a:txBody>
                  <a:tcPr marL="70092" marR="70092" marT="0" marB="0" anchor="ctr">
                    <a:solidFill>
                      <a:srgbClr val="E7EFED">
                        <a:lumMod val="100000"/>
                      </a:srgbClr>
                    </a:solidFill>
                  </a:tcPr>
                </a:tc>
                <a:extLst>
                  <a:ext uri="{0D108BD9-81ED-4DB2-BD59-A6C34878D82A}">
                    <a16:rowId xmlns:a16="http://schemas.microsoft.com/office/drawing/2014/main" val="10002"/>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r">
                        <a:spcAft>
                          <a:spcPts val="0"/>
                        </a:spcAft>
                      </a:pPr>
                      <a:r>
                        <a:rPr lang="de-DE" sz="1200" dirty="0"/>
                        <a:t>1.3</a:t>
                      </a:r>
                      <a:endParaRPr lang="de-DE" sz="1200" dirty="0">
                        <a:solidFill>
                          <a:schemeClr val="tx2">
                            <a:lumMod val="50000"/>
                          </a:schemeClr>
                        </a:solidFill>
                        <a:latin typeface="Arial"/>
                        <a:ea typeface="Times New Roman"/>
                        <a:cs typeface="Times New Roman"/>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indent="180975" algn="l">
                        <a:spcAft>
                          <a:spcPts val="0"/>
                        </a:spcAft>
                      </a:pPr>
                      <a:r>
                        <a:rPr lang="de-DE" sz="1200" b="0" kern="1200" dirty="0"/>
                        <a:t>Projektorganisation</a:t>
                      </a:r>
                    </a:p>
                  </a:txBody>
                  <a:tcPr marL="70092" marR="70092" marT="0" marB="0" anchor="ctr">
                    <a:solidFill>
                      <a:srgbClr val="E7EFED">
                        <a:lumMod val="100000"/>
                      </a:srgbClr>
                    </a:solidFill>
                  </a:tcPr>
                </a:tc>
                <a:extLst>
                  <a:ext uri="{0D108BD9-81ED-4DB2-BD59-A6C34878D82A}">
                    <a16:rowId xmlns:a16="http://schemas.microsoft.com/office/drawing/2014/main" val="10003"/>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r">
                        <a:spcAft>
                          <a:spcPts val="0"/>
                        </a:spcAft>
                      </a:pPr>
                      <a:r>
                        <a:rPr lang="de-DE" sz="1200" dirty="0"/>
                        <a:t>1.4</a:t>
                      </a:r>
                      <a:endParaRPr lang="de-DE" sz="1200" dirty="0">
                        <a:solidFill>
                          <a:schemeClr val="tx2">
                            <a:lumMod val="50000"/>
                          </a:schemeClr>
                        </a:solidFill>
                        <a:latin typeface="Arial"/>
                        <a:ea typeface="Times New Roman"/>
                        <a:cs typeface="Times New Roman"/>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indent="180975" algn="l">
                        <a:spcAft>
                          <a:spcPts val="0"/>
                        </a:spcAft>
                      </a:pPr>
                      <a:r>
                        <a:rPr lang="de-DE" sz="1200" b="0" kern="1200" dirty="0"/>
                        <a:t>Projektphasen</a:t>
                      </a:r>
                    </a:p>
                  </a:txBody>
                  <a:tcPr marL="70092" marR="70092" marT="0" marB="0" anchor="ctr">
                    <a:solidFill>
                      <a:srgbClr val="E7EFED">
                        <a:lumMod val="100000"/>
                      </a:srgbClr>
                    </a:solidFill>
                  </a:tcPr>
                </a:tc>
                <a:extLst>
                  <a:ext uri="{0D108BD9-81ED-4DB2-BD59-A6C34878D82A}">
                    <a16:rowId xmlns:a16="http://schemas.microsoft.com/office/drawing/2014/main" val="10004"/>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spcBef>
                          <a:spcPts val="1200"/>
                        </a:spcBef>
                        <a:spcAft>
                          <a:spcPts val="0"/>
                        </a:spcAft>
                      </a:pPr>
                      <a:r>
                        <a:rPr lang="de-DE" sz="1400" dirty="0"/>
                        <a:t>2</a:t>
                      </a:r>
                      <a:endParaRPr lang="de-DE" sz="1400" dirty="0">
                        <a:solidFill>
                          <a:schemeClr val="tx2">
                            <a:lumMod val="50000"/>
                          </a:schemeClr>
                        </a:solidFill>
                        <a:latin typeface="Arial"/>
                        <a:ea typeface="Times New Roman"/>
                        <a:cs typeface="Times New Roman"/>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1">
                        <a:lnSpc>
                          <a:spcPct val="100000"/>
                        </a:lnSpc>
                        <a:spcBef>
                          <a:spcPts val="600"/>
                        </a:spcBef>
                        <a:spcAft>
                          <a:spcPts val="0"/>
                        </a:spcAft>
                        <a:buClrTx/>
                        <a:buSzTx/>
                        <a:buFont typeface="Wingdings" pitchFamily="2" charset="2"/>
                        <a:buNone/>
                        <a:tabLst>
                          <a:tab pos="625475" algn="l"/>
                          <a:tab pos="989013" algn="l"/>
                        </a:tabLst>
                        <a:defRPr/>
                      </a:pPr>
                      <a:r>
                        <a:rPr lang="de-DE" sz="1400" b="0" dirty="0">
                          <a:solidFill>
                            <a:schemeClr val="tx1"/>
                          </a:solidFill>
                        </a:rPr>
                        <a:t>Initialisierung- und Definitionsphase</a:t>
                      </a:r>
                    </a:p>
                  </a:txBody>
                  <a:tcPr marL="70092" marR="70092" marT="0" marB="0" anchor="ctr">
                    <a:solidFill>
                      <a:srgbClr val="E7EFED">
                        <a:lumMod val="100000"/>
                      </a:srgbClr>
                    </a:solidFill>
                  </a:tcPr>
                </a:tc>
                <a:extLst>
                  <a:ext uri="{0D108BD9-81ED-4DB2-BD59-A6C34878D82A}">
                    <a16:rowId xmlns:a16="http://schemas.microsoft.com/office/drawing/2014/main" val="10005"/>
                  </a:ext>
                </a:extLst>
              </a:tr>
              <a:tr h="321702">
                <a:tc>
                  <a:txBody>
                    <a:bodyPr/>
                    <a:lstStyle/>
                    <a:p>
                      <a:pPr algn="ctr">
                        <a:spcBef>
                          <a:spcPts val="1200"/>
                        </a:spcBef>
                        <a:spcAft>
                          <a:spcPts val="0"/>
                        </a:spcAft>
                      </a:pPr>
                      <a:r>
                        <a:rPr lang="de-DE" sz="1400" dirty="0">
                          <a:solidFill>
                            <a:schemeClr val="tx2">
                              <a:lumMod val="50000"/>
                            </a:schemeClr>
                          </a:solidFill>
                          <a:latin typeface="Arial"/>
                          <a:ea typeface="Times New Roman"/>
                          <a:cs typeface="Times New Roman"/>
                        </a:rPr>
                        <a:t>3</a:t>
                      </a:r>
                    </a:p>
                  </a:txBody>
                  <a:tcPr marL="70092" marR="70092" marT="0" marB="0" anchor="ctr">
                    <a:solidFill>
                      <a:srgbClr val="E7EFED">
                        <a:lumMod val="100000"/>
                      </a:srgbClr>
                    </a:solidFill>
                  </a:tcPr>
                </a:tc>
                <a:tc>
                  <a:txBody>
                    <a:bodyPr/>
                    <a:lstStyle/>
                    <a:p>
                      <a:pPr marL="0" marR="0" lvl="0" indent="0" algn="l" defTabSz="914400" rtl="0" eaLnBrk="1" fontAlgn="auto" latinLnBrk="0" hangingPunct="1">
                        <a:lnSpc>
                          <a:spcPct val="100000"/>
                        </a:lnSpc>
                        <a:spcBef>
                          <a:spcPts val="600"/>
                        </a:spcBef>
                        <a:spcAft>
                          <a:spcPts val="0"/>
                        </a:spcAft>
                        <a:buClrTx/>
                        <a:buSzTx/>
                        <a:buFont typeface="Wingdings" pitchFamily="2" charset="2"/>
                        <a:buNone/>
                        <a:tabLst>
                          <a:tab pos="625475" algn="l"/>
                          <a:tab pos="989013" algn="l"/>
                        </a:tabLst>
                        <a:defRPr/>
                      </a:pPr>
                      <a:r>
                        <a:rPr lang="de-DE" altLang="de-DE" sz="1400" b="0" kern="1200" dirty="0">
                          <a:solidFill>
                            <a:schemeClr val="tx1"/>
                          </a:solidFill>
                          <a:latin typeface="+mn-lt"/>
                          <a:ea typeface="+mn-ea"/>
                          <a:cs typeface="+mn-cs"/>
                        </a:rPr>
                        <a:t>Stakeholder Management</a:t>
                      </a:r>
                    </a:p>
                  </a:txBody>
                  <a:tcPr marL="70092" marR="70092" marT="0" marB="0" anchor="ctr">
                    <a:solidFill>
                      <a:srgbClr val="E7EFED">
                        <a:lumMod val="100000"/>
                      </a:srgbClr>
                    </a:solidFill>
                  </a:tcPr>
                </a:tc>
                <a:extLst>
                  <a:ext uri="{0D108BD9-81ED-4DB2-BD59-A6C34878D82A}">
                    <a16:rowId xmlns:a16="http://schemas.microsoft.com/office/drawing/2014/main" val="3656957378"/>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spcAft>
                          <a:spcPts val="0"/>
                        </a:spcAft>
                      </a:pPr>
                      <a:r>
                        <a:rPr lang="de-DE" sz="1400" dirty="0"/>
                        <a:t>4</a:t>
                      </a:r>
                      <a:endParaRPr lang="de-DE" sz="1400" dirty="0">
                        <a:solidFill>
                          <a:schemeClr val="tx2">
                            <a:lumMod val="50000"/>
                          </a:schemeClr>
                        </a:solidFill>
                        <a:latin typeface="Arial"/>
                        <a:ea typeface="Times New Roman"/>
                        <a:cs typeface="Times New Roman"/>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l" defTabSz="914400" rtl="0" eaLnBrk="1" latinLnBrk="0" hangingPunct="1">
                        <a:spcBef>
                          <a:spcPts val="600"/>
                        </a:spcBef>
                        <a:spcAft>
                          <a:spcPts val="0"/>
                        </a:spcAft>
                        <a:buFont typeface="Wingdings" pitchFamily="2" charset="2"/>
                        <a:buNone/>
                        <a:tabLst>
                          <a:tab pos="625475" algn="l"/>
                          <a:tab pos="989013" algn="l"/>
                        </a:tabLst>
                      </a:pPr>
                      <a:r>
                        <a:rPr lang="de-DE" sz="1400" b="0" kern="1200" dirty="0">
                          <a:solidFill>
                            <a:schemeClr val="tx1"/>
                          </a:solidFill>
                          <a:latin typeface="Arial"/>
                          <a:ea typeface="+mn-ea"/>
                          <a:cs typeface="+mn-cs"/>
                        </a:rPr>
                        <a:t>Risikomanagement</a:t>
                      </a:r>
                    </a:p>
                  </a:txBody>
                  <a:tcPr marL="70092" marR="70092" marT="0" marB="0" anchor="ctr">
                    <a:solidFill>
                      <a:srgbClr val="E7EFED">
                        <a:lumMod val="100000"/>
                      </a:srgbClr>
                    </a:solidFill>
                  </a:tcPr>
                </a:tc>
                <a:extLst>
                  <a:ext uri="{0D108BD9-81ED-4DB2-BD59-A6C34878D82A}">
                    <a16:rowId xmlns:a16="http://schemas.microsoft.com/office/drawing/2014/main" val="10006"/>
                  </a:ext>
                </a:extLst>
              </a:tr>
              <a:tr h="321702">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spcAft>
                          <a:spcPts val="0"/>
                        </a:spcAft>
                      </a:pPr>
                      <a:r>
                        <a:rPr lang="de-DE" sz="1400" kern="1200" dirty="0"/>
                        <a:t>5</a:t>
                      </a:r>
                      <a:endParaRPr lang="de-DE" sz="1400" b="1" kern="1200" dirty="0">
                        <a:solidFill>
                          <a:schemeClr val="tx2">
                            <a:lumMod val="50000"/>
                          </a:schemeClr>
                        </a:solidFill>
                        <a:latin typeface="Arial"/>
                        <a:ea typeface="Times New Roman"/>
                        <a:cs typeface="Arial"/>
                      </a:endParaRP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600"/>
                        </a:spcBef>
                        <a:spcAft>
                          <a:spcPts val="0"/>
                        </a:spcAft>
                        <a:buClrTx/>
                        <a:buSzTx/>
                        <a:buFont typeface="Wingdings" pitchFamily="2" charset="2"/>
                        <a:buNone/>
                        <a:tabLst>
                          <a:tab pos="625475" algn="l"/>
                          <a:tab pos="989013" algn="l"/>
                        </a:tabLst>
                        <a:defRPr/>
                      </a:pPr>
                      <a:r>
                        <a:rPr lang="de-DE" sz="1400" b="0" kern="1200" dirty="0">
                          <a:solidFill>
                            <a:schemeClr val="tx1"/>
                          </a:solidFill>
                          <a:latin typeface="Arial"/>
                          <a:ea typeface="+mn-ea"/>
                          <a:cs typeface="+mn-cs"/>
                        </a:rPr>
                        <a:t>Projektcontrolling</a:t>
                      </a:r>
                    </a:p>
                  </a:txBody>
                  <a:tcPr marL="70092" marR="70092" marT="0" marB="0" anchor="ctr">
                    <a:solidFill>
                      <a:srgbClr val="E7EFED">
                        <a:lumMod val="100000"/>
                      </a:srgbClr>
                    </a:solidFill>
                  </a:tcPr>
                </a:tc>
                <a:extLst>
                  <a:ext uri="{0D108BD9-81ED-4DB2-BD59-A6C34878D82A}">
                    <a16:rowId xmlns:a16="http://schemas.microsoft.com/office/drawing/2014/main" val="10007"/>
                  </a:ext>
                </a:extLst>
              </a:tr>
              <a:tr h="321702">
                <a:tc>
                  <a:txBody>
                    <a:bodyPr/>
                    <a:lstStyle/>
                    <a:p>
                      <a:pPr marL="0" algn="ctr" defTabSz="914400" rtl="0" eaLnBrk="1" latinLnBrk="0" hangingPunct="1">
                        <a:spcAft>
                          <a:spcPts val="0"/>
                        </a:spcAft>
                      </a:pPr>
                      <a:r>
                        <a:rPr lang="de-DE" sz="1400" b="0" kern="1200" dirty="0">
                          <a:solidFill>
                            <a:srgbClr val="4D4D4D">
                              <a:lumMod val="100000"/>
                            </a:srgbClr>
                          </a:solidFill>
                          <a:latin typeface="Arial"/>
                          <a:ea typeface="Times New Roman"/>
                          <a:cs typeface="Arial"/>
                        </a:rPr>
                        <a:t>6</a:t>
                      </a: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l" defTabSz="914400" rtl="0" eaLnBrk="1" latinLnBrk="0" hangingPunct="1">
                        <a:spcBef>
                          <a:spcPts val="600"/>
                        </a:spcBef>
                        <a:spcAft>
                          <a:spcPts val="0"/>
                        </a:spcAft>
                        <a:buFont typeface="Wingdings" pitchFamily="2" charset="2"/>
                        <a:buNone/>
                        <a:tabLst>
                          <a:tab pos="625475" algn="l"/>
                          <a:tab pos="989013" algn="l"/>
                        </a:tabLst>
                      </a:pPr>
                      <a:r>
                        <a:rPr lang="de-DE" sz="1400" b="0" kern="1200" dirty="0">
                          <a:solidFill>
                            <a:schemeClr val="tx1"/>
                          </a:solidFill>
                          <a:latin typeface="Arial"/>
                          <a:ea typeface="+mn-ea"/>
                          <a:cs typeface="+mn-cs"/>
                        </a:rPr>
                        <a:t>Agile Ansätze</a:t>
                      </a:r>
                    </a:p>
                  </a:txBody>
                  <a:tcPr marL="70092" marR="70092" marT="0" marB="0" anchor="ctr">
                    <a:solidFill>
                      <a:srgbClr val="E7EFED">
                        <a:lumMod val="100000"/>
                      </a:srgbClr>
                    </a:solidFill>
                  </a:tcPr>
                </a:tc>
                <a:extLst>
                  <a:ext uri="{0D108BD9-81ED-4DB2-BD59-A6C34878D82A}">
                    <a16:rowId xmlns:a16="http://schemas.microsoft.com/office/drawing/2014/main" val="10009"/>
                  </a:ext>
                </a:extLst>
              </a:tr>
              <a:tr h="321702">
                <a:tc>
                  <a:txBody>
                    <a:bodyPr/>
                    <a:lstStyle/>
                    <a:p>
                      <a:pPr marL="0" algn="ctr" defTabSz="914400" rtl="0" eaLnBrk="1" latinLnBrk="0" hangingPunct="1">
                        <a:spcAft>
                          <a:spcPts val="0"/>
                        </a:spcAft>
                      </a:pPr>
                      <a:r>
                        <a:rPr lang="de-DE" sz="1400" b="0" kern="1200" dirty="0">
                          <a:solidFill>
                            <a:srgbClr val="4D4D4D">
                              <a:lumMod val="100000"/>
                            </a:srgbClr>
                          </a:solidFill>
                          <a:latin typeface="Arial"/>
                          <a:ea typeface="Times New Roman"/>
                          <a:cs typeface="Arial"/>
                        </a:rPr>
                        <a:t>7</a:t>
                      </a:r>
                    </a:p>
                  </a:txBody>
                  <a:tcPr marL="70092" marR="70092" marT="0" marB="0" anchor="ctr">
                    <a:solidFill>
                      <a:srgbClr val="E7EFED">
                        <a:lumMod val="100000"/>
                      </a:srgbClr>
                    </a:solidFill>
                  </a:tcPr>
                </a:tc>
                <a:tc>
                  <a:txBody>
                    <a:bodyPr/>
                    <a:lstStyle>
                      <a:defPPr>
                        <a:defRPr lang="de-DE"/>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l" defTabSz="914400" rtl="0" eaLnBrk="1" latinLnBrk="0" hangingPunct="1">
                        <a:spcBef>
                          <a:spcPts val="600"/>
                        </a:spcBef>
                        <a:spcAft>
                          <a:spcPts val="0"/>
                        </a:spcAft>
                        <a:buFont typeface="Wingdings" pitchFamily="2" charset="2"/>
                        <a:buNone/>
                        <a:tabLst>
                          <a:tab pos="625475" algn="l"/>
                          <a:tab pos="989013" algn="l"/>
                        </a:tabLst>
                      </a:pPr>
                      <a:r>
                        <a:rPr lang="de-DE" sz="1400" b="0" kern="1200" dirty="0">
                          <a:solidFill>
                            <a:schemeClr val="tx1"/>
                          </a:solidFill>
                          <a:latin typeface="Arial"/>
                          <a:ea typeface="+mn-ea"/>
                          <a:cs typeface="+mn-cs"/>
                        </a:rPr>
                        <a:t>Softskills</a:t>
                      </a:r>
                    </a:p>
                  </a:txBody>
                  <a:tcPr marL="70092" marR="70092" marT="0" marB="0" anchor="ctr">
                    <a:solidFill>
                      <a:srgbClr val="E7EFED">
                        <a:lumMod val="100000"/>
                      </a:srgbClr>
                    </a:solidFill>
                  </a:tcPr>
                </a:tc>
                <a:extLst>
                  <a:ext uri="{0D108BD9-81ED-4DB2-BD59-A6C34878D82A}">
                    <a16:rowId xmlns:a16="http://schemas.microsoft.com/office/drawing/2014/main" val="10010"/>
                  </a:ext>
                </a:extLst>
              </a:tr>
            </a:tbl>
          </a:graphicData>
        </a:graphic>
      </p:graphicFrame>
      <p:sp>
        <p:nvSpPr>
          <p:cNvPr id="3" name="Textplatzhalter 2"/>
          <p:cNvSpPr>
            <a:spLocks noGrp="1"/>
          </p:cNvSpPr>
          <p:nvPr>
            <p:ph type="body" sz="quarter" idx="13"/>
          </p:nvPr>
        </p:nvSpPr>
        <p:spPr/>
        <p:txBody>
          <a:bodyPr/>
          <a:lstStyle/>
          <a:p>
            <a:r>
              <a:rPr lang="de-DE" dirty="0"/>
              <a:t>Veranstaltungsgliederung</a:t>
            </a:r>
          </a:p>
        </p:txBody>
      </p:sp>
      <p:sp>
        <p:nvSpPr>
          <p:cNvPr id="7" name="Textplatzhalter 6">
            <a:extLst>
              <a:ext uri="{FF2B5EF4-FFF2-40B4-BE49-F238E27FC236}">
                <a16:creationId xmlns:a16="http://schemas.microsoft.com/office/drawing/2014/main" id="{B5420745-97CF-4979-895C-4BD2CE275E68}"/>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9265342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AGENDAWIZARD" val="&lt;ee4p&gt;&lt;layouts&gt;&lt;layout name=&quot;Line&quot; id=&quot;1_2&quot;&gt;&lt;standard&gt;&lt;textframe horizontalAnchor=&quot;1&quot; marginBottom=&quot;6&quot; marginLeft=&quot;0&quot; marginRight=&quot;0&quot; marginTop=&quot;6&quot; orientation=&quot;1&quot; verticalAnchor=&quot;1&quot; /&gt;&lt;font name=&quot;Arial&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25.000001&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31.12504&quot; top=&quot;133.875&quot; width=&quot;657.75&quot; height=&quot;351.625&quot; /&gt;&lt;!--&#10;      &lt;subtitle&gt;&#10;        &lt;position left=&quot;31.25&quot; top=&quot;92.00031&quot; width=&quot;657.75&quot; height=&quot;19.25&quot;/&gt;&#10;        &lt;font size=&quot;16&quot;/&gt;&#10;        &lt;textframe marginBottom=&quot;0&quot; marginTop=&quot;0&quot;/&gt;&#10;        &lt;paragraphformat alignment=&quot;1&quot;/&gt;&#10;      &lt;/subtitle&gt;&#10;   --&gt;&lt;settings allowedSizingModeIds=&quot;1|2&quot; allowedFontSizes=&quot;8|9|10.5|11|12|14|16|18&quot; allowedTimeFormatIds=&quot;1|2|3&quot; slideLayout=&quot;11&quot; customLayoutName=&quot;Nur Titel|Title Only&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0&quot; bottomMaxSpacing=&quot;0&quot;&gt;&lt;element field=&quot;itemno&quot; type=&quot;autoshape&quot; autoShapeType=&quot;1&quot;&gt;&lt;textframe marginLeft=&quot;6&quot; marginRight=&quot;0&quot; /&gt;&lt;paragraphformat alignment=&quot;1&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0&quot; bottomMaxSpacing=&quot;0&quot;&gt;&lt;element type=&quot;line&quot; value=&quot;&quot;&gt;&lt;position left=&quot;0&quot; top=&quot;itemHeight&quot; width=&quot;agendaWidth&quot; height=&quot;0&quot; /&gt;&lt;line style=&quot;1&quot; dashStyle=&quot;1&quot; foreColor=&quot;5&quot; transparency=&quot;0&quot; visible=&quot;1&quot; weight=&quot;0.75&quot; /&gt;&lt;/element&gt;&lt;element type=&quot;line&quot; value=&quot;&quot;&gt;&lt;position left=&quot;0&quot; top=&quot;0&quot; width=&quot;agendaWidth&quot; height=&quot;0&quot; /&gt;&lt;line style=&quot;1&quot; dashStyle=&quot;1&quot; foreColor=&quot;5&quot; transparency=&quot;0&quot; visible=&quot;1&quot; weight=&quot;0.75&quot; /&gt;&lt;/element&gt;&lt;element field=&quot;itemno&quot; type=&quot;autoshape&quot; autoShapeType=&quot;1&quot;&gt;&lt;textframe marginLeft=&quot;6&quot; marginRight=&quot;0&quot; /&gt;&lt;paragraphformat alignment=&quot;1&quot; /&gt;&lt;font color=&quot;5&quot; /&gt;&lt;/element&gt;&lt;element field=&quot;topic&quot; type=&quot;autoshape&quot; autoShapeType=&quot;1&quot;&gt;&lt;paragraphformat alignment=&quot;1&quot; /&gt;&lt;font color=&quot;5&quot; /&gt;&lt;textframe marginLeft=&quot;0&quot; /&gt;&lt;/element&gt;&lt;element field=&quot;responsible&quot; type=&quot;autoshape&quot; autoShapeType=&quot;1&quot;&gt;&lt;paragraphformat alignment=&quot;1&quot; /&gt;&lt;font color=&quot;5&quot; /&gt;&lt;/element&gt;&lt;element field=&quot;freecolumn&quot; type=&quot;autoshape&quot; autoShapeType=&quot;1&quot;&gt;&lt;paragraphformat alignment=&quot;1&quot; /&gt;&lt;font color=&quot;5&quot; /&gt;&lt;/element&gt;&lt;element field=&quot;timeslot&quot; type=&quot;autoshape&quot; autoShapeType=&quot;1&quot;&gt;&lt;paragraphformat alignment=&quot;1&quot; /&gt;&lt;font color=&quot;5&quot; /&gt;&lt;/element&gt;&lt;element field=&quot;pageno&quot; type=&quot;autoshape&quot; autoShapeType=&quot;1&quot;&gt;&lt;paragraphformat alignment=&quot;3&quot; /&gt;&lt;font color=&quot;5&quot; /&gt;&lt;/element&gt;&lt;/case&gt;&lt;case level=&quot;2&quot; selected=&quot;0&quot; break=&quot;0&quot; topMinSpacing=&quot;5&quot; topMaxSpacing=&quot;5&quot; bottomMinSpacing=&quot;0&quot; bottomMaxSpacing=&quot;0&quot;&gt;&lt;element field=&quot;itemno&quot; type=&quot;autoshape&quot; autoShapeType=&quot;1&quot; indent=&quot;(level-1)*(itemSingleHeight*25/31.50472+topicLeftSpacing) &quot; indentType=&quot;1&quot;&gt;&lt;textframe marginLeft=&quot;0&quot; marginRight=&quot;0&quot; /&gt;&lt;paragraphformat alignment=&quot;1&quot; /&gt;&lt;/element&gt;&lt;element field=&quot;topic&quot; type=&quot;autoshape&quot; autoShapeType=&quot;1&quot; indent=&quot;(level-1)*(itemSingleHeight*25/31.50472+topicLeftSpacing) &quot; indentType=&quot;2&quot;&gt;&lt;paragraphformat alignment=&quot;1&quot; /&gt;&lt;textframe marginLeft=&quot;0&quot; /&gt;&lt;/element&gt;&lt;element field=&quot;responsible&quot; type=&quot;autoshape&quot; autoShapeType=&quot;1&quot; indent=&quot;(level-1)*(itemSingleHeight*25/31.50472+topicLeftSpacing) &quot; indentType=&quot;1&quot;&gt;&lt;paragraphformat alignment=&quot;1&quot; /&gt;&lt;/element&gt;&lt;element field=&quot;freecolumn&quot; type=&quot;autoshape&quot; autoShapeType=&quot;1&quot; indent=&quot;(level-1)*(itemSingleHeight*25/31.50472+topicLeftSpacing) &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2&quot; selected=&quot;1&quot; break=&quot;0&quot; topMinSpacing=&quot;5&quot; topMaxSpacing=&quot;5&quot; bottomMinSpacing=&quot;0&quot; bottomMaxSpacing=&quot;0&quot;&gt;&lt;element type=&quot;line&quot; value=&quot;&quot;&gt;&lt;position left=&quot;0&quot; top=&quot;itemHeight&quot; width=&quot;agendaWidth&quot; height=&quot;0&quot; /&gt;&lt;line style=&quot;1&quot; dashStyle=&quot;1&quot; foreColor=&quot;5&quot; transparency=&quot;0&quot; visible=&quot;1&quot; weight=&quot;0.75&quot; /&gt;&lt;/element&gt;&lt;element type=&quot;line&quot; value=&quot;&quot;&gt;&lt;position left=&quot;0&quot; top=&quot;0&quot; width=&quot;agendaWidth&quot; height=&quot;0&quot; /&gt;&lt;line style=&quot;1&quot; dashStyle=&quot;1&quot; foreColor=&quot;5&quot; transparency=&quot;0&quot; visible=&quot;1&quot; weight=&quot;0.75&quot; /&gt;&lt;/element&gt;&lt;element field=&quot;itemno&quot; type=&quot;autoshape&quot; autoShapeType=&quot;1&quot; indent=&quot;(level-1)*(itemSingleHeight*25/31.50472+topicLeftSpacing) &quot; indentType=&quot;1&quot;&gt;&lt;textframe marginLeft=&quot;0&quot; marginRight=&quot;0&quot; /&gt;&lt;paragraphformat alignment=&quot;1&quot; /&gt;&lt;font color=&quot;5&quot; /&gt;&lt;/element&gt;&lt;element field=&quot;topic&quot; type=&quot;autoshape&quot; autoShapeType=&quot;1&quot; indent=&quot;(level-1)*(itemSingleHeight*25/31.50472+topicLeftSpacing) &quot; indentType=&quot;2&quot;&gt;&lt;paragraphformat alignment=&quot;1&quot; /&gt;&lt;font color=&quot;5&quot; /&gt;&lt;textframe marginLeft=&quot;0&quot; /&gt;&lt;/element&gt;&lt;element field=&quot;responsible&quot; type=&quot;autoshape&quot; autoShapeType=&quot;1&quot; indent=&quot;(level-1)*(itemSingleHeight*25/31.50472+topicLeftSpacing) &quot; indentType=&quot;1&quot;&gt;&lt;paragraphformat alignment=&quot;1&quot; /&gt;&lt;font color=&quot;5&quot; /&gt;&lt;/element&gt;&lt;element field=&quot;freecolumn&quot; type=&quot;autoshape&quot; autoShapeType=&quot;1&quot; indent=&quot;(level-1)*(itemSingleHeight*25/31.50472+topicLeftSpacing) &quot; indentType=&quot;1&quot;&gt;&lt;paragraphformat alignment=&quot;1&quot; /&gt;&lt;font color=&quot;5&quot; /&gt;&lt;/element&gt;&lt;element field=&quot;timeslot&quot; type=&quot;autoshape&quot; autoShapeType=&quot;1&quot;&gt;&lt;paragraphformat alignment=&quot;1&quot; /&gt;&lt;font color=&quot;5&quot; /&gt;&lt;/element&gt;&lt;element field=&quot;pageno&quot; type=&quot;autoshape&quot; autoShapeType=&quot;1&quot;&gt;&lt;paragraphformat alignment=&quot;3&quot; /&gt;&lt;font color=&quot;5&quot; /&gt;&lt;/element&gt;&lt;/case&gt;&lt;case level=&quot;1&quot; selected=&quot;0&quot; break=&quot;1&quot; topMinSpacing=&quot;5&quot; topMaxSpacing=&quot;5&quot; bottomMinSpacing=&quot;0&quot; bottomMaxSpacing=&quot;0&quot;&gt;&lt;element field=&quot;topic&quot; type=&quot;autoshape&quot; autoShapeType=&quot;1&quot; indent=&quot;(level-1)*(itemSingleHeight*25/31.50472+topicLeftSpacing) &quot; indentType=&quot;2&quot;&gt;&lt;paragraphformat alignment=&quot;1&quot; /&gt;&lt;font italic=&quot;1&quot; /&gt;&lt;/element&gt;&lt;element field=&quot;responsible&quot; type=&quot;autoshape&quot; autoShapeType=&quot;1&quot; indent=&quot;(level-1)*(itemSingleHeight*25/31.50472+topicLeftSpacing) &quot; indentType=&quot;1&quot;&gt;&lt;paragraphformat alignment=&quot;1&quot; /&gt;&lt;font italic=&quot;1&quot; /&gt;&lt;/element&gt;&lt;element field=&quot;freecolumn&quot; type=&quot;autoshape&quot; autoShapeType=&quot;1&quot; indent=&quot;(level-1)*(itemSingleHeight*25/31.50472+topicLeftSpacing) &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0&quot; bottomMaxSpacing=&quot;0&quot;&gt;&lt;element type=&quot;line&quot; value=&quot;&quot;&gt;&lt;position left=&quot;0&quot; top=&quot;itemHeight&quot; width=&quot;agendaWidth&quot; height=&quot;0&quot; /&gt;&lt;line style=&quot;1&quot; dashStyle=&quot;1&quot; foreColor=&quot;5&quot; transparency=&quot;0&quot; visible=&quot;1&quot; weight=&quot;0.75&quot; /&gt;&lt;/element&gt;&lt;element type=&quot;line&quot; value=&quot;&quot;&gt;&lt;position left=&quot;0&quot; top=&quot;0&quot; width=&quot;agendaWidth&quot; height=&quot;0&quot; /&gt;&lt;line style=&quot;1&quot; dashStyle=&quot;1&quot; foreColor=&quot;5&quot; transparency=&quot;0&quot; visible=&quot;1&quot; weight=&quot;0.75&quot; /&gt;&lt;/element&gt;&lt;element field=&quot;topic&quot; type=&quot;autoshape&quot; autoShapeType=&quot;1&quot; indent=&quot;(level-1)*(itemSingleHeight*25/31.50472+topicLeftSpacing) &quot; indentType=&quot;2&quot;&gt;&lt;paragraphformat alignment=&quot;1&quot; /&gt;&lt;font color=&quot;5&quot; italic=&quot;1&quot; /&gt;&lt;/element&gt;&lt;element field=&quot;responsible&quot; type=&quot;autoshape&quot; autoShapeType=&quot;1&quot; indent=&quot;(level-1)*(itemSingleHeight*25/31.50472+topicLeftSpacing) &quot; indentType=&quot;1&quot;&gt;&lt;paragraphformat alignment=&quot;1&quot; /&gt;&lt;font color=&quot;5&quot; italic=&quot;1&quot; /&gt;&lt;/element&gt;&lt;element field=&quot;freecolumn&quot; type=&quot;autoshape&quot; autoShapeType=&quot;1&quot; indent=&quot;(level-1)*(itemSingleHeight*25/31.50472+topicLeftSpacing) &quot; indentType=&quot;1&quot;&gt;&lt;paragraphformat alignment=&quot;1&quot; /&gt;&lt;font color=&quot;5&quot; italic=&quot;1&quot; /&gt;&lt;/element&gt;&lt;element field=&quot;timeslot&quot; type=&quot;autoshape&quot; autoShapeType=&quot;1&quot;&gt;&lt;paragraphformat alignment=&quot;1&quot; /&gt;&lt;font color=&quot;5&quot; italic=&quot;1&quot; /&gt;&lt;/element&gt;&lt;element field=&quot;pageno&quot; type=&quot;autoshape&quot; autoShapeType=&quot;1&quot;&gt;&lt;paragraphformat alignment=&quot;3&quot; /&gt;&lt;font color=&quot;5&quo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0&quot; layoutId=&quot;1_2&quot; createSections=&quot;0&quot; singleSlideId=&quot;51f7ba3d-68d6-4fc8-8b40-294cb43c9432&quot;&gt;&lt;columns&gt;&lt;column field=&quot;itemno&quot; label=&quot;No.&quot; checked=&quot;1&quot; leftSpacing=&quot;0&quot; rightSpacing=&quot;0&quot; dock=&quot;1&quot; fixedWidth=&quot;31.50472&quot; /&gt;&lt;column field=&quot;topic&quot; label=&quot;Topic&quot; leftSpacing=&quot;5&quot; rightDistribute=&quot;1&quot; dock=&quot;1&quot; rightSpacing=&quot;618.7883&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fcd681a9-5cfe-40c0-9de0-af19ddfc5301&quot; parentId=&quot;&quot; level=&quot;1&quot; generateAgendaSlide=&quot;1&quot; showAgendaItem=&quot;1&quot; isBreak=&quot;0&quot; topic=&quot;1&quot; agendaSlideId=&quot;4255c1f9-415e-427c-82ad-d4ddc27866ef&quot; /&gt;&lt;item duration=&quot;30&quot; id=&quot;b3db0675-cd81-4fe7-a6d9-897357be3466&quot; parentId=&quot;&quot; level=&quot;1&quot; generateAgendaSlide=&quot;1&quot; showAgendaItem=&quot;1&quot; isBreak=&quot;0&quot; topic=&quot;2&quot; agendaSlideId=&quot;eb1224cd-48a4-4f3e-84f9-0dfb9ba5a6a5&quot; /&gt;&lt;item duration=&quot;30&quot; id=&quot;be116e7f-d8ea-4e2f-a4cf-ba62f3ccfc77&quot; parentId=&quot;&quot; level=&quot;1&quot; generateAgendaSlide=&quot;1&quot; showAgendaItem=&quot;1&quot; isBreak=&quot;0&quot; topic=&quot;3&quot; agendaSlideId=&quot;cae28622-a96d-46b6-ba3f-3d6645c10d7c&quot; /&gt;&lt;/items&gt;&lt;/agenda&gt;&lt;/contents&gt;&lt;/ee4p&gt;"/>
</p:tagLst>
</file>

<file path=ppt/theme/theme1.xml><?xml version="1.0" encoding="utf-8"?>
<a:theme xmlns:a="http://schemas.openxmlformats.org/drawingml/2006/main" name="PPT-Vorlage_der_FOM_20170109">
  <a:themeElements>
    <a:clrScheme name="FOM_neu">
      <a:dk1>
        <a:srgbClr val="262626"/>
      </a:dk1>
      <a:lt1>
        <a:sysClr val="window" lastClr="FFFFFF"/>
      </a:lt1>
      <a:dk2>
        <a:srgbClr val="717D87"/>
      </a:dk2>
      <a:lt2>
        <a:srgbClr val="DBDEE1"/>
      </a:lt2>
      <a:accent1>
        <a:srgbClr val="00998A"/>
      </a:accent1>
      <a:accent2>
        <a:srgbClr val="BFE5E2"/>
      </a:accent2>
      <a:accent3>
        <a:srgbClr val="A10010"/>
      </a:accent3>
      <a:accent4>
        <a:srgbClr val="E7C2C3"/>
      </a:accent4>
      <a:accent5>
        <a:srgbClr val="00A7E4"/>
      </a:accent5>
      <a:accent6>
        <a:srgbClr val="FF9700"/>
      </a:accent6>
      <a:hlink>
        <a:srgbClr val="00998A"/>
      </a:hlink>
      <a:folHlink>
        <a:srgbClr val="00998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chemeClr val="accent1">
              <a:lumMod val="75000"/>
            </a:schemeClr>
          </a:solidFill>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defRPr sz="1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w="12700">
          <a:noFill/>
        </a:ln>
        <a:effectLst/>
      </a:spPr>
      <a:bodyPr vert="horz" wrap="square" lIns="0" tIns="36000" rIns="0" bIns="36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600"/>
          </a:spcAft>
          <a:buClr>
            <a:srgbClr val="23A092"/>
          </a:buClr>
          <a:buSzPct val="80000"/>
          <a:buFont typeface="Wingdings" pitchFamily="2" charset="2"/>
          <a:buNone/>
          <a:tabLst/>
          <a:defRPr kumimoji="0" sz="1400" b="0" i="0" u="none" strike="noStrike" kern="0" cap="none" spc="0" normalizeH="0" baseline="0" noProof="0" dirty="0" err="1" smtClean="0">
            <a:ln>
              <a:noFill/>
            </a:ln>
            <a:solidFill>
              <a:schemeClr val="tx1"/>
            </a:solidFill>
            <a:effectLst/>
            <a:uLnTx/>
            <a:uFillTx/>
            <a:latin typeface="+mn-lt"/>
          </a:defRPr>
        </a:defPPr>
      </a:lstStyle>
    </a:txDef>
  </a:objectDefaults>
  <a:extraClrSchemeLst>
    <a:extraClrScheme>
      <a:clrScheme name="Larissa-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Vorlage_der_FOM_Stand-Nov2019" id="{ED2EEE41-4544-4C6B-B0A1-0E6610FA7A01}" vid="{71A2FBCD-2AAB-46D1-831B-05C89A0B4C9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PPT-Vorlage_der_FOM_Stand-Nov2019</Template>
  <TotalTime>0</TotalTime>
  <Words>3233</Words>
  <Application>Microsoft Office PowerPoint</Application>
  <PresentationFormat>Bildschirmpräsentation (4:3)</PresentationFormat>
  <Paragraphs>542</Paragraphs>
  <Slides>33</Slides>
  <Notes>14</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33</vt:i4>
      </vt:variant>
    </vt:vector>
  </HeadingPairs>
  <TitlesOfParts>
    <vt:vector size="36" baseType="lpstr">
      <vt:lpstr>Arial</vt:lpstr>
      <vt:lpstr>Wingdings</vt:lpstr>
      <vt:lpstr>PPT-Vorlage_der_FOM_20170109</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1.1 Projektmanagement</vt:lpstr>
      <vt:lpstr>1. 1 Projektmanagement</vt:lpstr>
      <vt:lpstr>1.1 Projektmanagement</vt:lpstr>
      <vt:lpstr>PowerPoint-Präsentation</vt:lpstr>
      <vt:lpstr>PowerPoint-Präsentation</vt:lpstr>
      <vt:lpstr>1.1 Projektmanagement</vt:lpstr>
      <vt:lpstr>PowerPoint-Präsentation</vt:lpstr>
      <vt:lpstr>PowerPoint-Präsentation</vt:lpstr>
      <vt:lpstr>1.1 Projektmanagement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1.1 Projektmanagement</vt:lpstr>
      <vt:lpstr>1.1 Projektmanagement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Zuchowski, Nina</dc:creator>
  <cp:lastModifiedBy>Anna</cp:lastModifiedBy>
  <cp:revision>37</cp:revision>
  <cp:lastPrinted>2017-05-23T12:11:59Z</cp:lastPrinted>
  <dcterms:created xsi:type="dcterms:W3CDTF">2020-08-20T12:23:25Z</dcterms:created>
  <dcterms:modified xsi:type="dcterms:W3CDTF">2021-03-05T13:36:09Z</dcterms:modified>
  <cp:version>20140523</cp:version>
</cp:coreProperties>
</file>