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8067DBE-B737-49A9-8E4F-C65154F1300A}">
          <p14:sldIdLst>
            <p14:sldId id="256"/>
          </p14:sldIdLst>
        </p14:section>
        <p14:section name="Section sans titre" id="{5CAF4609-844B-4549-ACEE-1ECF434728F2}">
          <p14:sldIdLst>
            <p14:sldId id="258"/>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126" y="1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0719E8-85D3-7F68-D935-9A37889DFBC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2F9677B-962E-7B4F-681C-C1782B01B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D5DA2AE-4735-4210-1E05-52A4859828CE}"/>
              </a:ext>
            </a:extLst>
          </p:cNvPr>
          <p:cNvSpPr>
            <a:spLocks noGrp="1"/>
          </p:cNvSpPr>
          <p:nvPr>
            <p:ph type="dt" sz="half" idx="10"/>
          </p:nvPr>
        </p:nvSpPr>
        <p:spPr/>
        <p:txBody>
          <a:bodyPr/>
          <a:lstStyle/>
          <a:p>
            <a:fld id="{948957F2-C918-4494-A7F7-F0DF16B52B2B}" type="datetimeFigureOut">
              <a:rPr lang="fr-FR" smtClean="0"/>
              <a:t>31/08/2022</a:t>
            </a:fld>
            <a:endParaRPr lang="fr-FR"/>
          </a:p>
        </p:txBody>
      </p:sp>
      <p:sp>
        <p:nvSpPr>
          <p:cNvPr id="5" name="Espace réservé du pied de page 4">
            <a:extLst>
              <a:ext uri="{FF2B5EF4-FFF2-40B4-BE49-F238E27FC236}">
                <a16:creationId xmlns:a16="http://schemas.microsoft.com/office/drawing/2014/main" id="{9BAC5D90-E953-0D76-0CDC-115C14FDCE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082322-CB30-1EE9-24A8-479E0CA2CED3}"/>
              </a:ext>
            </a:extLst>
          </p:cNvPr>
          <p:cNvSpPr>
            <a:spLocks noGrp="1"/>
          </p:cNvSpPr>
          <p:nvPr>
            <p:ph type="sldNum" sz="quarter" idx="12"/>
          </p:nvPr>
        </p:nvSpPr>
        <p:spPr/>
        <p:txBody>
          <a:bodyPr/>
          <a:lstStyle/>
          <a:p>
            <a:fld id="{C322CFD2-DE3A-4CE7-B4EF-D1050EA26FF7}" type="slidenum">
              <a:rPr lang="fr-FR" smtClean="0"/>
              <a:t>‹N°›</a:t>
            </a:fld>
            <a:endParaRPr lang="fr-FR"/>
          </a:p>
        </p:txBody>
      </p:sp>
    </p:spTree>
    <p:extLst>
      <p:ext uri="{BB962C8B-B14F-4D97-AF65-F5344CB8AC3E}">
        <p14:creationId xmlns:p14="http://schemas.microsoft.com/office/powerpoint/2010/main" val="198843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D180D7-D983-284A-DAE8-2DBB6D59A9D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3BF5F52-0BB9-2117-DF6B-D4B4E707E8A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A8007D6-F900-0536-0147-77CCB95A25CE}"/>
              </a:ext>
            </a:extLst>
          </p:cNvPr>
          <p:cNvSpPr>
            <a:spLocks noGrp="1"/>
          </p:cNvSpPr>
          <p:nvPr>
            <p:ph type="dt" sz="half" idx="10"/>
          </p:nvPr>
        </p:nvSpPr>
        <p:spPr/>
        <p:txBody>
          <a:bodyPr/>
          <a:lstStyle/>
          <a:p>
            <a:fld id="{948957F2-C918-4494-A7F7-F0DF16B52B2B}" type="datetimeFigureOut">
              <a:rPr lang="fr-FR" smtClean="0"/>
              <a:t>31/08/2022</a:t>
            </a:fld>
            <a:endParaRPr lang="fr-FR"/>
          </a:p>
        </p:txBody>
      </p:sp>
      <p:sp>
        <p:nvSpPr>
          <p:cNvPr id="5" name="Espace réservé du pied de page 4">
            <a:extLst>
              <a:ext uri="{FF2B5EF4-FFF2-40B4-BE49-F238E27FC236}">
                <a16:creationId xmlns:a16="http://schemas.microsoft.com/office/drawing/2014/main" id="{23A2837C-E049-713B-02CB-AE9F96421DC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E92170-BED6-A14C-D7CB-30CCA32ED5E8}"/>
              </a:ext>
            </a:extLst>
          </p:cNvPr>
          <p:cNvSpPr>
            <a:spLocks noGrp="1"/>
          </p:cNvSpPr>
          <p:nvPr>
            <p:ph type="sldNum" sz="quarter" idx="12"/>
          </p:nvPr>
        </p:nvSpPr>
        <p:spPr/>
        <p:txBody>
          <a:bodyPr/>
          <a:lstStyle/>
          <a:p>
            <a:fld id="{C322CFD2-DE3A-4CE7-B4EF-D1050EA26FF7}" type="slidenum">
              <a:rPr lang="fr-FR" smtClean="0"/>
              <a:t>‹N°›</a:t>
            </a:fld>
            <a:endParaRPr lang="fr-FR"/>
          </a:p>
        </p:txBody>
      </p:sp>
    </p:spTree>
    <p:extLst>
      <p:ext uri="{BB962C8B-B14F-4D97-AF65-F5344CB8AC3E}">
        <p14:creationId xmlns:p14="http://schemas.microsoft.com/office/powerpoint/2010/main" val="372809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94D8C1C-8859-9096-975C-728C09DA8BB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67B0819-F8F0-151E-8DAA-25C964EF61B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336A3E-1AC8-9828-CC2F-35AEF042FF31}"/>
              </a:ext>
            </a:extLst>
          </p:cNvPr>
          <p:cNvSpPr>
            <a:spLocks noGrp="1"/>
          </p:cNvSpPr>
          <p:nvPr>
            <p:ph type="dt" sz="half" idx="10"/>
          </p:nvPr>
        </p:nvSpPr>
        <p:spPr/>
        <p:txBody>
          <a:bodyPr/>
          <a:lstStyle/>
          <a:p>
            <a:fld id="{948957F2-C918-4494-A7F7-F0DF16B52B2B}" type="datetimeFigureOut">
              <a:rPr lang="fr-FR" smtClean="0"/>
              <a:t>31/08/2022</a:t>
            </a:fld>
            <a:endParaRPr lang="fr-FR"/>
          </a:p>
        </p:txBody>
      </p:sp>
      <p:sp>
        <p:nvSpPr>
          <p:cNvPr id="5" name="Espace réservé du pied de page 4">
            <a:extLst>
              <a:ext uri="{FF2B5EF4-FFF2-40B4-BE49-F238E27FC236}">
                <a16:creationId xmlns:a16="http://schemas.microsoft.com/office/drawing/2014/main" id="{066902E5-6737-6703-38FD-7E199EE257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0B7B23C-12D5-058F-6C71-5D4E61DD2F13}"/>
              </a:ext>
            </a:extLst>
          </p:cNvPr>
          <p:cNvSpPr>
            <a:spLocks noGrp="1"/>
          </p:cNvSpPr>
          <p:nvPr>
            <p:ph type="sldNum" sz="quarter" idx="12"/>
          </p:nvPr>
        </p:nvSpPr>
        <p:spPr/>
        <p:txBody>
          <a:bodyPr/>
          <a:lstStyle/>
          <a:p>
            <a:fld id="{C322CFD2-DE3A-4CE7-B4EF-D1050EA26FF7}" type="slidenum">
              <a:rPr lang="fr-FR" smtClean="0"/>
              <a:t>‹N°›</a:t>
            </a:fld>
            <a:endParaRPr lang="fr-FR"/>
          </a:p>
        </p:txBody>
      </p:sp>
    </p:spTree>
    <p:extLst>
      <p:ext uri="{BB962C8B-B14F-4D97-AF65-F5344CB8AC3E}">
        <p14:creationId xmlns:p14="http://schemas.microsoft.com/office/powerpoint/2010/main" val="265418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886C06-3410-DDFE-740A-55E8351C1C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C02DCE8-ED0C-9BCD-860B-E32791483E2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C5066E-86F9-6021-0384-493867DC96C5}"/>
              </a:ext>
            </a:extLst>
          </p:cNvPr>
          <p:cNvSpPr>
            <a:spLocks noGrp="1"/>
          </p:cNvSpPr>
          <p:nvPr>
            <p:ph type="dt" sz="half" idx="10"/>
          </p:nvPr>
        </p:nvSpPr>
        <p:spPr/>
        <p:txBody>
          <a:bodyPr/>
          <a:lstStyle/>
          <a:p>
            <a:fld id="{948957F2-C918-4494-A7F7-F0DF16B52B2B}" type="datetimeFigureOut">
              <a:rPr lang="fr-FR" smtClean="0"/>
              <a:t>31/08/2022</a:t>
            </a:fld>
            <a:endParaRPr lang="fr-FR"/>
          </a:p>
        </p:txBody>
      </p:sp>
      <p:sp>
        <p:nvSpPr>
          <p:cNvPr id="5" name="Espace réservé du pied de page 4">
            <a:extLst>
              <a:ext uri="{FF2B5EF4-FFF2-40B4-BE49-F238E27FC236}">
                <a16:creationId xmlns:a16="http://schemas.microsoft.com/office/drawing/2014/main" id="{A5ABC28B-EDD0-CB45-2F3B-5536CC0761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616A34D-2D68-DABD-FCEF-9230E4221679}"/>
              </a:ext>
            </a:extLst>
          </p:cNvPr>
          <p:cNvSpPr>
            <a:spLocks noGrp="1"/>
          </p:cNvSpPr>
          <p:nvPr>
            <p:ph type="sldNum" sz="quarter" idx="12"/>
          </p:nvPr>
        </p:nvSpPr>
        <p:spPr/>
        <p:txBody>
          <a:bodyPr/>
          <a:lstStyle/>
          <a:p>
            <a:fld id="{C322CFD2-DE3A-4CE7-B4EF-D1050EA26FF7}" type="slidenum">
              <a:rPr lang="fr-FR" smtClean="0"/>
              <a:t>‹N°›</a:t>
            </a:fld>
            <a:endParaRPr lang="fr-FR"/>
          </a:p>
        </p:txBody>
      </p:sp>
    </p:spTree>
    <p:extLst>
      <p:ext uri="{BB962C8B-B14F-4D97-AF65-F5344CB8AC3E}">
        <p14:creationId xmlns:p14="http://schemas.microsoft.com/office/powerpoint/2010/main" val="207540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421E9C-9479-3928-AC0C-10D82A5681D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44ABCBD-95F9-3A1D-9B3D-E670573D9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900A856-50DE-BD51-1FB8-D72C855DFF42}"/>
              </a:ext>
            </a:extLst>
          </p:cNvPr>
          <p:cNvSpPr>
            <a:spLocks noGrp="1"/>
          </p:cNvSpPr>
          <p:nvPr>
            <p:ph type="dt" sz="half" idx="10"/>
          </p:nvPr>
        </p:nvSpPr>
        <p:spPr/>
        <p:txBody>
          <a:bodyPr/>
          <a:lstStyle/>
          <a:p>
            <a:fld id="{948957F2-C918-4494-A7F7-F0DF16B52B2B}" type="datetimeFigureOut">
              <a:rPr lang="fr-FR" smtClean="0"/>
              <a:t>31/08/2022</a:t>
            </a:fld>
            <a:endParaRPr lang="fr-FR"/>
          </a:p>
        </p:txBody>
      </p:sp>
      <p:sp>
        <p:nvSpPr>
          <p:cNvPr id="5" name="Espace réservé du pied de page 4">
            <a:extLst>
              <a:ext uri="{FF2B5EF4-FFF2-40B4-BE49-F238E27FC236}">
                <a16:creationId xmlns:a16="http://schemas.microsoft.com/office/drawing/2014/main" id="{8146A8C0-D249-1183-E6A3-284DDE994D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C63323-907B-8212-EEFB-54F4B65F92E7}"/>
              </a:ext>
            </a:extLst>
          </p:cNvPr>
          <p:cNvSpPr>
            <a:spLocks noGrp="1"/>
          </p:cNvSpPr>
          <p:nvPr>
            <p:ph type="sldNum" sz="quarter" idx="12"/>
          </p:nvPr>
        </p:nvSpPr>
        <p:spPr/>
        <p:txBody>
          <a:bodyPr/>
          <a:lstStyle/>
          <a:p>
            <a:fld id="{C322CFD2-DE3A-4CE7-B4EF-D1050EA26FF7}" type="slidenum">
              <a:rPr lang="fr-FR" smtClean="0"/>
              <a:t>‹N°›</a:t>
            </a:fld>
            <a:endParaRPr lang="fr-FR"/>
          </a:p>
        </p:txBody>
      </p:sp>
    </p:spTree>
    <p:extLst>
      <p:ext uri="{BB962C8B-B14F-4D97-AF65-F5344CB8AC3E}">
        <p14:creationId xmlns:p14="http://schemas.microsoft.com/office/powerpoint/2010/main" val="219108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A5D5D-436D-CF75-A41F-82AAFF3035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2FF9EC5-C319-7032-7D95-D2D2AF7654F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9470972-302C-92AD-1DC7-9CCAF3C65CF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7E2A225-72E3-39DB-E8F1-935362140830}"/>
              </a:ext>
            </a:extLst>
          </p:cNvPr>
          <p:cNvSpPr>
            <a:spLocks noGrp="1"/>
          </p:cNvSpPr>
          <p:nvPr>
            <p:ph type="dt" sz="half" idx="10"/>
          </p:nvPr>
        </p:nvSpPr>
        <p:spPr/>
        <p:txBody>
          <a:bodyPr/>
          <a:lstStyle/>
          <a:p>
            <a:fld id="{948957F2-C918-4494-A7F7-F0DF16B52B2B}" type="datetimeFigureOut">
              <a:rPr lang="fr-FR" smtClean="0"/>
              <a:t>31/08/2022</a:t>
            </a:fld>
            <a:endParaRPr lang="fr-FR"/>
          </a:p>
        </p:txBody>
      </p:sp>
      <p:sp>
        <p:nvSpPr>
          <p:cNvPr id="6" name="Espace réservé du pied de page 5">
            <a:extLst>
              <a:ext uri="{FF2B5EF4-FFF2-40B4-BE49-F238E27FC236}">
                <a16:creationId xmlns:a16="http://schemas.microsoft.com/office/drawing/2014/main" id="{9CD4D01E-CCE5-C49A-915A-8C0F42D7AF1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FFEC59-DF29-03BB-ED7C-E52016B71097}"/>
              </a:ext>
            </a:extLst>
          </p:cNvPr>
          <p:cNvSpPr>
            <a:spLocks noGrp="1"/>
          </p:cNvSpPr>
          <p:nvPr>
            <p:ph type="sldNum" sz="quarter" idx="12"/>
          </p:nvPr>
        </p:nvSpPr>
        <p:spPr/>
        <p:txBody>
          <a:bodyPr/>
          <a:lstStyle/>
          <a:p>
            <a:fld id="{C322CFD2-DE3A-4CE7-B4EF-D1050EA26FF7}" type="slidenum">
              <a:rPr lang="fr-FR" smtClean="0"/>
              <a:t>‹N°›</a:t>
            </a:fld>
            <a:endParaRPr lang="fr-FR"/>
          </a:p>
        </p:txBody>
      </p:sp>
    </p:spTree>
    <p:extLst>
      <p:ext uri="{BB962C8B-B14F-4D97-AF65-F5344CB8AC3E}">
        <p14:creationId xmlns:p14="http://schemas.microsoft.com/office/powerpoint/2010/main" val="118503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8389AB-79C8-A8CF-500F-3F700CF6EBF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7B49CD9-F082-5A24-FE65-39B2A1572F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29CF583-5729-26A0-B682-D5931EB7A2C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2341F68-D14A-F931-600F-8E4F051F08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9407B0F-A1BB-D660-67BC-2A7EA57745B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015C3A2-BFD4-2885-8F9F-3C17269F011D}"/>
              </a:ext>
            </a:extLst>
          </p:cNvPr>
          <p:cNvSpPr>
            <a:spLocks noGrp="1"/>
          </p:cNvSpPr>
          <p:nvPr>
            <p:ph type="dt" sz="half" idx="10"/>
          </p:nvPr>
        </p:nvSpPr>
        <p:spPr/>
        <p:txBody>
          <a:bodyPr/>
          <a:lstStyle/>
          <a:p>
            <a:fld id="{948957F2-C918-4494-A7F7-F0DF16B52B2B}" type="datetimeFigureOut">
              <a:rPr lang="fr-FR" smtClean="0"/>
              <a:t>31/08/2022</a:t>
            </a:fld>
            <a:endParaRPr lang="fr-FR"/>
          </a:p>
        </p:txBody>
      </p:sp>
      <p:sp>
        <p:nvSpPr>
          <p:cNvPr id="8" name="Espace réservé du pied de page 7">
            <a:extLst>
              <a:ext uri="{FF2B5EF4-FFF2-40B4-BE49-F238E27FC236}">
                <a16:creationId xmlns:a16="http://schemas.microsoft.com/office/drawing/2014/main" id="{5972E442-1252-BC7D-7954-90BECB80C32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BA18E2E-9148-10F4-A082-119E79E449AC}"/>
              </a:ext>
            </a:extLst>
          </p:cNvPr>
          <p:cNvSpPr>
            <a:spLocks noGrp="1"/>
          </p:cNvSpPr>
          <p:nvPr>
            <p:ph type="sldNum" sz="quarter" idx="12"/>
          </p:nvPr>
        </p:nvSpPr>
        <p:spPr/>
        <p:txBody>
          <a:bodyPr/>
          <a:lstStyle/>
          <a:p>
            <a:fld id="{C322CFD2-DE3A-4CE7-B4EF-D1050EA26FF7}" type="slidenum">
              <a:rPr lang="fr-FR" smtClean="0"/>
              <a:t>‹N°›</a:t>
            </a:fld>
            <a:endParaRPr lang="fr-FR"/>
          </a:p>
        </p:txBody>
      </p:sp>
    </p:spTree>
    <p:extLst>
      <p:ext uri="{BB962C8B-B14F-4D97-AF65-F5344CB8AC3E}">
        <p14:creationId xmlns:p14="http://schemas.microsoft.com/office/powerpoint/2010/main" val="243379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F2A3B-E1D3-5AF5-8425-E22F72ECB99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9E374D4-B02F-61B8-2D07-B3E6595260D7}"/>
              </a:ext>
            </a:extLst>
          </p:cNvPr>
          <p:cNvSpPr>
            <a:spLocks noGrp="1"/>
          </p:cNvSpPr>
          <p:nvPr>
            <p:ph type="dt" sz="half" idx="10"/>
          </p:nvPr>
        </p:nvSpPr>
        <p:spPr/>
        <p:txBody>
          <a:bodyPr/>
          <a:lstStyle/>
          <a:p>
            <a:fld id="{948957F2-C918-4494-A7F7-F0DF16B52B2B}" type="datetimeFigureOut">
              <a:rPr lang="fr-FR" smtClean="0"/>
              <a:t>31/08/2022</a:t>
            </a:fld>
            <a:endParaRPr lang="fr-FR"/>
          </a:p>
        </p:txBody>
      </p:sp>
      <p:sp>
        <p:nvSpPr>
          <p:cNvPr id="4" name="Espace réservé du pied de page 3">
            <a:extLst>
              <a:ext uri="{FF2B5EF4-FFF2-40B4-BE49-F238E27FC236}">
                <a16:creationId xmlns:a16="http://schemas.microsoft.com/office/drawing/2014/main" id="{4DD8C65A-2CDA-6712-D363-A71BC00DC5D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FC22AEC-EAE5-514F-4035-6FD016E2B081}"/>
              </a:ext>
            </a:extLst>
          </p:cNvPr>
          <p:cNvSpPr>
            <a:spLocks noGrp="1"/>
          </p:cNvSpPr>
          <p:nvPr>
            <p:ph type="sldNum" sz="quarter" idx="12"/>
          </p:nvPr>
        </p:nvSpPr>
        <p:spPr/>
        <p:txBody>
          <a:bodyPr/>
          <a:lstStyle/>
          <a:p>
            <a:fld id="{C322CFD2-DE3A-4CE7-B4EF-D1050EA26FF7}" type="slidenum">
              <a:rPr lang="fr-FR" smtClean="0"/>
              <a:t>‹N°›</a:t>
            </a:fld>
            <a:endParaRPr lang="fr-FR"/>
          </a:p>
        </p:txBody>
      </p:sp>
    </p:spTree>
    <p:extLst>
      <p:ext uri="{BB962C8B-B14F-4D97-AF65-F5344CB8AC3E}">
        <p14:creationId xmlns:p14="http://schemas.microsoft.com/office/powerpoint/2010/main" val="3707349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2B8B33-0544-618A-334E-FAF01ACAF51E}"/>
              </a:ext>
            </a:extLst>
          </p:cNvPr>
          <p:cNvSpPr>
            <a:spLocks noGrp="1"/>
          </p:cNvSpPr>
          <p:nvPr>
            <p:ph type="dt" sz="half" idx="10"/>
          </p:nvPr>
        </p:nvSpPr>
        <p:spPr/>
        <p:txBody>
          <a:bodyPr/>
          <a:lstStyle/>
          <a:p>
            <a:fld id="{948957F2-C918-4494-A7F7-F0DF16B52B2B}" type="datetimeFigureOut">
              <a:rPr lang="fr-FR" smtClean="0"/>
              <a:t>31/08/2022</a:t>
            </a:fld>
            <a:endParaRPr lang="fr-FR"/>
          </a:p>
        </p:txBody>
      </p:sp>
      <p:sp>
        <p:nvSpPr>
          <p:cNvPr id="3" name="Espace réservé du pied de page 2">
            <a:extLst>
              <a:ext uri="{FF2B5EF4-FFF2-40B4-BE49-F238E27FC236}">
                <a16:creationId xmlns:a16="http://schemas.microsoft.com/office/drawing/2014/main" id="{04E437DA-CCA7-7748-98EB-865968CB98B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5A34225-AE35-F41A-1117-609ED31C1851}"/>
              </a:ext>
            </a:extLst>
          </p:cNvPr>
          <p:cNvSpPr>
            <a:spLocks noGrp="1"/>
          </p:cNvSpPr>
          <p:nvPr>
            <p:ph type="sldNum" sz="quarter" idx="12"/>
          </p:nvPr>
        </p:nvSpPr>
        <p:spPr/>
        <p:txBody>
          <a:bodyPr/>
          <a:lstStyle/>
          <a:p>
            <a:fld id="{C322CFD2-DE3A-4CE7-B4EF-D1050EA26FF7}" type="slidenum">
              <a:rPr lang="fr-FR" smtClean="0"/>
              <a:t>‹N°›</a:t>
            </a:fld>
            <a:endParaRPr lang="fr-FR"/>
          </a:p>
        </p:txBody>
      </p:sp>
    </p:spTree>
    <p:extLst>
      <p:ext uri="{BB962C8B-B14F-4D97-AF65-F5344CB8AC3E}">
        <p14:creationId xmlns:p14="http://schemas.microsoft.com/office/powerpoint/2010/main" val="135224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AF055F-A0FF-DD22-D587-12315C59B78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F9129D0-AAC6-9FB3-4425-526FEC59AD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96F19DF-13D1-944A-4CB6-EE2E9941D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DFB24AD-B3E2-B365-66FA-FD76D0A3151A}"/>
              </a:ext>
            </a:extLst>
          </p:cNvPr>
          <p:cNvSpPr>
            <a:spLocks noGrp="1"/>
          </p:cNvSpPr>
          <p:nvPr>
            <p:ph type="dt" sz="half" idx="10"/>
          </p:nvPr>
        </p:nvSpPr>
        <p:spPr/>
        <p:txBody>
          <a:bodyPr/>
          <a:lstStyle/>
          <a:p>
            <a:fld id="{948957F2-C918-4494-A7F7-F0DF16B52B2B}" type="datetimeFigureOut">
              <a:rPr lang="fr-FR" smtClean="0"/>
              <a:t>31/08/2022</a:t>
            </a:fld>
            <a:endParaRPr lang="fr-FR"/>
          </a:p>
        </p:txBody>
      </p:sp>
      <p:sp>
        <p:nvSpPr>
          <p:cNvPr id="6" name="Espace réservé du pied de page 5">
            <a:extLst>
              <a:ext uri="{FF2B5EF4-FFF2-40B4-BE49-F238E27FC236}">
                <a16:creationId xmlns:a16="http://schemas.microsoft.com/office/drawing/2014/main" id="{BA769D24-DB5F-6534-2615-DE28776673F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248B04E-F4F5-2386-470C-B5334914234B}"/>
              </a:ext>
            </a:extLst>
          </p:cNvPr>
          <p:cNvSpPr>
            <a:spLocks noGrp="1"/>
          </p:cNvSpPr>
          <p:nvPr>
            <p:ph type="sldNum" sz="quarter" idx="12"/>
          </p:nvPr>
        </p:nvSpPr>
        <p:spPr/>
        <p:txBody>
          <a:bodyPr/>
          <a:lstStyle/>
          <a:p>
            <a:fld id="{C322CFD2-DE3A-4CE7-B4EF-D1050EA26FF7}" type="slidenum">
              <a:rPr lang="fr-FR" smtClean="0"/>
              <a:t>‹N°›</a:t>
            </a:fld>
            <a:endParaRPr lang="fr-FR"/>
          </a:p>
        </p:txBody>
      </p:sp>
    </p:spTree>
    <p:extLst>
      <p:ext uri="{BB962C8B-B14F-4D97-AF65-F5344CB8AC3E}">
        <p14:creationId xmlns:p14="http://schemas.microsoft.com/office/powerpoint/2010/main" val="181687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4B9089-851D-AEE5-A801-EAB014ABE41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ACA3004-4C8B-3080-78D3-A16E76F7C9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A69DB21-42E6-F45E-8D03-BBBE08F25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CBD6BF3-399C-5606-31AE-4FF3F321157F}"/>
              </a:ext>
            </a:extLst>
          </p:cNvPr>
          <p:cNvSpPr>
            <a:spLocks noGrp="1"/>
          </p:cNvSpPr>
          <p:nvPr>
            <p:ph type="dt" sz="half" idx="10"/>
          </p:nvPr>
        </p:nvSpPr>
        <p:spPr/>
        <p:txBody>
          <a:bodyPr/>
          <a:lstStyle/>
          <a:p>
            <a:fld id="{948957F2-C918-4494-A7F7-F0DF16B52B2B}" type="datetimeFigureOut">
              <a:rPr lang="fr-FR" smtClean="0"/>
              <a:t>31/08/2022</a:t>
            </a:fld>
            <a:endParaRPr lang="fr-FR"/>
          </a:p>
        </p:txBody>
      </p:sp>
      <p:sp>
        <p:nvSpPr>
          <p:cNvPr id="6" name="Espace réservé du pied de page 5">
            <a:extLst>
              <a:ext uri="{FF2B5EF4-FFF2-40B4-BE49-F238E27FC236}">
                <a16:creationId xmlns:a16="http://schemas.microsoft.com/office/drawing/2014/main" id="{040F3AA7-7283-21CC-FDE1-F141B7EEE74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1B64AF-0EAB-CEB2-DA5D-261F716046C5}"/>
              </a:ext>
            </a:extLst>
          </p:cNvPr>
          <p:cNvSpPr>
            <a:spLocks noGrp="1"/>
          </p:cNvSpPr>
          <p:nvPr>
            <p:ph type="sldNum" sz="quarter" idx="12"/>
          </p:nvPr>
        </p:nvSpPr>
        <p:spPr/>
        <p:txBody>
          <a:bodyPr/>
          <a:lstStyle/>
          <a:p>
            <a:fld id="{C322CFD2-DE3A-4CE7-B4EF-D1050EA26FF7}" type="slidenum">
              <a:rPr lang="fr-FR" smtClean="0"/>
              <a:t>‹N°›</a:t>
            </a:fld>
            <a:endParaRPr lang="fr-FR"/>
          </a:p>
        </p:txBody>
      </p:sp>
    </p:spTree>
    <p:extLst>
      <p:ext uri="{BB962C8B-B14F-4D97-AF65-F5344CB8AC3E}">
        <p14:creationId xmlns:p14="http://schemas.microsoft.com/office/powerpoint/2010/main" val="23036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1059633-CA6C-07FF-D740-B1670F68F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164451F-E4F1-9197-F6C1-14A18FAF0C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71EA6D-0123-BE98-352F-5C22BDF6F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957F2-C918-4494-A7F7-F0DF16B52B2B}" type="datetimeFigureOut">
              <a:rPr lang="fr-FR" smtClean="0"/>
              <a:t>31/08/2022</a:t>
            </a:fld>
            <a:endParaRPr lang="fr-FR"/>
          </a:p>
        </p:txBody>
      </p:sp>
      <p:sp>
        <p:nvSpPr>
          <p:cNvPr id="5" name="Espace réservé du pied de page 4">
            <a:extLst>
              <a:ext uri="{FF2B5EF4-FFF2-40B4-BE49-F238E27FC236}">
                <a16:creationId xmlns:a16="http://schemas.microsoft.com/office/drawing/2014/main" id="{2CE3CFFA-E57D-7C3C-4ED4-5909B5F937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893D63D-FB11-A722-74C8-A9FFCA945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2CFD2-DE3A-4CE7-B4EF-D1050EA26FF7}" type="slidenum">
              <a:rPr lang="fr-FR" smtClean="0"/>
              <a:t>‹N°›</a:t>
            </a:fld>
            <a:endParaRPr lang="fr-FR"/>
          </a:p>
        </p:txBody>
      </p:sp>
    </p:spTree>
    <p:extLst>
      <p:ext uri="{BB962C8B-B14F-4D97-AF65-F5344CB8AC3E}">
        <p14:creationId xmlns:p14="http://schemas.microsoft.com/office/powerpoint/2010/main" val="373036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ra.fr/fiches-metiers/chef-de-projet-web/" TargetMode="External"/><Relationship Id="rId2" Type="http://schemas.openxmlformats.org/officeDocument/2006/relationships/hyperlink" Target="https://www.kara.fr/actualites/focus-chef-de-projet-web-mobile/"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989EE-8750-04FD-DE7F-3F722B1E328F}"/>
              </a:ext>
            </a:extLst>
          </p:cNvPr>
          <p:cNvSpPr>
            <a:spLocks noGrp="1"/>
          </p:cNvSpPr>
          <p:nvPr>
            <p:ph type="ctrTitle"/>
          </p:nvPr>
        </p:nvSpPr>
        <p:spPr>
          <a:xfrm>
            <a:off x="1360862" y="397565"/>
            <a:ext cx="8326477" cy="2071844"/>
          </a:xfrm>
        </p:spPr>
        <p:txBody>
          <a:bodyPr/>
          <a:lstStyle/>
          <a:p>
            <a:r>
              <a:rPr lang="fr-FR" dirty="0" err="1"/>
              <a:t>Frondend</a:t>
            </a:r>
            <a:r>
              <a:rPr lang="fr-FR" dirty="0"/>
              <a:t> ?</a:t>
            </a:r>
            <a:br>
              <a:rPr lang="fr-FR" dirty="0"/>
            </a:br>
            <a:endParaRPr lang="fr-FR" dirty="0"/>
          </a:p>
        </p:txBody>
      </p:sp>
      <p:sp>
        <p:nvSpPr>
          <p:cNvPr id="3" name="Sous-titre 2">
            <a:extLst>
              <a:ext uri="{FF2B5EF4-FFF2-40B4-BE49-F238E27FC236}">
                <a16:creationId xmlns:a16="http://schemas.microsoft.com/office/drawing/2014/main" id="{FE62945C-F49B-A415-ADD8-66ECDB2CCC9C}"/>
              </a:ext>
            </a:extLst>
          </p:cNvPr>
          <p:cNvSpPr>
            <a:spLocks noGrp="1"/>
          </p:cNvSpPr>
          <p:nvPr>
            <p:ph type="subTitle" idx="1"/>
          </p:nvPr>
        </p:nvSpPr>
        <p:spPr/>
        <p:txBody>
          <a:bodyPr/>
          <a:lstStyle/>
          <a:p>
            <a:r>
              <a:rPr lang="fr-FR" b="0" i="0" dirty="0">
                <a:solidFill>
                  <a:srgbClr val="141414"/>
                </a:solidFill>
                <a:effectLst/>
                <a:latin typeface="Roboto Condensed" panose="02000000000000000000" pitchFamily="2" charset="0"/>
              </a:rPr>
              <a:t>Le </a:t>
            </a:r>
            <a:r>
              <a:rPr lang="fr-FR" b="1" i="0" dirty="0" err="1">
                <a:solidFill>
                  <a:srgbClr val="141414"/>
                </a:solidFill>
                <a:effectLst/>
                <a:latin typeface="Roboto Condensed" panose="02000000000000000000" pitchFamily="2" charset="0"/>
              </a:rPr>
              <a:t>front-end</a:t>
            </a:r>
            <a:r>
              <a:rPr lang="fr-FR" b="0" i="0" dirty="0">
                <a:solidFill>
                  <a:srgbClr val="141414"/>
                </a:solidFill>
                <a:effectLst/>
                <a:latin typeface="Roboto Condensed" panose="02000000000000000000" pitchFamily="2" charset="0"/>
              </a:rPr>
              <a:t> c’est la partie du code qui est reçue par le client. Je rappelle que le client c’est notre </a:t>
            </a:r>
            <a:r>
              <a:rPr lang="fr-FR" b="1" i="0" dirty="0">
                <a:solidFill>
                  <a:srgbClr val="141414"/>
                </a:solidFill>
                <a:effectLst/>
                <a:latin typeface="Roboto Condensed" panose="02000000000000000000" pitchFamily="2" charset="0"/>
              </a:rPr>
              <a:t>navigateur Web</a:t>
            </a:r>
            <a:r>
              <a:rPr lang="fr-FR" b="0" i="0" dirty="0">
                <a:solidFill>
                  <a:srgbClr val="141414"/>
                </a:solidFill>
                <a:effectLst/>
                <a:latin typeface="Roboto Condensed" panose="02000000000000000000" pitchFamily="2" charset="0"/>
              </a:rPr>
              <a:t>. Il s’agit finalement des éléments du site web que l’on aperçoit à l’écran et avec lesquels on pourra interagir. Ces éléments sont composés de 3 langages: </a:t>
            </a:r>
            <a:r>
              <a:rPr lang="fr-FR" b="1" i="0" dirty="0">
                <a:solidFill>
                  <a:srgbClr val="141414"/>
                </a:solidFill>
                <a:effectLst/>
                <a:latin typeface="Roboto Condensed" panose="02000000000000000000" pitchFamily="2" charset="0"/>
              </a:rPr>
              <a:t>HTML, CSS et Javascript</a:t>
            </a:r>
            <a:endParaRPr lang="fr-FR" dirty="0"/>
          </a:p>
        </p:txBody>
      </p:sp>
      <p:pic>
        <p:nvPicPr>
          <p:cNvPr id="6" name="Image 5">
            <a:extLst>
              <a:ext uri="{FF2B5EF4-FFF2-40B4-BE49-F238E27FC236}">
                <a16:creationId xmlns:a16="http://schemas.microsoft.com/office/drawing/2014/main" id="{EA308A46-5ED7-B60C-B51D-8BFC61385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330" y="1773239"/>
            <a:ext cx="6957392" cy="1655761"/>
          </a:xfrm>
          <a:prstGeom prst="rect">
            <a:avLst/>
          </a:prstGeom>
        </p:spPr>
      </p:pic>
    </p:spTree>
    <p:extLst>
      <p:ext uri="{BB962C8B-B14F-4D97-AF65-F5344CB8AC3E}">
        <p14:creationId xmlns:p14="http://schemas.microsoft.com/office/powerpoint/2010/main" val="150333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30E9E-007C-5A20-0ED8-B897F4E61EF0}"/>
              </a:ext>
            </a:extLst>
          </p:cNvPr>
          <p:cNvSpPr>
            <a:spLocks noGrp="1"/>
          </p:cNvSpPr>
          <p:nvPr>
            <p:ph type="ctrTitle"/>
          </p:nvPr>
        </p:nvSpPr>
        <p:spPr/>
        <p:txBody>
          <a:bodyPr>
            <a:normAutofit/>
          </a:bodyPr>
          <a:lstStyle/>
          <a:p>
            <a:r>
              <a:rPr lang="fr-FR" sz="1600" dirty="0">
                <a:latin typeface="Arial Rounded MT Bold" panose="020F0704030504030204" pitchFamily="34" charset="0"/>
              </a:rPr>
              <a:t>C’est quoi un </a:t>
            </a:r>
            <a:r>
              <a:rPr lang="fr-FR" sz="1600" dirty="0" err="1">
                <a:latin typeface="Arial Rounded MT Bold" panose="020F0704030504030204" pitchFamily="34" charset="0"/>
              </a:rPr>
              <a:t>developpeur</a:t>
            </a:r>
            <a:r>
              <a:rPr lang="fr-FR" sz="1600" dirty="0">
                <a:latin typeface="Arial Rounded MT Bold" panose="020F0704030504030204" pitchFamily="34" charset="0"/>
              </a:rPr>
              <a:t> web pour moi ?</a:t>
            </a:r>
          </a:p>
        </p:txBody>
      </p:sp>
      <p:sp>
        <p:nvSpPr>
          <p:cNvPr id="3" name="Sous-titre 2">
            <a:extLst>
              <a:ext uri="{FF2B5EF4-FFF2-40B4-BE49-F238E27FC236}">
                <a16:creationId xmlns:a16="http://schemas.microsoft.com/office/drawing/2014/main" id="{833502A9-F0A5-1D08-1287-24B82A5C2CCD}"/>
              </a:ext>
            </a:extLst>
          </p:cNvPr>
          <p:cNvSpPr>
            <a:spLocks noGrp="1"/>
          </p:cNvSpPr>
          <p:nvPr>
            <p:ph type="subTitle" idx="1"/>
          </p:nvPr>
        </p:nvSpPr>
        <p:spPr>
          <a:xfrm>
            <a:off x="1524000" y="4926842"/>
            <a:ext cx="9144000" cy="330958"/>
          </a:xfrm>
        </p:spPr>
        <p:txBody>
          <a:bodyPr>
            <a:normAutofit fontScale="85000" lnSpcReduction="20000"/>
          </a:bodyPr>
          <a:lstStyle/>
          <a:p>
            <a:endParaRPr lang="fr-FR" dirty="0"/>
          </a:p>
        </p:txBody>
      </p:sp>
      <p:sp>
        <p:nvSpPr>
          <p:cNvPr id="4" name="Rectangle 1">
            <a:extLst>
              <a:ext uri="{FF2B5EF4-FFF2-40B4-BE49-F238E27FC236}">
                <a16:creationId xmlns:a16="http://schemas.microsoft.com/office/drawing/2014/main" id="{8AF7EF0D-4C42-4303-2F42-6B17ED4A52A2}"/>
              </a:ext>
            </a:extLst>
          </p:cNvPr>
          <p:cNvSpPr>
            <a:spLocks noChangeArrowheads="1"/>
          </p:cNvSpPr>
          <p:nvPr/>
        </p:nvSpPr>
        <p:spPr bwMode="auto">
          <a:xfrm>
            <a:off x="0" y="-5549905"/>
            <a:ext cx="15572096" cy="11557010"/>
          </a:xfrm>
          <a:prstGeom prst="rect">
            <a:avLst/>
          </a:prstGeom>
          <a:solidFill>
            <a:srgbClr val="92428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200" b="0" i="1" u="none" strike="noStrike" cap="none" normalizeH="0" baseline="0" dirty="0" err="1">
                <a:ln>
                  <a:noFill/>
                </a:ln>
                <a:solidFill>
                  <a:srgbClr val="000000"/>
                </a:solidFill>
                <a:effectLst/>
                <a:latin typeface="Noto Serif" panose="02020600060500020200" pitchFamily="18" charset="0"/>
              </a:rPr>
              <a:t>che</a:t>
            </a:r>
            <a:r>
              <a:rPr kumimoji="0" lang="fr-FR" altLang="fr-FR" sz="2200" b="0" i="1" u="none" strike="noStrike" cap="none" normalizeH="0" baseline="0" dirty="0">
                <a:ln>
                  <a:noFill/>
                </a:ln>
                <a:solidFill>
                  <a:srgbClr val="000000"/>
                </a:solidFill>
                <a:effectLst/>
                <a:latin typeface="Noto Serif" panose="02020600060500020200" pitchFamily="18" charset="0"/>
              </a:rPr>
              <a:t> métier :</a:t>
            </a:r>
            <a:br>
              <a:rPr kumimoji="0" lang="fr-FR" altLang="fr-FR" sz="2200" b="0" i="1" u="none" strike="noStrike" cap="none" normalizeH="0" baseline="0" dirty="0">
                <a:ln>
                  <a:noFill/>
                </a:ln>
                <a:solidFill>
                  <a:srgbClr val="FFFFFF"/>
                </a:solidFill>
                <a:effectLst/>
                <a:latin typeface="Noto Serif" panose="02020600060500020200" pitchFamily="18" charset="0"/>
              </a:rPr>
            </a:br>
            <a:r>
              <a:rPr kumimoji="0" lang="fr-FR" altLang="fr-FR" sz="2200" b="0" i="1" u="none" strike="noStrike" cap="none" normalizeH="0" baseline="0" dirty="0">
                <a:ln>
                  <a:noFill/>
                </a:ln>
                <a:solidFill>
                  <a:srgbClr val="FFFFFF"/>
                </a:solidFill>
                <a:effectLst/>
                <a:latin typeface="Noto Serif" panose="02020600060500020200" pitchFamily="18" charset="0"/>
              </a:rPr>
              <a:t>Développeur web</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chemeClr val="tx1"/>
                </a:solidFill>
                <a:effectLst/>
              </a:rPr>
              <a:t>  </a:t>
            </a:r>
            <a:r>
              <a:rPr kumimoji="0" lang="fr-FR" altLang="fr-FR" sz="259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10100"/>
                </a:solidFill>
                <a:effectLst/>
                <a:latin typeface="Arial" panose="020B0604020202020204" pitchFamily="34" charset="0"/>
              </a:rPr>
              <a:t>Le métier de </a:t>
            </a:r>
            <a:r>
              <a:rPr kumimoji="0" lang="fr-FR" altLang="fr-FR" sz="1800" b="1" i="0" u="none" strike="noStrike" cap="none" normalizeH="0" baseline="0" dirty="0">
                <a:ln>
                  <a:noFill/>
                </a:ln>
                <a:solidFill>
                  <a:srgbClr val="010100"/>
                </a:solidFill>
                <a:effectLst/>
                <a:latin typeface="Arial" panose="020B0604020202020204" pitchFamily="34" charset="0"/>
              </a:rPr>
              <a:t>développeur web</a:t>
            </a:r>
            <a:r>
              <a:rPr kumimoji="0" lang="fr-FR" altLang="fr-FR" sz="1800" b="0" i="0" u="none" strike="noStrike" cap="none" normalizeH="0" baseline="0" dirty="0">
                <a:ln>
                  <a:noFill/>
                </a:ln>
                <a:solidFill>
                  <a:srgbClr val="010100"/>
                </a:solidFill>
                <a:effectLst/>
                <a:latin typeface="Arial" panose="020B0604020202020204" pitchFamily="34" charset="0"/>
              </a:rPr>
              <a:t> est de plus en plus recherché par les entreprises qui souhaitent créer un programme ou adapter les solutions techniques déjà existantes.</a:t>
            </a:r>
            <a:endParaRPr kumimoji="0" lang="fr-FR" altLang="fr-FR" sz="1800" b="1" i="1" u="none" strike="noStrike" cap="none" normalizeH="0" baseline="0" dirty="0">
              <a:ln>
                <a:noFill/>
              </a:ln>
              <a:solidFill>
                <a:schemeClr val="tx1"/>
              </a:solidFill>
              <a:effectLst/>
              <a:latin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1" u="none" strike="noStrike" cap="none" normalizeH="0" baseline="0" dirty="0">
                <a:ln>
                  <a:noFill/>
                </a:ln>
                <a:solidFill>
                  <a:schemeClr val="tx1"/>
                </a:solidFill>
                <a:effectLst/>
                <a:latin typeface="Noto Serif" panose="02020600060500020200" pitchFamily="18" charset="0"/>
              </a:rPr>
              <a:t>Les missions d’un développeur web</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10100"/>
                </a:solidFill>
                <a:effectLst/>
              </a:rPr>
              <a:t>Le développeur web, c’est le responsable de la</a:t>
            </a:r>
            <a:r>
              <a:rPr kumimoji="0" lang="fr-FR" altLang="fr-FR" sz="1800" b="0" i="0" u="none" strike="noStrike" cap="none" normalizeH="0" baseline="0" dirty="0">
                <a:ln>
                  <a:noFill/>
                </a:ln>
                <a:solidFill>
                  <a:srgbClr val="010100"/>
                </a:solidFill>
                <a:effectLst/>
                <a:latin typeface="Arial" panose="020B0604020202020204" pitchFamily="34" charset="0"/>
              </a:rPr>
              <a:t> </a:t>
            </a:r>
            <a:r>
              <a:rPr kumimoji="0" lang="fr-FR" altLang="fr-FR" sz="1800" b="1" i="0" u="none" strike="noStrike" cap="none" normalizeH="0" baseline="0" dirty="0">
                <a:ln>
                  <a:noFill/>
                </a:ln>
                <a:solidFill>
                  <a:srgbClr val="010100"/>
                </a:solidFill>
                <a:effectLst/>
                <a:latin typeface="Arial" panose="020B0604020202020204" pitchFamily="34" charset="0"/>
              </a:rPr>
              <a:t>programmation</a:t>
            </a:r>
            <a:r>
              <a:rPr kumimoji="0" lang="fr-FR" altLang="fr-FR" sz="1800" b="0" i="0" u="none" strike="noStrike" cap="none" normalizeH="0" baseline="0" dirty="0">
                <a:ln>
                  <a:noFill/>
                </a:ln>
                <a:solidFill>
                  <a:srgbClr val="010100"/>
                </a:solidFill>
                <a:effectLst/>
                <a:latin typeface="Arial" panose="020B0604020202020204" pitchFamily="34" charset="0"/>
              </a:rPr>
              <a:t>. Il est en charge de la conception de sites, d’applications, de logiciels et de programmes informatiques « sur-mesure » pour répondre aux besoins de son entreprise ou des clients. Pour cela, il analyse d’abord leurs besoins et réfléchit à l’ergonomie du programme à venir, dans l’objectif de satisfaire les utilisateurs. Il dresse ensuite un cahier des charges qui précise tous les détails nécessaires pour ces </a:t>
            </a:r>
            <a:r>
              <a:rPr kumimoji="0" lang="fr-FR" altLang="fr-FR" sz="1800" b="1" i="0" u="none" strike="noStrike" cap="none" normalizeH="0" baseline="0" dirty="0">
                <a:ln>
                  <a:noFill/>
                </a:ln>
                <a:solidFill>
                  <a:srgbClr val="010100"/>
                </a:solidFill>
                <a:effectLst/>
                <a:latin typeface="Arial" panose="020B0604020202020204" pitchFamily="34" charset="0"/>
              </a:rPr>
              <a:t>créations</a:t>
            </a:r>
            <a:r>
              <a:rPr kumimoji="0" lang="fr-FR" altLang="fr-FR" sz="1800" b="0" i="0" u="none" strike="noStrike" cap="none" normalizeH="0" baseline="0" dirty="0">
                <a:ln>
                  <a:noFill/>
                </a:ln>
                <a:solidFill>
                  <a:srgbClr val="010100"/>
                </a:solidFill>
                <a:effectLst/>
                <a:latin typeface="Arial" panose="020B0604020202020204" pitchFamily="34" charset="0"/>
              </a:rPr>
              <a:t>, avant de l’appliquer en écrivant les lignes de code. Enfin, il effectue des tests et dans la majorité des cas, est obligé par la suite de corriger les erreurs et d’adapter le logiciel selon les demandes du client.</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10100"/>
                </a:solidFill>
                <a:effectLst/>
                <a:latin typeface="Arial" panose="020B0604020202020204" pitchFamily="34"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10100"/>
                </a:solidFill>
                <a:effectLst/>
                <a:latin typeface="Arial" panose="020B0604020202020204" pitchFamily="34" charset="0"/>
              </a:rPr>
              <a:t>Après la création du site, de l’application, du programme ou du logiciel commandé, le </a:t>
            </a:r>
            <a:r>
              <a:rPr kumimoji="0" lang="fr-FR" altLang="fr-FR" sz="1800" b="1" i="0" u="none" strike="noStrike" cap="none" normalizeH="0" baseline="0" dirty="0">
                <a:ln>
                  <a:noFill/>
                </a:ln>
                <a:solidFill>
                  <a:srgbClr val="010100"/>
                </a:solidFill>
                <a:effectLst/>
                <a:latin typeface="Arial" panose="020B0604020202020204" pitchFamily="34" charset="0"/>
              </a:rPr>
              <a:t>développeur web</a:t>
            </a:r>
            <a:r>
              <a:rPr kumimoji="0" lang="fr-FR" altLang="fr-FR" sz="1800" b="0" i="0" u="none" strike="noStrike" cap="none" normalizeH="0" baseline="0" dirty="0">
                <a:ln>
                  <a:noFill/>
                </a:ln>
                <a:solidFill>
                  <a:srgbClr val="010100"/>
                </a:solidFill>
                <a:effectLst/>
                <a:latin typeface="Arial" panose="020B0604020202020204" pitchFamily="34" charset="0"/>
              </a:rPr>
              <a:t> a pour mission de le maintenir et de le faire évoluer quand cela est nécessaire. Il est considéré comme le responsable de son bon fonctionnement. Dès que des bugs remontent, il doit les résoudre au plus vite pour qu’ils n’impactent pas le programme en question. Lorsque ses compétences le permettent, il veille à la responsivité du </a:t>
            </a:r>
            <a:r>
              <a:rPr kumimoji="0" lang="fr-FR" altLang="fr-FR" sz="1800" b="1" i="0" u="none" strike="noStrike" cap="none" normalizeH="0" baseline="0" dirty="0">
                <a:ln>
                  <a:noFill/>
                </a:ln>
                <a:solidFill>
                  <a:srgbClr val="010100"/>
                </a:solidFill>
                <a:effectLst/>
                <a:latin typeface="Arial" panose="020B0604020202020204" pitchFamily="34" charset="0"/>
              </a:rPr>
              <a:t>site</a:t>
            </a:r>
            <a:r>
              <a:rPr kumimoji="0" lang="fr-FR" altLang="fr-FR" sz="1800" b="0" i="0" u="none" strike="noStrike" cap="none" normalizeH="0" baseline="0" dirty="0">
                <a:ln>
                  <a:noFill/>
                </a:ln>
                <a:solidFill>
                  <a:srgbClr val="010100"/>
                </a:solidFill>
                <a:effectLst/>
                <a:latin typeface="Arial" panose="020B0604020202020204" pitchFamily="34" charset="0"/>
              </a:rPr>
              <a:t> afin que celui-ci soit optimisé pour le </a:t>
            </a:r>
            <a:r>
              <a:rPr kumimoji="0" lang="fr-FR" altLang="fr-FR" sz="1800" b="0" i="0" u="sng" strike="noStrike" cap="none" normalizeH="0" baseline="0" dirty="0">
                <a:ln>
                  <a:noFill/>
                </a:ln>
                <a:solidFill>
                  <a:srgbClr val="8D6031"/>
                </a:solidFill>
                <a:effectLst/>
                <a:latin typeface="Arial" panose="020B0604020202020204" pitchFamily="34" charset="0"/>
                <a:hlinkClick r:id="rId2"/>
              </a:rPr>
              <a:t>mobile</a:t>
            </a:r>
            <a:r>
              <a:rPr kumimoji="0" lang="fr-FR" altLang="fr-FR" sz="1800" b="0" i="0" u="none" strike="noStrike" cap="none" normalizeH="0" baseline="0" dirty="0">
                <a:ln>
                  <a:noFill/>
                </a:ln>
                <a:solidFill>
                  <a:srgbClr val="010100"/>
                </a:solidFill>
                <a:effectLst/>
                <a:latin typeface="Arial" panose="020B0604020202020204" pitchFamily="34"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10100"/>
                </a:solidFill>
                <a:effectLst/>
                <a:latin typeface="Arial" panose="020B0604020202020204" pitchFamily="34"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10100"/>
                </a:solidFill>
                <a:effectLst/>
                <a:latin typeface="Arial" panose="020B0604020202020204" pitchFamily="34" charset="0"/>
              </a:rPr>
              <a:t>Le développeur web possède également une casquette de formateur. En effet, il peut être amené à rédiger des guides qui permettront aux utilisateurs de mieux comprendre les </a:t>
            </a:r>
            <a:r>
              <a:rPr kumimoji="0" lang="fr-FR" altLang="fr-FR" sz="1800" b="1" i="0" u="none" strike="noStrike" cap="none" normalizeH="0" baseline="0" dirty="0">
                <a:ln>
                  <a:noFill/>
                </a:ln>
                <a:solidFill>
                  <a:srgbClr val="010100"/>
                </a:solidFill>
                <a:effectLst/>
                <a:latin typeface="Arial" panose="020B0604020202020204" pitchFamily="34" charset="0"/>
              </a:rPr>
              <a:t>programmes</a:t>
            </a:r>
            <a:r>
              <a:rPr kumimoji="0" lang="fr-FR" altLang="fr-FR" sz="1800" b="0" i="0" u="none" strike="noStrike" cap="none" normalizeH="0" baseline="0" dirty="0">
                <a:ln>
                  <a:noFill/>
                </a:ln>
                <a:solidFill>
                  <a:srgbClr val="010100"/>
                </a:solidFill>
                <a:effectLst/>
                <a:latin typeface="Arial" panose="020B0604020202020204" pitchFamily="34" charset="0"/>
              </a:rPr>
              <a:t> créés. Ces explications servent aussi à former les personnes à éviter les erreurs ou à les régler plus facilement en cas de besoin. L’apprentissage peut se faire à travers une formation individuelle ou d’un groupe d’employés.</a:t>
            </a:r>
            <a:endParaRPr kumimoji="0" lang="fr-FR" altLang="fr-FR" sz="1600" b="0" i="1" u="none" strike="noStrike" cap="none" normalizeH="0" baseline="0" dirty="0">
              <a:ln>
                <a:noFill/>
              </a:ln>
              <a:solidFill>
                <a:schemeClr val="tx1"/>
              </a:solidFill>
              <a:effectLst/>
              <a:latin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1" u="none" strike="noStrike" cap="none" normalizeH="0" baseline="0" dirty="0">
                <a:ln>
                  <a:noFill/>
                </a:ln>
                <a:solidFill>
                  <a:schemeClr val="tx1"/>
                </a:solidFill>
                <a:effectLst/>
                <a:latin typeface="Noto Serif" panose="02020600060500020200" pitchFamily="18" charset="0"/>
              </a:rPr>
              <a:t>Les compétences demandées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rgbClr val="010100"/>
                </a:solidFill>
                <a:effectLst/>
              </a:rPr>
              <a:t>La majeure partie du travail se fait de manière autonome et individuelle. Toutefois, le</a:t>
            </a:r>
            <a:r>
              <a:rPr kumimoji="0" lang="fr-FR" altLang="fr-FR" sz="1800" b="0" i="0" u="none" strike="noStrike" cap="none" normalizeH="0" baseline="0" dirty="0">
                <a:ln>
                  <a:noFill/>
                </a:ln>
                <a:solidFill>
                  <a:srgbClr val="010100"/>
                </a:solidFill>
                <a:effectLst/>
                <a:latin typeface="Arial" panose="020B0604020202020204" pitchFamily="34" charset="0"/>
              </a:rPr>
              <a:t> </a:t>
            </a:r>
            <a:r>
              <a:rPr kumimoji="0" lang="fr-FR" altLang="fr-FR" sz="1800" b="1" i="0" u="none" strike="noStrike" cap="none" normalizeH="0" baseline="0" dirty="0">
                <a:ln>
                  <a:noFill/>
                </a:ln>
                <a:solidFill>
                  <a:srgbClr val="010100"/>
                </a:solidFill>
                <a:effectLst/>
                <a:latin typeface="Arial" panose="020B0604020202020204" pitchFamily="34" charset="0"/>
              </a:rPr>
              <a:t>développeur web</a:t>
            </a:r>
            <a:r>
              <a:rPr kumimoji="0" lang="fr-FR" altLang="fr-FR" sz="1800" b="0" i="0" u="none" strike="noStrike" cap="none" normalizeH="0" baseline="0" dirty="0">
                <a:ln>
                  <a:noFill/>
                </a:ln>
                <a:solidFill>
                  <a:srgbClr val="010100"/>
                </a:solidFill>
                <a:effectLst/>
                <a:latin typeface="Arial" panose="020B0604020202020204" pitchFamily="34" charset="0"/>
              </a:rPr>
              <a:t> doit savoir exercer au sein d’une équipe lorsqu’il est employé par une entreprise. Ses projets sont supervisés par un </a:t>
            </a:r>
            <a:r>
              <a:rPr kumimoji="0" lang="fr-FR" altLang="fr-FR" sz="1800" b="0" i="0" u="sng" strike="noStrike" cap="none" normalizeH="0" baseline="0" dirty="0">
                <a:ln>
                  <a:noFill/>
                </a:ln>
                <a:solidFill>
                  <a:srgbClr val="8D6031"/>
                </a:solidFill>
                <a:effectLst/>
                <a:latin typeface="Arial" panose="020B0604020202020204" pitchFamily="34" charset="0"/>
                <a:hlinkClick r:id="rId3"/>
              </a:rPr>
              <a:t>chef de projet web</a:t>
            </a:r>
            <a:r>
              <a:rPr kumimoji="0" lang="fr-FR" altLang="fr-FR" sz="1800" b="0" i="0" u="none" strike="noStrike" cap="none" normalizeH="0" baseline="0" dirty="0">
                <a:ln>
                  <a:noFill/>
                </a:ln>
                <a:solidFill>
                  <a:srgbClr val="010100"/>
                </a:solidFill>
                <a:effectLst/>
                <a:latin typeface="Arial" panose="020B0604020202020204" pitchFamily="34" charset="0"/>
              </a:rPr>
              <a:t> et/ou un </a:t>
            </a:r>
            <a:r>
              <a:rPr kumimoji="0" lang="fr-FR" altLang="fr-FR" sz="1800" b="1" i="0" u="none" strike="noStrike" cap="none" normalizeH="0" baseline="0" dirty="0">
                <a:ln>
                  <a:noFill/>
                </a:ln>
                <a:solidFill>
                  <a:srgbClr val="010100"/>
                </a:solidFill>
                <a:effectLst/>
                <a:latin typeface="Arial" panose="020B0604020202020204" pitchFamily="34" charset="0"/>
              </a:rPr>
              <a:t>directeur technique</a:t>
            </a:r>
            <a:r>
              <a:rPr kumimoji="0" lang="fr-FR" altLang="fr-FR" sz="1800" b="0" i="0" u="none" strike="noStrike" cap="none" normalizeH="0" baseline="0" dirty="0">
                <a:ln>
                  <a:noFill/>
                </a:ln>
                <a:solidFill>
                  <a:srgbClr val="010100"/>
                </a:solidFill>
                <a:effectLst/>
                <a:latin typeface="Arial" panose="020B0604020202020204" pitchFamily="34" charset="0"/>
              </a:rPr>
              <a:t>. Ses capacités de communication, d’écoute des besoins de la société ou des clients et de respect des délais sont alors importantes pour mener à bien son travail.</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010100"/>
                </a:solidFill>
                <a:effectLst/>
                <a:latin typeface="Arial" panose="020B0604020202020204" pitchFamily="34"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rgbClr val="010100"/>
                </a:solidFill>
                <a:effectLst/>
                <a:latin typeface="Arial" panose="020B0604020202020204" pitchFamily="34" charset="0"/>
              </a:rPr>
              <a:t>Créativité</a:t>
            </a:r>
            <a:r>
              <a:rPr kumimoji="0" lang="fr-FR" altLang="fr-FR" sz="1800" b="0" i="0" u="none" strike="noStrike" cap="none" normalizeH="0" baseline="0" dirty="0">
                <a:ln>
                  <a:noFill/>
                </a:ln>
                <a:solidFill>
                  <a:srgbClr val="010100"/>
                </a:solidFill>
                <a:effectLst/>
                <a:latin typeface="Arial" panose="020B0604020202020204" pitchFamily="34" charset="0"/>
              </a:rPr>
              <a:t> et polyvalence déterminent un développeur web qui sait innover, s’auto-former et s’adapter dans un secteur en constante évolution. Bien évidemment, la maîtrise parfaite des langages (SQL, Javascript, HTML, CSS…), CMS, outils et logiciels informatiques à sa disposition pour la </a:t>
            </a:r>
            <a:r>
              <a:rPr kumimoji="0" lang="fr-FR" altLang="fr-FR" sz="1800" b="1" i="0" u="none" strike="noStrike" cap="none" normalizeH="0" baseline="0" dirty="0">
                <a:ln>
                  <a:noFill/>
                </a:ln>
                <a:solidFill>
                  <a:srgbClr val="010100"/>
                </a:solidFill>
                <a:effectLst/>
                <a:latin typeface="Arial" panose="020B0604020202020204" pitchFamily="34" charset="0"/>
              </a:rPr>
              <a:t>programmation</a:t>
            </a:r>
            <a:r>
              <a:rPr kumimoji="0" lang="fr-FR" altLang="fr-FR" sz="1800" b="0" i="0" u="none" strike="noStrike" cap="none" normalizeH="0" baseline="0" dirty="0">
                <a:ln>
                  <a:noFill/>
                </a:ln>
                <a:solidFill>
                  <a:srgbClr val="010100"/>
                </a:solidFill>
                <a:effectLst/>
                <a:latin typeface="Arial" panose="020B0604020202020204" pitchFamily="34" charset="0"/>
              </a:rPr>
              <a:t> est indispensable.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Développeur web">
            <a:extLst>
              <a:ext uri="{FF2B5EF4-FFF2-40B4-BE49-F238E27FC236}">
                <a16:creationId xmlns:a16="http://schemas.microsoft.com/office/drawing/2014/main" id="{30D9D9E2-9C48-F53C-D7FC-3BCAF0932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 y="-3132138"/>
            <a:ext cx="11169555" cy="2837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7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B37432F-7D3D-0A90-4A57-452678EB1B14}"/>
              </a:ext>
            </a:extLst>
          </p:cNvPr>
          <p:cNvSpPr txBox="1"/>
          <p:nvPr/>
        </p:nvSpPr>
        <p:spPr>
          <a:xfrm>
            <a:off x="3048000" y="3109148"/>
            <a:ext cx="6096000" cy="923330"/>
          </a:xfrm>
          <a:prstGeom prst="rect">
            <a:avLst/>
          </a:prstGeom>
          <a:noFill/>
        </p:spPr>
        <p:txBody>
          <a:bodyPr wrap="square">
            <a:spAutoFit/>
          </a:bodyPr>
          <a:lstStyle/>
          <a:p>
            <a:pPr algn="ctr"/>
            <a:r>
              <a:rPr lang="fr-FR" b="0" i="0" cap="all" dirty="0">
                <a:solidFill>
                  <a:srgbClr val="FFFFFF"/>
                </a:solidFill>
                <a:effectLst/>
                <a:latin typeface="Quicksand"/>
              </a:rPr>
              <a:t>QUELLES SONT LES ÉTAPES DE CONCEPTION D'UN SITE QUELLES SONT LES ÉTAPES DE CONCEPTION D'UN SITE INTERNET ?</a:t>
            </a:r>
          </a:p>
          <a:p>
            <a:pPr algn="ctr"/>
            <a:r>
              <a:rPr lang="fr-FR" b="0" i="0" cap="all" dirty="0">
                <a:solidFill>
                  <a:srgbClr val="FFFFFF"/>
                </a:solidFill>
                <a:effectLst/>
                <a:latin typeface="Quicksand"/>
              </a:rPr>
              <a:t>INTERNET ?</a:t>
            </a:r>
          </a:p>
        </p:txBody>
      </p:sp>
      <p:sp>
        <p:nvSpPr>
          <p:cNvPr id="7" name="ZoneTexte 6">
            <a:extLst>
              <a:ext uri="{FF2B5EF4-FFF2-40B4-BE49-F238E27FC236}">
                <a16:creationId xmlns:a16="http://schemas.microsoft.com/office/drawing/2014/main" id="{9E114AF4-34E0-BBCA-3321-537D204FEBF9}"/>
              </a:ext>
            </a:extLst>
          </p:cNvPr>
          <p:cNvSpPr txBox="1"/>
          <p:nvPr/>
        </p:nvSpPr>
        <p:spPr>
          <a:xfrm>
            <a:off x="3048000" y="3109148"/>
            <a:ext cx="6096000" cy="923330"/>
          </a:xfrm>
          <a:prstGeom prst="rect">
            <a:avLst/>
          </a:prstGeom>
          <a:noFill/>
        </p:spPr>
        <p:txBody>
          <a:bodyPr wrap="square">
            <a:spAutoFit/>
          </a:bodyPr>
          <a:lstStyle/>
          <a:p>
            <a:pPr algn="ctr"/>
            <a:r>
              <a:rPr lang="fr-FR" b="0" i="0" cap="all" dirty="0">
                <a:solidFill>
                  <a:srgbClr val="FFFFFF"/>
                </a:solidFill>
                <a:effectLst/>
                <a:latin typeface="Quicksand"/>
              </a:rPr>
              <a:t>QUELLES SONT LQUELLES SONT LES ÉTAPES DE CONCEPTION D'UN SITE INTERNET ?</a:t>
            </a:r>
          </a:p>
          <a:p>
            <a:pPr algn="ctr"/>
            <a:r>
              <a:rPr lang="fr-FR" b="0" i="0" cap="all" dirty="0">
                <a:solidFill>
                  <a:srgbClr val="FFFFFF"/>
                </a:solidFill>
                <a:effectLst/>
                <a:latin typeface="Quicksand"/>
              </a:rPr>
              <a:t>ES ÉTAPES DE CONCEPTION D'UN SITE INTERNET ?</a:t>
            </a:r>
          </a:p>
        </p:txBody>
      </p:sp>
      <p:sp>
        <p:nvSpPr>
          <p:cNvPr id="11" name="ZoneTexte 10">
            <a:extLst>
              <a:ext uri="{FF2B5EF4-FFF2-40B4-BE49-F238E27FC236}">
                <a16:creationId xmlns:a16="http://schemas.microsoft.com/office/drawing/2014/main" id="{BCE90177-0C89-DF91-D417-3D06477BB14C}"/>
              </a:ext>
            </a:extLst>
          </p:cNvPr>
          <p:cNvSpPr txBox="1"/>
          <p:nvPr/>
        </p:nvSpPr>
        <p:spPr>
          <a:xfrm>
            <a:off x="3048000" y="3109148"/>
            <a:ext cx="6096000" cy="646331"/>
          </a:xfrm>
          <a:prstGeom prst="rect">
            <a:avLst/>
          </a:prstGeom>
          <a:noFill/>
        </p:spPr>
        <p:txBody>
          <a:bodyPr wrap="square">
            <a:spAutoFit/>
          </a:bodyPr>
          <a:lstStyle/>
          <a:p>
            <a:pPr algn="ctr"/>
            <a:r>
              <a:rPr lang="fr-FR" b="0" i="0" cap="all" dirty="0">
                <a:solidFill>
                  <a:srgbClr val="FFFFFF"/>
                </a:solidFill>
                <a:effectLst/>
                <a:latin typeface="Quicksand"/>
              </a:rPr>
              <a:t>QUELLES SONT LES ÉTAPES DE CONCEPTION D'UN SITE INTERNET ?</a:t>
            </a:r>
          </a:p>
        </p:txBody>
      </p:sp>
      <p:sp>
        <p:nvSpPr>
          <p:cNvPr id="15" name="ZoneTexte 14">
            <a:extLst>
              <a:ext uri="{FF2B5EF4-FFF2-40B4-BE49-F238E27FC236}">
                <a16:creationId xmlns:a16="http://schemas.microsoft.com/office/drawing/2014/main" id="{54F6BBDB-7B83-42D9-C148-2FA59849F0E9}"/>
              </a:ext>
            </a:extLst>
          </p:cNvPr>
          <p:cNvSpPr txBox="1"/>
          <p:nvPr/>
        </p:nvSpPr>
        <p:spPr>
          <a:xfrm>
            <a:off x="3048000" y="3109148"/>
            <a:ext cx="6096000" cy="646331"/>
          </a:xfrm>
          <a:prstGeom prst="rect">
            <a:avLst/>
          </a:prstGeom>
          <a:noFill/>
        </p:spPr>
        <p:txBody>
          <a:bodyPr wrap="square">
            <a:spAutoFit/>
          </a:bodyPr>
          <a:lstStyle/>
          <a:p>
            <a:pPr algn="ctr"/>
            <a:r>
              <a:rPr lang="fr-FR" b="0" i="0" cap="all" dirty="0">
                <a:solidFill>
                  <a:srgbClr val="FFFFFF"/>
                </a:solidFill>
                <a:effectLst/>
                <a:latin typeface="Quicksand"/>
              </a:rPr>
              <a:t>QUELLES SONT LES ÉTAPES DE CONCEPTION D'UN SITE INTERNET ?</a:t>
            </a:r>
          </a:p>
        </p:txBody>
      </p:sp>
      <p:sp>
        <p:nvSpPr>
          <p:cNvPr id="16" name="Titre 15">
            <a:extLst>
              <a:ext uri="{FF2B5EF4-FFF2-40B4-BE49-F238E27FC236}">
                <a16:creationId xmlns:a16="http://schemas.microsoft.com/office/drawing/2014/main" id="{B19814C9-B5D0-87D7-1DDD-2EA9A800E574}"/>
              </a:ext>
            </a:extLst>
          </p:cNvPr>
          <p:cNvSpPr>
            <a:spLocks noGrp="1"/>
          </p:cNvSpPr>
          <p:nvPr>
            <p:ph type="title"/>
          </p:nvPr>
        </p:nvSpPr>
        <p:spPr/>
        <p:txBody>
          <a:bodyPr>
            <a:normAutofit fontScale="90000"/>
          </a:bodyPr>
          <a:lstStyle/>
          <a:p>
            <a:r>
              <a:rPr lang="fr-FR" b="0" i="0" cap="all" dirty="0">
                <a:solidFill>
                  <a:srgbClr val="FFFFFF"/>
                </a:solidFill>
                <a:effectLst/>
                <a:latin typeface="Quicksand"/>
              </a:rPr>
              <a:t>QUELLES SONT LES ÉTAPES DE CONCEPTION D'UN SITE INTERNET ?</a:t>
            </a:r>
            <a:br>
              <a:rPr lang="fr-FR" b="0" i="0" cap="all" dirty="0">
                <a:solidFill>
                  <a:srgbClr val="FFFFFF"/>
                </a:solidFill>
                <a:effectLst/>
                <a:latin typeface="Quicksand"/>
              </a:rPr>
            </a:br>
            <a:endParaRPr lang="fr-FR" dirty="0"/>
          </a:p>
        </p:txBody>
      </p:sp>
      <p:pic>
        <p:nvPicPr>
          <p:cNvPr id="10" name="Espace réservé du contenu 9">
            <a:extLst>
              <a:ext uri="{FF2B5EF4-FFF2-40B4-BE49-F238E27FC236}">
                <a16:creationId xmlns:a16="http://schemas.microsoft.com/office/drawing/2014/main" id="{C446D602-1D6E-0D24-D2B3-A323A381DF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728870"/>
            <a:ext cx="9564757" cy="6129130"/>
          </a:xfrm>
        </p:spPr>
      </p:pic>
    </p:spTree>
    <p:extLst>
      <p:ext uri="{BB962C8B-B14F-4D97-AF65-F5344CB8AC3E}">
        <p14:creationId xmlns:p14="http://schemas.microsoft.com/office/powerpoint/2010/main" val="27650427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600</Words>
  <Application>Microsoft Office PowerPoint</Application>
  <PresentationFormat>Grand écran</PresentationFormat>
  <Paragraphs>23</Paragraphs>
  <Slides>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vt:i4>
      </vt:variant>
    </vt:vector>
  </HeadingPairs>
  <TitlesOfParts>
    <vt:vector size="11" baseType="lpstr">
      <vt:lpstr>Arial</vt:lpstr>
      <vt:lpstr>Arial Rounded MT Bold</vt:lpstr>
      <vt:lpstr>Calibri</vt:lpstr>
      <vt:lpstr>Calibri Light</vt:lpstr>
      <vt:lpstr>Noto Serif</vt:lpstr>
      <vt:lpstr>Quicksand</vt:lpstr>
      <vt:lpstr>Roboto Condensed</vt:lpstr>
      <vt:lpstr>Thème Office</vt:lpstr>
      <vt:lpstr>Frondend ? </vt:lpstr>
      <vt:lpstr>C’est quoi un developpeur web pour moi ?</vt:lpstr>
      <vt:lpstr>QUELLES SONT LES ÉTAPES DE CONCEPTION D'UN SITE INTERNET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Frondend ? </dc:title>
  <dc:creator>dell</dc:creator>
  <cp:lastModifiedBy>dell</cp:lastModifiedBy>
  <cp:revision>4</cp:revision>
  <dcterms:created xsi:type="dcterms:W3CDTF">2022-08-30T20:26:53Z</dcterms:created>
  <dcterms:modified xsi:type="dcterms:W3CDTF">2022-08-31T15:37:50Z</dcterms:modified>
</cp:coreProperties>
</file>