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7" r:id="rId2"/>
    <p:sldId id="277" r:id="rId3"/>
    <p:sldId id="296" r:id="rId4"/>
    <p:sldId id="299" r:id="rId5"/>
    <p:sldId id="297" r:id="rId6"/>
    <p:sldId id="270" r:id="rId7"/>
    <p:sldId id="287" r:id="rId8"/>
    <p:sldId id="271" r:id="rId9"/>
    <p:sldId id="273" r:id="rId10"/>
    <p:sldId id="274" r:id="rId11"/>
    <p:sldId id="301" r:id="rId12"/>
    <p:sldId id="294" r:id="rId13"/>
    <p:sldId id="278" r:id="rId14"/>
    <p:sldId id="295" r:id="rId15"/>
    <p:sldId id="304" r:id="rId16"/>
    <p:sldId id="302" r:id="rId17"/>
    <p:sldId id="281" r:id="rId18"/>
    <p:sldId id="306" r:id="rId19"/>
    <p:sldId id="283" r:id="rId20"/>
    <p:sldId id="284" r:id="rId21"/>
    <p:sldId id="307" r:id="rId22"/>
    <p:sldId id="285" r:id="rId2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C4"/>
    <a:srgbClr val="5B9BD6"/>
    <a:srgbClr val="E9EBF6"/>
    <a:srgbClr val="FFFFFF"/>
    <a:srgbClr val="CCCCCC"/>
    <a:srgbClr val="A6A6A6"/>
    <a:srgbClr val="B5C8E8"/>
    <a:srgbClr val="F9CCAD"/>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5423"/>
  </p:normalViewPr>
  <p:slideViewPr>
    <p:cSldViewPr snapToGrid="0" snapToObjects="1">
      <p:cViewPr varScale="1">
        <p:scale>
          <a:sx n="90" d="100"/>
          <a:sy n="90" d="100"/>
        </p:scale>
        <p:origin x="232" y="216"/>
      </p:cViewPr>
      <p:guideLst/>
    </p:cSldViewPr>
  </p:slideViewPr>
  <p:notesTextViewPr>
    <p:cViewPr>
      <p:scale>
        <a:sx n="1" d="1"/>
        <a:sy n="1" d="1"/>
      </p:scale>
      <p:origin x="0" y="0"/>
    </p:cViewPr>
  </p:notesTextViewPr>
  <p:notesViewPr>
    <p:cSldViewPr snapToGrid="0" snapToObjects="1">
      <p:cViewPr varScale="1">
        <p:scale>
          <a:sx n="125" d="100"/>
          <a:sy n="125" d="100"/>
        </p:scale>
        <p:origin x="2160" y="1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7FC1B-F840-F848-92ED-90E1E082C09B}" type="doc">
      <dgm:prSet loTypeId="urn:microsoft.com/office/officeart/2016/7/layout/LinearArrowProcessNumbered" loCatId="process" qsTypeId="urn:microsoft.com/office/officeart/2005/8/quickstyle/simple5" qsCatId="simple" csTypeId="urn:microsoft.com/office/officeart/2005/8/colors/accent1_5" csCatId="accent1" phldr="1"/>
      <dgm:spPr/>
      <dgm:t>
        <a:bodyPr/>
        <a:lstStyle/>
        <a:p>
          <a:endParaRPr lang="en-US"/>
        </a:p>
      </dgm:t>
    </dgm:pt>
    <dgm:pt modelId="{5672A793-C13B-534D-8F4C-98F9135138AA}">
      <dgm:prSet phldrT="[Text]" custT="1"/>
      <dgm:spPr/>
      <dgm:t>
        <a:bodyPr anchor="ctr"/>
        <a:lstStyle/>
        <a:p>
          <a:pPr algn="ctr"/>
          <a:r>
            <a:rPr lang="en-US" sz="2500" dirty="0"/>
            <a:t>Model Goals</a:t>
          </a:r>
        </a:p>
      </dgm:t>
    </dgm:pt>
    <dgm:pt modelId="{47C05BDF-DFC6-E14A-91BE-4C4C9095FF95}" type="parTrans" cxnId="{E9F2C5CC-9FF2-274A-875A-25A8B221C964}">
      <dgm:prSet/>
      <dgm:spPr/>
      <dgm:t>
        <a:bodyPr/>
        <a:lstStyle/>
        <a:p>
          <a:endParaRPr lang="en-US"/>
        </a:p>
      </dgm:t>
    </dgm:pt>
    <dgm:pt modelId="{ED2B6DDB-F159-4847-861E-8C6C93F8FB55}" type="sibTrans" cxnId="{E9F2C5CC-9FF2-274A-875A-25A8B221C964}">
      <dgm:prSet phldrT="1" phldr="0"/>
      <dgm:spPr/>
      <dgm:t>
        <a:bodyPr/>
        <a:lstStyle/>
        <a:p>
          <a:r>
            <a:rPr lang="en-US"/>
            <a:t>1</a:t>
          </a:r>
        </a:p>
      </dgm:t>
    </dgm:pt>
    <dgm:pt modelId="{4E340DC4-2EC0-2A4A-A28D-0DD267CE3F48}">
      <dgm:prSet phldrT="[Text]" custT="1"/>
      <dgm:spPr/>
      <dgm:t>
        <a:bodyPr anchor="ctr"/>
        <a:lstStyle/>
        <a:p>
          <a:pPr algn="ctr"/>
          <a:r>
            <a:rPr lang="en-US" sz="2500"/>
            <a:t>Calculate Lambdas</a:t>
          </a:r>
        </a:p>
      </dgm:t>
    </dgm:pt>
    <dgm:pt modelId="{43ADECAB-C8CB-314E-80A8-44DAF4CAE192}" type="parTrans" cxnId="{9969EE36-6E4F-6243-9FF4-27B12FBD9F94}">
      <dgm:prSet/>
      <dgm:spPr/>
      <dgm:t>
        <a:bodyPr/>
        <a:lstStyle/>
        <a:p>
          <a:endParaRPr lang="en-US"/>
        </a:p>
      </dgm:t>
    </dgm:pt>
    <dgm:pt modelId="{51BA8C9A-C08E-2844-9BDF-2F6A782F2E61}" type="sibTrans" cxnId="{9969EE36-6E4F-6243-9FF4-27B12FBD9F94}">
      <dgm:prSet phldrT="2" phldr="0"/>
      <dgm:spPr/>
      <dgm:t>
        <a:bodyPr/>
        <a:lstStyle/>
        <a:p>
          <a:r>
            <a:rPr lang="en-US"/>
            <a:t>2</a:t>
          </a:r>
        </a:p>
      </dgm:t>
    </dgm:pt>
    <dgm:pt modelId="{572E9421-E1CD-C243-85B5-80F2F51F475C}">
      <dgm:prSet phldrT="[Text]" custT="1"/>
      <dgm:spPr/>
      <dgm:t>
        <a:bodyPr anchor="ctr"/>
        <a:lstStyle/>
        <a:p>
          <a:pPr algn="ctr"/>
          <a:r>
            <a:rPr lang="en-US" sz="2500"/>
            <a:t>Simulate Games</a:t>
          </a:r>
        </a:p>
      </dgm:t>
    </dgm:pt>
    <dgm:pt modelId="{F95EB37A-C6FE-E943-A2AA-ADFC5572E2E7}" type="parTrans" cxnId="{CCBEFFB1-4131-6F43-93B2-549104DC759D}">
      <dgm:prSet/>
      <dgm:spPr/>
      <dgm:t>
        <a:bodyPr/>
        <a:lstStyle/>
        <a:p>
          <a:endParaRPr lang="en-US"/>
        </a:p>
      </dgm:t>
    </dgm:pt>
    <dgm:pt modelId="{050C65DA-9090-3E47-A5D4-EB39AA0B92F0}" type="sibTrans" cxnId="{CCBEFFB1-4131-6F43-93B2-549104DC759D}">
      <dgm:prSet phldrT="3" phldr="0"/>
      <dgm:spPr/>
      <dgm:t>
        <a:bodyPr/>
        <a:lstStyle/>
        <a:p>
          <a:r>
            <a:rPr lang="en-US"/>
            <a:t>3</a:t>
          </a:r>
        </a:p>
      </dgm:t>
    </dgm:pt>
    <dgm:pt modelId="{0C7273C5-0D34-ED48-915E-909551D8C4A0}">
      <dgm:prSet phldrT="[Text]" custT="1"/>
      <dgm:spPr/>
      <dgm:t>
        <a:bodyPr anchor="ctr"/>
        <a:lstStyle/>
        <a:p>
          <a:pPr algn="ctr"/>
          <a:r>
            <a:rPr lang="en-US" sz="2500"/>
            <a:t>Predict Outcome</a:t>
          </a:r>
        </a:p>
      </dgm:t>
    </dgm:pt>
    <dgm:pt modelId="{D7420C62-FF4D-3D42-9F48-2924146DFF34}" type="parTrans" cxnId="{1F4977E3-3A3E-1E4A-943E-F3BBFDEB7D1D}">
      <dgm:prSet/>
      <dgm:spPr/>
      <dgm:t>
        <a:bodyPr/>
        <a:lstStyle/>
        <a:p>
          <a:endParaRPr lang="en-US"/>
        </a:p>
      </dgm:t>
    </dgm:pt>
    <dgm:pt modelId="{1A06718E-20D9-6B40-8815-0ED4F4264640}" type="sibTrans" cxnId="{1F4977E3-3A3E-1E4A-943E-F3BBFDEB7D1D}">
      <dgm:prSet phldrT="4" phldr="0"/>
      <dgm:spPr/>
      <dgm:t>
        <a:bodyPr/>
        <a:lstStyle/>
        <a:p>
          <a:r>
            <a:rPr lang="en-US"/>
            <a:t>4</a:t>
          </a:r>
        </a:p>
      </dgm:t>
    </dgm:pt>
    <dgm:pt modelId="{9E79ECCC-DE50-7444-99EC-B176B99996C7}" type="pres">
      <dgm:prSet presAssocID="{CC07FC1B-F840-F848-92ED-90E1E082C09B}" presName="linearFlow" presStyleCnt="0">
        <dgm:presLayoutVars>
          <dgm:dir/>
          <dgm:animLvl val="lvl"/>
          <dgm:resizeHandles val="exact"/>
        </dgm:presLayoutVars>
      </dgm:prSet>
      <dgm:spPr/>
    </dgm:pt>
    <dgm:pt modelId="{B453A0B2-9DB3-6243-9CD4-4E82766C61C4}" type="pres">
      <dgm:prSet presAssocID="{5672A793-C13B-534D-8F4C-98F9135138AA}" presName="compositeNode" presStyleCnt="0"/>
      <dgm:spPr/>
    </dgm:pt>
    <dgm:pt modelId="{093CD397-5774-2248-9DDD-1971D24B1A25}" type="pres">
      <dgm:prSet presAssocID="{5672A793-C13B-534D-8F4C-98F9135138AA}" presName="parTx" presStyleLbl="node1" presStyleIdx="0" presStyleCnt="0">
        <dgm:presLayoutVars>
          <dgm:chMax val="0"/>
          <dgm:chPref val="0"/>
          <dgm:bulletEnabled val="1"/>
        </dgm:presLayoutVars>
      </dgm:prSet>
      <dgm:spPr/>
    </dgm:pt>
    <dgm:pt modelId="{81AAE92D-878B-2144-93AA-758044FB1F73}" type="pres">
      <dgm:prSet presAssocID="{5672A793-C13B-534D-8F4C-98F9135138AA}" presName="parSh" presStyleCnt="0"/>
      <dgm:spPr/>
    </dgm:pt>
    <dgm:pt modelId="{9D655EA3-7BCD-FF4E-864B-6CD367FC46EB}" type="pres">
      <dgm:prSet presAssocID="{5672A793-C13B-534D-8F4C-98F9135138AA}" presName="lineNode" presStyleLbl="alignAccFollowNode1" presStyleIdx="0" presStyleCnt="12"/>
      <dgm:spPr/>
    </dgm:pt>
    <dgm:pt modelId="{D6319B6C-9089-9343-8AD6-3E826C0A7AFD}" type="pres">
      <dgm:prSet presAssocID="{5672A793-C13B-534D-8F4C-98F9135138AA}" presName="lineArrowNode" presStyleLbl="alignAccFollowNode1" presStyleIdx="1" presStyleCnt="12"/>
      <dgm:spPr/>
    </dgm:pt>
    <dgm:pt modelId="{BFCA2AED-A420-804D-AD8F-A8B614473DDE}" type="pres">
      <dgm:prSet presAssocID="{ED2B6DDB-F159-4847-861E-8C6C93F8FB55}" presName="sibTransNodeCircle" presStyleLbl="alignNode1" presStyleIdx="0" presStyleCnt="4">
        <dgm:presLayoutVars>
          <dgm:chMax val="0"/>
          <dgm:bulletEnabled/>
        </dgm:presLayoutVars>
      </dgm:prSet>
      <dgm:spPr/>
    </dgm:pt>
    <dgm:pt modelId="{B16FEFE3-E619-8741-9D88-488C4B6EE3A7}" type="pres">
      <dgm:prSet presAssocID="{ED2B6DDB-F159-4847-861E-8C6C93F8FB55}" presName="spacerBetweenCircleAndCallout" presStyleCnt="0">
        <dgm:presLayoutVars/>
      </dgm:prSet>
      <dgm:spPr/>
    </dgm:pt>
    <dgm:pt modelId="{60F8FC0B-F77D-A340-AAC2-D55C72339360}" type="pres">
      <dgm:prSet presAssocID="{5672A793-C13B-534D-8F4C-98F9135138AA}" presName="nodeText" presStyleLbl="alignAccFollowNode1" presStyleIdx="2" presStyleCnt="12">
        <dgm:presLayoutVars>
          <dgm:bulletEnabled val="1"/>
        </dgm:presLayoutVars>
      </dgm:prSet>
      <dgm:spPr/>
    </dgm:pt>
    <dgm:pt modelId="{848EE6C6-8AD3-4640-AFBB-313A2EA84A58}" type="pres">
      <dgm:prSet presAssocID="{ED2B6DDB-F159-4847-861E-8C6C93F8FB55}" presName="sibTransComposite" presStyleCnt="0"/>
      <dgm:spPr/>
    </dgm:pt>
    <dgm:pt modelId="{C6EED9B6-AE64-E44F-A2B2-7BE1716A1ACF}" type="pres">
      <dgm:prSet presAssocID="{4E340DC4-2EC0-2A4A-A28D-0DD267CE3F48}" presName="compositeNode" presStyleCnt="0"/>
      <dgm:spPr/>
    </dgm:pt>
    <dgm:pt modelId="{8F59C851-A3FB-9646-85BB-40A6A2C25946}" type="pres">
      <dgm:prSet presAssocID="{4E340DC4-2EC0-2A4A-A28D-0DD267CE3F48}" presName="parTx" presStyleLbl="node1" presStyleIdx="0" presStyleCnt="0">
        <dgm:presLayoutVars>
          <dgm:chMax val="0"/>
          <dgm:chPref val="0"/>
          <dgm:bulletEnabled val="1"/>
        </dgm:presLayoutVars>
      </dgm:prSet>
      <dgm:spPr/>
    </dgm:pt>
    <dgm:pt modelId="{443DEFD1-2AA1-F247-9F41-10B8E8AF0425}" type="pres">
      <dgm:prSet presAssocID="{4E340DC4-2EC0-2A4A-A28D-0DD267CE3F48}" presName="parSh" presStyleCnt="0"/>
      <dgm:spPr/>
    </dgm:pt>
    <dgm:pt modelId="{50BBB1CE-E938-FF40-8A29-49A921DFA56D}" type="pres">
      <dgm:prSet presAssocID="{4E340DC4-2EC0-2A4A-A28D-0DD267CE3F48}" presName="lineNode" presStyleLbl="alignAccFollowNode1" presStyleIdx="3" presStyleCnt="12"/>
      <dgm:spPr/>
    </dgm:pt>
    <dgm:pt modelId="{8F03C795-6D02-3842-AD62-B74FB48A5825}" type="pres">
      <dgm:prSet presAssocID="{4E340DC4-2EC0-2A4A-A28D-0DD267CE3F48}" presName="lineArrowNode" presStyleLbl="alignAccFollowNode1" presStyleIdx="4" presStyleCnt="12"/>
      <dgm:spPr/>
    </dgm:pt>
    <dgm:pt modelId="{8CBE7E43-CE73-414C-A194-7274E9D2922A}" type="pres">
      <dgm:prSet presAssocID="{51BA8C9A-C08E-2844-9BDF-2F6A782F2E61}" presName="sibTransNodeCircle" presStyleLbl="alignNode1" presStyleIdx="1" presStyleCnt="4">
        <dgm:presLayoutVars>
          <dgm:chMax val="0"/>
          <dgm:bulletEnabled/>
        </dgm:presLayoutVars>
      </dgm:prSet>
      <dgm:spPr/>
    </dgm:pt>
    <dgm:pt modelId="{C5FD2570-6150-5B43-B8D7-39242B626A72}" type="pres">
      <dgm:prSet presAssocID="{51BA8C9A-C08E-2844-9BDF-2F6A782F2E61}" presName="spacerBetweenCircleAndCallout" presStyleCnt="0">
        <dgm:presLayoutVars/>
      </dgm:prSet>
      <dgm:spPr/>
    </dgm:pt>
    <dgm:pt modelId="{F73B6CFF-132A-9947-BEE7-914322D606E7}" type="pres">
      <dgm:prSet presAssocID="{4E340DC4-2EC0-2A4A-A28D-0DD267CE3F48}" presName="nodeText" presStyleLbl="alignAccFollowNode1" presStyleIdx="5" presStyleCnt="12">
        <dgm:presLayoutVars>
          <dgm:bulletEnabled val="1"/>
        </dgm:presLayoutVars>
      </dgm:prSet>
      <dgm:spPr/>
    </dgm:pt>
    <dgm:pt modelId="{461BAFA6-1D46-5343-88EF-B1BB166CB1AB}" type="pres">
      <dgm:prSet presAssocID="{51BA8C9A-C08E-2844-9BDF-2F6A782F2E61}" presName="sibTransComposite" presStyleCnt="0"/>
      <dgm:spPr/>
    </dgm:pt>
    <dgm:pt modelId="{A7B38429-49D9-BB41-A806-C80743ECCB6E}" type="pres">
      <dgm:prSet presAssocID="{572E9421-E1CD-C243-85B5-80F2F51F475C}" presName="compositeNode" presStyleCnt="0"/>
      <dgm:spPr/>
    </dgm:pt>
    <dgm:pt modelId="{9C9658B9-26E0-DE4F-AB3D-921FF1126DFA}" type="pres">
      <dgm:prSet presAssocID="{572E9421-E1CD-C243-85B5-80F2F51F475C}" presName="parTx" presStyleLbl="node1" presStyleIdx="0" presStyleCnt="0">
        <dgm:presLayoutVars>
          <dgm:chMax val="0"/>
          <dgm:chPref val="0"/>
          <dgm:bulletEnabled val="1"/>
        </dgm:presLayoutVars>
      </dgm:prSet>
      <dgm:spPr/>
    </dgm:pt>
    <dgm:pt modelId="{96A30E93-C97C-3E47-A9B1-5E7702503BAD}" type="pres">
      <dgm:prSet presAssocID="{572E9421-E1CD-C243-85B5-80F2F51F475C}" presName="parSh" presStyleCnt="0"/>
      <dgm:spPr/>
    </dgm:pt>
    <dgm:pt modelId="{8156DFE4-49E6-CA46-AB19-D136A801BA20}" type="pres">
      <dgm:prSet presAssocID="{572E9421-E1CD-C243-85B5-80F2F51F475C}" presName="lineNode" presStyleLbl="alignAccFollowNode1" presStyleIdx="6" presStyleCnt="12"/>
      <dgm:spPr/>
    </dgm:pt>
    <dgm:pt modelId="{12997F3F-4491-154A-82A3-FD85C775C2CB}" type="pres">
      <dgm:prSet presAssocID="{572E9421-E1CD-C243-85B5-80F2F51F475C}" presName="lineArrowNode" presStyleLbl="alignAccFollowNode1" presStyleIdx="7" presStyleCnt="12"/>
      <dgm:spPr/>
    </dgm:pt>
    <dgm:pt modelId="{DB54E177-BE72-474D-8DC6-718582CB6C03}" type="pres">
      <dgm:prSet presAssocID="{050C65DA-9090-3E47-A5D4-EB39AA0B92F0}" presName="sibTransNodeCircle" presStyleLbl="alignNode1" presStyleIdx="2" presStyleCnt="4">
        <dgm:presLayoutVars>
          <dgm:chMax val="0"/>
          <dgm:bulletEnabled/>
        </dgm:presLayoutVars>
      </dgm:prSet>
      <dgm:spPr/>
    </dgm:pt>
    <dgm:pt modelId="{2432D304-CC2A-E446-89B6-9A57F74AA74E}" type="pres">
      <dgm:prSet presAssocID="{050C65DA-9090-3E47-A5D4-EB39AA0B92F0}" presName="spacerBetweenCircleAndCallout" presStyleCnt="0">
        <dgm:presLayoutVars/>
      </dgm:prSet>
      <dgm:spPr/>
    </dgm:pt>
    <dgm:pt modelId="{52473869-9778-C24D-A296-5474AD3EB0B4}" type="pres">
      <dgm:prSet presAssocID="{572E9421-E1CD-C243-85B5-80F2F51F475C}" presName="nodeText" presStyleLbl="alignAccFollowNode1" presStyleIdx="8" presStyleCnt="12">
        <dgm:presLayoutVars>
          <dgm:bulletEnabled val="1"/>
        </dgm:presLayoutVars>
      </dgm:prSet>
      <dgm:spPr/>
    </dgm:pt>
    <dgm:pt modelId="{E68F69D1-9F9F-8443-B062-AB18BA8045C9}" type="pres">
      <dgm:prSet presAssocID="{050C65DA-9090-3E47-A5D4-EB39AA0B92F0}" presName="sibTransComposite" presStyleCnt="0"/>
      <dgm:spPr/>
    </dgm:pt>
    <dgm:pt modelId="{C54601F1-C0ED-974D-9236-17C39F1C9364}" type="pres">
      <dgm:prSet presAssocID="{0C7273C5-0D34-ED48-915E-909551D8C4A0}" presName="compositeNode" presStyleCnt="0"/>
      <dgm:spPr/>
    </dgm:pt>
    <dgm:pt modelId="{74C38897-BA46-1840-9B56-54837629C98C}" type="pres">
      <dgm:prSet presAssocID="{0C7273C5-0D34-ED48-915E-909551D8C4A0}" presName="parTx" presStyleLbl="node1" presStyleIdx="0" presStyleCnt="0">
        <dgm:presLayoutVars>
          <dgm:chMax val="0"/>
          <dgm:chPref val="0"/>
          <dgm:bulletEnabled val="1"/>
        </dgm:presLayoutVars>
      </dgm:prSet>
      <dgm:spPr/>
    </dgm:pt>
    <dgm:pt modelId="{EDB0A040-909D-4045-93A2-493DBB721F34}" type="pres">
      <dgm:prSet presAssocID="{0C7273C5-0D34-ED48-915E-909551D8C4A0}" presName="parSh" presStyleCnt="0"/>
      <dgm:spPr/>
    </dgm:pt>
    <dgm:pt modelId="{243B0F21-948B-9741-833D-3794522337C0}" type="pres">
      <dgm:prSet presAssocID="{0C7273C5-0D34-ED48-915E-909551D8C4A0}" presName="lineNode" presStyleLbl="alignAccFollowNode1" presStyleIdx="9" presStyleCnt="12"/>
      <dgm:spPr/>
    </dgm:pt>
    <dgm:pt modelId="{4D7572C3-F5E5-034C-8F90-3CF96A674462}" type="pres">
      <dgm:prSet presAssocID="{0C7273C5-0D34-ED48-915E-909551D8C4A0}" presName="lineArrowNode" presStyleLbl="alignAccFollowNode1" presStyleIdx="10" presStyleCnt="12"/>
      <dgm:spPr/>
    </dgm:pt>
    <dgm:pt modelId="{E3E10AE6-28D6-6A4B-A06C-A9563E6CAA1A}" type="pres">
      <dgm:prSet presAssocID="{1A06718E-20D9-6B40-8815-0ED4F4264640}" presName="sibTransNodeCircle" presStyleLbl="alignNode1" presStyleIdx="3" presStyleCnt="4">
        <dgm:presLayoutVars>
          <dgm:chMax val="0"/>
          <dgm:bulletEnabled/>
        </dgm:presLayoutVars>
      </dgm:prSet>
      <dgm:spPr/>
    </dgm:pt>
    <dgm:pt modelId="{2E7ACEF4-2B69-BD47-A667-42306E2AA82B}" type="pres">
      <dgm:prSet presAssocID="{1A06718E-20D9-6B40-8815-0ED4F4264640}" presName="spacerBetweenCircleAndCallout" presStyleCnt="0">
        <dgm:presLayoutVars/>
      </dgm:prSet>
      <dgm:spPr/>
    </dgm:pt>
    <dgm:pt modelId="{0BEDC1A7-DBB2-4E4C-A548-5FF9BB05C67F}" type="pres">
      <dgm:prSet presAssocID="{0C7273C5-0D34-ED48-915E-909551D8C4A0}" presName="nodeText" presStyleLbl="alignAccFollowNode1" presStyleIdx="11" presStyleCnt="12">
        <dgm:presLayoutVars>
          <dgm:bulletEnabled val="1"/>
        </dgm:presLayoutVars>
      </dgm:prSet>
      <dgm:spPr/>
    </dgm:pt>
  </dgm:ptLst>
  <dgm:cxnLst>
    <dgm:cxn modelId="{9969EE36-6E4F-6243-9FF4-27B12FBD9F94}" srcId="{CC07FC1B-F840-F848-92ED-90E1E082C09B}" destId="{4E340DC4-2EC0-2A4A-A28D-0DD267CE3F48}" srcOrd="1" destOrd="0" parTransId="{43ADECAB-C8CB-314E-80A8-44DAF4CAE192}" sibTransId="{51BA8C9A-C08E-2844-9BDF-2F6A782F2E61}"/>
    <dgm:cxn modelId="{64FFE33F-B2EB-BA47-A12D-5B36A784412F}" type="presOf" srcId="{0C7273C5-0D34-ED48-915E-909551D8C4A0}" destId="{0BEDC1A7-DBB2-4E4C-A548-5FF9BB05C67F}" srcOrd="0" destOrd="0" presId="urn:microsoft.com/office/officeart/2016/7/layout/LinearArrowProcessNumbered"/>
    <dgm:cxn modelId="{F623D34B-DC15-3A4A-851F-1E4AD5986F4B}" type="presOf" srcId="{1A06718E-20D9-6B40-8815-0ED4F4264640}" destId="{E3E10AE6-28D6-6A4B-A06C-A9563E6CAA1A}" srcOrd="0" destOrd="0" presId="urn:microsoft.com/office/officeart/2016/7/layout/LinearArrowProcessNumbered"/>
    <dgm:cxn modelId="{9C1C2256-F3A8-4F40-9DC9-256EB7535DCF}" type="presOf" srcId="{050C65DA-9090-3E47-A5D4-EB39AA0B92F0}" destId="{DB54E177-BE72-474D-8DC6-718582CB6C03}" srcOrd="0" destOrd="0" presId="urn:microsoft.com/office/officeart/2016/7/layout/LinearArrowProcessNumbered"/>
    <dgm:cxn modelId="{4B79F979-6D40-8E40-AF22-96AB13952427}" type="presOf" srcId="{5672A793-C13B-534D-8F4C-98F9135138AA}" destId="{60F8FC0B-F77D-A340-AAC2-D55C72339360}" srcOrd="0" destOrd="0" presId="urn:microsoft.com/office/officeart/2016/7/layout/LinearArrowProcessNumbered"/>
    <dgm:cxn modelId="{6991AA90-C9C4-AE45-B1B6-0505AA172F19}" type="presOf" srcId="{572E9421-E1CD-C243-85B5-80F2F51F475C}" destId="{52473869-9778-C24D-A296-5474AD3EB0B4}" srcOrd="0" destOrd="0" presId="urn:microsoft.com/office/officeart/2016/7/layout/LinearArrowProcessNumbered"/>
    <dgm:cxn modelId="{204ED290-C608-DB49-8F44-3E39727693D5}" type="presOf" srcId="{CC07FC1B-F840-F848-92ED-90E1E082C09B}" destId="{9E79ECCC-DE50-7444-99EC-B176B99996C7}" srcOrd="0" destOrd="0" presId="urn:microsoft.com/office/officeart/2016/7/layout/LinearArrowProcessNumbered"/>
    <dgm:cxn modelId="{C31460A0-5F39-CC41-9F0B-A0B3226C4862}" type="presOf" srcId="{ED2B6DDB-F159-4847-861E-8C6C93F8FB55}" destId="{BFCA2AED-A420-804D-AD8F-A8B614473DDE}" srcOrd="0" destOrd="0" presId="urn:microsoft.com/office/officeart/2016/7/layout/LinearArrowProcessNumbered"/>
    <dgm:cxn modelId="{CCBEFFB1-4131-6F43-93B2-549104DC759D}" srcId="{CC07FC1B-F840-F848-92ED-90E1E082C09B}" destId="{572E9421-E1CD-C243-85B5-80F2F51F475C}" srcOrd="2" destOrd="0" parTransId="{F95EB37A-C6FE-E943-A2AA-ADFC5572E2E7}" sibTransId="{050C65DA-9090-3E47-A5D4-EB39AA0B92F0}"/>
    <dgm:cxn modelId="{2386DBC9-66AF-594E-9205-6BB94F7D747A}" type="presOf" srcId="{4E340DC4-2EC0-2A4A-A28D-0DD267CE3F48}" destId="{F73B6CFF-132A-9947-BEE7-914322D606E7}" srcOrd="0" destOrd="0" presId="urn:microsoft.com/office/officeart/2016/7/layout/LinearArrowProcessNumbered"/>
    <dgm:cxn modelId="{E9F2C5CC-9FF2-274A-875A-25A8B221C964}" srcId="{CC07FC1B-F840-F848-92ED-90E1E082C09B}" destId="{5672A793-C13B-534D-8F4C-98F9135138AA}" srcOrd="0" destOrd="0" parTransId="{47C05BDF-DFC6-E14A-91BE-4C4C9095FF95}" sibTransId="{ED2B6DDB-F159-4847-861E-8C6C93F8FB55}"/>
    <dgm:cxn modelId="{23B3C6D0-35DD-654E-BB4E-AC4C0FEB7513}" type="presOf" srcId="{51BA8C9A-C08E-2844-9BDF-2F6A782F2E61}" destId="{8CBE7E43-CE73-414C-A194-7274E9D2922A}" srcOrd="0" destOrd="0" presId="urn:microsoft.com/office/officeart/2016/7/layout/LinearArrowProcessNumbered"/>
    <dgm:cxn modelId="{1F4977E3-3A3E-1E4A-943E-F3BBFDEB7D1D}" srcId="{CC07FC1B-F840-F848-92ED-90E1E082C09B}" destId="{0C7273C5-0D34-ED48-915E-909551D8C4A0}" srcOrd="3" destOrd="0" parTransId="{D7420C62-FF4D-3D42-9F48-2924146DFF34}" sibTransId="{1A06718E-20D9-6B40-8815-0ED4F4264640}"/>
    <dgm:cxn modelId="{7376A499-A873-FC40-8836-AA73BF461E1A}" type="presParOf" srcId="{9E79ECCC-DE50-7444-99EC-B176B99996C7}" destId="{B453A0B2-9DB3-6243-9CD4-4E82766C61C4}" srcOrd="0" destOrd="0" presId="urn:microsoft.com/office/officeart/2016/7/layout/LinearArrowProcessNumbered"/>
    <dgm:cxn modelId="{8D12780B-EFE3-0646-9F3C-5CED674420A9}" type="presParOf" srcId="{B453A0B2-9DB3-6243-9CD4-4E82766C61C4}" destId="{093CD397-5774-2248-9DDD-1971D24B1A25}" srcOrd="0" destOrd="0" presId="urn:microsoft.com/office/officeart/2016/7/layout/LinearArrowProcessNumbered"/>
    <dgm:cxn modelId="{56271072-CE82-1B46-A767-3796F2ADE240}" type="presParOf" srcId="{B453A0B2-9DB3-6243-9CD4-4E82766C61C4}" destId="{81AAE92D-878B-2144-93AA-758044FB1F73}" srcOrd="1" destOrd="0" presId="urn:microsoft.com/office/officeart/2016/7/layout/LinearArrowProcessNumbered"/>
    <dgm:cxn modelId="{9623FECF-1664-674D-AB24-D78DAC7CF9AF}" type="presParOf" srcId="{81AAE92D-878B-2144-93AA-758044FB1F73}" destId="{9D655EA3-7BCD-FF4E-864B-6CD367FC46EB}" srcOrd="0" destOrd="0" presId="urn:microsoft.com/office/officeart/2016/7/layout/LinearArrowProcessNumbered"/>
    <dgm:cxn modelId="{41FD6394-E295-464D-A30A-6532B2B0D6D0}" type="presParOf" srcId="{81AAE92D-878B-2144-93AA-758044FB1F73}" destId="{D6319B6C-9089-9343-8AD6-3E826C0A7AFD}" srcOrd="1" destOrd="0" presId="urn:microsoft.com/office/officeart/2016/7/layout/LinearArrowProcessNumbered"/>
    <dgm:cxn modelId="{9818351A-954A-BC46-B3BF-143A4AACCD07}" type="presParOf" srcId="{81AAE92D-878B-2144-93AA-758044FB1F73}" destId="{BFCA2AED-A420-804D-AD8F-A8B614473DDE}" srcOrd="2" destOrd="0" presId="urn:microsoft.com/office/officeart/2016/7/layout/LinearArrowProcessNumbered"/>
    <dgm:cxn modelId="{5225BA5E-081E-604E-B15B-CD503B47DC81}" type="presParOf" srcId="{81AAE92D-878B-2144-93AA-758044FB1F73}" destId="{B16FEFE3-E619-8741-9D88-488C4B6EE3A7}" srcOrd="3" destOrd="0" presId="urn:microsoft.com/office/officeart/2016/7/layout/LinearArrowProcessNumbered"/>
    <dgm:cxn modelId="{20D2ED46-F005-3941-A7CD-A2FAB2F019C9}" type="presParOf" srcId="{B453A0B2-9DB3-6243-9CD4-4E82766C61C4}" destId="{60F8FC0B-F77D-A340-AAC2-D55C72339360}" srcOrd="2" destOrd="0" presId="urn:microsoft.com/office/officeart/2016/7/layout/LinearArrowProcessNumbered"/>
    <dgm:cxn modelId="{F0E45316-FA82-0442-9CF9-7F12910A2B00}" type="presParOf" srcId="{9E79ECCC-DE50-7444-99EC-B176B99996C7}" destId="{848EE6C6-8AD3-4640-AFBB-313A2EA84A58}" srcOrd="1" destOrd="0" presId="urn:microsoft.com/office/officeart/2016/7/layout/LinearArrowProcessNumbered"/>
    <dgm:cxn modelId="{CCF91E4A-60D1-9D4D-A421-18EDEE1F3C90}" type="presParOf" srcId="{9E79ECCC-DE50-7444-99EC-B176B99996C7}" destId="{C6EED9B6-AE64-E44F-A2B2-7BE1716A1ACF}" srcOrd="2" destOrd="0" presId="urn:microsoft.com/office/officeart/2016/7/layout/LinearArrowProcessNumbered"/>
    <dgm:cxn modelId="{C7EAE2DC-12D6-9449-85E5-632B057A34B0}" type="presParOf" srcId="{C6EED9B6-AE64-E44F-A2B2-7BE1716A1ACF}" destId="{8F59C851-A3FB-9646-85BB-40A6A2C25946}" srcOrd="0" destOrd="0" presId="urn:microsoft.com/office/officeart/2016/7/layout/LinearArrowProcessNumbered"/>
    <dgm:cxn modelId="{A70817DD-8994-FE44-8DC7-317FB1CE0B7A}" type="presParOf" srcId="{C6EED9B6-AE64-E44F-A2B2-7BE1716A1ACF}" destId="{443DEFD1-2AA1-F247-9F41-10B8E8AF0425}" srcOrd="1" destOrd="0" presId="urn:microsoft.com/office/officeart/2016/7/layout/LinearArrowProcessNumbered"/>
    <dgm:cxn modelId="{1B11F362-0924-AA43-A5C1-645831D911B7}" type="presParOf" srcId="{443DEFD1-2AA1-F247-9F41-10B8E8AF0425}" destId="{50BBB1CE-E938-FF40-8A29-49A921DFA56D}" srcOrd="0" destOrd="0" presId="urn:microsoft.com/office/officeart/2016/7/layout/LinearArrowProcessNumbered"/>
    <dgm:cxn modelId="{AAB6EF38-E69F-2444-B677-54F31C6F744F}" type="presParOf" srcId="{443DEFD1-2AA1-F247-9F41-10B8E8AF0425}" destId="{8F03C795-6D02-3842-AD62-B74FB48A5825}" srcOrd="1" destOrd="0" presId="urn:microsoft.com/office/officeart/2016/7/layout/LinearArrowProcessNumbered"/>
    <dgm:cxn modelId="{E0694894-8E6E-F845-8BB0-7675D9E037E3}" type="presParOf" srcId="{443DEFD1-2AA1-F247-9F41-10B8E8AF0425}" destId="{8CBE7E43-CE73-414C-A194-7274E9D2922A}" srcOrd="2" destOrd="0" presId="urn:microsoft.com/office/officeart/2016/7/layout/LinearArrowProcessNumbered"/>
    <dgm:cxn modelId="{212E872F-1CD3-1B46-BD8A-EEAFE12A739D}" type="presParOf" srcId="{443DEFD1-2AA1-F247-9F41-10B8E8AF0425}" destId="{C5FD2570-6150-5B43-B8D7-39242B626A72}" srcOrd="3" destOrd="0" presId="urn:microsoft.com/office/officeart/2016/7/layout/LinearArrowProcessNumbered"/>
    <dgm:cxn modelId="{0F843408-B690-5246-932B-CE218D96FF18}" type="presParOf" srcId="{C6EED9B6-AE64-E44F-A2B2-7BE1716A1ACF}" destId="{F73B6CFF-132A-9947-BEE7-914322D606E7}" srcOrd="2" destOrd="0" presId="urn:microsoft.com/office/officeart/2016/7/layout/LinearArrowProcessNumbered"/>
    <dgm:cxn modelId="{5E208BAC-3070-8B44-8D02-EB2BBC1B5A06}" type="presParOf" srcId="{9E79ECCC-DE50-7444-99EC-B176B99996C7}" destId="{461BAFA6-1D46-5343-88EF-B1BB166CB1AB}" srcOrd="3" destOrd="0" presId="urn:microsoft.com/office/officeart/2016/7/layout/LinearArrowProcessNumbered"/>
    <dgm:cxn modelId="{96C6DDF3-CA20-B048-819F-74F45FEA6729}" type="presParOf" srcId="{9E79ECCC-DE50-7444-99EC-B176B99996C7}" destId="{A7B38429-49D9-BB41-A806-C80743ECCB6E}" srcOrd="4" destOrd="0" presId="urn:microsoft.com/office/officeart/2016/7/layout/LinearArrowProcessNumbered"/>
    <dgm:cxn modelId="{7E6F74EB-124C-8241-A68D-8F7C6A6ED3B5}" type="presParOf" srcId="{A7B38429-49D9-BB41-A806-C80743ECCB6E}" destId="{9C9658B9-26E0-DE4F-AB3D-921FF1126DFA}" srcOrd="0" destOrd="0" presId="urn:microsoft.com/office/officeart/2016/7/layout/LinearArrowProcessNumbered"/>
    <dgm:cxn modelId="{7E184C7C-A493-1D49-A941-376A6A17DEE6}" type="presParOf" srcId="{A7B38429-49D9-BB41-A806-C80743ECCB6E}" destId="{96A30E93-C97C-3E47-A9B1-5E7702503BAD}" srcOrd="1" destOrd="0" presId="urn:microsoft.com/office/officeart/2016/7/layout/LinearArrowProcessNumbered"/>
    <dgm:cxn modelId="{2A167900-A79A-5C4B-9368-560CE9C9044B}" type="presParOf" srcId="{96A30E93-C97C-3E47-A9B1-5E7702503BAD}" destId="{8156DFE4-49E6-CA46-AB19-D136A801BA20}" srcOrd="0" destOrd="0" presId="urn:microsoft.com/office/officeart/2016/7/layout/LinearArrowProcessNumbered"/>
    <dgm:cxn modelId="{4EDABF7C-7EA3-B149-A12E-2CC526E5D83C}" type="presParOf" srcId="{96A30E93-C97C-3E47-A9B1-5E7702503BAD}" destId="{12997F3F-4491-154A-82A3-FD85C775C2CB}" srcOrd="1" destOrd="0" presId="urn:microsoft.com/office/officeart/2016/7/layout/LinearArrowProcessNumbered"/>
    <dgm:cxn modelId="{6DA31C21-DD77-1147-BEE0-05FA2F48BDC0}" type="presParOf" srcId="{96A30E93-C97C-3E47-A9B1-5E7702503BAD}" destId="{DB54E177-BE72-474D-8DC6-718582CB6C03}" srcOrd="2" destOrd="0" presId="urn:microsoft.com/office/officeart/2016/7/layout/LinearArrowProcessNumbered"/>
    <dgm:cxn modelId="{87A1B251-ECDC-AD46-BF25-344CE0C54D7D}" type="presParOf" srcId="{96A30E93-C97C-3E47-A9B1-5E7702503BAD}" destId="{2432D304-CC2A-E446-89B6-9A57F74AA74E}" srcOrd="3" destOrd="0" presId="urn:microsoft.com/office/officeart/2016/7/layout/LinearArrowProcessNumbered"/>
    <dgm:cxn modelId="{FF2EEA79-6404-BA48-895A-70CF09FA395D}" type="presParOf" srcId="{A7B38429-49D9-BB41-A806-C80743ECCB6E}" destId="{52473869-9778-C24D-A296-5474AD3EB0B4}" srcOrd="2" destOrd="0" presId="urn:microsoft.com/office/officeart/2016/7/layout/LinearArrowProcessNumbered"/>
    <dgm:cxn modelId="{8378B14C-DF3C-3A4A-890A-23FC2F4E5208}" type="presParOf" srcId="{9E79ECCC-DE50-7444-99EC-B176B99996C7}" destId="{E68F69D1-9F9F-8443-B062-AB18BA8045C9}" srcOrd="5" destOrd="0" presId="urn:microsoft.com/office/officeart/2016/7/layout/LinearArrowProcessNumbered"/>
    <dgm:cxn modelId="{8B169E12-83D5-134C-9DE5-42AC5A8EEC3D}" type="presParOf" srcId="{9E79ECCC-DE50-7444-99EC-B176B99996C7}" destId="{C54601F1-C0ED-974D-9236-17C39F1C9364}" srcOrd="6" destOrd="0" presId="urn:microsoft.com/office/officeart/2016/7/layout/LinearArrowProcessNumbered"/>
    <dgm:cxn modelId="{152739B1-FCE6-5A49-B6BB-2ABFB80AFEDF}" type="presParOf" srcId="{C54601F1-C0ED-974D-9236-17C39F1C9364}" destId="{74C38897-BA46-1840-9B56-54837629C98C}" srcOrd="0" destOrd="0" presId="urn:microsoft.com/office/officeart/2016/7/layout/LinearArrowProcessNumbered"/>
    <dgm:cxn modelId="{563F3925-C2D0-A94A-98A6-61BCAB53C42C}" type="presParOf" srcId="{C54601F1-C0ED-974D-9236-17C39F1C9364}" destId="{EDB0A040-909D-4045-93A2-493DBB721F34}" srcOrd="1" destOrd="0" presId="urn:microsoft.com/office/officeart/2016/7/layout/LinearArrowProcessNumbered"/>
    <dgm:cxn modelId="{759A643D-E699-364A-8593-D214429F9DCF}" type="presParOf" srcId="{EDB0A040-909D-4045-93A2-493DBB721F34}" destId="{243B0F21-948B-9741-833D-3794522337C0}" srcOrd="0" destOrd="0" presId="urn:microsoft.com/office/officeart/2016/7/layout/LinearArrowProcessNumbered"/>
    <dgm:cxn modelId="{D5302256-7194-4A4B-B000-4649E8A0DA85}" type="presParOf" srcId="{EDB0A040-909D-4045-93A2-493DBB721F34}" destId="{4D7572C3-F5E5-034C-8F90-3CF96A674462}" srcOrd="1" destOrd="0" presId="urn:microsoft.com/office/officeart/2016/7/layout/LinearArrowProcessNumbered"/>
    <dgm:cxn modelId="{8B0197EE-7529-8544-874A-40591C1E4D73}" type="presParOf" srcId="{EDB0A040-909D-4045-93A2-493DBB721F34}" destId="{E3E10AE6-28D6-6A4B-A06C-A9563E6CAA1A}" srcOrd="2" destOrd="0" presId="urn:microsoft.com/office/officeart/2016/7/layout/LinearArrowProcessNumbered"/>
    <dgm:cxn modelId="{EBC19055-32B1-9C42-8480-957C8B3DC10E}" type="presParOf" srcId="{EDB0A040-909D-4045-93A2-493DBB721F34}" destId="{2E7ACEF4-2B69-BD47-A667-42306E2AA82B}" srcOrd="3" destOrd="0" presId="urn:microsoft.com/office/officeart/2016/7/layout/LinearArrowProcessNumbered"/>
    <dgm:cxn modelId="{A4FD10FA-8AC4-F545-8020-29F8A7BBFA7F}" type="presParOf" srcId="{C54601F1-C0ED-974D-9236-17C39F1C9364}" destId="{0BEDC1A7-DBB2-4E4C-A548-5FF9BB05C67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F2EEB1-CCC8-8749-BA90-F50138887636}" type="doc">
      <dgm:prSet loTypeId="urn:microsoft.com/office/officeart/2005/8/layout/hierarchy1" loCatId="hierarchy" qsTypeId="urn:microsoft.com/office/officeart/2005/8/quickstyle/simple4" qsCatId="simple" csTypeId="urn:microsoft.com/office/officeart/2005/8/colors/accent2_2" csCatId="accent2" phldr="1"/>
      <dgm:spPr/>
      <dgm:t>
        <a:bodyPr/>
        <a:lstStyle/>
        <a:p>
          <a:endParaRPr lang="en-US"/>
        </a:p>
      </dgm:t>
    </dgm:pt>
    <dgm:pt modelId="{401A1927-0069-9F40-97CF-E6710781B22B}">
      <dgm:prSet phldrT="[Text]"/>
      <dgm:spPr/>
      <dgm:t>
        <a:bodyPr/>
        <a:lstStyle/>
        <a:p>
          <a:r>
            <a:rPr lang="en-US" dirty="0"/>
            <a:t>Soccer Power Index</a:t>
          </a:r>
        </a:p>
      </dgm:t>
    </dgm:pt>
    <dgm:pt modelId="{A34BF5CA-0FC3-1247-8ABF-3126CCD78D66}" type="parTrans" cxnId="{A2C1586E-2082-2B4D-94B8-B1D77F6F4FF6}">
      <dgm:prSet/>
      <dgm:spPr/>
      <dgm:t>
        <a:bodyPr/>
        <a:lstStyle/>
        <a:p>
          <a:endParaRPr lang="en-US"/>
        </a:p>
      </dgm:t>
    </dgm:pt>
    <dgm:pt modelId="{260A3FDF-18E2-B04C-B819-A6AF37515C52}" type="sibTrans" cxnId="{A2C1586E-2082-2B4D-94B8-B1D77F6F4FF6}">
      <dgm:prSet/>
      <dgm:spPr/>
      <dgm:t>
        <a:bodyPr/>
        <a:lstStyle/>
        <a:p>
          <a:endParaRPr lang="en-US"/>
        </a:p>
      </dgm:t>
    </dgm:pt>
    <dgm:pt modelId="{09E1A16F-D136-EF46-97B8-BC5E05464162}">
      <dgm:prSet phldrT="[Text]"/>
      <dgm:spPr/>
      <dgm:t>
        <a:bodyPr/>
        <a:lstStyle/>
        <a:p>
          <a:r>
            <a:rPr lang="en-US" dirty="0"/>
            <a:t>Team Goals</a:t>
          </a:r>
        </a:p>
      </dgm:t>
    </dgm:pt>
    <dgm:pt modelId="{B6CA76C1-7CF9-8142-8E88-6CEA050ECF6A}" type="parTrans" cxnId="{5BEA4842-6351-9349-8709-3567AC1BB43C}">
      <dgm:prSet/>
      <dgm:spPr/>
      <dgm:t>
        <a:bodyPr/>
        <a:lstStyle/>
        <a:p>
          <a:endParaRPr lang="en-US"/>
        </a:p>
      </dgm:t>
    </dgm:pt>
    <dgm:pt modelId="{2CE603A1-EF84-F549-B2B4-6BC4FC5B6516}" type="sibTrans" cxnId="{5BEA4842-6351-9349-8709-3567AC1BB43C}">
      <dgm:prSet/>
      <dgm:spPr/>
      <dgm:t>
        <a:bodyPr/>
        <a:lstStyle/>
        <a:p>
          <a:endParaRPr lang="en-US"/>
        </a:p>
      </dgm:t>
    </dgm:pt>
    <dgm:pt modelId="{1B3F12B9-67EF-C749-90FD-414A4443D6AD}">
      <dgm:prSet phldrT="[Text]"/>
      <dgm:spPr/>
      <dgm:t>
        <a:bodyPr/>
        <a:lstStyle/>
        <a:p>
          <a:r>
            <a:rPr lang="en-US" dirty="0"/>
            <a:t>Expected Goals</a:t>
          </a:r>
        </a:p>
      </dgm:t>
    </dgm:pt>
    <dgm:pt modelId="{1C58E331-084B-D841-90CB-9C76C4B2921C}" type="parTrans" cxnId="{E4EA6B2C-D962-F84E-959F-A68ACABB1D45}">
      <dgm:prSet/>
      <dgm:spPr/>
      <dgm:t>
        <a:bodyPr/>
        <a:lstStyle/>
        <a:p>
          <a:endParaRPr lang="en-US"/>
        </a:p>
      </dgm:t>
    </dgm:pt>
    <dgm:pt modelId="{3A5E2FEC-699E-8E4D-924E-0F9C08D3A5D1}" type="sibTrans" cxnId="{E4EA6B2C-D962-F84E-959F-A68ACABB1D45}">
      <dgm:prSet/>
      <dgm:spPr/>
      <dgm:t>
        <a:bodyPr/>
        <a:lstStyle/>
        <a:p>
          <a:endParaRPr lang="en-US"/>
        </a:p>
      </dgm:t>
    </dgm:pt>
    <dgm:pt modelId="{E5C8CE21-FAD8-4340-8252-C4499CCE285A}" type="pres">
      <dgm:prSet presAssocID="{71F2EEB1-CCC8-8749-BA90-F50138887636}" presName="hierChild1" presStyleCnt="0">
        <dgm:presLayoutVars>
          <dgm:chPref val="1"/>
          <dgm:dir/>
          <dgm:animOne val="branch"/>
          <dgm:animLvl val="lvl"/>
          <dgm:resizeHandles/>
        </dgm:presLayoutVars>
      </dgm:prSet>
      <dgm:spPr/>
    </dgm:pt>
    <dgm:pt modelId="{E34B66FC-0C50-4D42-B24F-8A9201F973C5}" type="pres">
      <dgm:prSet presAssocID="{401A1927-0069-9F40-97CF-E6710781B22B}" presName="hierRoot1" presStyleCnt="0"/>
      <dgm:spPr/>
    </dgm:pt>
    <dgm:pt modelId="{F7EF0F08-522F-FD46-830F-51FFA65BF527}" type="pres">
      <dgm:prSet presAssocID="{401A1927-0069-9F40-97CF-E6710781B22B}" presName="composite" presStyleCnt="0"/>
      <dgm:spPr/>
    </dgm:pt>
    <dgm:pt modelId="{A3A9F268-DF06-1E44-B620-50B0E5F8D6B1}" type="pres">
      <dgm:prSet presAssocID="{401A1927-0069-9F40-97CF-E6710781B22B}" presName="background" presStyleLbl="node0" presStyleIdx="0" presStyleCnt="3"/>
      <dgm:spPr/>
    </dgm:pt>
    <dgm:pt modelId="{FBA60DB0-2E5C-2C43-86CB-F2F08901EF73}" type="pres">
      <dgm:prSet presAssocID="{401A1927-0069-9F40-97CF-E6710781B22B}" presName="text" presStyleLbl="fgAcc0" presStyleIdx="0" presStyleCnt="3">
        <dgm:presLayoutVars>
          <dgm:chPref val="3"/>
        </dgm:presLayoutVars>
      </dgm:prSet>
      <dgm:spPr/>
    </dgm:pt>
    <dgm:pt modelId="{05C279E3-AF9A-864F-8589-5AE286DD6B7B}" type="pres">
      <dgm:prSet presAssocID="{401A1927-0069-9F40-97CF-E6710781B22B}" presName="hierChild2" presStyleCnt="0"/>
      <dgm:spPr/>
    </dgm:pt>
    <dgm:pt modelId="{35ECB150-3C12-C746-987B-D29C7C478EA0}" type="pres">
      <dgm:prSet presAssocID="{09E1A16F-D136-EF46-97B8-BC5E05464162}" presName="hierRoot1" presStyleCnt="0"/>
      <dgm:spPr/>
    </dgm:pt>
    <dgm:pt modelId="{93FEF86C-569B-4745-9631-334694E8DEE1}" type="pres">
      <dgm:prSet presAssocID="{09E1A16F-D136-EF46-97B8-BC5E05464162}" presName="composite" presStyleCnt="0"/>
      <dgm:spPr/>
    </dgm:pt>
    <dgm:pt modelId="{E3B88295-CD50-ED40-BB92-09B2CDF5B9CA}" type="pres">
      <dgm:prSet presAssocID="{09E1A16F-D136-EF46-97B8-BC5E05464162}" presName="background" presStyleLbl="node0" presStyleIdx="1" presStyleCnt="3"/>
      <dgm:spPr/>
    </dgm:pt>
    <dgm:pt modelId="{A94E7005-B3F6-594F-ADF6-FE42A33E108A}" type="pres">
      <dgm:prSet presAssocID="{09E1A16F-D136-EF46-97B8-BC5E05464162}" presName="text" presStyleLbl="fgAcc0" presStyleIdx="1" presStyleCnt="3">
        <dgm:presLayoutVars>
          <dgm:chPref val="3"/>
        </dgm:presLayoutVars>
      </dgm:prSet>
      <dgm:spPr/>
    </dgm:pt>
    <dgm:pt modelId="{0CFBB14C-3D67-DE4B-8C4E-83760B25AF66}" type="pres">
      <dgm:prSet presAssocID="{09E1A16F-D136-EF46-97B8-BC5E05464162}" presName="hierChild2" presStyleCnt="0"/>
      <dgm:spPr/>
    </dgm:pt>
    <dgm:pt modelId="{9FEBD89B-3EB8-034A-9FE7-1B0DA7247DCE}" type="pres">
      <dgm:prSet presAssocID="{1B3F12B9-67EF-C749-90FD-414A4443D6AD}" presName="hierRoot1" presStyleCnt="0"/>
      <dgm:spPr/>
    </dgm:pt>
    <dgm:pt modelId="{9C60EADE-1CFA-3041-9074-BD0A17249F55}" type="pres">
      <dgm:prSet presAssocID="{1B3F12B9-67EF-C749-90FD-414A4443D6AD}" presName="composite" presStyleCnt="0"/>
      <dgm:spPr/>
    </dgm:pt>
    <dgm:pt modelId="{4631947F-0C74-DD48-A34C-3BFA90E7F5C4}" type="pres">
      <dgm:prSet presAssocID="{1B3F12B9-67EF-C749-90FD-414A4443D6AD}" presName="background" presStyleLbl="node0" presStyleIdx="2" presStyleCnt="3"/>
      <dgm:spPr/>
    </dgm:pt>
    <dgm:pt modelId="{22A53555-192F-F248-9E27-F330212B42D9}" type="pres">
      <dgm:prSet presAssocID="{1B3F12B9-67EF-C749-90FD-414A4443D6AD}" presName="text" presStyleLbl="fgAcc0" presStyleIdx="2" presStyleCnt="3">
        <dgm:presLayoutVars>
          <dgm:chPref val="3"/>
        </dgm:presLayoutVars>
      </dgm:prSet>
      <dgm:spPr/>
    </dgm:pt>
    <dgm:pt modelId="{DB081476-6943-8744-A319-0A62025E3D46}" type="pres">
      <dgm:prSet presAssocID="{1B3F12B9-67EF-C749-90FD-414A4443D6AD}" presName="hierChild2" presStyleCnt="0"/>
      <dgm:spPr/>
    </dgm:pt>
  </dgm:ptLst>
  <dgm:cxnLst>
    <dgm:cxn modelId="{28503003-AFB7-D64B-BF42-700EF4F228AD}" type="presOf" srcId="{1B3F12B9-67EF-C749-90FD-414A4443D6AD}" destId="{22A53555-192F-F248-9E27-F330212B42D9}" srcOrd="0" destOrd="0" presId="urn:microsoft.com/office/officeart/2005/8/layout/hierarchy1"/>
    <dgm:cxn modelId="{E4EA6B2C-D962-F84E-959F-A68ACABB1D45}" srcId="{71F2EEB1-CCC8-8749-BA90-F50138887636}" destId="{1B3F12B9-67EF-C749-90FD-414A4443D6AD}" srcOrd="2" destOrd="0" parTransId="{1C58E331-084B-D841-90CB-9C76C4B2921C}" sibTransId="{3A5E2FEC-699E-8E4D-924E-0F9C08D3A5D1}"/>
    <dgm:cxn modelId="{5BEA4842-6351-9349-8709-3567AC1BB43C}" srcId="{71F2EEB1-CCC8-8749-BA90-F50138887636}" destId="{09E1A16F-D136-EF46-97B8-BC5E05464162}" srcOrd="1" destOrd="0" parTransId="{B6CA76C1-7CF9-8142-8E88-6CEA050ECF6A}" sibTransId="{2CE603A1-EF84-F549-B2B4-6BC4FC5B6516}"/>
    <dgm:cxn modelId="{2036066C-B141-8D4F-B99D-39BAEAF06ED0}" type="presOf" srcId="{401A1927-0069-9F40-97CF-E6710781B22B}" destId="{FBA60DB0-2E5C-2C43-86CB-F2F08901EF73}" srcOrd="0" destOrd="0" presId="urn:microsoft.com/office/officeart/2005/8/layout/hierarchy1"/>
    <dgm:cxn modelId="{A2C1586E-2082-2B4D-94B8-B1D77F6F4FF6}" srcId="{71F2EEB1-CCC8-8749-BA90-F50138887636}" destId="{401A1927-0069-9F40-97CF-E6710781B22B}" srcOrd="0" destOrd="0" parTransId="{A34BF5CA-0FC3-1247-8ABF-3126CCD78D66}" sibTransId="{260A3FDF-18E2-B04C-B819-A6AF37515C52}"/>
    <dgm:cxn modelId="{C648CCA8-7C65-8441-8650-B02B6C321F66}" type="presOf" srcId="{09E1A16F-D136-EF46-97B8-BC5E05464162}" destId="{A94E7005-B3F6-594F-ADF6-FE42A33E108A}" srcOrd="0" destOrd="0" presId="urn:microsoft.com/office/officeart/2005/8/layout/hierarchy1"/>
    <dgm:cxn modelId="{5E343FAB-4B80-654B-87E5-6262007BFDAE}" type="presOf" srcId="{71F2EEB1-CCC8-8749-BA90-F50138887636}" destId="{E5C8CE21-FAD8-4340-8252-C4499CCE285A}" srcOrd="0" destOrd="0" presId="urn:microsoft.com/office/officeart/2005/8/layout/hierarchy1"/>
    <dgm:cxn modelId="{B10AA551-64C7-1645-BAC6-18A3236A485D}" type="presParOf" srcId="{E5C8CE21-FAD8-4340-8252-C4499CCE285A}" destId="{E34B66FC-0C50-4D42-B24F-8A9201F973C5}" srcOrd="0" destOrd="0" presId="urn:microsoft.com/office/officeart/2005/8/layout/hierarchy1"/>
    <dgm:cxn modelId="{C906E939-1817-1143-8E3C-97780B6F5EF6}" type="presParOf" srcId="{E34B66FC-0C50-4D42-B24F-8A9201F973C5}" destId="{F7EF0F08-522F-FD46-830F-51FFA65BF527}" srcOrd="0" destOrd="0" presId="urn:microsoft.com/office/officeart/2005/8/layout/hierarchy1"/>
    <dgm:cxn modelId="{9E1D1E01-D44D-0346-B4E9-0185ACFAF8E3}" type="presParOf" srcId="{F7EF0F08-522F-FD46-830F-51FFA65BF527}" destId="{A3A9F268-DF06-1E44-B620-50B0E5F8D6B1}" srcOrd="0" destOrd="0" presId="urn:microsoft.com/office/officeart/2005/8/layout/hierarchy1"/>
    <dgm:cxn modelId="{FFDD1753-1CAC-5242-B00D-9B6DB7E068E5}" type="presParOf" srcId="{F7EF0F08-522F-FD46-830F-51FFA65BF527}" destId="{FBA60DB0-2E5C-2C43-86CB-F2F08901EF73}" srcOrd="1" destOrd="0" presId="urn:microsoft.com/office/officeart/2005/8/layout/hierarchy1"/>
    <dgm:cxn modelId="{EEABA0E8-F6DB-DC41-BBB2-24B66911EFAB}" type="presParOf" srcId="{E34B66FC-0C50-4D42-B24F-8A9201F973C5}" destId="{05C279E3-AF9A-864F-8589-5AE286DD6B7B}" srcOrd="1" destOrd="0" presId="urn:microsoft.com/office/officeart/2005/8/layout/hierarchy1"/>
    <dgm:cxn modelId="{1CE2DF12-F46A-3548-AFBB-93BDE8CBC315}" type="presParOf" srcId="{E5C8CE21-FAD8-4340-8252-C4499CCE285A}" destId="{35ECB150-3C12-C746-987B-D29C7C478EA0}" srcOrd="1" destOrd="0" presId="urn:microsoft.com/office/officeart/2005/8/layout/hierarchy1"/>
    <dgm:cxn modelId="{FB6FA430-FC45-8347-85FA-0268512EB242}" type="presParOf" srcId="{35ECB150-3C12-C746-987B-D29C7C478EA0}" destId="{93FEF86C-569B-4745-9631-334694E8DEE1}" srcOrd="0" destOrd="0" presId="urn:microsoft.com/office/officeart/2005/8/layout/hierarchy1"/>
    <dgm:cxn modelId="{A7B15455-BFF5-2744-BE71-CB7B8FB805C5}" type="presParOf" srcId="{93FEF86C-569B-4745-9631-334694E8DEE1}" destId="{E3B88295-CD50-ED40-BB92-09B2CDF5B9CA}" srcOrd="0" destOrd="0" presId="urn:microsoft.com/office/officeart/2005/8/layout/hierarchy1"/>
    <dgm:cxn modelId="{CC965E69-4AB1-0047-A4D9-35228FBA2F93}" type="presParOf" srcId="{93FEF86C-569B-4745-9631-334694E8DEE1}" destId="{A94E7005-B3F6-594F-ADF6-FE42A33E108A}" srcOrd="1" destOrd="0" presId="urn:microsoft.com/office/officeart/2005/8/layout/hierarchy1"/>
    <dgm:cxn modelId="{1C9CF0CB-F98C-D245-99A9-AC0082152B53}" type="presParOf" srcId="{35ECB150-3C12-C746-987B-D29C7C478EA0}" destId="{0CFBB14C-3D67-DE4B-8C4E-83760B25AF66}" srcOrd="1" destOrd="0" presId="urn:microsoft.com/office/officeart/2005/8/layout/hierarchy1"/>
    <dgm:cxn modelId="{0F9BFC46-A066-8245-BDBD-8C5F1AB3F89F}" type="presParOf" srcId="{E5C8CE21-FAD8-4340-8252-C4499CCE285A}" destId="{9FEBD89B-3EB8-034A-9FE7-1B0DA7247DCE}" srcOrd="2" destOrd="0" presId="urn:microsoft.com/office/officeart/2005/8/layout/hierarchy1"/>
    <dgm:cxn modelId="{8B075597-80E8-2E47-A5DE-837224543791}" type="presParOf" srcId="{9FEBD89B-3EB8-034A-9FE7-1B0DA7247DCE}" destId="{9C60EADE-1CFA-3041-9074-BD0A17249F55}" srcOrd="0" destOrd="0" presId="urn:microsoft.com/office/officeart/2005/8/layout/hierarchy1"/>
    <dgm:cxn modelId="{C26A5712-5EB9-8346-B83D-957F78C3115F}" type="presParOf" srcId="{9C60EADE-1CFA-3041-9074-BD0A17249F55}" destId="{4631947F-0C74-DD48-A34C-3BFA90E7F5C4}" srcOrd="0" destOrd="0" presId="urn:microsoft.com/office/officeart/2005/8/layout/hierarchy1"/>
    <dgm:cxn modelId="{D52C2FA7-EE39-6940-95B3-CCD982927F74}" type="presParOf" srcId="{9C60EADE-1CFA-3041-9074-BD0A17249F55}" destId="{22A53555-192F-F248-9E27-F330212B42D9}" srcOrd="1" destOrd="0" presId="urn:microsoft.com/office/officeart/2005/8/layout/hierarchy1"/>
    <dgm:cxn modelId="{65E02E92-DE7D-0740-A4A5-0DE2A3B42535}" type="presParOf" srcId="{9FEBD89B-3EB8-034A-9FE7-1B0DA7247DCE}" destId="{DB081476-6943-8744-A319-0A62025E3D4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F2EEB1-CCC8-8749-BA90-F50138887636}"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401A1927-0069-9F40-97CF-E6710781B22B}">
      <dgm:prSet phldrT="[Text]"/>
      <dgm:spPr/>
      <dgm:t>
        <a:bodyPr/>
        <a:lstStyle/>
        <a:p>
          <a:r>
            <a:rPr lang="en-US" dirty="0"/>
            <a:t>Manager Names</a:t>
          </a:r>
        </a:p>
      </dgm:t>
    </dgm:pt>
    <dgm:pt modelId="{A34BF5CA-0FC3-1247-8ABF-3126CCD78D66}" type="parTrans" cxnId="{A2C1586E-2082-2B4D-94B8-B1D77F6F4FF6}">
      <dgm:prSet/>
      <dgm:spPr/>
      <dgm:t>
        <a:bodyPr/>
        <a:lstStyle/>
        <a:p>
          <a:endParaRPr lang="en-US"/>
        </a:p>
      </dgm:t>
    </dgm:pt>
    <dgm:pt modelId="{260A3FDF-18E2-B04C-B819-A6AF37515C52}" type="sibTrans" cxnId="{A2C1586E-2082-2B4D-94B8-B1D77F6F4FF6}">
      <dgm:prSet/>
      <dgm:spPr/>
      <dgm:t>
        <a:bodyPr/>
        <a:lstStyle/>
        <a:p>
          <a:endParaRPr lang="en-US"/>
        </a:p>
      </dgm:t>
    </dgm:pt>
    <dgm:pt modelId="{09E1A16F-D136-EF46-97B8-BC5E05464162}">
      <dgm:prSet phldrT="[Text]"/>
      <dgm:spPr/>
      <dgm:t>
        <a:bodyPr/>
        <a:lstStyle/>
        <a:p>
          <a:r>
            <a:rPr lang="en-US" dirty="0"/>
            <a:t>Manager Games</a:t>
          </a:r>
        </a:p>
      </dgm:t>
    </dgm:pt>
    <dgm:pt modelId="{B6CA76C1-7CF9-8142-8E88-6CEA050ECF6A}" type="parTrans" cxnId="{5BEA4842-6351-9349-8709-3567AC1BB43C}">
      <dgm:prSet/>
      <dgm:spPr/>
      <dgm:t>
        <a:bodyPr/>
        <a:lstStyle/>
        <a:p>
          <a:endParaRPr lang="en-US"/>
        </a:p>
      </dgm:t>
    </dgm:pt>
    <dgm:pt modelId="{2CE603A1-EF84-F549-B2B4-6BC4FC5B6516}" type="sibTrans" cxnId="{5BEA4842-6351-9349-8709-3567AC1BB43C}">
      <dgm:prSet/>
      <dgm:spPr/>
      <dgm:t>
        <a:bodyPr/>
        <a:lstStyle/>
        <a:p>
          <a:endParaRPr lang="en-US"/>
        </a:p>
      </dgm:t>
    </dgm:pt>
    <dgm:pt modelId="{1B3F12B9-67EF-C749-90FD-414A4443D6AD}">
      <dgm:prSet phldrT="[Text]"/>
      <dgm:spPr/>
      <dgm:t>
        <a:bodyPr/>
        <a:lstStyle/>
        <a:p>
          <a:r>
            <a:rPr lang="en-US" dirty="0"/>
            <a:t>Manager Goals</a:t>
          </a:r>
        </a:p>
      </dgm:t>
    </dgm:pt>
    <dgm:pt modelId="{1C58E331-084B-D841-90CB-9C76C4B2921C}" type="parTrans" cxnId="{E4EA6B2C-D962-F84E-959F-A68ACABB1D45}">
      <dgm:prSet/>
      <dgm:spPr/>
      <dgm:t>
        <a:bodyPr/>
        <a:lstStyle/>
        <a:p>
          <a:endParaRPr lang="en-US"/>
        </a:p>
      </dgm:t>
    </dgm:pt>
    <dgm:pt modelId="{3A5E2FEC-699E-8E4D-924E-0F9C08D3A5D1}" type="sibTrans" cxnId="{E4EA6B2C-D962-F84E-959F-A68ACABB1D45}">
      <dgm:prSet/>
      <dgm:spPr/>
      <dgm:t>
        <a:bodyPr/>
        <a:lstStyle/>
        <a:p>
          <a:endParaRPr lang="en-US"/>
        </a:p>
      </dgm:t>
    </dgm:pt>
    <dgm:pt modelId="{E5C8CE21-FAD8-4340-8252-C4499CCE285A}" type="pres">
      <dgm:prSet presAssocID="{71F2EEB1-CCC8-8749-BA90-F50138887636}" presName="hierChild1" presStyleCnt="0">
        <dgm:presLayoutVars>
          <dgm:chPref val="1"/>
          <dgm:dir/>
          <dgm:animOne val="branch"/>
          <dgm:animLvl val="lvl"/>
          <dgm:resizeHandles/>
        </dgm:presLayoutVars>
      </dgm:prSet>
      <dgm:spPr/>
    </dgm:pt>
    <dgm:pt modelId="{E34B66FC-0C50-4D42-B24F-8A9201F973C5}" type="pres">
      <dgm:prSet presAssocID="{401A1927-0069-9F40-97CF-E6710781B22B}" presName="hierRoot1" presStyleCnt="0"/>
      <dgm:spPr/>
    </dgm:pt>
    <dgm:pt modelId="{F7EF0F08-522F-FD46-830F-51FFA65BF527}" type="pres">
      <dgm:prSet presAssocID="{401A1927-0069-9F40-97CF-E6710781B22B}" presName="composite" presStyleCnt="0"/>
      <dgm:spPr/>
    </dgm:pt>
    <dgm:pt modelId="{A3A9F268-DF06-1E44-B620-50B0E5F8D6B1}" type="pres">
      <dgm:prSet presAssocID="{401A1927-0069-9F40-97CF-E6710781B22B}" presName="background" presStyleLbl="node0" presStyleIdx="0" presStyleCnt="3"/>
      <dgm:spPr/>
    </dgm:pt>
    <dgm:pt modelId="{FBA60DB0-2E5C-2C43-86CB-F2F08901EF73}" type="pres">
      <dgm:prSet presAssocID="{401A1927-0069-9F40-97CF-E6710781B22B}" presName="text" presStyleLbl="fgAcc0" presStyleIdx="0" presStyleCnt="3">
        <dgm:presLayoutVars>
          <dgm:chPref val="3"/>
        </dgm:presLayoutVars>
      </dgm:prSet>
      <dgm:spPr/>
    </dgm:pt>
    <dgm:pt modelId="{05C279E3-AF9A-864F-8589-5AE286DD6B7B}" type="pres">
      <dgm:prSet presAssocID="{401A1927-0069-9F40-97CF-E6710781B22B}" presName="hierChild2" presStyleCnt="0"/>
      <dgm:spPr/>
    </dgm:pt>
    <dgm:pt modelId="{35ECB150-3C12-C746-987B-D29C7C478EA0}" type="pres">
      <dgm:prSet presAssocID="{09E1A16F-D136-EF46-97B8-BC5E05464162}" presName="hierRoot1" presStyleCnt="0"/>
      <dgm:spPr/>
    </dgm:pt>
    <dgm:pt modelId="{93FEF86C-569B-4745-9631-334694E8DEE1}" type="pres">
      <dgm:prSet presAssocID="{09E1A16F-D136-EF46-97B8-BC5E05464162}" presName="composite" presStyleCnt="0"/>
      <dgm:spPr/>
    </dgm:pt>
    <dgm:pt modelId="{E3B88295-CD50-ED40-BB92-09B2CDF5B9CA}" type="pres">
      <dgm:prSet presAssocID="{09E1A16F-D136-EF46-97B8-BC5E05464162}" presName="background" presStyleLbl="node0" presStyleIdx="1" presStyleCnt="3"/>
      <dgm:spPr/>
    </dgm:pt>
    <dgm:pt modelId="{A94E7005-B3F6-594F-ADF6-FE42A33E108A}" type="pres">
      <dgm:prSet presAssocID="{09E1A16F-D136-EF46-97B8-BC5E05464162}" presName="text" presStyleLbl="fgAcc0" presStyleIdx="1" presStyleCnt="3">
        <dgm:presLayoutVars>
          <dgm:chPref val="3"/>
        </dgm:presLayoutVars>
      </dgm:prSet>
      <dgm:spPr/>
    </dgm:pt>
    <dgm:pt modelId="{0CFBB14C-3D67-DE4B-8C4E-83760B25AF66}" type="pres">
      <dgm:prSet presAssocID="{09E1A16F-D136-EF46-97B8-BC5E05464162}" presName="hierChild2" presStyleCnt="0"/>
      <dgm:spPr/>
    </dgm:pt>
    <dgm:pt modelId="{9FEBD89B-3EB8-034A-9FE7-1B0DA7247DCE}" type="pres">
      <dgm:prSet presAssocID="{1B3F12B9-67EF-C749-90FD-414A4443D6AD}" presName="hierRoot1" presStyleCnt="0"/>
      <dgm:spPr/>
    </dgm:pt>
    <dgm:pt modelId="{9C60EADE-1CFA-3041-9074-BD0A17249F55}" type="pres">
      <dgm:prSet presAssocID="{1B3F12B9-67EF-C749-90FD-414A4443D6AD}" presName="composite" presStyleCnt="0"/>
      <dgm:spPr/>
    </dgm:pt>
    <dgm:pt modelId="{4631947F-0C74-DD48-A34C-3BFA90E7F5C4}" type="pres">
      <dgm:prSet presAssocID="{1B3F12B9-67EF-C749-90FD-414A4443D6AD}" presName="background" presStyleLbl="node0" presStyleIdx="2" presStyleCnt="3"/>
      <dgm:spPr/>
    </dgm:pt>
    <dgm:pt modelId="{22A53555-192F-F248-9E27-F330212B42D9}" type="pres">
      <dgm:prSet presAssocID="{1B3F12B9-67EF-C749-90FD-414A4443D6AD}" presName="text" presStyleLbl="fgAcc0" presStyleIdx="2" presStyleCnt="3">
        <dgm:presLayoutVars>
          <dgm:chPref val="3"/>
        </dgm:presLayoutVars>
      </dgm:prSet>
      <dgm:spPr/>
    </dgm:pt>
    <dgm:pt modelId="{DB081476-6943-8744-A319-0A62025E3D46}" type="pres">
      <dgm:prSet presAssocID="{1B3F12B9-67EF-C749-90FD-414A4443D6AD}" presName="hierChild2" presStyleCnt="0"/>
      <dgm:spPr/>
    </dgm:pt>
  </dgm:ptLst>
  <dgm:cxnLst>
    <dgm:cxn modelId="{28503003-AFB7-D64B-BF42-700EF4F228AD}" type="presOf" srcId="{1B3F12B9-67EF-C749-90FD-414A4443D6AD}" destId="{22A53555-192F-F248-9E27-F330212B42D9}" srcOrd="0" destOrd="0" presId="urn:microsoft.com/office/officeart/2005/8/layout/hierarchy1"/>
    <dgm:cxn modelId="{E4EA6B2C-D962-F84E-959F-A68ACABB1D45}" srcId="{71F2EEB1-CCC8-8749-BA90-F50138887636}" destId="{1B3F12B9-67EF-C749-90FD-414A4443D6AD}" srcOrd="2" destOrd="0" parTransId="{1C58E331-084B-D841-90CB-9C76C4B2921C}" sibTransId="{3A5E2FEC-699E-8E4D-924E-0F9C08D3A5D1}"/>
    <dgm:cxn modelId="{5BEA4842-6351-9349-8709-3567AC1BB43C}" srcId="{71F2EEB1-CCC8-8749-BA90-F50138887636}" destId="{09E1A16F-D136-EF46-97B8-BC5E05464162}" srcOrd="1" destOrd="0" parTransId="{B6CA76C1-7CF9-8142-8E88-6CEA050ECF6A}" sibTransId="{2CE603A1-EF84-F549-B2B4-6BC4FC5B6516}"/>
    <dgm:cxn modelId="{2036066C-B141-8D4F-B99D-39BAEAF06ED0}" type="presOf" srcId="{401A1927-0069-9F40-97CF-E6710781B22B}" destId="{FBA60DB0-2E5C-2C43-86CB-F2F08901EF73}" srcOrd="0" destOrd="0" presId="urn:microsoft.com/office/officeart/2005/8/layout/hierarchy1"/>
    <dgm:cxn modelId="{A2C1586E-2082-2B4D-94B8-B1D77F6F4FF6}" srcId="{71F2EEB1-CCC8-8749-BA90-F50138887636}" destId="{401A1927-0069-9F40-97CF-E6710781B22B}" srcOrd="0" destOrd="0" parTransId="{A34BF5CA-0FC3-1247-8ABF-3126CCD78D66}" sibTransId="{260A3FDF-18E2-B04C-B819-A6AF37515C52}"/>
    <dgm:cxn modelId="{C648CCA8-7C65-8441-8650-B02B6C321F66}" type="presOf" srcId="{09E1A16F-D136-EF46-97B8-BC5E05464162}" destId="{A94E7005-B3F6-594F-ADF6-FE42A33E108A}" srcOrd="0" destOrd="0" presId="urn:microsoft.com/office/officeart/2005/8/layout/hierarchy1"/>
    <dgm:cxn modelId="{5E343FAB-4B80-654B-87E5-6262007BFDAE}" type="presOf" srcId="{71F2EEB1-CCC8-8749-BA90-F50138887636}" destId="{E5C8CE21-FAD8-4340-8252-C4499CCE285A}" srcOrd="0" destOrd="0" presId="urn:microsoft.com/office/officeart/2005/8/layout/hierarchy1"/>
    <dgm:cxn modelId="{B10AA551-64C7-1645-BAC6-18A3236A485D}" type="presParOf" srcId="{E5C8CE21-FAD8-4340-8252-C4499CCE285A}" destId="{E34B66FC-0C50-4D42-B24F-8A9201F973C5}" srcOrd="0" destOrd="0" presId="urn:microsoft.com/office/officeart/2005/8/layout/hierarchy1"/>
    <dgm:cxn modelId="{C906E939-1817-1143-8E3C-97780B6F5EF6}" type="presParOf" srcId="{E34B66FC-0C50-4D42-B24F-8A9201F973C5}" destId="{F7EF0F08-522F-FD46-830F-51FFA65BF527}" srcOrd="0" destOrd="0" presId="urn:microsoft.com/office/officeart/2005/8/layout/hierarchy1"/>
    <dgm:cxn modelId="{9E1D1E01-D44D-0346-B4E9-0185ACFAF8E3}" type="presParOf" srcId="{F7EF0F08-522F-FD46-830F-51FFA65BF527}" destId="{A3A9F268-DF06-1E44-B620-50B0E5F8D6B1}" srcOrd="0" destOrd="0" presId="urn:microsoft.com/office/officeart/2005/8/layout/hierarchy1"/>
    <dgm:cxn modelId="{FFDD1753-1CAC-5242-B00D-9B6DB7E068E5}" type="presParOf" srcId="{F7EF0F08-522F-FD46-830F-51FFA65BF527}" destId="{FBA60DB0-2E5C-2C43-86CB-F2F08901EF73}" srcOrd="1" destOrd="0" presId="urn:microsoft.com/office/officeart/2005/8/layout/hierarchy1"/>
    <dgm:cxn modelId="{EEABA0E8-F6DB-DC41-BBB2-24B66911EFAB}" type="presParOf" srcId="{E34B66FC-0C50-4D42-B24F-8A9201F973C5}" destId="{05C279E3-AF9A-864F-8589-5AE286DD6B7B}" srcOrd="1" destOrd="0" presId="urn:microsoft.com/office/officeart/2005/8/layout/hierarchy1"/>
    <dgm:cxn modelId="{1CE2DF12-F46A-3548-AFBB-93BDE8CBC315}" type="presParOf" srcId="{E5C8CE21-FAD8-4340-8252-C4499CCE285A}" destId="{35ECB150-3C12-C746-987B-D29C7C478EA0}" srcOrd="1" destOrd="0" presId="urn:microsoft.com/office/officeart/2005/8/layout/hierarchy1"/>
    <dgm:cxn modelId="{FB6FA430-FC45-8347-85FA-0268512EB242}" type="presParOf" srcId="{35ECB150-3C12-C746-987B-D29C7C478EA0}" destId="{93FEF86C-569B-4745-9631-334694E8DEE1}" srcOrd="0" destOrd="0" presId="urn:microsoft.com/office/officeart/2005/8/layout/hierarchy1"/>
    <dgm:cxn modelId="{A7B15455-BFF5-2744-BE71-CB7B8FB805C5}" type="presParOf" srcId="{93FEF86C-569B-4745-9631-334694E8DEE1}" destId="{E3B88295-CD50-ED40-BB92-09B2CDF5B9CA}" srcOrd="0" destOrd="0" presId="urn:microsoft.com/office/officeart/2005/8/layout/hierarchy1"/>
    <dgm:cxn modelId="{CC965E69-4AB1-0047-A4D9-35228FBA2F93}" type="presParOf" srcId="{93FEF86C-569B-4745-9631-334694E8DEE1}" destId="{A94E7005-B3F6-594F-ADF6-FE42A33E108A}" srcOrd="1" destOrd="0" presId="urn:microsoft.com/office/officeart/2005/8/layout/hierarchy1"/>
    <dgm:cxn modelId="{1C9CF0CB-F98C-D245-99A9-AC0082152B53}" type="presParOf" srcId="{35ECB150-3C12-C746-987B-D29C7C478EA0}" destId="{0CFBB14C-3D67-DE4B-8C4E-83760B25AF66}" srcOrd="1" destOrd="0" presId="urn:microsoft.com/office/officeart/2005/8/layout/hierarchy1"/>
    <dgm:cxn modelId="{0F9BFC46-A066-8245-BDBD-8C5F1AB3F89F}" type="presParOf" srcId="{E5C8CE21-FAD8-4340-8252-C4499CCE285A}" destId="{9FEBD89B-3EB8-034A-9FE7-1B0DA7247DCE}" srcOrd="2" destOrd="0" presId="urn:microsoft.com/office/officeart/2005/8/layout/hierarchy1"/>
    <dgm:cxn modelId="{8B075597-80E8-2E47-A5DE-837224543791}" type="presParOf" srcId="{9FEBD89B-3EB8-034A-9FE7-1B0DA7247DCE}" destId="{9C60EADE-1CFA-3041-9074-BD0A17249F55}" srcOrd="0" destOrd="0" presId="urn:microsoft.com/office/officeart/2005/8/layout/hierarchy1"/>
    <dgm:cxn modelId="{C26A5712-5EB9-8346-B83D-957F78C3115F}" type="presParOf" srcId="{9C60EADE-1CFA-3041-9074-BD0A17249F55}" destId="{4631947F-0C74-DD48-A34C-3BFA90E7F5C4}" srcOrd="0" destOrd="0" presId="urn:microsoft.com/office/officeart/2005/8/layout/hierarchy1"/>
    <dgm:cxn modelId="{D52C2FA7-EE39-6940-95B3-CCD982927F74}" type="presParOf" srcId="{9C60EADE-1CFA-3041-9074-BD0A17249F55}" destId="{22A53555-192F-F248-9E27-F330212B42D9}" srcOrd="1" destOrd="0" presId="urn:microsoft.com/office/officeart/2005/8/layout/hierarchy1"/>
    <dgm:cxn modelId="{65E02E92-DE7D-0740-A4A5-0DE2A3B42535}" type="presParOf" srcId="{9FEBD89B-3EB8-034A-9FE7-1B0DA7247DCE}" destId="{DB081476-6943-8744-A319-0A62025E3D4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3EC907-78D4-4847-A9A9-4DE5CBB6C68E}" type="doc">
      <dgm:prSet loTypeId="urn:microsoft.com/office/officeart/2016/7/layout/ChevronBlockProcess" loCatId="process" qsTypeId="urn:microsoft.com/office/officeart/2005/8/quickstyle/simple1" qsCatId="simple" csTypeId="urn:microsoft.com/office/officeart/2005/8/colors/accent1_2" csCatId="accent1" phldr="1"/>
      <dgm:spPr/>
      <dgm:t>
        <a:bodyPr/>
        <a:lstStyle/>
        <a:p>
          <a:endParaRPr lang="en-US"/>
        </a:p>
      </dgm:t>
    </dgm:pt>
    <dgm:pt modelId="{64EB887A-281F-1649-BF09-5FCD8F023755}">
      <dgm:prSet phldrT="[Text]"/>
      <dgm:spPr/>
      <dgm:t>
        <a:bodyPr/>
        <a:lstStyle/>
        <a:p>
          <a:r>
            <a:rPr lang="en-US" dirty="0"/>
            <a:t>League</a:t>
          </a:r>
        </a:p>
      </dgm:t>
    </dgm:pt>
    <dgm:pt modelId="{D5133A16-DA03-CA48-863D-8FA38E1DAC2A}" type="parTrans" cxnId="{3690D3C9-D829-FE46-80DA-52D58DB22C21}">
      <dgm:prSet/>
      <dgm:spPr/>
      <dgm:t>
        <a:bodyPr/>
        <a:lstStyle/>
        <a:p>
          <a:endParaRPr lang="en-US"/>
        </a:p>
      </dgm:t>
    </dgm:pt>
    <dgm:pt modelId="{9ECB027B-EB1A-3E48-A727-42571F5B4B2F}" type="sibTrans" cxnId="{3690D3C9-D829-FE46-80DA-52D58DB22C21}">
      <dgm:prSet/>
      <dgm:spPr/>
      <dgm:t>
        <a:bodyPr/>
        <a:lstStyle/>
        <a:p>
          <a:endParaRPr lang="en-US"/>
        </a:p>
      </dgm:t>
    </dgm:pt>
    <dgm:pt modelId="{22C8FBA4-D0FD-BE42-9520-710E2258D622}">
      <dgm:prSet phldrT="[Text]" custT="1"/>
      <dgm:spPr/>
      <dgm:t>
        <a:bodyPr anchor="ctr"/>
        <a:lstStyle/>
        <a:p>
          <a:pPr algn="ctr">
            <a:spcAft>
              <a:spcPts val="0"/>
            </a:spcAft>
          </a:pPr>
          <a:r>
            <a:rPr lang="en-US" sz="1600" dirty="0"/>
            <a:t>Team Off Rating</a:t>
          </a:r>
        </a:p>
        <a:p>
          <a:pPr algn="ctr">
            <a:spcAft>
              <a:spcPct val="35000"/>
            </a:spcAft>
          </a:pPr>
          <a:r>
            <a:rPr lang="en-US" sz="1300" i="1" dirty="0"/>
            <a:t>Start with previous season Off rating then calculate cumulative mean of goals scored for current season</a:t>
          </a:r>
        </a:p>
        <a:p>
          <a:pPr algn="ctr">
            <a:spcAft>
              <a:spcPct val="35000"/>
            </a:spcAft>
          </a:pPr>
          <a:endParaRPr lang="en-US" sz="1300" i="1" dirty="0"/>
        </a:p>
      </dgm:t>
    </dgm:pt>
    <dgm:pt modelId="{6BEDC612-ADC1-8F43-A4C1-0BCD55EB0692}" type="parTrans" cxnId="{BE26FBE1-D46B-6F40-B9B1-BF9A2C14F35D}">
      <dgm:prSet/>
      <dgm:spPr/>
      <dgm:t>
        <a:bodyPr/>
        <a:lstStyle/>
        <a:p>
          <a:endParaRPr lang="en-US"/>
        </a:p>
      </dgm:t>
    </dgm:pt>
    <dgm:pt modelId="{439404A3-9ED3-3642-B1F0-C343E96486A2}" type="sibTrans" cxnId="{BE26FBE1-D46B-6F40-B9B1-BF9A2C14F35D}">
      <dgm:prSet/>
      <dgm:spPr/>
      <dgm:t>
        <a:bodyPr/>
        <a:lstStyle/>
        <a:p>
          <a:endParaRPr lang="en-US"/>
        </a:p>
      </dgm:t>
    </dgm:pt>
    <dgm:pt modelId="{16602ED3-267F-B146-8BE6-9B56FD477555}">
      <dgm:prSet phldrT="[Text]" custT="1"/>
      <dgm:spPr/>
      <dgm:t>
        <a:bodyPr anchor="ctr"/>
        <a:lstStyle/>
        <a:p>
          <a:pPr algn="ctr">
            <a:spcAft>
              <a:spcPts val="0"/>
            </a:spcAft>
          </a:pPr>
          <a:r>
            <a:rPr lang="en-US" sz="1600" dirty="0"/>
            <a:t>Team Def Rating</a:t>
          </a:r>
        </a:p>
        <a:p>
          <a:pPr algn="ctr">
            <a:spcAft>
              <a:spcPct val="35000"/>
            </a:spcAft>
          </a:pPr>
          <a:r>
            <a:rPr lang="en-US" sz="1300" i="1" dirty="0"/>
            <a:t>Start with previous season Def rating then calculate cumulative mean of goals allowed for current season</a:t>
          </a:r>
        </a:p>
      </dgm:t>
    </dgm:pt>
    <dgm:pt modelId="{EF934BAA-C2D2-3847-8519-4E94364CFEC2}" type="parTrans" cxnId="{707D079E-5C8D-3E4A-861D-942A909E5D13}">
      <dgm:prSet/>
      <dgm:spPr/>
      <dgm:t>
        <a:bodyPr/>
        <a:lstStyle/>
        <a:p>
          <a:endParaRPr lang="en-US"/>
        </a:p>
      </dgm:t>
    </dgm:pt>
    <dgm:pt modelId="{5F962C65-3DD9-044C-B215-79F4B1075B22}" type="sibTrans" cxnId="{707D079E-5C8D-3E4A-861D-942A909E5D13}">
      <dgm:prSet/>
      <dgm:spPr/>
      <dgm:t>
        <a:bodyPr/>
        <a:lstStyle/>
        <a:p>
          <a:endParaRPr lang="en-US"/>
        </a:p>
      </dgm:t>
    </dgm:pt>
    <dgm:pt modelId="{CFA560C4-39A8-7C4E-BEFB-1AB1CF27BE98}">
      <dgm:prSet phldrT="[Text]"/>
      <dgm:spPr/>
      <dgm:t>
        <a:bodyPr/>
        <a:lstStyle/>
        <a:p>
          <a:r>
            <a:rPr lang="en-US"/>
            <a:t>Manager</a:t>
          </a:r>
        </a:p>
      </dgm:t>
    </dgm:pt>
    <dgm:pt modelId="{44C8312B-3465-EF4D-9D32-257EAE493F88}" type="parTrans" cxnId="{35E70814-0F8C-FD47-AE82-DCAE8CCCC32E}">
      <dgm:prSet/>
      <dgm:spPr/>
      <dgm:t>
        <a:bodyPr/>
        <a:lstStyle/>
        <a:p>
          <a:endParaRPr lang="en-US"/>
        </a:p>
      </dgm:t>
    </dgm:pt>
    <dgm:pt modelId="{59B7B23E-F743-6348-8E4D-3251FF780579}" type="sibTrans" cxnId="{35E70814-0F8C-FD47-AE82-DCAE8CCCC32E}">
      <dgm:prSet/>
      <dgm:spPr/>
      <dgm:t>
        <a:bodyPr/>
        <a:lstStyle/>
        <a:p>
          <a:endParaRPr lang="en-US"/>
        </a:p>
      </dgm:t>
    </dgm:pt>
    <dgm:pt modelId="{6AD2B813-542B-1B47-AF74-EE4A69DF20A5}">
      <dgm:prSet phldrT="[Text]" custT="1"/>
      <dgm:spPr/>
      <dgm:t>
        <a:bodyPr anchor="ctr"/>
        <a:lstStyle/>
        <a:p>
          <a:pPr algn="ctr">
            <a:spcAft>
              <a:spcPts val="0"/>
            </a:spcAft>
          </a:pPr>
          <a:r>
            <a:rPr lang="en-US" sz="1600" dirty="0"/>
            <a:t>Manager Experience</a:t>
          </a:r>
        </a:p>
        <a:p>
          <a:pPr algn="ctr">
            <a:spcAft>
              <a:spcPct val="35000"/>
            </a:spcAft>
          </a:pPr>
          <a:r>
            <a:rPr lang="en-US" sz="1200" i="1" dirty="0" err="1"/>
            <a:t>Manager</a:t>
          </a:r>
          <a:r>
            <a:rPr lang="en-US" sz="1200" i="1" baseline="-25000" dirty="0" err="1"/>
            <a:t>i</a:t>
          </a:r>
          <a:r>
            <a:rPr lang="en-US" sz="1200" i="1" dirty="0"/>
            <a:t> games / total manager games for each game</a:t>
          </a:r>
        </a:p>
        <a:p>
          <a:pPr algn="ctr">
            <a:spcAft>
              <a:spcPct val="35000"/>
            </a:spcAft>
          </a:pPr>
          <a:endParaRPr lang="en-US" sz="1200" i="1" dirty="0"/>
        </a:p>
      </dgm:t>
    </dgm:pt>
    <dgm:pt modelId="{CE398BDB-1664-E349-B9D7-818F3EA4BC5B}" type="parTrans" cxnId="{4CC81DE3-A4C8-2B4E-A3F8-487F2F794078}">
      <dgm:prSet/>
      <dgm:spPr/>
      <dgm:t>
        <a:bodyPr/>
        <a:lstStyle/>
        <a:p>
          <a:endParaRPr lang="en-US"/>
        </a:p>
      </dgm:t>
    </dgm:pt>
    <dgm:pt modelId="{45E167AB-E6A8-CA44-B4A3-05DF60A9F228}" type="sibTrans" cxnId="{4CC81DE3-A4C8-2B4E-A3F8-487F2F794078}">
      <dgm:prSet/>
      <dgm:spPr/>
      <dgm:t>
        <a:bodyPr/>
        <a:lstStyle/>
        <a:p>
          <a:endParaRPr lang="en-US"/>
        </a:p>
      </dgm:t>
    </dgm:pt>
    <dgm:pt modelId="{4B2C68B2-8CC9-594F-BB42-5DF75EBBD1CD}">
      <dgm:prSet phldrT="[Text]" custT="1"/>
      <dgm:spPr/>
      <dgm:t>
        <a:bodyPr anchor="ctr"/>
        <a:lstStyle/>
        <a:p>
          <a:pPr algn="ctr">
            <a:spcAft>
              <a:spcPts val="0"/>
            </a:spcAft>
          </a:pPr>
          <a:r>
            <a:rPr lang="en-US" sz="1600" dirty="0"/>
            <a:t>Manager Off Rating</a:t>
          </a:r>
        </a:p>
        <a:p>
          <a:pPr algn="ctr">
            <a:spcAft>
              <a:spcPct val="35000"/>
            </a:spcAft>
          </a:pPr>
          <a:r>
            <a:rPr lang="en-US" sz="1200" i="1" dirty="0"/>
            <a:t>Cumulative mean of manager team’s goals scored</a:t>
          </a:r>
        </a:p>
        <a:p>
          <a:pPr algn="ctr">
            <a:spcAft>
              <a:spcPct val="35000"/>
            </a:spcAft>
          </a:pPr>
          <a:endParaRPr lang="en-US" sz="1200" i="1" dirty="0"/>
        </a:p>
      </dgm:t>
    </dgm:pt>
    <dgm:pt modelId="{6C2EC888-6537-7949-99F5-8C8A2A878C79}" type="parTrans" cxnId="{978C5465-11E3-7941-AF1A-5BB33BBC1716}">
      <dgm:prSet/>
      <dgm:spPr/>
      <dgm:t>
        <a:bodyPr/>
        <a:lstStyle/>
        <a:p>
          <a:endParaRPr lang="en-US"/>
        </a:p>
      </dgm:t>
    </dgm:pt>
    <dgm:pt modelId="{9A4A2FEE-0DBF-964B-B72D-4F5FAC2CCF31}" type="sibTrans" cxnId="{978C5465-11E3-7941-AF1A-5BB33BBC1716}">
      <dgm:prSet/>
      <dgm:spPr/>
      <dgm:t>
        <a:bodyPr/>
        <a:lstStyle/>
        <a:p>
          <a:endParaRPr lang="en-US"/>
        </a:p>
      </dgm:t>
    </dgm:pt>
    <dgm:pt modelId="{934743E2-B183-D943-997A-6FEF2AA123E4}">
      <dgm:prSet phldrT="[Text]" custT="1"/>
      <dgm:spPr/>
      <dgm:t>
        <a:bodyPr anchor="ctr"/>
        <a:lstStyle/>
        <a:p>
          <a:pPr algn="ctr">
            <a:spcAft>
              <a:spcPts val="0"/>
            </a:spcAft>
          </a:pPr>
          <a:r>
            <a:rPr lang="en-US" sz="1600" dirty="0"/>
            <a:t>Manager Def Rating</a:t>
          </a:r>
        </a:p>
        <a:p>
          <a:pPr algn="ctr">
            <a:spcAft>
              <a:spcPct val="35000"/>
            </a:spcAft>
          </a:pPr>
          <a:r>
            <a:rPr lang="en-US" sz="1200" i="1" dirty="0"/>
            <a:t>Cumulative mean of manager team’s goals allowed</a:t>
          </a:r>
        </a:p>
      </dgm:t>
    </dgm:pt>
    <dgm:pt modelId="{780A0EAE-A0DA-A540-83EB-E9B67A33FE07}" type="parTrans" cxnId="{46E40945-82CC-4843-9C73-E80728D79042}">
      <dgm:prSet/>
      <dgm:spPr/>
      <dgm:t>
        <a:bodyPr/>
        <a:lstStyle/>
        <a:p>
          <a:endParaRPr lang="en-US"/>
        </a:p>
      </dgm:t>
    </dgm:pt>
    <dgm:pt modelId="{568DB246-6D4F-E445-AB9C-C746167ECAD2}" type="sibTrans" cxnId="{46E40945-82CC-4843-9C73-E80728D79042}">
      <dgm:prSet/>
      <dgm:spPr/>
      <dgm:t>
        <a:bodyPr/>
        <a:lstStyle/>
        <a:p>
          <a:endParaRPr lang="en-US"/>
        </a:p>
      </dgm:t>
    </dgm:pt>
    <dgm:pt modelId="{492AE8D4-65E0-3F4C-9B65-3F850F7B7ED4}">
      <dgm:prSet phldrT="[Text]"/>
      <dgm:spPr/>
      <dgm:t>
        <a:bodyPr/>
        <a:lstStyle/>
        <a:p>
          <a:r>
            <a:rPr lang="en-US"/>
            <a:t>Team</a:t>
          </a:r>
        </a:p>
      </dgm:t>
    </dgm:pt>
    <dgm:pt modelId="{5E3EE02C-8A7E-E948-8D8E-BB6B982FCE7C}" type="parTrans" cxnId="{60D5ED7D-DCED-9B42-B770-C950784AF9A7}">
      <dgm:prSet/>
      <dgm:spPr/>
      <dgm:t>
        <a:bodyPr/>
        <a:lstStyle/>
        <a:p>
          <a:endParaRPr lang="en-US"/>
        </a:p>
      </dgm:t>
    </dgm:pt>
    <dgm:pt modelId="{9BE43913-6A62-BD49-B3FD-BD5060F238EB}" type="sibTrans" cxnId="{60D5ED7D-DCED-9B42-B770-C950784AF9A7}">
      <dgm:prSet/>
      <dgm:spPr/>
      <dgm:t>
        <a:bodyPr/>
        <a:lstStyle/>
        <a:p>
          <a:endParaRPr lang="en-US"/>
        </a:p>
      </dgm:t>
    </dgm:pt>
    <dgm:pt modelId="{569E85AC-D9A6-6345-88EB-5D5F28AA09DD}">
      <dgm:prSet phldrT="[Text]" custT="1"/>
      <dgm:spPr/>
      <dgm:t>
        <a:bodyPr anchor="ctr"/>
        <a:lstStyle/>
        <a:p>
          <a:pPr algn="ctr">
            <a:spcAft>
              <a:spcPts val="0"/>
            </a:spcAft>
            <a:buFontTx/>
            <a:buNone/>
          </a:pPr>
          <a:r>
            <a:rPr lang="en-US" sz="1600" dirty="0"/>
            <a:t>League Home Advantage</a:t>
          </a:r>
        </a:p>
        <a:p>
          <a:pPr algn="l">
            <a:spcAft>
              <a:spcPct val="35000"/>
            </a:spcAft>
            <a:buFontTx/>
            <a:buNone/>
          </a:pPr>
          <a:r>
            <a:rPr lang="en-US" sz="1300" i="1" dirty="0"/>
            <a:t>Historic goals scored for home team</a:t>
          </a:r>
        </a:p>
        <a:p>
          <a:pPr algn="l">
            <a:spcAft>
              <a:spcPct val="35000"/>
            </a:spcAft>
            <a:buFontTx/>
            <a:buNone/>
          </a:pPr>
          <a:endParaRPr lang="en-US" sz="1400" i="1" dirty="0"/>
        </a:p>
      </dgm:t>
    </dgm:pt>
    <dgm:pt modelId="{6FF18D02-6CD3-A742-9877-C952ABC75176}" type="parTrans" cxnId="{9238C424-E517-A74D-BF53-87386C6CEB56}">
      <dgm:prSet/>
      <dgm:spPr/>
      <dgm:t>
        <a:bodyPr/>
        <a:lstStyle/>
        <a:p>
          <a:endParaRPr lang="en-US"/>
        </a:p>
      </dgm:t>
    </dgm:pt>
    <dgm:pt modelId="{6FF8C8B1-1D04-4C44-81C9-0C3EA7D42DB7}" type="sibTrans" cxnId="{9238C424-E517-A74D-BF53-87386C6CEB56}">
      <dgm:prSet/>
      <dgm:spPr/>
      <dgm:t>
        <a:bodyPr/>
        <a:lstStyle/>
        <a:p>
          <a:endParaRPr lang="en-US"/>
        </a:p>
      </dgm:t>
    </dgm:pt>
    <dgm:pt modelId="{3CCFD00F-BFAE-B84A-A9E4-782EEA87A0F9}">
      <dgm:prSet phldrT="[Text]" custT="1"/>
      <dgm:spPr/>
      <dgm:t>
        <a:bodyPr anchor="ctr"/>
        <a:lstStyle/>
        <a:p>
          <a:pPr algn="ctr">
            <a:spcAft>
              <a:spcPts val="0"/>
            </a:spcAft>
            <a:buFontTx/>
            <a:buNone/>
          </a:pPr>
          <a:r>
            <a:rPr lang="en-US" sz="1600" dirty="0"/>
            <a:t>League Away Disadvantage</a:t>
          </a:r>
        </a:p>
        <a:p>
          <a:pPr algn="l">
            <a:spcAft>
              <a:spcPct val="35000"/>
            </a:spcAft>
            <a:buFontTx/>
            <a:buNone/>
          </a:pPr>
          <a:r>
            <a:rPr lang="en-US" sz="1300" i="1" dirty="0"/>
            <a:t>Historic goals allowed for home team</a:t>
          </a:r>
        </a:p>
      </dgm:t>
    </dgm:pt>
    <dgm:pt modelId="{EE72F256-520F-104B-A036-E73ADACFB687}" type="parTrans" cxnId="{F1FD6DDA-0548-E04A-8E02-1FCA9BF50DAB}">
      <dgm:prSet/>
      <dgm:spPr/>
      <dgm:t>
        <a:bodyPr/>
        <a:lstStyle/>
        <a:p>
          <a:endParaRPr lang="en-US"/>
        </a:p>
      </dgm:t>
    </dgm:pt>
    <dgm:pt modelId="{F915A2F8-157A-124D-92EF-BDF4FADAF22B}" type="sibTrans" cxnId="{F1FD6DDA-0548-E04A-8E02-1FCA9BF50DAB}">
      <dgm:prSet/>
      <dgm:spPr/>
      <dgm:t>
        <a:bodyPr/>
        <a:lstStyle/>
        <a:p>
          <a:endParaRPr lang="en-US"/>
        </a:p>
      </dgm:t>
    </dgm:pt>
    <dgm:pt modelId="{FC4D4692-22C2-3241-B6ED-3807DE543C0B}" type="pres">
      <dgm:prSet presAssocID="{5C3EC907-78D4-4847-A9A9-4DE5CBB6C68E}" presName="Name0" presStyleCnt="0">
        <dgm:presLayoutVars>
          <dgm:dir/>
          <dgm:animLvl val="lvl"/>
          <dgm:resizeHandles val="exact"/>
        </dgm:presLayoutVars>
      </dgm:prSet>
      <dgm:spPr/>
    </dgm:pt>
    <dgm:pt modelId="{F6D61EA5-B432-0A4D-96DA-63911AB6DBF6}" type="pres">
      <dgm:prSet presAssocID="{64EB887A-281F-1649-BF09-5FCD8F023755}" presName="composite" presStyleCnt="0"/>
      <dgm:spPr/>
    </dgm:pt>
    <dgm:pt modelId="{ABA55751-4F73-654D-8081-D38818A14868}" type="pres">
      <dgm:prSet presAssocID="{64EB887A-281F-1649-BF09-5FCD8F023755}" presName="parTx" presStyleLbl="alignNode1" presStyleIdx="0" presStyleCnt="3">
        <dgm:presLayoutVars>
          <dgm:chMax val="0"/>
          <dgm:chPref val="0"/>
        </dgm:presLayoutVars>
      </dgm:prSet>
      <dgm:spPr/>
    </dgm:pt>
    <dgm:pt modelId="{891F8F35-04D9-AD4F-880E-11D00CC8C03A}" type="pres">
      <dgm:prSet presAssocID="{64EB887A-281F-1649-BF09-5FCD8F023755}" presName="desTx" presStyleLbl="alignAccFollowNode1" presStyleIdx="0" presStyleCnt="3">
        <dgm:presLayoutVars/>
      </dgm:prSet>
      <dgm:spPr/>
    </dgm:pt>
    <dgm:pt modelId="{2E6BE711-8145-AB42-9592-B66A73D7AA5D}" type="pres">
      <dgm:prSet presAssocID="{9ECB027B-EB1A-3E48-A727-42571F5B4B2F}" presName="space" presStyleCnt="0"/>
      <dgm:spPr/>
    </dgm:pt>
    <dgm:pt modelId="{2D64CC64-731C-A94A-93B9-66A34D3B6D30}" type="pres">
      <dgm:prSet presAssocID="{492AE8D4-65E0-3F4C-9B65-3F850F7B7ED4}" presName="composite" presStyleCnt="0"/>
      <dgm:spPr/>
    </dgm:pt>
    <dgm:pt modelId="{9AC9D910-83AD-F144-AA44-D20AB467A366}" type="pres">
      <dgm:prSet presAssocID="{492AE8D4-65E0-3F4C-9B65-3F850F7B7ED4}" presName="parTx" presStyleLbl="alignNode1" presStyleIdx="1" presStyleCnt="3">
        <dgm:presLayoutVars>
          <dgm:chMax val="0"/>
          <dgm:chPref val="0"/>
        </dgm:presLayoutVars>
      </dgm:prSet>
      <dgm:spPr/>
    </dgm:pt>
    <dgm:pt modelId="{74958B63-4A80-F547-BADF-E21BD77C7185}" type="pres">
      <dgm:prSet presAssocID="{492AE8D4-65E0-3F4C-9B65-3F850F7B7ED4}" presName="desTx" presStyleLbl="alignAccFollowNode1" presStyleIdx="1" presStyleCnt="3">
        <dgm:presLayoutVars/>
      </dgm:prSet>
      <dgm:spPr/>
    </dgm:pt>
    <dgm:pt modelId="{A4CC295F-F2B4-5641-9114-30D913D2B0B3}" type="pres">
      <dgm:prSet presAssocID="{9BE43913-6A62-BD49-B3FD-BD5060F238EB}" presName="space" presStyleCnt="0"/>
      <dgm:spPr/>
    </dgm:pt>
    <dgm:pt modelId="{48DED76B-7C76-B848-A183-C74FC9863BCE}" type="pres">
      <dgm:prSet presAssocID="{CFA560C4-39A8-7C4E-BEFB-1AB1CF27BE98}" presName="composite" presStyleCnt="0"/>
      <dgm:spPr/>
    </dgm:pt>
    <dgm:pt modelId="{4B4B30B9-2F1A-0845-A62D-9231BF3819F5}" type="pres">
      <dgm:prSet presAssocID="{CFA560C4-39A8-7C4E-BEFB-1AB1CF27BE98}" presName="parTx" presStyleLbl="alignNode1" presStyleIdx="2" presStyleCnt="3">
        <dgm:presLayoutVars>
          <dgm:chMax val="0"/>
          <dgm:chPref val="0"/>
        </dgm:presLayoutVars>
      </dgm:prSet>
      <dgm:spPr/>
    </dgm:pt>
    <dgm:pt modelId="{C9F929C0-BB34-904D-9F58-77605DF5A587}" type="pres">
      <dgm:prSet presAssocID="{CFA560C4-39A8-7C4E-BEFB-1AB1CF27BE98}" presName="desTx" presStyleLbl="alignAccFollowNode1" presStyleIdx="2" presStyleCnt="3">
        <dgm:presLayoutVars/>
      </dgm:prSet>
      <dgm:spPr/>
    </dgm:pt>
  </dgm:ptLst>
  <dgm:cxnLst>
    <dgm:cxn modelId="{4DEEF20D-59A6-F74D-9B6B-E57C132DBFAB}" type="presOf" srcId="{CFA560C4-39A8-7C4E-BEFB-1AB1CF27BE98}" destId="{4B4B30B9-2F1A-0845-A62D-9231BF3819F5}" srcOrd="0" destOrd="0" presId="urn:microsoft.com/office/officeart/2016/7/layout/ChevronBlockProcess"/>
    <dgm:cxn modelId="{35E70814-0F8C-FD47-AE82-DCAE8CCCC32E}" srcId="{5C3EC907-78D4-4847-A9A9-4DE5CBB6C68E}" destId="{CFA560C4-39A8-7C4E-BEFB-1AB1CF27BE98}" srcOrd="2" destOrd="0" parTransId="{44C8312B-3465-EF4D-9D32-257EAE493F88}" sibTransId="{59B7B23E-F743-6348-8E4D-3251FF780579}"/>
    <dgm:cxn modelId="{93F4AF17-82E5-1E49-807E-DE85B1E7B70F}" type="presOf" srcId="{16602ED3-267F-B146-8BE6-9B56FD477555}" destId="{74958B63-4A80-F547-BADF-E21BD77C7185}" srcOrd="0" destOrd="1" presId="urn:microsoft.com/office/officeart/2016/7/layout/ChevronBlockProcess"/>
    <dgm:cxn modelId="{CA2C621C-6ED4-5141-BDD1-62FF726AACCC}" type="presOf" srcId="{6AD2B813-542B-1B47-AF74-EE4A69DF20A5}" destId="{C9F929C0-BB34-904D-9F58-77605DF5A587}" srcOrd="0" destOrd="0" presId="urn:microsoft.com/office/officeart/2016/7/layout/ChevronBlockProcess"/>
    <dgm:cxn modelId="{9238C424-E517-A74D-BF53-87386C6CEB56}" srcId="{64EB887A-281F-1649-BF09-5FCD8F023755}" destId="{569E85AC-D9A6-6345-88EB-5D5F28AA09DD}" srcOrd="0" destOrd="0" parTransId="{6FF18D02-6CD3-A742-9877-C952ABC75176}" sibTransId="{6FF8C8B1-1D04-4C44-81C9-0C3EA7D42DB7}"/>
    <dgm:cxn modelId="{3F68A644-B6A1-CD43-8A33-8355D25C3FCE}" type="presOf" srcId="{3CCFD00F-BFAE-B84A-A9E4-782EEA87A0F9}" destId="{891F8F35-04D9-AD4F-880E-11D00CC8C03A}" srcOrd="0" destOrd="1" presId="urn:microsoft.com/office/officeart/2016/7/layout/ChevronBlockProcess"/>
    <dgm:cxn modelId="{46E40945-82CC-4843-9C73-E80728D79042}" srcId="{CFA560C4-39A8-7C4E-BEFB-1AB1CF27BE98}" destId="{934743E2-B183-D943-997A-6FEF2AA123E4}" srcOrd="2" destOrd="0" parTransId="{780A0EAE-A0DA-A540-83EB-E9B67A33FE07}" sibTransId="{568DB246-6D4F-E445-AB9C-C746167ECAD2}"/>
    <dgm:cxn modelId="{50E7CE5C-D41F-834B-929D-3852B3FA5683}" type="presOf" srcId="{22C8FBA4-D0FD-BE42-9520-710E2258D622}" destId="{74958B63-4A80-F547-BADF-E21BD77C7185}" srcOrd="0" destOrd="0" presId="urn:microsoft.com/office/officeart/2016/7/layout/ChevronBlockProcess"/>
    <dgm:cxn modelId="{978C5465-11E3-7941-AF1A-5BB33BBC1716}" srcId="{CFA560C4-39A8-7C4E-BEFB-1AB1CF27BE98}" destId="{4B2C68B2-8CC9-594F-BB42-5DF75EBBD1CD}" srcOrd="1" destOrd="0" parTransId="{6C2EC888-6537-7949-99F5-8C8A2A878C79}" sibTransId="{9A4A2FEE-0DBF-964B-B72D-4F5FAC2CCF31}"/>
    <dgm:cxn modelId="{6B5D496E-1477-974F-AD19-FD97B62A7DF4}" type="presOf" srcId="{4B2C68B2-8CC9-594F-BB42-5DF75EBBD1CD}" destId="{C9F929C0-BB34-904D-9F58-77605DF5A587}" srcOrd="0" destOrd="1" presId="urn:microsoft.com/office/officeart/2016/7/layout/ChevronBlockProcess"/>
    <dgm:cxn modelId="{182DCB71-6B18-9045-A862-E411EDA40356}" type="presOf" srcId="{569E85AC-D9A6-6345-88EB-5D5F28AA09DD}" destId="{891F8F35-04D9-AD4F-880E-11D00CC8C03A}" srcOrd="0" destOrd="0" presId="urn:microsoft.com/office/officeart/2016/7/layout/ChevronBlockProcess"/>
    <dgm:cxn modelId="{29E9FB75-3AFD-7248-B98F-BC660BC01A2B}" type="presOf" srcId="{64EB887A-281F-1649-BF09-5FCD8F023755}" destId="{ABA55751-4F73-654D-8081-D38818A14868}" srcOrd="0" destOrd="0" presId="urn:microsoft.com/office/officeart/2016/7/layout/ChevronBlockProcess"/>
    <dgm:cxn modelId="{60D5ED7D-DCED-9B42-B770-C950784AF9A7}" srcId="{5C3EC907-78D4-4847-A9A9-4DE5CBB6C68E}" destId="{492AE8D4-65E0-3F4C-9B65-3F850F7B7ED4}" srcOrd="1" destOrd="0" parTransId="{5E3EE02C-8A7E-E948-8D8E-BB6B982FCE7C}" sibTransId="{9BE43913-6A62-BD49-B3FD-BD5060F238EB}"/>
    <dgm:cxn modelId="{845C9C7E-B274-0E49-AF95-4BAA6F77B4BA}" type="presOf" srcId="{934743E2-B183-D943-997A-6FEF2AA123E4}" destId="{C9F929C0-BB34-904D-9F58-77605DF5A587}" srcOrd="0" destOrd="2" presId="urn:microsoft.com/office/officeart/2016/7/layout/ChevronBlockProcess"/>
    <dgm:cxn modelId="{707D079E-5C8D-3E4A-861D-942A909E5D13}" srcId="{492AE8D4-65E0-3F4C-9B65-3F850F7B7ED4}" destId="{16602ED3-267F-B146-8BE6-9B56FD477555}" srcOrd="1" destOrd="0" parTransId="{EF934BAA-C2D2-3847-8519-4E94364CFEC2}" sibTransId="{5F962C65-3DD9-044C-B215-79F4B1075B22}"/>
    <dgm:cxn modelId="{8F05B5C6-F0CE-D64E-80DD-57BF6231E472}" type="presOf" srcId="{492AE8D4-65E0-3F4C-9B65-3F850F7B7ED4}" destId="{9AC9D910-83AD-F144-AA44-D20AB467A366}" srcOrd="0" destOrd="0" presId="urn:microsoft.com/office/officeart/2016/7/layout/ChevronBlockProcess"/>
    <dgm:cxn modelId="{3690D3C9-D829-FE46-80DA-52D58DB22C21}" srcId="{5C3EC907-78D4-4847-A9A9-4DE5CBB6C68E}" destId="{64EB887A-281F-1649-BF09-5FCD8F023755}" srcOrd="0" destOrd="0" parTransId="{D5133A16-DA03-CA48-863D-8FA38E1DAC2A}" sibTransId="{9ECB027B-EB1A-3E48-A727-42571F5B4B2F}"/>
    <dgm:cxn modelId="{F1FD6DDA-0548-E04A-8E02-1FCA9BF50DAB}" srcId="{64EB887A-281F-1649-BF09-5FCD8F023755}" destId="{3CCFD00F-BFAE-B84A-A9E4-782EEA87A0F9}" srcOrd="1" destOrd="0" parTransId="{EE72F256-520F-104B-A036-E73ADACFB687}" sibTransId="{F915A2F8-157A-124D-92EF-BDF4FADAF22B}"/>
    <dgm:cxn modelId="{BE26FBE1-D46B-6F40-B9B1-BF9A2C14F35D}" srcId="{492AE8D4-65E0-3F4C-9B65-3F850F7B7ED4}" destId="{22C8FBA4-D0FD-BE42-9520-710E2258D622}" srcOrd="0" destOrd="0" parTransId="{6BEDC612-ADC1-8F43-A4C1-0BCD55EB0692}" sibTransId="{439404A3-9ED3-3642-B1F0-C343E96486A2}"/>
    <dgm:cxn modelId="{4CC81DE3-A4C8-2B4E-A3F8-487F2F794078}" srcId="{CFA560C4-39A8-7C4E-BEFB-1AB1CF27BE98}" destId="{6AD2B813-542B-1B47-AF74-EE4A69DF20A5}" srcOrd="0" destOrd="0" parTransId="{CE398BDB-1664-E349-B9D7-818F3EA4BC5B}" sibTransId="{45E167AB-E6A8-CA44-B4A3-05DF60A9F228}"/>
    <dgm:cxn modelId="{7B2D83F0-F2A4-614E-98D1-ECCA4675A4FF}" type="presOf" srcId="{5C3EC907-78D4-4847-A9A9-4DE5CBB6C68E}" destId="{FC4D4692-22C2-3241-B6ED-3807DE543C0B}" srcOrd="0" destOrd="0" presId="urn:microsoft.com/office/officeart/2016/7/layout/ChevronBlockProcess"/>
    <dgm:cxn modelId="{893F7626-D61C-AE45-920E-2AE59C291953}" type="presParOf" srcId="{FC4D4692-22C2-3241-B6ED-3807DE543C0B}" destId="{F6D61EA5-B432-0A4D-96DA-63911AB6DBF6}" srcOrd="0" destOrd="0" presId="urn:microsoft.com/office/officeart/2016/7/layout/ChevronBlockProcess"/>
    <dgm:cxn modelId="{7ACC60C0-8898-9B44-B9B0-D425EA67A1AA}" type="presParOf" srcId="{F6D61EA5-B432-0A4D-96DA-63911AB6DBF6}" destId="{ABA55751-4F73-654D-8081-D38818A14868}" srcOrd="0" destOrd="0" presId="urn:microsoft.com/office/officeart/2016/7/layout/ChevronBlockProcess"/>
    <dgm:cxn modelId="{1CE7CC1A-1178-B544-B4A9-6538A4A67C74}" type="presParOf" srcId="{F6D61EA5-B432-0A4D-96DA-63911AB6DBF6}" destId="{891F8F35-04D9-AD4F-880E-11D00CC8C03A}" srcOrd="1" destOrd="0" presId="urn:microsoft.com/office/officeart/2016/7/layout/ChevronBlockProcess"/>
    <dgm:cxn modelId="{C4B40240-8C8D-8249-9E68-4F30BBD85BBE}" type="presParOf" srcId="{FC4D4692-22C2-3241-B6ED-3807DE543C0B}" destId="{2E6BE711-8145-AB42-9592-B66A73D7AA5D}" srcOrd="1" destOrd="0" presId="urn:microsoft.com/office/officeart/2016/7/layout/ChevronBlockProcess"/>
    <dgm:cxn modelId="{DE44F728-7D0A-AB43-934C-D16A34845A0A}" type="presParOf" srcId="{FC4D4692-22C2-3241-B6ED-3807DE543C0B}" destId="{2D64CC64-731C-A94A-93B9-66A34D3B6D30}" srcOrd="2" destOrd="0" presId="urn:microsoft.com/office/officeart/2016/7/layout/ChevronBlockProcess"/>
    <dgm:cxn modelId="{2A9E50D6-B66F-F045-ABDC-5242B361023F}" type="presParOf" srcId="{2D64CC64-731C-A94A-93B9-66A34D3B6D30}" destId="{9AC9D910-83AD-F144-AA44-D20AB467A366}" srcOrd="0" destOrd="0" presId="urn:microsoft.com/office/officeart/2016/7/layout/ChevronBlockProcess"/>
    <dgm:cxn modelId="{624114FB-5451-E846-9704-5B0FDD99BD0C}" type="presParOf" srcId="{2D64CC64-731C-A94A-93B9-66A34D3B6D30}" destId="{74958B63-4A80-F547-BADF-E21BD77C7185}" srcOrd="1" destOrd="0" presId="urn:microsoft.com/office/officeart/2016/7/layout/ChevronBlockProcess"/>
    <dgm:cxn modelId="{406FD61C-CDBA-9A44-9D2A-BDDFB1603909}" type="presParOf" srcId="{FC4D4692-22C2-3241-B6ED-3807DE543C0B}" destId="{A4CC295F-F2B4-5641-9114-30D913D2B0B3}" srcOrd="3" destOrd="0" presId="urn:microsoft.com/office/officeart/2016/7/layout/ChevronBlockProcess"/>
    <dgm:cxn modelId="{606F9295-0E90-1640-9048-2DC4CDBA3398}" type="presParOf" srcId="{FC4D4692-22C2-3241-B6ED-3807DE543C0B}" destId="{48DED76B-7C76-B848-A183-C74FC9863BCE}" srcOrd="4" destOrd="0" presId="urn:microsoft.com/office/officeart/2016/7/layout/ChevronBlockProcess"/>
    <dgm:cxn modelId="{3854FF6D-C935-3041-B4C4-E4D03ACC915B}" type="presParOf" srcId="{48DED76B-7C76-B848-A183-C74FC9863BCE}" destId="{4B4B30B9-2F1A-0845-A62D-9231BF3819F5}" srcOrd="0" destOrd="0" presId="urn:microsoft.com/office/officeart/2016/7/layout/ChevronBlockProcess"/>
    <dgm:cxn modelId="{562C7391-6C0E-424C-945C-BC4D65EE52D0}" type="presParOf" srcId="{48DED76B-7C76-B848-A183-C74FC9863BCE}" destId="{C9F929C0-BB34-904D-9F58-77605DF5A587}" srcOrd="1" destOrd="0" presId="urn:microsoft.com/office/officeart/2016/7/layout/Chevron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79F9AC-FC92-4B3B-B86C-104E2CCE943E}" type="doc">
      <dgm:prSet loTypeId="urn:microsoft.com/office/officeart/2005/8/layout/hList1" loCatId="process" qsTypeId="urn:microsoft.com/office/officeart/2005/8/quickstyle/simple2" qsCatId="simple" csTypeId="urn:microsoft.com/office/officeart/2005/8/colors/accent1_2" csCatId="accent1" phldr="1"/>
      <dgm:spPr/>
      <dgm:t>
        <a:bodyPr/>
        <a:lstStyle/>
        <a:p>
          <a:endParaRPr lang="en-US"/>
        </a:p>
      </dgm:t>
    </dgm:pt>
    <dgm:pt modelId="{307A0B6F-631E-4F0C-92CC-3D97D0FF1A60}">
      <dgm:prSet/>
      <dgm:spPr/>
      <dgm:t>
        <a:bodyPr/>
        <a:lstStyle/>
        <a:p>
          <a:r>
            <a:rPr lang="en-US" dirty="0"/>
            <a:t>Manager Relationship With Goals</a:t>
          </a:r>
        </a:p>
      </dgm:t>
    </dgm:pt>
    <dgm:pt modelId="{EC4C4223-A7B4-43D1-81B4-AC89A930AA7F}" type="parTrans" cxnId="{E43EC81B-8246-4F45-B41D-8A922021E053}">
      <dgm:prSet/>
      <dgm:spPr/>
      <dgm:t>
        <a:bodyPr/>
        <a:lstStyle/>
        <a:p>
          <a:endParaRPr lang="en-US"/>
        </a:p>
      </dgm:t>
    </dgm:pt>
    <dgm:pt modelId="{2CCA6F93-58E2-42E4-85BD-077284BFE914}" type="sibTrans" cxnId="{E43EC81B-8246-4F45-B41D-8A922021E053}">
      <dgm:prSet/>
      <dgm:spPr/>
      <dgm:t>
        <a:bodyPr/>
        <a:lstStyle/>
        <a:p>
          <a:endParaRPr lang="en-US"/>
        </a:p>
      </dgm:t>
    </dgm:pt>
    <dgm:pt modelId="{074DCAAC-0564-4E81-A6DC-408E5CE51AE6}">
      <dgm:prSet/>
      <dgm:spPr>
        <a:ln>
          <a:solidFill>
            <a:schemeClr val="tx1"/>
          </a:solidFill>
        </a:ln>
      </dgm:spPr>
      <dgm:t>
        <a:bodyPr/>
        <a:lstStyle/>
        <a:p>
          <a:pPr algn="l">
            <a:buFont typeface="Arial" panose="020B0604020202020204" pitchFamily="34" charset="0"/>
            <a:buChar char="•"/>
          </a:pPr>
          <a:r>
            <a:rPr lang="en-US" dirty="0"/>
            <a:t>Not as important as I thought, can see with both non-interaction model and the interaction model.</a:t>
          </a:r>
        </a:p>
      </dgm:t>
    </dgm:pt>
    <dgm:pt modelId="{7CDDD94E-2610-4A41-8FCA-BC8C770E2FEA}" type="parTrans" cxnId="{39D6E239-0F0B-4FED-A918-A6719635CE57}">
      <dgm:prSet/>
      <dgm:spPr/>
      <dgm:t>
        <a:bodyPr/>
        <a:lstStyle/>
        <a:p>
          <a:endParaRPr lang="en-US"/>
        </a:p>
      </dgm:t>
    </dgm:pt>
    <dgm:pt modelId="{D8AEA4EF-2A63-46B6-BECC-3FF58FEF1A2A}" type="sibTrans" cxnId="{39D6E239-0F0B-4FED-A918-A6719635CE57}">
      <dgm:prSet/>
      <dgm:spPr/>
      <dgm:t>
        <a:bodyPr/>
        <a:lstStyle/>
        <a:p>
          <a:endParaRPr lang="en-US"/>
        </a:p>
      </dgm:t>
    </dgm:pt>
    <dgm:pt modelId="{75EAE81D-07CF-479B-AB89-E0603C6E6F44}">
      <dgm:prSet/>
      <dgm:spPr/>
      <dgm:t>
        <a:bodyPr/>
        <a:lstStyle/>
        <a:p>
          <a:r>
            <a:rPr lang="en-US" dirty="0"/>
            <a:t>My method and FiveThirtyEight’s method produce similar results</a:t>
          </a:r>
        </a:p>
      </dgm:t>
    </dgm:pt>
    <dgm:pt modelId="{4F187C1C-C248-4BB4-B048-F928B047AFAD}" type="parTrans" cxnId="{86EE3088-9B6C-4BCD-970B-747DC5B399D8}">
      <dgm:prSet/>
      <dgm:spPr/>
      <dgm:t>
        <a:bodyPr/>
        <a:lstStyle/>
        <a:p>
          <a:endParaRPr lang="en-US"/>
        </a:p>
      </dgm:t>
    </dgm:pt>
    <dgm:pt modelId="{8EB74A48-BE1F-4838-9FFF-9C6F3D6DCBE0}" type="sibTrans" cxnId="{86EE3088-9B6C-4BCD-970B-747DC5B399D8}">
      <dgm:prSet/>
      <dgm:spPr/>
      <dgm:t>
        <a:bodyPr/>
        <a:lstStyle/>
        <a:p>
          <a:endParaRPr lang="en-US"/>
        </a:p>
      </dgm:t>
    </dgm:pt>
    <dgm:pt modelId="{4BF18EFB-77C5-BC43-A7F5-4A0ADC3F7A1E}" type="pres">
      <dgm:prSet presAssocID="{8579F9AC-FC92-4B3B-B86C-104E2CCE943E}" presName="Name0" presStyleCnt="0">
        <dgm:presLayoutVars>
          <dgm:dir/>
          <dgm:animLvl val="lvl"/>
          <dgm:resizeHandles val="exact"/>
        </dgm:presLayoutVars>
      </dgm:prSet>
      <dgm:spPr/>
    </dgm:pt>
    <dgm:pt modelId="{890FB245-D335-A34E-BB28-44A82F155484}" type="pres">
      <dgm:prSet presAssocID="{307A0B6F-631E-4F0C-92CC-3D97D0FF1A60}" presName="composite" presStyleCnt="0"/>
      <dgm:spPr/>
    </dgm:pt>
    <dgm:pt modelId="{B1EF7723-116B-1541-98CF-ABE1EB7099FB}" type="pres">
      <dgm:prSet presAssocID="{307A0B6F-631E-4F0C-92CC-3D97D0FF1A60}" presName="parTx" presStyleLbl="alignNode1" presStyleIdx="0" presStyleCnt="2">
        <dgm:presLayoutVars>
          <dgm:chMax val="0"/>
          <dgm:chPref val="0"/>
          <dgm:bulletEnabled val="1"/>
        </dgm:presLayoutVars>
      </dgm:prSet>
      <dgm:spPr/>
    </dgm:pt>
    <dgm:pt modelId="{67778A26-B34C-9C47-8F66-64AF4FFCE74D}" type="pres">
      <dgm:prSet presAssocID="{307A0B6F-631E-4F0C-92CC-3D97D0FF1A60}" presName="desTx" presStyleLbl="alignAccFollowNode1" presStyleIdx="0" presStyleCnt="2">
        <dgm:presLayoutVars>
          <dgm:bulletEnabled val="1"/>
        </dgm:presLayoutVars>
      </dgm:prSet>
      <dgm:spPr/>
    </dgm:pt>
    <dgm:pt modelId="{B6269B78-02EA-E842-867E-EE7C24E8C690}" type="pres">
      <dgm:prSet presAssocID="{2CCA6F93-58E2-42E4-85BD-077284BFE914}" presName="space" presStyleCnt="0"/>
      <dgm:spPr/>
    </dgm:pt>
    <dgm:pt modelId="{8B21F130-9F26-A44A-AA5E-3B9358A6FCEF}" type="pres">
      <dgm:prSet presAssocID="{75EAE81D-07CF-479B-AB89-E0603C6E6F44}" presName="composite" presStyleCnt="0"/>
      <dgm:spPr/>
    </dgm:pt>
    <dgm:pt modelId="{A723788D-0E20-6E42-A4EB-CD7A0ABD103C}" type="pres">
      <dgm:prSet presAssocID="{75EAE81D-07CF-479B-AB89-E0603C6E6F44}" presName="parTx" presStyleLbl="alignNode1" presStyleIdx="1" presStyleCnt="2">
        <dgm:presLayoutVars>
          <dgm:chMax val="0"/>
          <dgm:chPref val="0"/>
          <dgm:bulletEnabled val="1"/>
        </dgm:presLayoutVars>
      </dgm:prSet>
      <dgm:spPr/>
    </dgm:pt>
    <dgm:pt modelId="{4CFD4B9D-9E65-3743-A27F-CE07DDF69131}" type="pres">
      <dgm:prSet presAssocID="{75EAE81D-07CF-479B-AB89-E0603C6E6F44}" presName="desTx" presStyleLbl="alignAccFollowNode1" presStyleIdx="1" presStyleCnt="2">
        <dgm:presLayoutVars>
          <dgm:bulletEnabled val="1"/>
        </dgm:presLayoutVars>
      </dgm:prSet>
      <dgm:spPr/>
    </dgm:pt>
  </dgm:ptLst>
  <dgm:cxnLst>
    <dgm:cxn modelId="{4999A210-48B0-2F4B-841A-58D7363B5F49}" type="presOf" srcId="{074DCAAC-0564-4E81-A6DC-408E5CE51AE6}" destId="{67778A26-B34C-9C47-8F66-64AF4FFCE74D}" srcOrd="0" destOrd="0" presId="urn:microsoft.com/office/officeart/2005/8/layout/hList1"/>
    <dgm:cxn modelId="{E43EC81B-8246-4F45-B41D-8A922021E053}" srcId="{8579F9AC-FC92-4B3B-B86C-104E2CCE943E}" destId="{307A0B6F-631E-4F0C-92CC-3D97D0FF1A60}" srcOrd="0" destOrd="0" parTransId="{EC4C4223-A7B4-43D1-81B4-AC89A930AA7F}" sibTransId="{2CCA6F93-58E2-42E4-85BD-077284BFE914}"/>
    <dgm:cxn modelId="{39D6E239-0F0B-4FED-A918-A6719635CE57}" srcId="{307A0B6F-631E-4F0C-92CC-3D97D0FF1A60}" destId="{074DCAAC-0564-4E81-A6DC-408E5CE51AE6}" srcOrd="0" destOrd="0" parTransId="{7CDDD94E-2610-4A41-8FCA-BC8C770E2FEA}" sibTransId="{D8AEA4EF-2A63-46B6-BECC-3FF58FEF1A2A}"/>
    <dgm:cxn modelId="{3F2A5B5E-A5EF-1B4A-9FDB-511C05486A76}" type="presOf" srcId="{75EAE81D-07CF-479B-AB89-E0603C6E6F44}" destId="{A723788D-0E20-6E42-A4EB-CD7A0ABD103C}" srcOrd="0" destOrd="0" presId="urn:microsoft.com/office/officeart/2005/8/layout/hList1"/>
    <dgm:cxn modelId="{2D5E0279-B2E8-DE44-933F-27ADDAAE608E}" type="presOf" srcId="{307A0B6F-631E-4F0C-92CC-3D97D0FF1A60}" destId="{B1EF7723-116B-1541-98CF-ABE1EB7099FB}" srcOrd="0" destOrd="0" presId="urn:microsoft.com/office/officeart/2005/8/layout/hList1"/>
    <dgm:cxn modelId="{86EE3088-9B6C-4BCD-970B-747DC5B399D8}" srcId="{8579F9AC-FC92-4B3B-B86C-104E2CCE943E}" destId="{75EAE81D-07CF-479B-AB89-E0603C6E6F44}" srcOrd="1" destOrd="0" parTransId="{4F187C1C-C248-4BB4-B048-F928B047AFAD}" sibTransId="{8EB74A48-BE1F-4838-9FFF-9C6F3D6DCBE0}"/>
    <dgm:cxn modelId="{3FFB2FD6-4239-9241-B32C-272705076B8B}" type="presOf" srcId="{8579F9AC-FC92-4B3B-B86C-104E2CCE943E}" destId="{4BF18EFB-77C5-BC43-A7F5-4A0ADC3F7A1E}" srcOrd="0" destOrd="0" presId="urn:microsoft.com/office/officeart/2005/8/layout/hList1"/>
    <dgm:cxn modelId="{BCAA5A58-D215-1441-9460-212ACF595A7B}" type="presParOf" srcId="{4BF18EFB-77C5-BC43-A7F5-4A0ADC3F7A1E}" destId="{890FB245-D335-A34E-BB28-44A82F155484}" srcOrd="0" destOrd="0" presId="urn:microsoft.com/office/officeart/2005/8/layout/hList1"/>
    <dgm:cxn modelId="{FDAA0EC0-38D0-C649-8F32-E8A83454D687}" type="presParOf" srcId="{890FB245-D335-A34E-BB28-44A82F155484}" destId="{B1EF7723-116B-1541-98CF-ABE1EB7099FB}" srcOrd="0" destOrd="0" presId="urn:microsoft.com/office/officeart/2005/8/layout/hList1"/>
    <dgm:cxn modelId="{3553B0B5-0896-0048-B3D6-8DD5F1964278}" type="presParOf" srcId="{890FB245-D335-A34E-BB28-44A82F155484}" destId="{67778A26-B34C-9C47-8F66-64AF4FFCE74D}" srcOrd="1" destOrd="0" presId="urn:microsoft.com/office/officeart/2005/8/layout/hList1"/>
    <dgm:cxn modelId="{CFCBD958-A033-CE4F-9B83-C8E64DFD8F7C}" type="presParOf" srcId="{4BF18EFB-77C5-BC43-A7F5-4A0ADC3F7A1E}" destId="{B6269B78-02EA-E842-867E-EE7C24E8C690}" srcOrd="1" destOrd="0" presId="urn:microsoft.com/office/officeart/2005/8/layout/hList1"/>
    <dgm:cxn modelId="{1EB3D637-FBFB-634C-AEB1-E74EE8A46DCF}" type="presParOf" srcId="{4BF18EFB-77C5-BC43-A7F5-4A0ADC3F7A1E}" destId="{8B21F130-9F26-A44A-AA5E-3B9358A6FCEF}" srcOrd="2" destOrd="0" presId="urn:microsoft.com/office/officeart/2005/8/layout/hList1"/>
    <dgm:cxn modelId="{C48BEF4B-80B7-5C4D-9EBB-2D20E7A6B473}" type="presParOf" srcId="{8B21F130-9F26-A44A-AA5E-3B9358A6FCEF}" destId="{A723788D-0E20-6E42-A4EB-CD7A0ABD103C}" srcOrd="0" destOrd="0" presId="urn:microsoft.com/office/officeart/2005/8/layout/hList1"/>
    <dgm:cxn modelId="{3D05D9B8-3634-AF4B-8706-09CFCF3D6AA7}" type="presParOf" srcId="{8B21F130-9F26-A44A-AA5E-3B9358A6FCEF}" destId="{4CFD4B9D-9E65-3743-A27F-CE07DDF691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E61B44-8472-4623-8E17-0046F62289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91BF6E-4770-4C3F-9F46-8F48EF92174E}">
      <dgm:prSet/>
      <dgm:spPr/>
      <dgm:t>
        <a:bodyPr/>
        <a:lstStyle/>
        <a:p>
          <a:r>
            <a:rPr lang="en-US" dirty="0"/>
            <a:t>Refining model</a:t>
          </a:r>
        </a:p>
      </dgm:t>
    </dgm:pt>
    <dgm:pt modelId="{D053C2B4-5C21-437D-B05D-EA3FD3206978}" type="parTrans" cxnId="{1DF7E696-3485-446B-9860-441E852D8DCF}">
      <dgm:prSet/>
      <dgm:spPr/>
      <dgm:t>
        <a:bodyPr/>
        <a:lstStyle/>
        <a:p>
          <a:endParaRPr lang="en-US"/>
        </a:p>
      </dgm:t>
    </dgm:pt>
    <dgm:pt modelId="{DE68FCE1-6D13-46D6-A0D0-F6C4ED52E091}" type="sibTrans" cxnId="{1DF7E696-3485-446B-9860-441E852D8DCF}">
      <dgm:prSet/>
      <dgm:spPr/>
      <dgm:t>
        <a:bodyPr/>
        <a:lstStyle/>
        <a:p>
          <a:endParaRPr lang="en-US"/>
        </a:p>
      </dgm:t>
    </dgm:pt>
    <dgm:pt modelId="{7732068E-9056-402E-96BF-B1CE4FEE710E}">
      <dgm:prSet/>
      <dgm:spPr/>
      <dgm:t>
        <a:bodyPr/>
        <a:lstStyle/>
        <a:p>
          <a:r>
            <a:rPr lang="en-US" dirty="0"/>
            <a:t>Could develop a model with more granular player data</a:t>
          </a:r>
        </a:p>
      </dgm:t>
    </dgm:pt>
    <dgm:pt modelId="{F6131427-B71E-4E69-960D-F7C3CE020D96}" type="parTrans" cxnId="{86CDD3EC-7F51-46B0-8873-C919D4DF6D28}">
      <dgm:prSet/>
      <dgm:spPr/>
      <dgm:t>
        <a:bodyPr/>
        <a:lstStyle/>
        <a:p>
          <a:endParaRPr lang="en-US"/>
        </a:p>
      </dgm:t>
    </dgm:pt>
    <dgm:pt modelId="{6BCA81B7-6B69-4635-A88B-A0135BE293D2}" type="sibTrans" cxnId="{86CDD3EC-7F51-46B0-8873-C919D4DF6D28}">
      <dgm:prSet/>
      <dgm:spPr/>
      <dgm:t>
        <a:bodyPr/>
        <a:lstStyle/>
        <a:p>
          <a:endParaRPr lang="en-US"/>
        </a:p>
      </dgm:t>
    </dgm:pt>
    <dgm:pt modelId="{9BB39706-33D9-422E-B8C3-2AD697E77360}">
      <dgm:prSet/>
      <dgm:spPr/>
      <dgm:t>
        <a:bodyPr/>
        <a:lstStyle/>
        <a:p>
          <a:r>
            <a:rPr lang="en-US" dirty="0"/>
            <a:t>Next steps</a:t>
          </a:r>
        </a:p>
      </dgm:t>
    </dgm:pt>
    <dgm:pt modelId="{73ECA6F0-4E3E-409C-9E20-703BD76D3791}" type="parTrans" cxnId="{2AF8C863-2DE5-450B-9CAB-FC7CDCF40E78}">
      <dgm:prSet/>
      <dgm:spPr/>
      <dgm:t>
        <a:bodyPr/>
        <a:lstStyle/>
        <a:p>
          <a:endParaRPr lang="en-US"/>
        </a:p>
      </dgm:t>
    </dgm:pt>
    <dgm:pt modelId="{AB8DECB6-4D6D-4E18-9A3B-362176A47B9E}" type="sibTrans" cxnId="{2AF8C863-2DE5-450B-9CAB-FC7CDCF40E78}">
      <dgm:prSet/>
      <dgm:spPr/>
      <dgm:t>
        <a:bodyPr/>
        <a:lstStyle/>
        <a:p>
          <a:endParaRPr lang="en-US"/>
        </a:p>
      </dgm:t>
    </dgm:pt>
    <dgm:pt modelId="{21FAE7B8-8B85-4184-8102-24950342C1D6}">
      <dgm:prSet/>
      <dgm:spPr/>
      <dgm:t>
        <a:bodyPr/>
        <a:lstStyle/>
        <a:p>
          <a:r>
            <a:rPr lang="en-US"/>
            <a:t>Offensive and Defensive ratings could be used to create a betting tool for soccer</a:t>
          </a:r>
          <a:endParaRPr lang="en-US" dirty="0"/>
        </a:p>
      </dgm:t>
    </dgm:pt>
    <dgm:pt modelId="{277302CE-97E9-4891-B73C-F70226BCE6E8}" type="parTrans" cxnId="{984B24A6-7B63-4DBB-8AAD-538A61BC48A2}">
      <dgm:prSet/>
      <dgm:spPr/>
      <dgm:t>
        <a:bodyPr/>
        <a:lstStyle/>
        <a:p>
          <a:endParaRPr lang="en-US"/>
        </a:p>
      </dgm:t>
    </dgm:pt>
    <dgm:pt modelId="{81659C09-1FE7-440C-BBE4-BFCAACFBCF77}" type="sibTrans" cxnId="{984B24A6-7B63-4DBB-8AAD-538A61BC48A2}">
      <dgm:prSet/>
      <dgm:spPr/>
      <dgm:t>
        <a:bodyPr/>
        <a:lstStyle/>
        <a:p>
          <a:endParaRPr lang="en-US"/>
        </a:p>
      </dgm:t>
    </dgm:pt>
    <dgm:pt modelId="{8ADBD2AC-772E-0B42-9A58-010BD04EDD2F}">
      <dgm:prSet/>
      <dgm:spPr/>
      <dgm:t>
        <a:bodyPr/>
        <a:lstStyle/>
        <a:p>
          <a:r>
            <a:rPr lang="en-US" dirty="0"/>
            <a:t>Look into creating a weighted mean for off and def rating</a:t>
          </a:r>
        </a:p>
      </dgm:t>
    </dgm:pt>
    <dgm:pt modelId="{57292228-772F-7D4B-BA4C-0C6153F1FA28}" type="parTrans" cxnId="{162EEF76-EA07-2547-8339-79B957B7D5F0}">
      <dgm:prSet/>
      <dgm:spPr/>
      <dgm:t>
        <a:bodyPr/>
        <a:lstStyle/>
        <a:p>
          <a:endParaRPr lang="en-US"/>
        </a:p>
      </dgm:t>
    </dgm:pt>
    <dgm:pt modelId="{1C8735C5-BB35-5442-B8C5-D59CF062FE0B}" type="sibTrans" cxnId="{162EEF76-EA07-2547-8339-79B957B7D5F0}">
      <dgm:prSet/>
      <dgm:spPr/>
      <dgm:t>
        <a:bodyPr/>
        <a:lstStyle/>
        <a:p>
          <a:endParaRPr lang="en-US"/>
        </a:p>
      </dgm:t>
    </dgm:pt>
    <dgm:pt modelId="{90B84C94-B7AF-BC47-B98A-C0D1511BD439}">
      <dgm:prSet/>
      <dgm:spPr/>
      <dgm:t>
        <a:bodyPr/>
        <a:lstStyle/>
        <a:p>
          <a:r>
            <a:rPr lang="en-US" dirty="0"/>
            <a:t>Compare model predictions with bookmaker odds to find potential value bets</a:t>
          </a:r>
        </a:p>
      </dgm:t>
    </dgm:pt>
    <dgm:pt modelId="{E3AD385D-6517-0647-AB48-87D768F47810}" type="parTrans" cxnId="{17DE8263-D050-9B49-9C3F-35DDA2CC08C0}">
      <dgm:prSet/>
      <dgm:spPr/>
      <dgm:t>
        <a:bodyPr/>
        <a:lstStyle/>
        <a:p>
          <a:endParaRPr lang="en-US"/>
        </a:p>
      </dgm:t>
    </dgm:pt>
    <dgm:pt modelId="{67578AC7-D5BC-0842-AD56-0F6F73ACBBD7}" type="sibTrans" cxnId="{17DE8263-D050-9B49-9C3F-35DDA2CC08C0}">
      <dgm:prSet/>
      <dgm:spPr/>
      <dgm:t>
        <a:bodyPr/>
        <a:lstStyle/>
        <a:p>
          <a:endParaRPr lang="en-US"/>
        </a:p>
      </dgm:t>
    </dgm:pt>
    <dgm:pt modelId="{CCDA577F-1631-7841-90E0-476E16AD11E1}" type="pres">
      <dgm:prSet presAssocID="{14E61B44-8472-4623-8E17-0046F62289F1}" presName="linear" presStyleCnt="0">
        <dgm:presLayoutVars>
          <dgm:dir/>
          <dgm:animLvl val="lvl"/>
          <dgm:resizeHandles val="exact"/>
        </dgm:presLayoutVars>
      </dgm:prSet>
      <dgm:spPr/>
    </dgm:pt>
    <dgm:pt modelId="{862EF2BB-1678-6C4D-AA75-A641E661B1ED}" type="pres">
      <dgm:prSet presAssocID="{1191BF6E-4770-4C3F-9F46-8F48EF92174E}" presName="parentLin" presStyleCnt="0"/>
      <dgm:spPr/>
    </dgm:pt>
    <dgm:pt modelId="{21C5C814-0E77-FC46-BED7-D464CC0A9E33}" type="pres">
      <dgm:prSet presAssocID="{1191BF6E-4770-4C3F-9F46-8F48EF92174E}" presName="parentLeftMargin" presStyleLbl="node1" presStyleIdx="0" presStyleCnt="2"/>
      <dgm:spPr/>
    </dgm:pt>
    <dgm:pt modelId="{D9A493D2-BCA9-8041-AB68-EEB1C7BB5E36}" type="pres">
      <dgm:prSet presAssocID="{1191BF6E-4770-4C3F-9F46-8F48EF92174E}" presName="parentText" presStyleLbl="node1" presStyleIdx="0" presStyleCnt="2">
        <dgm:presLayoutVars>
          <dgm:chMax val="0"/>
          <dgm:bulletEnabled val="1"/>
        </dgm:presLayoutVars>
      </dgm:prSet>
      <dgm:spPr/>
    </dgm:pt>
    <dgm:pt modelId="{37A29703-25D2-034E-9382-6EEC9C65FD71}" type="pres">
      <dgm:prSet presAssocID="{1191BF6E-4770-4C3F-9F46-8F48EF92174E}" presName="negativeSpace" presStyleCnt="0"/>
      <dgm:spPr/>
    </dgm:pt>
    <dgm:pt modelId="{2FBEF889-35D0-F740-A5A5-905C6C0CBC23}" type="pres">
      <dgm:prSet presAssocID="{1191BF6E-4770-4C3F-9F46-8F48EF92174E}" presName="childText" presStyleLbl="conFgAcc1" presStyleIdx="0" presStyleCnt="2">
        <dgm:presLayoutVars>
          <dgm:bulletEnabled val="1"/>
        </dgm:presLayoutVars>
      </dgm:prSet>
      <dgm:spPr/>
    </dgm:pt>
    <dgm:pt modelId="{3C8F2A8E-FF37-7045-AF87-C0394E653752}" type="pres">
      <dgm:prSet presAssocID="{DE68FCE1-6D13-46D6-A0D0-F6C4ED52E091}" presName="spaceBetweenRectangles" presStyleCnt="0"/>
      <dgm:spPr/>
    </dgm:pt>
    <dgm:pt modelId="{A042F16C-0EC6-7642-B959-1B2AEF3C9F03}" type="pres">
      <dgm:prSet presAssocID="{9BB39706-33D9-422E-B8C3-2AD697E77360}" presName="parentLin" presStyleCnt="0"/>
      <dgm:spPr/>
    </dgm:pt>
    <dgm:pt modelId="{52898137-49D8-B749-B33E-8F651F3A49CB}" type="pres">
      <dgm:prSet presAssocID="{9BB39706-33D9-422E-B8C3-2AD697E77360}" presName="parentLeftMargin" presStyleLbl="node1" presStyleIdx="0" presStyleCnt="2"/>
      <dgm:spPr/>
    </dgm:pt>
    <dgm:pt modelId="{64B450BB-9420-5F4F-94CF-1106C0A5F544}" type="pres">
      <dgm:prSet presAssocID="{9BB39706-33D9-422E-B8C3-2AD697E77360}" presName="parentText" presStyleLbl="node1" presStyleIdx="1" presStyleCnt="2">
        <dgm:presLayoutVars>
          <dgm:chMax val="0"/>
          <dgm:bulletEnabled val="1"/>
        </dgm:presLayoutVars>
      </dgm:prSet>
      <dgm:spPr/>
    </dgm:pt>
    <dgm:pt modelId="{21792553-2CC8-5D48-9AF4-6C8DEB2BF72C}" type="pres">
      <dgm:prSet presAssocID="{9BB39706-33D9-422E-B8C3-2AD697E77360}" presName="negativeSpace" presStyleCnt="0"/>
      <dgm:spPr/>
    </dgm:pt>
    <dgm:pt modelId="{39240D98-14A8-474F-B0E5-E475B0CD1C08}" type="pres">
      <dgm:prSet presAssocID="{9BB39706-33D9-422E-B8C3-2AD697E77360}" presName="childText" presStyleLbl="conFgAcc1" presStyleIdx="1" presStyleCnt="2">
        <dgm:presLayoutVars>
          <dgm:bulletEnabled val="1"/>
        </dgm:presLayoutVars>
      </dgm:prSet>
      <dgm:spPr/>
    </dgm:pt>
  </dgm:ptLst>
  <dgm:cxnLst>
    <dgm:cxn modelId="{4ED88802-101E-CE47-9ACA-A2235C33939E}" type="presOf" srcId="{90B84C94-B7AF-BC47-B98A-C0D1511BD439}" destId="{39240D98-14A8-474F-B0E5-E475B0CD1C08}" srcOrd="0" destOrd="1" presId="urn:microsoft.com/office/officeart/2005/8/layout/list1"/>
    <dgm:cxn modelId="{994FDD04-846B-2143-A8DD-240D951C8D86}" type="presOf" srcId="{1191BF6E-4770-4C3F-9F46-8F48EF92174E}" destId="{21C5C814-0E77-FC46-BED7-D464CC0A9E33}" srcOrd="0" destOrd="0" presId="urn:microsoft.com/office/officeart/2005/8/layout/list1"/>
    <dgm:cxn modelId="{B4A3EA08-7567-0041-9FA6-6E3FF3FB3C58}" type="presOf" srcId="{9BB39706-33D9-422E-B8C3-2AD697E77360}" destId="{52898137-49D8-B749-B33E-8F651F3A49CB}" srcOrd="0" destOrd="0" presId="urn:microsoft.com/office/officeart/2005/8/layout/list1"/>
    <dgm:cxn modelId="{13A51915-B8D1-214E-9661-F6EF4EC783EC}" type="presOf" srcId="{21FAE7B8-8B85-4184-8102-24950342C1D6}" destId="{39240D98-14A8-474F-B0E5-E475B0CD1C08}" srcOrd="0" destOrd="0" presId="urn:microsoft.com/office/officeart/2005/8/layout/list1"/>
    <dgm:cxn modelId="{06E4B34A-962F-7B4C-B35A-FDC806621F46}" type="presOf" srcId="{8ADBD2AC-772E-0B42-9A58-010BD04EDD2F}" destId="{2FBEF889-35D0-F740-A5A5-905C6C0CBC23}" srcOrd="0" destOrd="1" presId="urn:microsoft.com/office/officeart/2005/8/layout/list1"/>
    <dgm:cxn modelId="{19DB9F54-6352-FC41-BC34-04164007B2DB}" type="presOf" srcId="{14E61B44-8472-4623-8E17-0046F62289F1}" destId="{CCDA577F-1631-7841-90E0-476E16AD11E1}" srcOrd="0" destOrd="0" presId="urn:microsoft.com/office/officeart/2005/8/layout/list1"/>
    <dgm:cxn modelId="{A8E1425A-FC86-C14E-9344-F318B9B393B3}" type="presOf" srcId="{7732068E-9056-402E-96BF-B1CE4FEE710E}" destId="{2FBEF889-35D0-F740-A5A5-905C6C0CBC23}" srcOrd="0" destOrd="0" presId="urn:microsoft.com/office/officeart/2005/8/layout/list1"/>
    <dgm:cxn modelId="{17DE8263-D050-9B49-9C3F-35DDA2CC08C0}" srcId="{9BB39706-33D9-422E-B8C3-2AD697E77360}" destId="{90B84C94-B7AF-BC47-B98A-C0D1511BD439}" srcOrd="1" destOrd="0" parTransId="{E3AD385D-6517-0647-AB48-87D768F47810}" sibTransId="{67578AC7-D5BC-0842-AD56-0F6F73ACBBD7}"/>
    <dgm:cxn modelId="{2AF8C863-2DE5-450B-9CAB-FC7CDCF40E78}" srcId="{14E61B44-8472-4623-8E17-0046F62289F1}" destId="{9BB39706-33D9-422E-B8C3-2AD697E77360}" srcOrd="1" destOrd="0" parTransId="{73ECA6F0-4E3E-409C-9E20-703BD76D3791}" sibTransId="{AB8DECB6-4D6D-4E18-9A3B-362176A47B9E}"/>
    <dgm:cxn modelId="{162EEF76-EA07-2547-8339-79B957B7D5F0}" srcId="{1191BF6E-4770-4C3F-9F46-8F48EF92174E}" destId="{8ADBD2AC-772E-0B42-9A58-010BD04EDD2F}" srcOrd="1" destOrd="0" parTransId="{57292228-772F-7D4B-BA4C-0C6153F1FA28}" sibTransId="{1C8735C5-BB35-5442-B8C5-D59CF062FE0B}"/>
    <dgm:cxn modelId="{1DF7E696-3485-446B-9860-441E852D8DCF}" srcId="{14E61B44-8472-4623-8E17-0046F62289F1}" destId="{1191BF6E-4770-4C3F-9F46-8F48EF92174E}" srcOrd="0" destOrd="0" parTransId="{D053C2B4-5C21-437D-B05D-EA3FD3206978}" sibTransId="{DE68FCE1-6D13-46D6-A0D0-F6C4ED52E091}"/>
    <dgm:cxn modelId="{984B24A6-7B63-4DBB-8AAD-538A61BC48A2}" srcId="{9BB39706-33D9-422E-B8C3-2AD697E77360}" destId="{21FAE7B8-8B85-4184-8102-24950342C1D6}" srcOrd="0" destOrd="0" parTransId="{277302CE-97E9-4891-B73C-F70226BCE6E8}" sibTransId="{81659C09-1FE7-440C-BBE4-BFCAACFBCF77}"/>
    <dgm:cxn modelId="{AF9482C1-52EC-4947-957F-419BD6FB5B71}" type="presOf" srcId="{1191BF6E-4770-4C3F-9F46-8F48EF92174E}" destId="{D9A493D2-BCA9-8041-AB68-EEB1C7BB5E36}" srcOrd="1" destOrd="0" presId="urn:microsoft.com/office/officeart/2005/8/layout/list1"/>
    <dgm:cxn modelId="{7C5A5CE2-2A12-C647-B6D3-77EA69AA1A7E}" type="presOf" srcId="{9BB39706-33D9-422E-B8C3-2AD697E77360}" destId="{64B450BB-9420-5F4F-94CF-1106C0A5F544}" srcOrd="1" destOrd="0" presId="urn:microsoft.com/office/officeart/2005/8/layout/list1"/>
    <dgm:cxn modelId="{86CDD3EC-7F51-46B0-8873-C919D4DF6D28}" srcId="{1191BF6E-4770-4C3F-9F46-8F48EF92174E}" destId="{7732068E-9056-402E-96BF-B1CE4FEE710E}" srcOrd="0" destOrd="0" parTransId="{F6131427-B71E-4E69-960D-F7C3CE020D96}" sibTransId="{6BCA81B7-6B69-4635-A88B-A0135BE293D2}"/>
    <dgm:cxn modelId="{94D1F3A1-AF43-0F4A-889E-D38E383E637F}" type="presParOf" srcId="{CCDA577F-1631-7841-90E0-476E16AD11E1}" destId="{862EF2BB-1678-6C4D-AA75-A641E661B1ED}" srcOrd="0" destOrd="0" presId="urn:microsoft.com/office/officeart/2005/8/layout/list1"/>
    <dgm:cxn modelId="{CF248137-4793-D946-A545-9905B90F93F6}" type="presParOf" srcId="{862EF2BB-1678-6C4D-AA75-A641E661B1ED}" destId="{21C5C814-0E77-FC46-BED7-D464CC0A9E33}" srcOrd="0" destOrd="0" presId="urn:microsoft.com/office/officeart/2005/8/layout/list1"/>
    <dgm:cxn modelId="{A7CD5735-7638-7B47-952C-BD6A775B2639}" type="presParOf" srcId="{862EF2BB-1678-6C4D-AA75-A641E661B1ED}" destId="{D9A493D2-BCA9-8041-AB68-EEB1C7BB5E36}" srcOrd="1" destOrd="0" presId="urn:microsoft.com/office/officeart/2005/8/layout/list1"/>
    <dgm:cxn modelId="{98688C93-9445-FF42-9A55-C3C3D7926DAB}" type="presParOf" srcId="{CCDA577F-1631-7841-90E0-476E16AD11E1}" destId="{37A29703-25D2-034E-9382-6EEC9C65FD71}" srcOrd="1" destOrd="0" presId="urn:microsoft.com/office/officeart/2005/8/layout/list1"/>
    <dgm:cxn modelId="{97B91A81-7AEC-9A4F-BC20-9D166624C6B3}" type="presParOf" srcId="{CCDA577F-1631-7841-90E0-476E16AD11E1}" destId="{2FBEF889-35D0-F740-A5A5-905C6C0CBC23}" srcOrd="2" destOrd="0" presId="urn:microsoft.com/office/officeart/2005/8/layout/list1"/>
    <dgm:cxn modelId="{92774791-64A1-7D4B-9A89-8044708AA45F}" type="presParOf" srcId="{CCDA577F-1631-7841-90E0-476E16AD11E1}" destId="{3C8F2A8E-FF37-7045-AF87-C0394E653752}" srcOrd="3" destOrd="0" presId="urn:microsoft.com/office/officeart/2005/8/layout/list1"/>
    <dgm:cxn modelId="{41E0E026-FABC-2143-AA5D-4E72E0EF75A6}" type="presParOf" srcId="{CCDA577F-1631-7841-90E0-476E16AD11E1}" destId="{A042F16C-0EC6-7642-B959-1B2AEF3C9F03}" srcOrd="4" destOrd="0" presId="urn:microsoft.com/office/officeart/2005/8/layout/list1"/>
    <dgm:cxn modelId="{9ADF3783-0904-3442-A74B-E609BB42CE7E}" type="presParOf" srcId="{A042F16C-0EC6-7642-B959-1B2AEF3C9F03}" destId="{52898137-49D8-B749-B33E-8F651F3A49CB}" srcOrd="0" destOrd="0" presId="urn:microsoft.com/office/officeart/2005/8/layout/list1"/>
    <dgm:cxn modelId="{495884EC-257C-0247-9C3B-35E7DB533703}" type="presParOf" srcId="{A042F16C-0EC6-7642-B959-1B2AEF3C9F03}" destId="{64B450BB-9420-5F4F-94CF-1106C0A5F544}" srcOrd="1" destOrd="0" presId="urn:microsoft.com/office/officeart/2005/8/layout/list1"/>
    <dgm:cxn modelId="{25B06E8A-D807-7C43-ABE8-E0163CB2B194}" type="presParOf" srcId="{CCDA577F-1631-7841-90E0-476E16AD11E1}" destId="{21792553-2CC8-5D48-9AF4-6C8DEB2BF72C}" srcOrd="5" destOrd="0" presId="urn:microsoft.com/office/officeart/2005/8/layout/list1"/>
    <dgm:cxn modelId="{67993475-5D59-EB46-A0C3-1104BD331365}" type="presParOf" srcId="{CCDA577F-1631-7841-90E0-476E16AD11E1}" destId="{39240D98-14A8-474F-B0E5-E475B0CD1C0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55EA3-7BCD-FF4E-864B-6CD367FC46EB}">
      <dsp:nvSpPr>
        <dsp:cNvPr id="0" name=""/>
        <dsp:cNvSpPr/>
      </dsp:nvSpPr>
      <dsp:spPr>
        <a:xfrm>
          <a:off x="1314449" y="1110655"/>
          <a:ext cx="1051560" cy="7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6319B6C-9089-9343-8AD6-3E826C0A7AFD}">
      <dsp:nvSpPr>
        <dsp:cNvPr id="0" name=""/>
        <dsp:cNvSpPr/>
      </dsp:nvSpPr>
      <dsp:spPr>
        <a:xfrm>
          <a:off x="2429103" y="1022357"/>
          <a:ext cx="120929" cy="227084"/>
        </a:xfrm>
        <a:prstGeom prst="chevron">
          <a:avLst>
            <a:gd name="adj" fmla="val 9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FCA2AED-A420-804D-AD8F-A8B614473DDE}">
      <dsp:nvSpPr>
        <dsp:cNvPr id="0" name=""/>
        <dsp:cNvSpPr/>
      </dsp:nvSpPr>
      <dsp:spPr>
        <a:xfrm>
          <a:off x="634866" y="562552"/>
          <a:ext cx="1096277" cy="1096277"/>
        </a:xfrm>
        <a:prstGeom prst="ellipse">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w="6350" cap="flat" cmpd="sng" algn="ctr">
          <a:solidFill>
            <a:schemeClr val="accent1">
              <a:alpha val="9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95412" y="723098"/>
        <a:ext cx="775185" cy="775185"/>
      </dsp:txXfrm>
    </dsp:sp>
    <dsp:sp modelId="{60F8FC0B-F77D-A340-AAC2-D55C72339360}">
      <dsp:nvSpPr>
        <dsp:cNvPr id="0" name=""/>
        <dsp:cNvSpPr/>
      </dsp:nvSpPr>
      <dsp:spPr>
        <a:xfrm>
          <a:off x="0" y="1824427"/>
          <a:ext cx="236601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33" tIns="165100" rIns="186633" bIns="165100" numCol="1" spcCol="1270" anchor="ctr" anchorCtr="0">
          <a:noAutofit/>
        </a:bodyPr>
        <a:lstStyle/>
        <a:p>
          <a:pPr marL="0" lvl="0" indent="0" algn="ctr" defTabSz="1111250">
            <a:lnSpc>
              <a:spcPct val="90000"/>
            </a:lnSpc>
            <a:spcBef>
              <a:spcPct val="0"/>
            </a:spcBef>
            <a:spcAft>
              <a:spcPct val="35000"/>
            </a:spcAft>
            <a:buNone/>
          </a:pPr>
          <a:r>
            <a:rPr lang="en-US" sz="2500" kern="1200" dirty="0"/>
            <a:t>Model Goals</a:t>
          </a:r>
        </a:p>
      </dsp:txBody>
      <dsp:txXfrm>
        <a:off x="0" y="2217547"/>
        <a:ext cx="2366010" cy="1572480"/>
      </dsp:txXfrm>
    </dsp:sp>
    <dsp:sp modelId="{50BBB1CE-E938-FF40-8A29-49A921DFA56D}">
      <dsp:nvSpPr>
        <dsp:cNvPr id="0" name=""/>
        <dsp:cNvSpPr/>
      </dsp:nvSpPr>
      <dsp:spPr>
        <a:xfrm>
          <a:off x="2628899" y="1110619"/>
          <a:ext cx="2366010" cy="71"/>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F03C795-6D02-3842-AD62-B74FB48A5825}">
      <dsp:nvSpPr>
        <dsp:cNvPr id="0" name=""/>
        <dsp:cNvSpPr/>
      </dsp:nvSpPr>
      <dsp:spPr>
        <a:xfrm>
          <a:off x="5058003" y="1022324"/>
          <a:ext cx="120929" cy="227130"/>
        </a:xfrm>
        <a:prstGeom prst="chevron">
          <a:avLst>
            <a:gd name="adj" fmla="val 9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CBE7E43-CE73-414C-A194-7274E9D2922A}">
      <dsp:nvSpPr>
        <dsp:cNvPr id="0" name=""/>
        <dsp:cNvSpPr/>
      </dsp:nvSpPr>
      <dsp:spPr>
        <a:xfrm>
          <a:off x="3263766" y="562516"/>
          <a:ext cx="1096277" cy="1096277"/>
        </a:xfrm>
        <a:prstGeom prst="ellipse">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w="6350" cap="flat" cmpd="sng" algn="ctr">
          <a:solidFill>
            <a:schemeClr val="accent1">
              <a:alpha val="90000"/>
              <a:hueOff val="0"/>
              <a:satOff val="0"/>
              <a:lumOff val="0"/>
              <a:alphaOff val="-13333"/>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24312" y="723062"/>
        <a:ext cx="775185" cy="775185"/>
      </dsp:txXfrm>
    </dsp:sp>
    <dsp:sp modelId="{F73B6CFF-132A-9947-BEE7-914322D606E7}">
      <dsp:nvSpPr>
        <dsp:cNvPr id="0" name=""/>
        <dsp:cNvSpPr/>
      </dsp:nvSpPr>
      <dsp:spPr>
        <a:xfrm>
          <a:off x="2628899" y="1824388"/>
          <a:ext cx="236601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33" tIns="165100" rIns="186633" bIns="165100" numCol="1" spcCol="1270" anchor="ctr" anchorCtr="0">
          <a:noAutofit/>
        </a:bodyPr>
        <a:lstStyle/>
        <a:p>
          <a:pPr marL="0" lvl="0" indent="0" algn="ctr" defTabSz="1111250">
            <a:lnSpc>
              <a:spcPct val="90000"/>
            </a:lnSpc>
            <a:spcBef>
              <a:spcPct val="0"/>
            </a:spcBef>
            <a:spcAft>
              <a:spcPct val="35000"/>
            </a:spcAft>
            <a:buNone/>
          </a:pPr>
          <a:r>
            <a:rPr lang="en-US" sz="2500" kern="1200"/>
            <a:t>Calculate Lambdas</a:t>
          </a:r>
        </a:p>
      </dsp:txBody>
      <dsp:txXfrm>
        <a:off x="2628899" y="2217508"/>
        <a:ext cx="2366010" cy="1572480"/>
      </dsp:txXfrm>
    </dsp:sp>
    <dsp:sp modelId="{8156DFE4-49E6-CA46-AB19-D136A801BA20}">
      <dsp:nvSpPr>
        <dsp:cNvPr id="0" name=""/>
        <dsp:cNvSpPr/>
      </dsp:nvSpPr>
      <dsp:spPr>
        <a:xfrm>
          <a:off x="5257800" y="1110636"/>
          <a:ext cx="2366010" cy="7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2997F3F-4491-154A-82A3-FD85C775C2CB}">
      <dsp:nvSpPr>
        <dsp:cNvPr id="0" name=""/>
        <dsp:cNvSpPr/>
      </dsp:nvSpPr>
      <dsp:spPr>
        <a:xfrm>
          <a:off x="7686903" y="1022338"/>
          <a:ext cx="120929" cy="227143"/>
        </a:xfrm>
        <a:prstGeom prst="chevron">
          <a:avLst>
            <a:gd name="adj" fmla="val 9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DB54E177-BE72-474D-8DC6-718582CB6C03}">
      <dsp:nvSpPr>
        <dsp:cNvPr id="0" name=""/>
        <dsp:cNvSpPr/>
      </dsp:nvSpPr>
      <dsp:spPr>
        <a:xfrm>
          <a:off x="5892666" y="562533"/>
          <a:ext cx="1096277" cy="1096277"/>
        </a:xfrm>
        <a:prstGeom prst="ellipse">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w="6350" cap="flat" cmpd="sng" algn="ctr">
          <a:solidFill>
            <a:schemeClr val="accent1">
              <a:alpha val="90000"/>
              <a:hueOff val="0"/>
              <a:satOff val="0"/>
              <a:lumOff val="0"/>
              <a:alphaOff val="-26667"/>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53212" y="723079"/>
        <a:ext cx="775185" cy="775185"/>
      </dsp:txXfrm>
    </dsp:sp>
    <dsp:sp modelId="{52473869-9778-C24D-A296-5474AD3EB0B4}">
      <dsp:nvSpPr>
        <dsp:cNvPr id="0" name=""/>
        <dsp:cNvSpPr/>
      </dsp:nvSpPr>
      <dsp:spPr>
        <a:xfrm>
          <a:off x="5257800" y="1824427"/>
          <a:ext cx="236601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33" tIns="165100" rIns="186633" bIns="165100" numCol="1" spcCol="1270" anchor="ctr" anchorCtr="0">
          <a:noAutofit/>
        </a:bodyPr>
        <a:lstStyle/>
        <a:p>
          <a:pPr marL="0" lvl="0" indent="0" algn="ctr" defTabSz="1111250">
            <a:lnSpc>
              <a:spcPct val="90000"/>
            </a:lnSpc>
            <a:spcBef>
              <a:spcPct val="0"/>
            </a:spcBef>
            <a:spcAft>
              <a:spcPct val="35000"/>
            </a:spcAft>
            <a:buNone/>
          </a:pPr>
          <a:r>
            <a:rPr lang="en-US" sz="2500" kern="1200"/>
            <a:t>Simulate Games</a:t>
          </a:r>
        </a:p>
      </dsp:txBody>
      <dsp:txXfrm>
        <a:off x="5257800" y="2217547"/>
        <a:ext cx="2366010" cy="1572480"/>
      </dsp:txXfrm>
    </dsp:sp>
    <dsp:sp modelId="{243B0F21-948B-9741-833D-3794522337C0}">
      <dsp:nvSpPr>
        <dsp:cNvPr id="0" name=""/>
        <dsp:cNvSpPr/>
      </dsp:nvSpPr>
      <dsp:spPr>
        <a:xfrm>
          <a:off x="7886700" y="1110636"/>
          <a:ext cx="1183005" cy="72"/>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3E10AE6-28D6-6A4B-A06C-A9563E6CAA1A}">
      <dsp:nvSpPr>
        <dsp:cNvPr id="0" name=""/>
        <dsp:cNvSpPr/>
      </dsp:nvSpPr>
      <dsp:spPr>
        <a:xfrm>
          <a:off x="8521566" y="562533"/>
          <a:ext cx="1096277" cy="1096277"/>
        </a:xfrm>
        <a:prstGeom prst="ellipse">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w="6350" cap="flat" cmpd="sng" algn="ctr">
          <a:solidFill>
            <a:schemeClr val="accent1">
              <a:alpha val="90000"/>
              <a:hueOff val="0"/>
              <a:satOff val="0"/>
              <a:lumOff val="0"/>
              <a:alphaOff val="-40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82112" y="723079"/>
        <a:ext cx="775185" cy="775185"/>
      </dsp:txXfrm>
    </dsp:sp>
    <dsp:sp modelId="{0BEDC1A7-DBB2-4E4C-A548-5FF9BB05C67F}">
      <dsp:nvSpPr>
        <dsp:cNvPr id="0" name=""/>
        <dsp:cNvSpPr/>
      </dsp:nvSpPr>
      <dsp:spPr>
        <a:xfrm>
          <a:off x="7886700" y="1824427"/>
          <a:ext cx="2366010"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86633" tIns="165100" rIns="186633" bIns="165100" numCol="1" spcCol="1270" anchor="ctr" anchorCtr="0">
          <a:noAutofit/>
        </a:bodyPr>
        <a:lstStyle/>
        <a:p>
          <a:pPr marL="0" lvl="0" indent="0" algn="ctr" defTabSz="1111250">
            <a:lnSpc>
              <a:spcPct val="90000"/>
            </a:lnSpc>
            <a:spcBef>
              <a:spcPct val="0"/>
            </a:spcBef>
            <a:spcAft>
              <a:spcPct val="35000"/>
            </a:spcAft>
            <a:buNone/>
          </a:pPr>
          <a:r>
            <a:rPr lang="en-US" sz="2500" kern="1200"/>
            <a:t>Predict Outcome</a:t>
          </a:r>
        </a:p>
      </dsp:txBody>
      <dsp:txXfrm>
        <a:off x="7886700" y="2217547"/>
        <a:ext cx="2366010" cy="1572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9F268-DF06-1E44-B620-50B0E5F8D6B1}">
      <dsp:nvSpPr>
        <dsp:cNvPr id="0" name=""/>
        <dsp:cNvSpPr/>
      </dsp:nvSpPr>
      <dsp:spPr>
        <a:xfrm>
          <a:off x="0" y="525252"/>
          <a:ext cx="2921347" cy="18550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A60DB0-2E5C-2C43-86CB-F2F08901EF73}">
      <dsp:nvSpPr>
        <dsp:cNvPr id="0" name=""/>
        <dsp:cNvSpPr/>
      </dsp:nvSpPr>
      <dsp:spPr>
        <a:xfrm>
          <a:off x="324594" y="833616"/>
          <a:ext cx="2921347" cy="185505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Soccer Power Index</a:t>
          </a:r>
        </a:p>
      </dsp:txBody>
      <dsp:txXfrm>
        <a:off x="378927" y="887949"/>
        <a:ext cx="2812681" cy="1746389"/>
      </dsp:txXfrm>
    </dsp:sp>
    <dsp:sp modelId="{E3B88295-CD50-ED40-BB92-09B2CDF5B9CA}">
      <dsp:nvSpPr>
        <dsp:cNvPr id="0" name=""/>
        <dsp:cNvSpPr/>
      </dsp:nvSpPr>
      <dsp:spPr>
        <a:xfrm>
          <a:off x="3570535" y="525252"/>
          <a:ext cx="2921347" cy="18550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4E7005-B3F6-594F-ADF6-FE42A33E108A}">
      <dsp:nvSpPr>
        <dsp:cNvPr id="0" name=""/>
        <dsp:cNvSpPr/>
      </dsp:nvSpPr>
      <dsp:spPr>
        <a:xfrm>
          <a:off x="3895129" y="833616"/>
          <a:ext cx="2921347" cy="185505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Team Goals</a:t>
          </a:r>
        </a:p>
      </dsp:txBody>
      <dsp:txXfrm>
        <a:off x="3949462" y="887949"/>
        <a:ext cx="2812681" cy="1746389"/>
      </dsp:txXfrm>
    </dsp:sp>
    <dsp:sp modelId="{4631947F-0C74-DD48-A34C-3BFA90E7F5C4}">
      <dsp:nvSpPr>
        <dsp:cNvPr id="0" name=""/>
        <dsp:cNvSpPr/>
      </dsp:nvSpPr>
      <dsp:spPr>
        <a:xfrm>
          <a:off x="7141070" y="525252"/>
          <a:ext cx="2921347" cy="18550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A53555-192F-F248-9E27-F330212B42D9}">
      <dsp:nvSpPr>
        <dsp:cNvPr id="0" name=""/>
        <dsp:cNvSpPr/>
      </dsp:nvSpPr>
      <dsp:spPr>
        <a:xfrm>
          <a:off x="7465664" y="833616"/>
          <a:ext cx="2921347" cy="185505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en-US" sz="3900" kern="1200" dirty="0"/>
            <a:t>Expected Goals</a:t>
          </a:r>
        </a:p>
      </dsp:txBody>
      <dsp:txXfrm>
        <a:off x="7519997" y="887949"/>
        <a:ext cx="2812681" cy="17463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9F268-DF06-1E44-B620-50B0E5F8D6B1}">
      <dsp:nvSpPr>
        <dsp:cNvPr id="0" name=""/>
        <dsp:cNvSpPr/>
      </dsp:nvSpPr>
      <dsp:spPr>
        <a:xfrm>
          <a:off x="0" y="525252"/>
          <a:ext cx="2921347" cy="18550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BA60DB0-2E5C-2C43-86CB-F2F08901EF73}">
      <dsp:nvSpPr>
        <dsp:cNvPr id="0" name=""/>
        <dsp:cNvSpPr/>
      </dsp:nvSpPr>
      <dsp:spPr>
        <a:xfrm>
          <a:off x="324594" y="833616"/>
          <a:ext cx="2921347" cy="18550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Manager Names</a:t>
          </a:r>
        </a:p>
      </dsp:txBody>
      <dsp:txXfrm>
        <a:off x="378927" y="887949"/>
        <a:ext cx="2812681" cy="1746389"/>
      </dsp:txXfrm>
    </dsp:sp>
    <dsp:sp modelId="{E3B88295-CD50-ED40-BB92-09B2CDF5B9CA}">
      <dsp:nvSpPr>
        <dsp:cNvPr id="0" name=""/>
        <dsp:cNvSpPr/>
      </dsp:nvSpPr>
      <dsp:spPr>
        <a:xfrm>
          <a:off x="3570535" y="525252"/>
          <a:ext cx="2921347" cy="18550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94E7005-B3F6-594F-ADF6-FE42A33E108A}">
      <dsp:nvSpPr>
        <dsp:cNvPr id="0" name=""/>
        <dsp:cNvSpPr/>
      </dsp:nvSpPr>
      <dsp:spPr>
        <a:xfrm>
          <a:off x="3895129" y="833616"/>
          <a:ext cx="2921347" cy="18550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Manager Games</a:t>
          </a:r>
        </a:p>
      </dsp:txBody>
      <dsp:txXfrm>
        <a:off x="3949462" y="887949"/>
        <a:ext cx="2812681" cy="1746389"/>
      </dsp:txXfrm>
    </dsp:sp>
    <dsp:sp modelId="{4631947F-0C74-DD48-A34C-3BFA90E7F5C4}">
      <dsp:nvSpPr>
        <dsp:cNvPr id="0" name=""/>
        <dsp:cNvSpPr/>
      </dsp:nvSpPr>
      <dsp:spPr>
        <a:xfrm>
          <a:off x="7141070" y="525252"/>
          <a:ext cx="2921347" cy="18550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2A53555-192F-F248-9E27-F330212B42D9}">
      <dsp:nvSpPr>
        <dsp:cNvPr id="0" name=""/>
        <dsp:cNvSpPr/>
      </dsp:nvSpPr>
      <dsp:spPr>
        <a:xfrm>
          <a:off x="7465664" y="833616"/>
          <a:ext cx="2921347" cy="18550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Manager Goals</a:t>
          </a:r>
        </a:p>
      </dsp:txBody>
      <dsp:txXfrm>
        <a:off x="7519997" y="887949"/>
        <a:ext cx="2812681" cy="1746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55751-4F73-654D-8081-D38818A14868}">
      <dsp:nvSpPr>
        <dsp:cNvPr id="0" name=""/>
        <dsp:cNvSpPr/>
      </dsp:nvSpPr>
      <dsp:spPr>
        <a:xfrm>
          <a:off x="8573" y="0"/>
          <a:ext cx="3393166" cy="1017950"/>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89" tIns="125689" rIns="125689" bIns="125689" numCol="1" spcCol="1270" anchor="ctr" anchorCtr="0">
          <a:noAutofit/>
        </a:bodyPr>
        <a:lstStyle/>
        <a:p>
          <a:pPr marL="0" lvl="0" indent="0" algn="ctr" defTabSz="1244600">
            <a:lnSpc>
              <a:spcPct val="90000"/>
            </a:lnSpc>
            <a:spcBef>
              <a:spcPct val="0"/>
            </a:spcBef>
            <a:spcAft>
              <a:spcPct val="35000"/>
            </a:spcAft>
            <a:buNone/>
          </a:pPr>
          <a:r>
            <a:rPr lang="en-US" sz="2800" kern="1200" dirty="0"/>
            <a:t>League</a:t>
          </a:r>
        </a:p>
      </dsp:txBody>
      <dsp:txXfrm>
        <a:off x="313958" y="0"/>
        <a:ext cx="2782396" cy="1017950"/>
      </dsp:txXfrm>
    </dsp:sp>
    <dsp:sp modelId="{891F8F35-04D9-AD4F-880E-11D00CC8C03A}">
      <dsp:nvSpPr>
        <dsp:cNvPr id="0" name=""/>
        <dsp:cNvSpPr/>
      </dsp:nvSpPr>
      <dsp:spPr>
        <a:xfrm>
          <a:off x="8573" y="1017950"/>
          <a:ext cx="3087781" cy="30146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4003" tIns="244003" rIns="244003" bIns="488007" numCol="1" spcCol="1270" anchor="ctr" anchorCtr="0">
          <a:noAutofit/>
        </a:bodyPr>
        <a:lstStyle/>
        <a:p>
          <a:pPr marL="0" lvl="0" indent="0" algn="ctr" defTabSz="711200">
            <a:lnSpc>
              <a:spcPct val="90000"/>
            </a:lnSpc>
            <a:spcBef>
              <a:spcPct val="0"/>
            </a:spcBef>
            <a:spcAft>
              <a:spcPts val="0"/>
            </a:spcAft>
            <a:buFontTx/>
            <a:buNone/>
          </a:pPr>
          <a:r>
            <a:rPr lang="en-US" sz="1600" kern="1200" dirty="0"/>
            <a:t>League Home Advantage</a:t>
          </a:r>
        </a:p>
        <a:p>
          <a:pPr marL="0" lvl="0" indent="0" algn="l" defTabSz="711200">
            <a:lnSpc>
              <a:spcPct val="90000"/>
            </a:lnSpc>
            <a:spcBef>
              <a:spcPct val="0"/>
            </a:spcBef>
            <a:spcAft>
              <a:spcPct val="35000"/>
            </a:spcAft>
            <a:buFontTx/>
            <a:buNone/>
          </a:pPr>
          <a:r>
            <a:rPr lang="en-US" sz="1300" i="1" kern="1200" dirty="0"/>
            <a:t>Historic goals scored for home team</a:t>
          </a:r>
        </a:p>
        <a:p>
          <a:pPr marL="0" lvl="0" indent="0" algn="l" defTabSz="711200">
            <a:lnSpc>
              <a:spcPct val="90000"/>
            </a:lnSpc>
            <a:spcBef>
              <a:spcPct val="0"/>
            </a:spcBef>
            <a:spcAft>
              <a:spcPct val="35000"/>
            </a:spcAft>
            <a:buFontTx/>
            <a:buNone/>
          </a:pPr>
          <a:endParaRPr lang="en-US" sz="1400" i="1" kern="1200" dirty="0"/>
        </a:p>
        <a:p>
          <a:pPr marL="0" lvl="0" indent="0" algn="ctr" defTabSz="711200">
            <a:lnSpc>
              <a:spcPct val="90000"/>
            </a:lnSpc>
            <a:spcBef>
              <a:spcPct val="0"/>
            </a:spcBef>
            <a:spcAft>
              <a:spcPts val="0"/>
            </a:spcAft>
            <a:buFontTx/>
            <a:buNone/>
          </a:pPr>
          <a:r>
            <a:rPr lang="en-US" sz="1600" kern="1200" dirty="0"/>
            <a:t>League Away Disadvantage</a:t>
          </a:r>
        </a:p>
        <a:p>
          <a:pPr marL="0" lvl="0" indent="0" algn="l" defTabSz="711200">
            <a:lnSpc>
              <a:spcPct val="90000"/>
            </a:lnSpc>
            <a:spcBef>
              <a:spcPct val="0"/>
            </a:spcBef>
            <a:spcAft>
              <a:spcPct val="35000"/>
            </a:spcAft>
            <a:buFontTx/>
            <a:buNone/>
          </a:pPr>
          <a:r>
            <a:rPr lang="en-US" sz="1300" i="1" kern="1200" dirty="0"/>
            <a:t>Historic goals allowed for home team</a:t>
          </a:r>
        </a:p>
      </dsp:txBody>
      <dsp:txXfrm>
        <a:off x="8573" y="1017950"/>
        <a:ext cx="3087781" cy="3014670"/>
      </dsp:txXfrm>
    </dsp:sp>
    <dsp:sp modelId="{9AC9D910-83AD-F144-AA44-D20AB467A366}">
      <dsp:nvSpPr>
        <dsp:cNvPr id="0" name=""/>
        <dsp:cNvSpPr/>
      </dsp:nvSpPr>
      <dsp:spPr>
        <a:xfrm>
          <a:off x="3351311" y="0"/>
          <a:ext cx="3393166" cy="1017950"/>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89" tIns="125689" rIns="125689" bIns="125689" numCol="1" spcCol="1270" anchor="ctr" anchorCtr="0">
          <a:noAutofit/>
        </a:bodyPr>
        <a:lstStyle/>
        <a:p>
          <a:pPr marL="0" lvl="0" indent="0" algn="ctr" defTabSz="1244600">
            <a:lnSpc>
              <a:spcPct val="90000"/>
            </a:lnSpc>
            <a:spcBef>
              <a:spcPct val="0"/>
            </a:spcBef>
            <a:spcAft>
              <a:spcPct val="35000"/>
            </a:spcAft>
            <a:buNone/>
          </a:pPr>
          <a:r>
            <a:rPr lang="en-US" sz="2800" kern="1200"/>
            <a:t>Team</a:t>
          </a:r>
        </a:p>
      </dsp:txBody>
      <dsp:txXfrm>
        <a:off x="3656696" y="0"/>
        <a:ext cx="2782396" cy="1017950"/>
      </dsp:txXfrm>
    </dsp:sp>
    <dsp:sp modelId="{74958B63-4A80-F547-BADF-E21BD77C7185}">
      <dsp:nvSpPr>
        <dsp:cNvPr id="0" name=""/>
        <dsp:cNvSpPr/>
      </dsp:nvSpPr>
      <dsp:spPr>
        <a:xfrm>
          <a:off x="3351311" y="1017950"/>
          <a:ext cx="3087781" cy="30146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4003" tIns="244003" rIns="244003" bIns="488007" numCol="1" spcCol="1270" anchor="ctr" anchorCtr="0">
          <a:noAutofit/>
        </a:bodyPr>
        <a:lstStyle/>
        <a:p>
          <a:pPr marL="0" lvl="0" indent="0" algn="ctr" defTabSz="711200">
            <a:lnSpc>
              <a:spcPct val="90000"/>
            </a:lnSpc>
            <a:spcBef>
              <a:spcPct val="0"/>
            </a:spcBef>
            <a:spcAft>
              <a:spcPts val="0"/>
            </a:spcAft>
            <a:buNone/>
          </a:pPr>
          <a:r>
            <a:rPr lang="en-US" sz="1600" kern="1200" dirty="0"/>
            <a:t>Team Off Rating</a:t>
          </a:r>
        </a:p>
        <a:p>
          <a:pPr marL="0" lvl="0" indent="0" algn="ctr" defTabSz="711200">
            <a:lnSpc>
              <a:spcPct val="90000"/>
            </a:lnSpc>
            <a:spcBef>
              <a:spcPct val="0"/>
            </a:spcBef>
            <a:spcAft>
              <a:spcPct val="35000"/>
            </a:spcAft>
            <a:buNone/>
          </a:pPr>
          <a:r>
            <a:rPr lang="en-US" sz="1300" i="1" kern="1200" dirty="0"/>
            <a:t>Start with previous season Off rating then calculate cumulative mean of goals scored for current season</a:t>
          </a:r>
        </a:p>
        <a:p>
          <a:pPr marL="0" lvl="0" indent="0" algn="ctr" defTabSz="711200">
            <a:lnSpc>
              <a:spcPct val="90000"/>
            </a:lnSpc>
            <a:spcBef>
              <a:spcPct val="0"/>
            </a:spcBef>
            <a:spcAft>
              <a:spcPct val="35000"/>
            </a:spcAft>
            <a:buNone/>
          </a:pPr>
          <a:endParaRPr lang="en-US" sz="1300" i="1" kern="1200" dirty="0"/>
        </a:p>
        <a:p>
          <a:pPr marL="0" lvl="0" indent="0" algn="ctr" defTabSz="711200">
            <a:lnSpc>
              <a:spcPct val="90000"/>
            </a:lnSpc>
            <a:spcBef>
              <a:spcPct val="0"/>
            </a:spcBef>
            <a:spcAft>
              <a:spcPts val="0"/>
            </a:spcAft>
            <a:buNone/>
          </a:pPr>
          <a:r>
            <a:rPr lang="en-US" sz="1600" kern="1200" dirty="0"/>
            <a:t>Team Def Rating</a:t>
          </a:r>
        </a:p>
        <a:p>
          <a:pPr marL="0" lvl="0" indent="0" algn="ctr" defTabSz="711200">
            <a:lnSpc>
              <a:spcPct val="90000"/>
            </a:lnSpc>
            <a:spcBef>
              <a:spcPct val="0"/>
            </a:spcBef>
            <a:spcAft>
              <a:spcPct val="35000"/>
            </a:spcAft>
            <a:buNone/>
          </a:pPr>
          <a:r>
            <a:rPr lang="en-US" sz="1300" i="1" kern="1200" dirty="0"/>
            <a:t>Start with previous season Def rating then calculate cumulative mean of goals allowed for current season</a:t>
          </a:r>
        </a:p>
      </dsp:txBody>
      <dsp:txXfrm>
        <a:off x="3351311" y="1017950"/>
        <a:ext cx="3087781" cy="3014670"/>
      </dsp:txXfrm>
    </dsp:sp>
    <dsp:sp modelId="{4B4B30B9-2F1A-0845-A62D-9231BF3819F5}">
      <dsp:nvSpPr>
        <dsp:cNvPr id="0" name=""/>
        <dsp:cNvSpPr/>
      </dsp:nvSpPr>
      <dsp:spPr>
        <a:xfrm>
          <a:off x="6694048" y="0"/>
          <a:ext cx="3393166" cy="1017950"/>
        </a:xfrm>
        <a:prstGeom prst="chevron">
          <a:avLst>
            <a:gd name="adj" fmla="val 3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689" tIns="125689" rIns="125689" bIns="125689" numCol="1" spcCol="1270" anchor="ctr" anchorCtr="0">
          <a:noAutofit/>
        </a:bodyPr>
        <a:lstStyle/>
        <a:p>
          <a:pPr marL="0" lvl="0" indent="0" algn="ctr" defTabSz="1244600">
            <a:lnSpc>
              <a:spcPct val="90000"/>
            </a:lnSpc>
            <a:spcBef>
              <a:spcPct val="0"/>
            </a:spcBef>
            <a:spcAft>
              <a:spcPct val="35000"/>
            </a:spcAft>
            <a:buNone/>
          </a:pPr>
          <a:r>
            <a:rPr lang="en-US" sz="2800" kern="1200"/>
            <a:t>Manager</a:t>
          </a:r>
        </a:p>
      </dsp:txBody>
      <dsp:txXfrm>
        <a:off x="6999433" y="0"/>
        <a:ext cx="2782396" cy="1017950"/>
      </dsp:txXfrm>
    </dsp:sp>
    <dsp:sp modelId="{C9F929C0-BB34-904D-9F58-77605DF5A587}">
      <dsp:nvSpPr>
        <dsp:cNvPr id="0" name=""/>
        <dsp:cNvSpPr/>
      </dsp:nvSpPr>
      <dsp:spPr>
        <a:xfrm>
          <a:off x="6694048" y="1017950"/>
          <a:ext cx="3087781" cy="30146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4003" tIns="244003" rIns="244003" bIns="488007" numCol="1" spcCol="1270" anchor="ctr" anchorCtr="0">
          <a:noAutofit/>
        </a:bodyPr>
        <a:lstStyle/>
        <a:p>
          <a:pPr marL="0" lvl="0" indent="0" algn="ctr" defTabSz="711200">
            <a:lnSpc>
              <a:spcPct val="90000"/>
            </a:lnSpc>
            <a:spcBef>
              <a:spcPct val="0"/>
            </a:spcBef>
            <a:spcAft>
              <a:spcPts val="0"/>
            </a:spcAft>
            <a:buNone/>
          </a:pPr>
          <a:r>
            <a:rPr lang="en-US" sz="1600" kern="1200" dirty="0"/>
            <a:t>Manager Experience</a:t>
          </a:r>
        </a:p>
        <a:p>
          <a:pPr marL="0" lvl="0" indent="0" algn="ctr" defTabSz="711200">
            <a:lnSpc>
              <a:spcPct val="90000"/>
            </a:lnSpc>
            <a:spcBef>
              <a:spcPct val="0"/>
            </a:spcBef>
            <a:spcAft>
              <a:spcPct val="35000"/>
            </a:spcAft>
            <a:buNone/>
          </a:pPr>
          <a:r>
            <a:rPr lang="en-US" sz="1200" i="1" kern="1200" dirty="0" err="1"/>
            <a:t>Manager</a:t>
          </a:r>
          <a:r>
            <a:rPr lang="en-US" sz="1200" i="1" kern="1200" baseline="-25000" dirty="0" err="1"/>
            <a:t>i</a:t>
          </a:r>
          <a:r>
            <a:rPr lang="en-US" sz="1200" i="1" kern="1200" dirty="0"/>
            <a:t> games / total manager games for each game</a:t>
          </a:r>
        </a:p>
        <a:p>
          <a:pPr marL="0" lvl="0" indent="0" algn="ctr" defTabSz="711200">
            <a:lnSpc>
              <a:spcPct val="90000"/>
            </a:lnSpc>
            <a:spcBef>
              <a:spcPct val="0"/>
            </a:spcBef>
            <a:spcAft>
              <a:spcPct val="35000"/>
            </a:spcAft>
            <a:buNone/>
          </a:pPr>
          <a:endParaRPr lang="en-US" sz="1200" i="1" kern="1200" dirty="0"/>
        </a:p>
        <a:p>
          <a:pPr marL="0" lvl="0" indent="0" algn="ctr" defTabSz="711200">
            <a:lnSpc>
              <a:spcPct val="90000"/>
            </a:lnSpc>
            <a:spcBef>
              <a:spcPct val="0"/>
            </a:spcBef>
            <a:spcAft>
              <a:spcPts val="0"/>
            </a:spcAft>
            <a:buNone/>
          </a:pPr>
          <a:r>
            <a:rPr lang="en-US" sz="1600" kern="1200" dirty="0"/>
            <a:t>Manager Off Rating</a:t>
          </a:r>
        </a:p>
        <a:p>
          <a:pPr marL="0" lvl="0" indent="0" algn="ctr" defTabSz="711200">
            <a:lnSpc>
              <a:spcPct val="90000"/>
            </a:lnSpc>
            <a:spcBef>
              <a:spcPct val="0"/>
            </a:spcBef>
            <a:spcAft>
              <a:spcPct val="35000"/>
            </a:spcAft>
            <a:buNone/>
          </a:pPr>
          <a:r>
            <a:rPr lang="en-US" sz="1200" i="1" kern="1200" dirty="0"/>
            <a:t>Cumulative mean of manager team’s goals scored</a:t>
          </a:r>
        </a:p>
        <a:p>
          <a:pPr marL="0" lvl="0" indent="0" algn="ctr" defTabSz="711200">
            <a:lnSpc>
              <a:spcPct val="90000"/>
            </a:lnSpc>
            <a:spcBef>
              <a:spcPct val="0"/>
            </a:spcBef>
            <a:spcAft>
              <a:spcPct val="35000"/>
            </a:spcAft>
            <a:buNone/>
          </a:pPr>
          <a:endParaRPr lang="en-US" sz="1200" i="1" kern="1200" dirty="0"/>
        </a:p>
        <a:p>
          <a:pPr marL="0" lvl="0" indent="0" algn="ctr" defTabSz="711200">
            <a:lnSpc>
              <a:spcPct val="90000"/>
            </a:lnSpc>
            <a:spcBef>
              <a:spcPct val="0"/>
            </a:spcBef>
            <a:spcAft>
              <a:spcPts val="0"/>
            </a:spcAft>
            <a:buNone/>
          </a:pPr>
          <a:r>
            <a:rPr lang="en-US" sz="1600" kern="1200" dirty="0"/>
            <a:t>Manager Def Rating</a:t>
          </a:r>
        </a:p>
        <a:p>
          <a:pPr marL="0" lvl="0" indent="0" algn="ctr" defTabSz="711200">
            <a:lnSpc>
              <a:spcPct val="90000"/>
            </a:lnSpc>
            <a:spcBef>
              <a:spcPct val="0"/>
            </a:spcBef>
            <a:spcAft>
              <a:spcPct val="35000"/>
            </a:spcAft>
            <a:buNone/>
          </a:pPr>
          <a:r>
            <a:rPr lang="en-US" sz="1200" i="1" kern="1200" dirty="0"/>
            <a:t>Cumulative mean of manager team’s goals allowed</a:t>
          </a:r>
        </a:p>
      </dsp:txBody>
      <dsp:txXfrm>
        <a:off x="6694048" y="1017950"/>
        <a:ext cx="3087781" cy="30146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EF7723-116B-1541-98CF-ABE1EB7099FB}">
      <dsp:nvSpPr>
        <dsp:cNvPr id="0" name=""/>
        <dsp:cNvSpPr/>
      </dsp:nvSpPr>
      <dsp:spPr>
        <a:xfrm>
          <a:off x="52" y="130314"/>
          <a:ext cx="5069666" cy="17649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t>Manager Relationship With Goals</a:t>
          </a:r>
        </a:p>
      </dsp:txBody>
      <dsp:txXfrm>
        <a:off x="52" y="130314"/>
        <a:ext cx="5069666" cy="1764932"/>
      </dsp:txXfrm>
    </dsp:sp>
    <dsp:sp modelId="{67778A26-B34C-9C47-8F66-64AF4FFCE74D}">
      <dsp:nvSpPr>
        <dsp:cNvPr id="0" name=""/>
        <dsp:cNvSpPr/>
      </dsp:nvSpPr>
      <dsp:spPr>
        <a:xfrm>
          <a:off x="52" y="1895246"/>
          <a:ext cx="5069666" cy="2930287"/>
        </a:xfrm>
        <a:prstGeom prst="rect">
          <a:avLst/>
        </a:prstGeom>
        <a:solidFill>
          <a:schemeClr val="accent1">
            <a:alpha val="90000"/>
            <a:tint val="4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Font typeface="Arial" panose="020B0604020202020204" pitchFamily="34" charset="0"/>
            <a:buChar char="•"/>
          </a:pPr>
          <a:r>
            <a:rPr lang="en-US" sz="3500" kern="1200" dirty="0"/>
            <a:t>Not as important as I thought, can see with both non-interaction model and the interaction model.</a:t>
          </a:r>
        </a:p>
      </dsp:txBody>
      <dsp:txXfrm>
        <a:off x="52" y="1895246"/>
        <a:ext cx="5069666" cy="2930287"/>
      </dsp:txXfrm>
    </dsp:sp>
    <dsp:sp modelId="{A723788D-0E20-6E42-A4EB-CD7A0ABD103C}">
      <dsp:nvSpPr>
        <dsp:cNvPr id="0" name=""/>
        <dsp:cNvSpPr/>
      </dsp:nvSpPr>
      <dsp:spPr>
        <a:xfrm>
          <a:off x="5779472" y="130314"/>
          <a:ext cx="5069666" cy="176493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248920" tIns="142240" rIns="248920" bIns="142240" numCol="1" spcCol="1270" anchor="ctr" anchorCtr="0">
          <a:noAutofit/>
        </a:bodyPr>
        <a:lstStyle/>
        <a:p>
          <a:pPr marL="0" lvl="0" indent="0" algn="ctr" defTabSz="1555750">
            <a:lnSpc>
              <a:spcPct val="90000"/>
            </a:lnSpc>
            <a:spcBef>
              <a:spcPct val="0"/>
            </a:spcBef>
            <a:spcAft>
              <a:spcPct val="35000"/>
            </a:spcAft>
            <a:buNone/>
          </a:pPr>
          <a:r>
            <a:rPr lang="en-US" sz="3500" kern="1200" dirty="0"/>
            <a:t>My method and FiveThirtyEight’s method produce similar results</a:t>
          </a:r>
        </a:p>
      </dsp:txBody>
      <dsp:txXfrm>
        <a:off x="5779472" y="130314"/>
        <a:ext cx="5069666" cy="1764932"/>
      </dsp:txXfrm>
    </dsp:sp>
    <dsp:sp modelId="{4CFD4B9D-9E65-3743-A27F-CE07DDF69131}">
      <dsp:nvSpPr>
        <dsp:cNvPr id="0" name=""/>
        <dsp:cNvSpPr/>
      </dsp:nvSpPr>
      <dsp:spPr>
        <a:xfrm>
          <a:off x="5779472" y="1895246"/>
          <a:ext cx="5069666" cy="293028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BEF889-35D0-F740-A5A5-905C6C0CBC23}">
      <dsp:nvSpPr>
        <dsp:cNvPr id="0" name=""/>
        <dsp:cNvSpPr/>
      </dsp:nvSpPr>
      <dsp:spPr>
        <a:xfrm>
          <a:off x="0" y="438443"/>
          <a:ext cx="6263640" cy="207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99872" rIns="48612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Could develop a model with more granular player data</a:t>
          </a:r>
        </a:p>
        <a:p>
          <a:pPr marL="228600" lvl="1" indent="-228600" algn="l" defTabSz="1066800">
            <a:lnSpc>
              <a:spcPct val="90000"/>
            </a:lnSpc>
            <a:spcBef>
              <a:spcPct val="0"/>
            </a:spcBef>
            <a:spcAft>
              <a:spcPct val="15000"/>
            </a:spcAft>
            <a:buChar char="•"/>
          </a:pPr>
          <a:r>
            <a:rPr lang="en-US" sz="2400" kern="1200" dirty="0"/>
            <a:t>Look into creating a weighted mean for off and def rating</a:t>
          </a:r>
        </a:p>
      </dsp:txBody>
      <dsp:txXfrm>
        <a:off x="0" y="438443"/>
        <a:ext cx="6263640" cy="2079000"/>
      </dsp:txXfrm>
    </dsp:sp>
    <dsp:sp modelId="{D9A493D2-BCA9-8041-AB68-EEB1C7BB5E36}">
      <dsp:nvSpPr>
        <dsp:cNvPr id="0" name=""/>
        <dsp:cNvSpPr/>
      </dsp:nvSpPr>
      <dsp:spPr>
        <a:xfrm>
          <a:off x="313182" y="84203"/>
          <a:ext cx="4384548"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dirty="0"/>
            <a:t>Refining model</a:t>
          </a:r>
        </a:p>
      </dsp:txBody>
      <dsp:txXfrm>
        <a:off x="347767" y="118788"/>
        <a:ext cx="4315378" cy="639310"/>
      </dsp:txXfrm>
    </dsp:sp>
    <dsp:sp modelId="{39240D98-14A8-474F-B0E5-E475B0CD1C08}">
      <dsp:nvSpPr>
        <dsp:cNvPr id="0" name=""/>
        <dsp:cNvSpPr/>
      </dsp:nvSpPr>
      <dsp:spPr>
        <a:xfrm>
          <a:off x="0" y="3001283"/>
          <a:ext cx="6263640"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499872" rIns="486128"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Offensive and Defensive ratings could be used to create a betting tool for soccer</a:t>
          </a:r>
          <a:endParaRPr lang="en-US" sz="2400" kern="1200" dirty="0"/>
        </a:p>
        <a:p>
          <a:pPr marL="228600" lvl="1" indent="-228600" algn="l" defTabSz="1066800">
            <a:lnSpc>
              <a:spcPct val="90000"/>
            </a:lnSpc>
            <a:spcBef>
              <a:spcPct val="0"/>
            </a:spcBef>
            <a:spcAft>
              <a:spcPct val="15000"/>
            </a:spcAft>
            <a:buChar char="•"/>
          </a:pPr>
          <a:r>
            <a:rPr lang="en-US" sz="2400" kern="1200" dirty="0"/>
            <a:t>Compare model predictions with bookmaker odds to find potential value bets</a:t>
          </a:r>
        </a:p>
      </dsp:txBody>
      <dsp:txXfrm>
        <a:off x="0" y="3001283"/>
        <a:ext cx="6263640" cy="2419200"/>
      </dsp:txXfrm>
    </dsp:sp>
    <dsp:sp modelId="{64B450BB-9420-5F4F-94CF-1106C0A5F544}">
      <dsp:nvSpPr>
        <dsp:cNvPr id="0" name=""/>
        <dsp:cNvSpPr/>
      </dsp:nvSpPr>
      <dsp:spPr>
        <a:xfrm>
          <a:off x="313182" y="2647043"/>
          <a:ext cx="4384548"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066800">
            <a:lnSpc>
              <a:spcPct val="90000"/>
            </a:lnSpc>
            <a:spcBef>
              <a:spcPct val="0"/>
            </a:spcBef>
            <a:spcAft>
              <a:spcPct val="35000"/>
            </a:spcAft>
            <a:buNone/>
          </a:pPr>
          <a:r>
            <a:rPr lang="en-US" sz="2400" kern="1200" dirty="0"/>
            <a:t>Next steps</a:t>
          </a:r>
        </a:p>
      </dsp:txBody>
      <dsp:txXfrm>
        <a:off x="347767" y="2681628"/>
        <a:ext cx="4315378" cy="639310"/>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CE3ABA-601D-104C-92B7-A42664BE5E4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1A2D17-6A81-A64E-B653-1410C067E4D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ACC98348-13F3-2741-827E-676AAF9B623A}" type="datetimeFigureOut">
              <a:rPr lang="en-US" smtClean="0"/>
              <a:t>5/17/22</a:t>
            </a:fld>
            <a:endParaRPr lang="en-US"/>
          </a:p>
        </p:txBody>
      </p:sp>
      <p:sp>
        <p:nvSpPr>
          <p:cNvPr id="4" name="Footer Placeholder 3">
            <a:extLst>
              <a:ext uri="{FF2B5EF4-FFF2-40B4-BE49-F238E27FC236}">
                <a16:creationId xmlns:a16="http://schemas.microsoft.com/office/drawing/2014/main" id="{BA208203-5A75-6B43-BD51-924BF72EB992}"/>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B85C289-8F88-9944-8B73-986CDA23FA5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4A503878-F695-2D49-9503-AE117D3EA025}" type="slidenum">
              <a:rPr lang="en-US" smtClean="0"/>
              <a:t>‹#›</a:t>
            </a:fld>
            <a:endParaRPr lang="en-US"/>
          </a:p>
        </p:txBody>
      </p:sp>
    </p:spTree>
    <p:extLst>
      <p:ext uri="{BB962C8B-B14F-4D97-AF65-F5344CB8AC3E}">
        <p14:creationId xmlns:p14="http://schemas.microsoft.com/office/powerpoint/2010/main" val="671795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9D365EE-39EE-CA44-B4C6-D4667D4F7F2E}" type="datetimeFigureOut">
              <a:rPr lang="en-US" smtClean="0"/>
              <a:t>5/17/22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920AA2B-5A26-BA4B-A966-AB8A36341B2A}" type="slidenum">
              <a:rPr lang="en-US" smtClean="0"/>
              <a:t>‹#›</a:t>
            </a:fld>
            <a:endParaRPr lang="en-US"/>
          </a:p>
        </p:txBody>
      </p:sp>
    </p:spTree>
    <p:extLst>
      <p:ext uri="{BB962C8B-B14F-4D97-AF65-F5344CB8AC3E}">
        <p14:creationId xmlns:p14="http://schemas.microsoft.com/office/powerpoint/2010/main" val="23770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purpose of my Capstone project was to determine a simple method to predicting soccer games that is comparable to 538’s more complex method.</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538 has the best, if not, only soccer prediction algorithm on the internet. The only issue is the base data they use to create their model is not free and their model is not public knowledge.</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goal was to create an algorithm that predicted games with similar accuracy that could be used to create a betting tool in the future.</a:t>
            </a:r>
          </a:p>
        </p:txBody>
      </p:sp>
      <p:sp>
        <p:nvSpPr>
          <p:cNvPr id="4" name="Slide Number Placeholder 3"/>
          <p:cNvSpPr>
            <a:spLocks noGrp="1"/>
          </p:cNvSpPr>
          <p:nvPr>
            <p:ph type="sldNum" sz="quarter" idx="5"/>
          </p:nvPr>
        </p:nvSpPr>
        <p:spPr/>
        <p:txBody>
          <a:bodyPr/>
          <a:lstStyle/>
          <a:p>
            <a:fld id="{C920AA2B-5A26-BA4B-A966-AB8A36341B2A}" type="slidenum">
              <a:rPr lang="en-US" smtClean="0"/>
              <a:t>1</a:t>
            </a:fld>
            <a:endParaRPr lang="en-US"/>
          </a:p>
        </p:txBody>
      </p:sp>
    </p:spTree>
    <p:extLst>
      <p:ext uri="{BB962C8B-B14F-4D97-AF65-F5344CB8AC3E}">
        <p14:creationId xmlns:p14="http://schemas.microsoft.com/office/powerpoint/2010/main" val="4249996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second model I created was an interaction model where I divide each opposing variable. For example, the SPI rating the first team divided by the SPI rating of the second team.</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Again, I removed insignificant variables to create a model with the most predictive power.</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Looking at the results, we see that the only important variable is the SPI rating from 538.</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While the model with the best predictive power also uses manager experience, we can see that it plays a miniscule role in predicting goals with such a small coefficient.</a:t>
            </a:r>
          </a:p>
          <a:p>
            <a:endParaRPr lang="en-US" dirty="0"/>
          </a:p>
        </p:txBody>
      </p:sp>
      <p:sp>
        <p:nvSpPr>
          <p:cNvPr id="4" name="Slide Number Placeholder 3"/>
          <p:cNvSpPr>
            <a:spLocks noGrp="1"/>
          </p:cNvSpPr>
          <p:nvPr>
            <p:ph type="sldNum" sz="quarter" idx="5"/>
          </p:nvPr>
        </p:nvSpPr>
        <p:spPr/>
        <p:txBody>
          <a:bodyPr/>
          <a:lstStyle/>
          <a:p>
            <a:fld id="{C920AA2B-5A26-BA4B-A966-AB8A36341B2A}" type="slidenum">
              <a:rPr lang="en-US" smtClean="0"/>
              <a:t>10</a:t>
            </a:fld>
            <a:endParaRPr lang="en-US"/>
          </a:p>
        </p:txBody>
      </p:sp>
    </p:spTree>
    <p:extLst>
      <p:ext uri="{BB962C8B-B14F-4D97-AF65-F5344CB8AC3E}">
        <p14:creationId xmlns:p14="http://schemas.microsoft.com/office/powerpoint/2010/main" val="674263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Comparing each model, we see that the model without the interaction terms predicted goals slightly better.</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AIC, a metric that estimates prediction error, was lower, and the success rate at predicting the correct score for a team was about 2% better.</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I decided to use the non-interaction model to calculate the projected score for each team on any given game.</a:t>
            </a:r>
          </a:p>
        </p:txBody>
      </p:sp>
      <p:sp>
        <p:nvSpPr>
          <p:cNvPr id="4" name="Slide Number Placeholder 3"/>
          <p:cNvSpPr>
            <a:spLocks noGrp="1"/>
          </p:cNvSpPr>
          <p:nvPr>
            <p:ph type="sldNum" sz="quarter" idx="5"/>
          </p:nvPr>
        </p:nvSpPr>
        <p:spPr/>
        <p:txBody>
          <a:bodyPr/>
          <a:lstStyle/>
          <a:p>
            <a:fld id="{C920AA2B-5A26-BA4B-A966-AB8A36341B2A}" type="slidenum">
              <a:rPr lang="en-US" smtClean="0"/>
              <a:t>11</a:t>
            </a:fld>
            <a:endParaRPr lang="en-US"/>
          </a:p>
        </p:txBody>
      </p:sp>
    </p:spTree>
    <p:extLst>
      <p:ext uri="{BB962C8B-B14F-4D97-AF65-F5344CB8AC3E}">
        <p14:creationId xmlns:p14="http://schemas.microsoft.com/office/powerpoint/2010/main" val="338183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lambdas are the projected score for each team</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following formulas show how each team’s lambda is calculated using the regression model coefficients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Since a Poisson regression models the log of the expected count as a function of the predictor variables, to calculate the lambdas or the projected score for each team I had to convert the log prediction to a number prediction by raising each number by the numerical constant e.</a:t>
            </a:r>
          </a:p>
          <a:p>
            <a:endParaRPr lang="en-US" dirty="0"/>
          </a:p>
        </p:txBody>
      </p:sp>
      <p:sp>
        <p:nvSpPr>
          <p:cNvPr id="4" name="Slide Number Placeholder 3"/>
          <p:cNvSpPr>
            <a:spLocks noGrp="1"/>
          </p:cNvSpPr>
          <p:nvPr>
            <p:ph type="sldNum" sz="quarter" idx="5"/>
          </p:nvPr>
        </p:nvSpPr>
        <p:spPr/>
        <p:txBody>
          <a:bodyPr/>
          <a:lstStyle/>
          <a:p>
            <a:fld id="{C920AA2B-5A26-BA4B-A966-AB8A36341B2A}" type="slidenum">
              <a:rPr lang="en-US" smtClean="0"/>
              <a:t>13</a:t>
            </a:fld>
            <a:endParaRPr lang="en-US"/>
          </a:p>
        </p:txBody>
      </p:sp>
    </p:spTree>
    <p:extLst>
      <p:ext uri="{BB962C8B-B14F-4D97-AF65-F5344CB8AC3E}">
        <p14:creationId xmlns:p14="http://schemas.microsoft.com/office/powerpoint/2010/main" val="2696275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The third step in the process is to simulate each team’s chances of scoring a n number of goals given their projected score over 10,000 times.</a:t>
            </a:r>
          </a:p>
        </p:txBody>
      </p:sp>
      <p:sp>
        <p:nvSpPr>
          <p:cNvPr id="4" name="Slide Number Placeholder 3"/>
          <p:cNvSpPr>
            <a:spLocks noGrp="1"/>
          </p:cNvSpPr>
          <p:nvPr>
            <p:ph type="sldNum" sz="quarter" idx="5"/>
          </p:nvPr>
        </p:nvSpPr>
        <p:spPr/>
        <p:txBody>
          <a:bodyPr/>
          <a:lstStyle/>
          <a:p>
            <a:fld id="{C920AA2B-5A26-BA4B-A966-AB8A36341B2A}" type="slidenum">
              <a:rPr lang="en-US" smtClean="0"/>
              <a:t>14</a:t>
            </a:fld>
            <a:endParaRPr lang="en-US"/>
          </a:p>
        </p:txBody>
      </p:sp>
    </p:spTree>
    <p:extLst>
      <p:ext uri="{BB962C8B-B14F-4D97-AF65-F5344CB8AC3E}">
        <p14:creationId xmlns:p14="http://schemas.microsoft.com/office/powerpoint/2010/main" val="824915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Take for example the Milan – Fiorentina game played on 5/2/2022.</a:t>
            </a:r>
          </a:p>
          <a:p>
            <a:r>
              <a:rPr lang="en-US" sz="1200" b="1" kern="1200" dirty="0">
                <a:solidFill>
                  <a:schemeClr val="tx1"/>
                </a:solidFill>
                <a:effectLst/>
                <a:latin typeface="+mn-lt"/>
                <a:ea typeface="+mn-ea"/>
                <a:cs typeface="+mn-cs"/>
              </a:rPr>
              <a:t>The projected score from my model was 1.42 goals for Milan and 1.08 goals for Fiorentina.</a:t>
            </a:r>
          </a:p>
          <a:p>
            <a:r>
              <a:rPr lang="en-US" sz="1200" b="1" kern="1200" dirty="0">
                <a:solidFill>
                  <a:schemeClr val="tx1"/>
                </a:solidFill>
                <a:effectLst/>
                <a:latin typeface="+mn-lt"/>
                <a:ea typeface="+mn-ea"/>
                <a:cs typeface="+mn-cs"/>
              </a:rPr>
              <a:t>By putting the simulated distribution results into a matrix, I can then calculate how many times each score is likely to happen for a given game, as seen in the slide.</a:t>
            </a:r>
          </a:p>
          <a:p>
            <a:r>
              <a:rPr lang="en-US" sz="1200" b="1" kern="1200" dirty="0">
                <a:solidFill>
                  <a:schemeClr val="tx1"/>
                </a:solidFill>
                <a:effectLst/>
                <a:latin typeface="+mn-lt"/>
                <a:ea typeface="+mn-ea"/>
                <a:cs typeface="+mn-cs"/>
              </a:rPr>
              <a:t>By adding up the bottom half of the matrix we arrive at team1’s, in this case, Milan’s chances of winning. That is all the simulation results where the final score was in Milan’s favor.</a:t>
            </a:r>
          </a:p>
          <a:p>
            <a:r>
              <a:rPr lang="en-US" sz="1200" b="1" kern="1200" dirty="0">
                <a:solidFill>
                  <a:schemeClr val="tx1"/>
                </a:solidFill>
                <a:effectLst/>
                <a:latin typeface="+mn-lt"/>
                <a:ea typeface="+mn-ea"/>
                <a:cs typeface="+mn-cs"/>
              </a:rPr>
              <a:t>Adding the top half of the matrix we get to Fiorentina’s chances of winning the game</a:t>
            </a:r>
          </a:p>
          <a:p>
            <a:r>
              <a:rPr lang="en-US" sz="1200" b="1" kern="1200" dirty="0">
                <a:solidFill>
                  <a:schemeClr val="tx1"/>
                </a:solidFill>
                <a:effectLst/>
                <a:latin typeface="+mn-lt"/>
                <a:ea typeface="+mn-ea"/>
                <a:cs typeface="+mn-cs"/>
              </a:rPr>
              <a:t>Finally, by adding the diagonal of the matrix we arrive at the tie chance. </a:t>
            </a:r>
          </a:p>
          <a:p>
            <a:r>
              <a:rPr lang="en-US" sz="1200" b="1" kern="1200" dirty="0">
                <a:solidFill>
                  <a:schemeClr val="tx1"/>
                </a:solidFill>
                <a:effectLst/>
                <a:latin typeface="+mn-lt"/>
                <a:ea typeface="+mn-ea"/>
                <a:cs typeface="+mn-cs"/>
              </a:rPr>
              <a:t>As we can see in the table the game played on 5/2/2022 Milan had a 44% chance of winning, Fiorentina a 29% chance of winning, and there was a 27% chance of ending in a tie.</a:t>
            </a:r>
          </a:p>
          <a:p>
            <a:r>
              <a:rPr lang="en-US" sz="1200" b="1" kern="1200" dirty="0">
                <a:solidFill>
                  <a:schemeClr val="tx1"/>
                </a:solidFill>
                <a:effectLst/>
                <a:latin typeface="+mn-lt"/>
                <a:ea typeface="+mn-ea"/>
                <a:cs typeface="+mn-cs"/>
              </a:rPr>
              <a:t>The game ended up finishing a 1-0 win for Milan, which was one of the top two outcomes from my simulation.</a:t>
            </a:r>
          </a:p>
          <a:p>
            <a:endParaRPr lang="en-US" dirty="0"/>
          </a:p>
        </p:txBody>
      </p:sp>
      <p:sp>
        <p:nvSpPr>
          <p:cNvPr id="4" name="Slide Number Placeholder 3"/>
          <p:cNvSpPr>
            <a:spLocks noGrp="1"/>
          </p:cNvSpPr>
          <p:nvPr>
            <p:ph type="sldNum" sz="quarter" idx="5"/>
          </p:nvPr>
        </p:nvSpPr>
        <p:spPr/>
        <p:txBody>
          <a:bodyPr/>
          <a:lstStyle/>
          <a:p>
            <a:fld id="{C920AA2B-5A26-BA4B-A966-AB8A36341B2A}" type="slidenum">
              <a:rPr lang="en-US" smtClean="0"/>
              <a:t>15</a:t>
            </a:fld>
            <a:endParaRPr lang="en-US"/>
          </a:p>
        </p:txBody>
      </p:sp>
    </p:spTree>
    <p:extLst>
      <p:ext uri="{BB962C8B-B14F-4D97-AF65-F5344CB8AC3E}">
        <p14:creationId xmlns:p14="http://schemas.microsoft.com/office/powerpoint/2010/main" val="1322460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Finally, using the simulation method outlined in the previous slide and arrive at all the outcomes for a given week.</a:t>
            </a:r>
          </a:p>
          <a:p>
            <a:r>
              <a:rPr lang="en-US" sz="1200" b="1" kern="1200" dirty="0">
                <a:solidFill>
                  <a:schemeClr val="tx1"/>
                </a:solidFill>
                <a:effectLst/>
                <a:latin typeface="+mn-lt"/>
                <a:ea typeface="+mn-ea"/>
                <a:cs typeface="+mn-cs"/>
              </a:rPr>
              <a:t>In this table we see that for Matchday 35 my model and FiveThirtyEight’s model both predicted the outcomes equally, with only 2 games predicted wrong.</a:t>
            </a:r>
          </a:p>
          <a:p>
            <a:endParaRPr lang="en-US" dirty="0"/>
          </a:p>
        </p:txBody>
      </p:sp>
      <p:sp>
        <p:nvSpPr>
          <p:cNvPr id="4" name="Slide Number Placeholder 3"/>
          <p:cNvSpPr>
            <a:spLocks noGrp="1"/>
          </p:cNvSpPr>
          <p:nvPr>
            <p:ph type="sldNum" sz="quarter" idx="5"/>
          </p:nvPr>
        </p:nvSpPr>
        <p:spPr/>
        <p:txBody>
          <a:bodyPr/>
          <a:lstStyle/>
          <a:p>
            <a:fld id="{C920AA2B-5A26-BA4B-A966-AB8A36341B2A}" type="slidenum">
              <a:rPr lang="en-US" smtClean="0"/>
              <a:t>17</a:t>
            </a:fld>
            <a:endParaRPr lang="en-US"/>
          </a:p>
        </p:txBody>
      </p:sp>
    </p:spTree>
    <p:extLst>
      <p:ext uri="{BB962C8B-B14F-4D97-AF65-F5344CB8AC3E}">
        <p14:creationId xmlns:p14="http://schemas.microsoft.com/office/powerpoint/2010/main" val="3632936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However, if we look at the two games that were wrong, we see that one game was predicted wrong and one game we got unlucky.</a:t>
            </a:r>
          </a:p>
          <a:p>
            <a:r>
              <a:rPr lang="en-US" sz="1200" b="1" kern="1200" dirty="0">
                <a:solidFill>
                  <a:schemeClr val="tx1"/>
                </a:solidFill>
                <a:effectLst/>
                <a:latin typeface="+mn-lt"/>
                <a:ea typeface="+mn-ea"/>
                <a:cs typeface="+mn-cs"/>
              </a:rPr>
              <a:t>The Roma vs Bologna game was wrong from both models as our predictions heavily favored Roma to win, but the game ended in a tie and looking at the expected goals for that game for each team, that was a fair outcome as both teams were expected to score about 1 goal.</a:t>
            </a:r>
          </a:p>
          <a:p>
            <a:r>
              <a:rPr lang="en-US" sz="1200" b="1" kern="1200" dirty="0">
                <a:solidFill>
                  <a:schemeClr val="tx1"/>
                </a:solidFill>
                <a:effectLst/>
                <a:latin typeface="+mn-lt"/>
                <a:ea typeface="+mn-ea"/>
                <a:cs typeface="+mn-cs"/>
              </a:rPr>
              <a:t>On the other hand, the Atalanta game we got unlucky with our predictions as the game ended in a tie, but it really should have ended in a 2-1 or 3-1 win for Atalanta.</a:t>
            </a:r>
          </a:p>
          <a:p>
            <a:r>
              <a:rPr lang="en-US" sz="1200" b="1" kern="1200" dirty="0">
                <a:solidFill>
                  <a:schemeClr val="tx1"/>
                </a:solidFill>
                <a:effectLst/>
                <a:latin typeface="+mn-lt"/>
                <a:ea typeface="+mn-ea"/>
                <a:cs typeface="+mn-cs"/>
              </a:rPr>
              <a:t>Soccer is one of the hardest games to predict because there is a lot of luck that factors into the outcome. This is true of many sports, but more so in soccer than others. These types of unlucky predictions will be common in any soccer prediction model.</a:t>
            </a:r>
          </a:p>
        </p:txBody>
      </p:sp>
      <p:sp>
        <p:nvSpPr>
          <p:cNvPr id="4" name="Slide Number Placeholder 3"/>
          <p:cNvSpPr>
            <a:spLocks noGrp="1"/>
          </p:cNvSpPr>
          <p:nvPr>
            <p:ph type="sldNum" sz="quarter" idx="5"/>
          </p:nvPr>
        </p:nvSpPr>
        <p:spPr/>
        <p:txBody>
          <a:bodyPr/>
          <a:lstStyle/>
          <a:p>
            <a:fld id="{C920AA2B-5A26-BA4B-A966-AB8A36341B2A}" type="slidenum">
              <a:rPr lang="en-US" smtClean="0"/>
              <a:t>19</a:t>
            </a:fld>
            <a:endParaRPr lang="en-US"/>
          </a:p>
        </p:txBody>
      </p:sp>
    </p:spTree>
    <p:extLst>
      <p:ext uri="{BB962C8B-B14F-4D97-AF65-F5344CB8AC3E}">
        <p14:creationId xmlns:p14="http://schemas.microsoft.com/office/powerpoint/2010/main" val="524317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As we saw in both the Poisson regression models I created, neither the manager’s experience nor the manager’s Off or Def ratings were very predictive of goals.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manager’s philosophy and their historic success don’t translate well to future game predictions.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On the other hand, I was able to create a similar model to FiveThirtyEight’s using only the calculated off and def rating of each team.</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My model success rate for predicting correct games for the 2021/2022 season up to and including Matchday 35 was 56% to FiveThirtyEight’s 53%.</a:t>
            </a:r>
          </a:p>
        </p:txBody>
      </p:sp>
      <p:sp>
        <p:nvSpPr>
          <p:cNvPr id="4" name="Slide Number Placeholder 3"/>
          <p:cNvSpPr>
            <a:spLocks noGrp="1"/>
          </p:cNvSpPr>
          <p:nvPr>
            <p:ph type="sldNum" sz="quarter" idx="5"/>
          </p:nvPr>
        </p:nvSpPr>
        <p:spPr/>
        <p:txBody>
          <a:bodyPr/>
          <a:lstStyle/>
          <a:p>
            <a:fld id="{C920AA2B-5A26-BA4B-A966-AB8A36341B2A}" type="slidenum">
              <a:rPr lang="en-US" smtClean="0"/>
              <a:t>20</a:t>
            </a:fld>
            <a:endParaRPr lang="en-US"/>
          </a:p>
        </p:txBody>
      </p:sp>
    </p:spTree>
    <p:extLst>
      <p:ext uri="{BB962C8B-B14F-4D97-AF65-F5344CB8AC3E}">
        <p14:creationId xmlns:p14="http://schemas.microsoft.com/office/powerpoint/2010/main" val="2628980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With this model I could create a betting tool for Italian soccer</a:t>
            </a:r>
          </a:p>
          <a:p>
            <a:r>
              <a:rPr lang="en-US" sz="1200" b="1" kern="1200" dirty="0">
                <a:solidFill>
                  <a:schemeClr val="tx1"/>
                </a:solidFill>
                <a:effectLst/>
                <a:latin typeface="+mn-lt"/>
                <a:ea typeface="+mn-ea"/>
                <a:cs typeface="+mn-cs"/>
              </a:rPr>
              <a:t>By comparing the projection percentages with the Odds from different sportsbooks, the betting tool can hopefully find some value for any given week’s matchups.</a:t>
            </a:r>
          </a:p>
          <a:p>
            <a:r>
              <a:rPr lang="en-US" sz="1200" b="1" kern="1200" dirty="0">
                <a:solidFill>
                  <a:schemeClr val="tx1"/>
                </a:solidFill>
                <a:effectLst/>
                <a:latin typeface="+mn-lt"/>
                <a:ea typeface="+mn-ea"/>
                <a:cs typeface="+mn-cs"/>
              </a:rPr>
              <a:t>This doesn’t just include final game outcome’s but also most likely score as seen in the simulation matrix</a:t>
            </a:r>
          </a:p>
          <a:p>
            <a:r>
              <a:rPr lang="en-US" sz="1200" b="1" kern="1200" dirty="0">
                <a:solidFill>
                  <a:schemeClr val="tx1"/>
                </a:solidFill>
                <a:effectLst/>
                <a:latin typeface="+mn-lt"/>
                <a:ea typeface="+mn-ea"/>
                <a:cs typeface="+mn-cs"/>
              </a:rPr>
              <a:t>I can also refine the models in the future with the right resources.</a:t>
            </a:r>
          </a:p>
          <a:p>
            <a:r>
              <a:rPr lang="en-US" sz="1200" b="1" kern="1200" dirty="0">
                <a:solidFill>
                  <a:schemeClr val="tx1"/>
                </a:solidFill>
                <a:effectLst/>
                <a:latin typeface="+mn-lt"/>
                <a:ea typeface="+mn-ea"/>
                <a:cs typeface="+mn-cs"/>
              </a:rPr>
              <a:t>Attempt a new weighted model which puts more weight on the last 5 games for a team rather than using a cumulative mean all the season’s goals.</a:t>
            </a:r>
          </a:p>
          <a:p>
            <a:r>
              <a:rPr lang="en-US" sz="1200" b="1" kern="1200" dirty="0">
                <a:solidFill>
                  <a:schemeClr val="tx1"/>
                </a:solidFill>
                <a:effectLst/>
                <a:latin typeface="+mn-lt"/>
                <a:ea typeface="+mn-ea"/>
                <a:cs typeface="+mn-cs"/>
              </a:rPr>
              <a:t>I could also develop a model that uses more granular off and def rating for individual players in the starting lineup, starts and bench players. Weighing the ratings for the starters higher than the bench players. Could then average those player ratings together to get a team off and def rating for each game.</a:t>
            </a:r>
          </a:p>
        </p:txBody>
      </p:sp>
      <p:sp>
        <p:nvSpPr>
          <p:cNvPr id="4" name="Slide Number Placeholder 3"/>
          <p:cNvSpPr>
            <a:spLocks noGrp="1"/>
          </p:cNvSpPr>
          <p:nvPr>
            <p:ph type="sldNum" sz="quarter" idx="5"/>
          </p:nvPr>
        </p:nvSpPr>
        <p:spPr/>
        <p:txBody>
          <a:bodyPr/>
          <a:lstStyle/>
          <a:p>
            <a:fld id="{C920AA2B-5A26-BA4B-A966-AB8A36341B2A}" type="slidenum">
              <a:rPr lang="en-US" smtClean="0"/>
              <a:t>21</a:t>
            </a:fld>
            <a:endParaRPr lang="en-US"/>
          </a:p>
        </p:txBody>
      </p:sp>
    </p:spTree>
    <p:extLst>
      <p:ext uri="{BB962C8B-B14F-4D97-AF65-F5344CB8AC3E}">
        <p14:creationId xmlns:p14="http://schemas.microsoft.com/office/powerpoint/2010/main" val="3704156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The process to predict games happens in four parts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First there is the model building stage, which predicts the number of goals for a given game</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Second, I use the model coefficients to build a projected score for each team</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Third, I simulate a Poisson distribution with the projected score of each team as the lambda of the distribution</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And finally, I predict the outcome of each game based on the simulation</a:t>
            </a:r>
          </a:p>
          <a:p>
            <a:endParaRPr lang="en-US" dirty="0"/>
          </a:p>
        </p:txBody>
      </p:sp>
      <p:sp>
        <p:nvSpPr>
          <p:cNvPr id="4" name="Slide Number Placeholder 3"/>
          <p:cNvSpPr>
            <a:spLocks noGrp="1"/>
          </p:cNvSpPr>
          <p:nvPr>
            <p:ph type="sldNum" sz="quarter" idx="5"/>
          </p:nvPr>
        </p:nvSpPr>
        <p:spPr/>
        <p:txBody>
          <a:bodyPr/>
          <a:lstStyle/>
          <a:p>
            <a:fld id="{C920AA2B-5A26-BA4B-A966-AB8A36341B2A}" type="slidenum">
              <a:rPr lang="en-US" smtClean="0"/>
              <a:t>2</a:t>
            </a:fld>
            <a:endParaRPr lang="en-US"/>
          </a:p>
        </p:txBody>
      </p:sp>
    </p:spTree>
    <p:extLst>
      <p:ext uri="{BB962C8B-B14F-4D97-AF65-F5344CB8AC3E}">
        <p14:creationId xmlns:p14="http://schemas.microsoft.com/office/powerpoint/2010/main" val="3603365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One of the things I wanted to add to my model which I think might play a role in goals scored per game was the manager information. The idea behind this is that each manager has a philosophy to the game that might affect how offensive or defensive a team plays any given match, which could affect how many goals are scored.</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I also wanted to consider the managerial experience, that is, the number of games a manager has coached. Presumably the more experienced managers could have more knowledge and therefore more success.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Combining these data points with team goals, team goals allowed, and FiveThirtyEight’s soccer power index would hopefully give me a good model to base my predictions on.</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Data came from two sources, 538 and </a:t>
            </a:r>
            <a:r>
              <a:rPr lang="en-US" sz="1200" b="1" kern="1200" dirty="0" err="1">
                <a:solidFill>
                  <a:schemeClr val="tx1"/>
                </a:solidFill>
                <a:effectLst/>
                <a:latin typeface="+mn-lt"/>
                <a:ea typeface="+mn-ea"/>
                <a:cs typeface="+mn-cs"/>
              </a:rPr>
              <a:t>Transfermarkt</a:t>
            </a:r>
            <a:r>
              <a:rPr lang="en-US" sz="1200" b="1"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C920AA2B-5A26-BA4B-A966-AB8A36341B2A}" type="slidenum">
              <a:rPr lang="en-US" smtClean="0"/>
              <a:t>3</a:t>
            </a:fld>
            <a:endParaRPr lang="en-US"/>
          </a:p>
        </p:txBody>
      </p:sp>
    </p:spTree>
    <p:extLst>
      <p:ext uri="{BB962C8B-B14F-4D97-AF65-F5344CB8AC3E}">
        <p14:creationId xmlns:p14="http://schemas.microsoft.com/office/powerpoint/2010/main" val="26470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FiveThirtyEight has all the scoring data and Soccer Power Index, SPI, from 2015 to 5/02/2022.</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SPI is a team rating that 538 assigns at the beginning of the season and updates after every game based on performance (the math behind these updates is unknown to the public).</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From 538 I took the Soccer Power Index, the team goals, and team names.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From here I was able to create all the non-manager variable that I needed for my goal models</a:t>
            </a:r>
          </a:p>
          <a:p>
            <a:endParaRPr lang="en-US" dirty="0"/>
          </a:p>
        </p:txBody>
      </p:sp>
      <p:sp>
        <p:nvSpPr>
          <p:cNvPr id="4" name="Slide Number Placeholder 3"/>
          <p:cNvSpPr>
            <a:spLocks noGrp="1"/>
          </p:cNvSpPr>
          <p:nvPr>
            <p:ph type="sldNum" sz="quarter" idx="5"/>
          </p:nvPr>
        </p:nvSpPr>
        <p:spPr/>
        <p:txBody>
          <a:bodyPr/>
          <a:lstStyle/>
          <a:p>
            <a:fld id="{C920AA2B-5A26-BA4B-A966-AB8A36341B2A}" type="slidenum">
              <a:rPr lang="en-US" smtClean="0"/>
              <a:t>4</a:t>
            </a:fld>
            <a:endParaRPr lang="en-US"/>
          </a:p>
        </p:txBody>
      </p:sp>
    </p:spTree>
    <p:extLst>
      <p:ext uri="{BB962C8B-B14F-4D97-AF65-F5344CB8AC3E}">
        <p14:creationId xmlns:p14="http://schemas.microsoft.com/office/powerpoint/2010/main" val="206668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err="1">
                <a:solidFill>
                  <a:schemeClr val="tx1"/>
                </a:solidFill>
                <a:effectLst/>
                <a:latin typeface="+mn-lt"/>
                <a:ea typeface="+mn-ea"/>
                <a:cs typeface="+mn-cs"/>
              </a:rPr>
              <a:t>Transfermarkt</a:t>
            </a:r>
            <a:r>
              <a:rPr lang="en-US" sz="1200" b="1" kern="1200" dirty="0">
                <a:solidFill>
                  <a:schemeClr val="tx1"/>
                </a:solidFill>
                <a:effectLst/>
                <a:latin typeface="+mn-lt"/>
                <a:ea typeface="+mn-ea"/>
                <a:cs typeface="+mn-cs"/>
              </a:rPr>
              <a:t> is a website dedicated primarily to looking a soccer player transfers within teams, but it contains much more data now.</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I used transfer market to manually collect manager data going back to the first games managed up until the last game managed in Serie A.</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These data points were then used to create the manager variables that I wanted to use in my models.</a:t>
            </a:r>
          </a:p>
        </p:txBody>
      </p:sp>
      <p:sp>
        <p:nvSpPr>
          <p:cNvPr id="4" name="Slide Number Placeholder 3"/>
          <p:cNvSpPr>
            <a:spLocks noGrp="1"/>
          </p:cNvSpPr>
          <p:nvPr>
            <p:ph type="sldNum" sz="quarter" idx="5"/>
          </p:nvPr>
        </p:nvSpPr>
        <p:spPr/>
        <p:txBody>
          <a:bodyPr/>
          <a:lstStyle/>
          <a:p>
            <a:fld id="{C920AA2B-5A26-BA4B-A966-AB8A36341B2A}" type="slidenum">
              <a:rPr lang="en-US" smtClean="0"/>
              <a:t>5</a:t>
            </a:fld>
            <a:endParaRPr lang="en-US"/>
          </a:p>
        </p:txBody>
      </p:sp>
    </p:spTree>
    <p:extLst>
      <p:ext uri="{BB962C8B-B14F-4D97-AF65-F5344CB8AC3E}">
        <p14:creationId xmlns:p14="http://schemas.microsoft.com/office/powerpoint/2010/main" val="924329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calculated fields happened at the League level, the team level, and the manager level.</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For the league I calculated home advantage and away disadvantage, which create a league specific home adjustment rating.</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For the team specific variables, I calculated a team’s Off rating and Def rating per season.</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And finally for the Manager level I calculated the managers experience rating, the manager’s Off rating, and manager’s Def rating.</a:t>
            </a:r>
          </a:p>
        </p:txBody>
      </p:sp>
      <p:sp>
        <p:nvSpPr>
          <p:cNvPr id="4" name="Slide Number Placeholder 3"/>
          <p:cNvSpPr>
            <a:spLocks noGrp="1"/>
          </p:cNvSpPr>
          <p:nvPr>
            <p:ph type="sldNum" sz="quarter" idx="5"/>
          </p:nvPr>
        </p:nvSpPr>
        <p:spPr/>
        <p:txBody>
          <a:bodyPr/>
          <a:lstStyle/>
          <a:p>
            <a:fld id="{C920AA2B-5A26-BA4B-A966-AB8A36341B2A}" type="slidenum">
              <a:rPr lang="en-US" smtClean="0"/>
              <a:t>6</a:t>
            </a:fld>
            <a:endParaRPr lang="en-US"/>
          </a:p>
        </p:txBody>
      </p:sp>
    </p:spTree>
    <p:extLst>
      <p:ext uri="{BB962C8B-B14F-4D97-AF65-F5344CB8AC3E}">
        <p14:creationId xmlns:p14="http://schemas.microsoft.com/office/powerpoint/2010/main" val="972047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To model goals, I wanted to use Poisson models because goals follow a Poisson distribution.</a:t>
            </a:r>
          </a:p>
        </p:txBody>
      </p:sp>
      <p:sp>
        <p:nvSpPr>
          <p:cNvPr id="4" name="Slide Number Placeholder 3"/>
          <p:cNvSpPr>
            <a:spLocks noGrp="1"/>
          </p:cNvSpPr>
          <p:nvPr>
            <p:ph type="sldNum" sz="quarter" idx="5"/>
          </p:nvPr>
        </p:nvSpPr>
        <p:spPr/>
        <p:txBody>
          <a:bodyPr/>
          <a:lstStyle/>
          <a:p>
            <a:fld id="{C920AA2B-5A26-BA4B-A966-AB8A36341B2A}" type="slidenum">
              <a:rPr lang="en-US" smtClean="0"/>
              <a:t>7</a:t>
            </a:fld>
            <a:endParaRPr lang="en-US"/>
          </a:p>
        </p:txBody>
      </p:sp>
    </p:spTree>
    <p:extLst>
      <p:ext uri="{BB962C8B-B14F-4D97-AF65-F5344CB8AC3E}">
        <p14:creationId xmlns:p14="http://schemas.microsoft.com/office/powerpoint/2010/main" val="313545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Goals are considered Poisson as they fit all the criteria for such a distribution.</a:t>
            </a:r>
          </a:p>
          <a:p>
            <a:pPr marL="171450" indent="-171450">
              <a:buFont typeface="Arial" panose="020B0604020202020204" pitchFamily="34" charset="0"/>
              <a:buChar char="•"/>
            </a:pPr>
            <a:r>
              <a:rPr lang="en-US" sz="1200" b="1" i="0" u="none" strike="noStrike" kern="1200" dirty="0">
                <a:solidFill>
                  <a:schemeClr val="tx1"/>
                </a:solidFill>
                <a:effectLst/>
                <a:latin typeface="+mn-lt"/>
                <a:ea typeface="+mn-ea"/>
                <a:cs typeface="+mn-cs"/>
              </a:rPr>
              <a:t>The Poisson distribution is a probability distribution that is used to show how many times an event is likely to occur over a specified period</a:t>
            </a:r>
            <a:endParaRPr lang="en-US" sz="1200" b="1"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three criteria for a Poisson distribution are</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(1) An event can occur any number of times during a time period.</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(2) Events occur independently.</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(3) The rate of occurrence is constant.</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Following that logic, we can deduce that:</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(1) Theoretically a team could score an infinite number of goals in each game</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(2) Goal scoring events occur independently. One team scores on one end of the field, while the other team must score on the other end. And teams cannot score at the same time.</a:t>
            </a:r>
          </a:p>
          <a:p>
            <a:pPr marL="628650" lvl="1" indent="-171450">
              <a:buFont typeface="Arial" panose="020B0604020202020204" pitchFamily="34" charset="0"/>
              <a:buChar char="•"/>
            </a:pPr>
            <a:r>
              <a:rPr lang="en-US" sz="1200" b="1" kern="1200" dirty="0">
                <a:solidFill>
                  <a:schemeClr val="tx1"/>
                </a:solidFill>
                <a:effectLst/>
                <a:latin typeface="+mn-lt"/>
                <a:ea typeface="+mn-ea"/>
                <a:cs typeface="+mn-cs"/>
              </a:rPr>
              <a:t>(3) The constant rate of goals scored in Serie A games from 2015 to 4/27 is around 1.32 per game per team.</a:t>
            </a:r>
          </a:p>
          <a:p>
            <a:endParaRPr lang="en-US" dirty="0"/>
          </a:p>
        </p:txBody>
      </p:sp>
      <p:sp>
        <p:nvSpPr>
          <p:cNvPr id="4" name="Slide Number Placeholder 3"/>
          <p:cNvSpPr>
            <a:spLocks noGrp="1"/>
          </p:cNvSpPr>
          <p:nvPr>
            <p:ph type="sldNum" sz="quarter" idx="5"/>
          </p:nvPr>
        </p:nvSpPr>
        <p:spPr/>
        <p:txBody>
          <a:bodyPr/>
          <a:lstStyle/>
          <a:p>
            <a:fld id="{C920AA2B-5A26-BA4B-A966-AB8A36341B2A}" type="slidenum">
              <a:rPr lang="en-US" smtClean="0"/>
              <a:t>8</a:t>
            </a:fld>
            <a:endParaRPr lang="en-US"/>
          </a:p>
        </p:txBody>
      </p:sp>
    </p:spTree>
    <p:extLst>
      <p:ext uri="{BB962C8B-B14F-4D97-AF65-F5344CB8AC3E}">
        <p14:creationId xmlns:p14="http://schemas.microsoft.com/office/powerpoint/2010/main" val="3197268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1" kern="1200" dirty="0">
                <a:solidFill>
                  <a:schemeClr val="tx1"/>
                </a:solidFill>
                <a:effectLst/>
                <a:latin typeface="+mn-lt"/>
                <a:ea typeface="+mn-ea"/>
                <a:cs typeface="+mn-cs"/>
              </a:rPr>
              <a:t>The first model I created was a Poisson model that used all the created variables in my dataset.</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After eliminating all the insignificant variables, the model with the best prediction power produced the following results.</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As we can see a lot of the goal variance is explained by the OFF rating of the team and the DEF rating of the opponent team.</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Manager experience and manager offensive rating play a small role in explaining the number of goals.</a:t>
            </a:r>
          </a:p>
        </p:txBody>
      </p:sp>
      <p:sp>
        <p:nvSpPr>
          <p:cNvPr id="4" name="Slide Number Placeholder 3"/>
          <p:cNvSpPr>
            <a:spLocks noGrp="1"/>
          </p:cNvSpPr>
          <p:nvPr>
            <p:ph type="sldNum" sz="quarter" idx="5"/>
          </p:nvPr>
        </p:nvSpPr>
        <p:spPr/>
        <p:txBody>
          <a:bodyPr/>
          <a:lstStyle/>
          <a:p>
            <a:fld id="{C920AA2B-5A26-BA4B-A966-AB8A36341B2A}" type="slidenum">
              <a:rPr lang="en-US" smtClean="0"/>
              <a:t>9</a:t>
            </a:fld>
            <a:endParaRPr lang="en-US"/>
          </a:p>
        </p:txBody>
      </p:sp>
    </p:spTree>
    <p:extLst>
      <p:ext uri="{BB962C8B-B14F-4D97-AF65-F5344CB8AC3E}">
        <p14:creationId xmlns:p14="http://schemas.microsoft.com/office/powerpoint/2010/main" val="1736064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37CD-C6EC-FB41-8DF2-5DC51ACE01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E231E2-8722-1347-9336-5D8817940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BAAF89-979C-E44E-8B36-45DD73B2668A}"/>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5" name="Footer Placeholder 4">
            <a:extLst>
              <a:ext uri="{FF2B5EF4-FFF2-40B4-BE49-F238E27FC236}">
                <a16:creationId xmlns:a16="http://schemas.microsoft.com/office/drawing/2014/main" id="{23076830-EBAA-6147-82F0-B7ED3CC2C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6B52D-A00E-6841-BADA-3EAE7615ED7C}"/>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1274858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58F0-B85D-FC43-B99A-AA527259DD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175198-4538-BD4F-AF4B-D14FBB4AF9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63FF7-8F77-A54C-ADD8-F7E7147D7919}"/>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5" name="Footer Placeholder 4">
            <a:extLst>
              <a:ext uri="{FF2B5EF4-FFF2-40B4-BE49-F238E27FC236}">
                <a16:creationId xmlns:a16="http://schemas.microsoft.com/office/drawing/2014/main" id="{122C6877-7AC5-FF4A-9AB9-7A2211A0F0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7C0D7-2F8F-024A-A268-58F318DE235A}"/>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185825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50E7F-E4EB-1F41-88A1-6F318C6560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6A7573-7F86-4D42-AAD0-1692EB16A0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82E18-F746-9D45-B5F7-4367E6C5CBA2}"/>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5" name="Footer Placeholder 4">
            <a:extLst>
              <a:ext uri="{FF2B5EF4-FFF2-40B4-BE49-F238E27FC236}">
                <a16:creationId xmlns:a16="http://schemas.microsoft.com/office/drawing/2014/main" id="{1E5C4715-1BEA-1343-86A7-375B14BD18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F246D-3F93-0645-9365-B5289597B7D4}"/>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235879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2177-BD89-0441-97A2-F67C93987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32CC55-C8DB-3940-BDDC-4557DB1FA3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F71A7-B021-F24F-B8FC-B9DB86A0CD5E}"/>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5" name="Footer Placeholder 4">
            <a:extLst>
              <a:ext uri="{FF2B5EF4-FFF2-40B4-BE49-F238E27FC236}">
                <a16:creationId xmlns:a16="http://schemas.microsoft.com/office/drawing/2014/main" id="{72EF6755-150A-E646-B3E5-6F5416D0C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196F0-C78B-B444-92ED-E00AC07DA062}"/>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202129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4A3F-F421-9342-B11C-14EDFCFB9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2A037E-648D-C646-85B4-9265AEE8A0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C56A95-A9FF-CD43-A59A-5E124C0AE13F}"/>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5" name="Footer Placeholder 4">
            <a:extLst>
              <a:ext uri="{FF2B5EF4-FFF2-40B4-BE49-F238E27FC236}">
                <a16:creationId xmlns:a16="http://schemas.microsoft.com/office/drawing/2014/main" id="{731B7118-2AA6-8645-A8DE-1A3881E1B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085EF-E5F8-A84A-BF30-A28A11D06B2E}"/>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849032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99FB-BB67-F648-8A38-37011BA74C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079C3-A6A7-ED48-99E9-CC840BE2F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084C0-1968-0B47-8B28-308EE43F2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9BEDDE-0C00-E84C-AB31-708B619CDDFD}"/>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6" name="Footer Placeholder 5">
            <a:extLst>
              <a:ext uri="{FF2B5EF4-FFF2-40B4-BE49-F238E27FC236}">
                <a16:creationId xmlns:a16="http://schemas.microsoft.com/office/drawing/2014/main" id="{91C703BB-F28E-FD43-A528-E48B41FD5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9D8906-9118-544C-9A66-0CD0111233D2}"/>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3578644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A91B5-1A30-1A43-8F55-DC039C49FF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F800D7-4F56-D84E-ADD1-2CAAF3446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977EA2-1F08-8840-BE2A-C9096882D1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A232D-5048-3342-BF9A-5E741C500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06B696-1730-1C4C-93A8-CD83238DD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4C8DA5-D59F-2841-BD4B-1DDC23AEA712}"/>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8" name="Footer Placeholder 7">
            <a:extLst>
              <a:ext uri="{FF2B5EF4-FFF2-40B4-BE49-F238E27FC236}">
                <a16:creationId xmlns:a16="http://schemas.microsoft.com/office/drawing/2014/main" id="{8B9F25C6-2934-BC47-B50E-98CEF3C483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446E77-EB9C-554A-94C1-517FE9DB54C1}"/>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376848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6FFC0-4CE5-C041-B568-81C62CC72C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4E9481-8854-5D4D-88EC-33E1E37E43D7}"/>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4" name="Footer Placeholder 3">
            <a:extLst>
              <a:ext uri="{FF2B5EF4-FFF2-40B4-BE49-F238E27FC236}">
                <a16:creationId xmlns:a16="http://schemas.microsoft.com/office/drawing/2014/main" id="{63526D3E-1BB8-ED45-8481-F5C423ABA7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01243C-559B-9944-95D1-17347EC2D169}"/>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323622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7C75A-23C3-C749-BDD5-4A7AE7B89B73}"/>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3" name="Footer Placeholder 2">
            <a:extLst>
              <a:ext uri="{FF2B5EF4-FFF2-40B4-BE49-F238E27FC236}">
                <a16:creationId xmlns:a16="http://schemas.microsoft.com/office/drawing/2014/main" id="{E46BE0F9-B302-DA45-B552-15D607E750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A9CC90-8001-754C-82ED-317B15957524}"/>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323852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DB98D-A4FA-8B48-9490-E70E16504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C73EFD-2AEA-D34D-8692-E26BF7B8D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ECB569-3066-2747-8F4C-102F115164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E1233-916E-F346-823A-9F542F8DE74D}"/>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6" name="Footer Placeholder 5">
            <a:extLst>
              <a:ext uri="{FF2B5EF4-FFF2-40B4-BE49-F238E27FC236}">
                <a16:creationId xmlns:a16="http://schemas.microsoft.com/office/drawing/2014/main" id="{907B316E-DE8F-C94F-A141-9A103A6B4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15F6A8-226D-1045-8A2D-DAD857E07E28}"/>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393475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419F-F58E-1640-91C7-9D1FE6D6E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ABFBB5-6EA4-5346-AD7F-710DB0C96C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01924E-7711-B44A-AB2F-2EE2E84B6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EA861-4E42-F74C-ACFA-A4DF128111A8}"/>
              </a:ext>
            </a:extLst>
          </p:cNvPr>
          <p:cNvSpPr>
            <a:spLocks noGrp="1"/>
          </p:cNvSpPr>
          <p:nvPr>
            <p:ph type="dt" sz="half" idx="10"/>
          </p:nvPr>
        </p:nvSpPr>
        <p:spPr/>
        <p:txBody>
          <a:bodyPr/>
          <a:lstStyle/>
          <a:p>
            <a:fld id="{0574D4B9-ED48-F945-BA63-65458520F443}" type="datetimeFigureOut">
              <a:rPr lang="en-US" smtClean="0"/>
              <a:t>5/17/22</a:t>
            </a:fld>
            <a:endParaRPr lang="en-US"/>
          </a:p>
        </p:txBody>
      </p:sp>
      <p:sp>
        <p:nvSpPr>
          <p:cNvPr id="6" name="Footer Placeholder 5">
            <a:extLst>
              <a:ext uri="{FF2B5EF4-FFF2-40B4-BE49-F238E27FC236}">
                <a16:creationId xmlns:a16="http://schemas.microsoft.com/office/drawing/2014/main" id="{2726E452-2834-1647-B78C-F0F41EEF8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42BC9-1367-6B40-84A3-868B166AA0B1}"/>
              </a:ext>
            </a:extLst>
          </p:cNvPr>
          <p:cNvSpPr>
            <a:spLocks noGrp="1"/>
          </p:cNvSpPr>
          <p:nvPr>
            <p:ph type="sldNum" sz="quarter" idx="12"/>
          </p:nvPr>
        </p:nvSpPr>
        <p:spPr/>
        <p:txBody>
          <a:bodyPr/>
          <a:lstStyle/>
          <a:p>
            <a:fld id="{2828A98B-D43B-5B4F-8CE7-31C00DDBEBBD}" type="slidenum">
              <a:rPr lang="en-US" smtClean="0"/>
              <a:t>‹#›</a:t>
            </a:fld>
            <a:endParaRPr lang="en-US"/>
          </a:p>
        </p:txBody>
      </p:sp>
    </p:spTree>
    <p:extLst>
      <p:ext uri="{BB962C8B-B14F-4D97-AF65-F5344CB8AC3E}">
        <p14:creationId xmlns:p14="http://schemas.microsoft.com/office/powerpoint/2010/main" val="373381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CA9AF-2267-974C-AAAD-6BB894807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8577A-243D-5942-9160-26123DA6B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23F05-4E74-8D49-A158-4E9848E4AA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74D4B9-ED48-F945-BA63-65458520F443}" type="datetimeFigureOut">
              <a:rPr lang="en-US" smtClean="0"/>
              <a:t>5/17/22</a:t>
            </a:fld>
            <a:endParaRPr lang="en-US"/>
          </a:p>
        </p:txBody>
      </p:sp>
      <p:sp>
        <p:nvSpPr>
          <p:cNvPr id="5" name="Footer Placeholder 4">
            <a:extLst>
              <a:ext uri="{FF2B5EF4-FFF2-40B4-BE49-F238E27FC236}">
                <a16:creationId xmlns:a16="http://schemas.microsoft.com/office/drawing/2014/main" id="{2A3ECB35-3D79-DD4B-B6E4-25ED3CF06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0CCEE7-31BC-094D-81C8-ACF803D78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28A98B-D43B-5B4F-8CE7-31C00DDBEBBD}" type="slidenum">
              <a:rPr lang="en-US" smtClean="0"/>
              <a:t>‹#›</a:t>
            </a:fld>
            <a:endParaRPr lang="en-US"/>
          </a:p>
        </p:txBody>
      </p:sp>
    </p:spTree>
    <p:extLst>
      <p:ext uri="{BB962C8B-B14F-4D97-AF65-F5344CB8AC3E}">
        <p14:creationId xmlns:p14="http://schemas.microsoft.com/office/powerpoint/2010/main" val="575585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810D-57E2-45EA-BEEE-6F29CEE1FF74}"/>
              </a:ext>
            </a:extLst>
          </p:cNvPr>
          <p:cNvSpPr>
            <a:spLocks noGrp="1"/>
          </p:cNvSpPr>
          <p:nvPr>
            <p:ph type="title"/>
          </p:nvPr>
        </p:nvSpPr>
        <p:spPr>
          <a:xfrm>
            <a:off x="7464612" y="2406257"/>
            <a:ext cx="4517180" cy="2045486"/>
          </a:xfrm>
        </p:spPr>
        <p:txBody>
          <a:bodyPr vert="horz" lIns="91440" tIns="45720" rIns="91440" bIns="45720" rtlCol="0" anchor="b">
            <a:normAutofit/>
          </a:bodyPr>
          <a:lstStyle/>
          <a:p>
            <a:r>
              <a:rPr lang="en-US" dirty="0"/>
              <a:t>Predicting Serie A:</a:t>
            </a:r>
            <a:br>
              <a:rPr lang="en-US" sz="3800" dirty="0"/>
            </a:br>
            <a:r>
              <a:rPr lang="en-US" sz="3200" i="1" dirty="0"/>
              <a:t>Comparing FiveThirtyEight predictions with a simpler method</a:t>
            </a:r>
            <a:endParaRPr lang="en-US" sz="3800" i="1" dirty="0"/>
          </a:p>
        </p:txBody>
      </p:sp>
      <p:sp>
        <p:nvSpPr>
          <p:cNvPr id="3" name="Subtitle 2">
            <a:extLst>
              <a:ext uri="{FF2B5EF4-FFF2-40B4-BE49-F238E27FC236}">
                <a16:creationId xmlns:a16="http://schemas.microsoft.com/office/drawing/2014/main" id="{3856268F-DE44-478B-81A7-83E2B225B30C}"/>
              </a:ext>
            </a:extLst>
          </p:cNvPr>
          <p:cNvSpPr>
            <a:spLocks noGrp="1"/>
          </p:cNvSpPr>
          <p:nvPr>
            <p:ph sz="half" idx="1"/>
          </p:nvPr>
        </p:nvSpPr>
        <p:spPr>
          <a:xfrm>
            <a:off x="10026868" y="6264166"/>
            <a:ext cx="2165131" cy="593834"/>
          </a:xfrm>
        </p:spPr>
        <p:txBody>
          <a:bodyPr vert="horz" lIns="91440" tIns="45720" rIns="91440" bIns="45720" rtlCol="0" anchor="t">
            <a:normAutofit lnSpcReduction="10000"/>
          </a:bodyPr>
          <a:lstStyle/>
          <a:p>
            <a:pPr marL="0" indent="0" algn="r">
              <a:buNone/>
            </a:pPr>
            <a:r>
              <a:rPr lang="en-US" sz="1400" dirty="0"/>
              <a:t>Stefano Biguzzi-Velcich</a:t>
            </a:r>
          </a:p>
          <a:p>
            <a:pPr marL="0" indent="0" algn="r">
              <a:buNone/>
            </a:pPr>
            <a:r>
              <a:rPr lang="en-US" sz="1400" dirty="0"/>
              <a:t>DATA 698 Capstone Project</a:t>
            </a:r>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picture containing icon&#10;&#10;Description automatically generated">
            <a:extLst>
              <a:ext uri="{FF2B5EF4-FFF2-40B4-BE49-F238E27FC236}">
                <a16:creationId xmlns:a16="http://schemas.microsoft.com/office/drawing/2014/main" id="{E00B86B0-187B-4188-B287-329D996E90CD}"/>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3" b="242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262575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44915"/>
    </mc:Choice>
    <mc:Fallback>
      <p:transition spd="slow" advTm="449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9"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52">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Title 1">
            <a:extLst>
              <a:ext uri="{FF2B5EF4-FFF2-40B4-BE49-F238E27FC236}">
                <a16:creationId xmlns:a16="http://schemas.microsoft.com/office/drawing/2014/main" id="{5D404744-5E4B-B742-85E0-90B1A772DC54}"/>
              </a:ext>
            </a:extLst>
          </p:cNvPr>
          <p:cNvSpPr txBox="1">
            <a:spLocks/>
          </p:cNvSpPr>
          <p:nvPr/>
        </p:nvSpPr>
        <p:spPr>
          <a:xfrm>
            <a:off x="1353666" y="759805"/>
            <a:ext cx="100001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rgbClr val="FFFFFF"/>
                </a:solidFill>
                <a:latin typeface="+mj-lt"/>
                <a:ea typeface="+mj-ea"/>
                <a:cs typeface="+mj-cs"/>
              </a:rPr>
              <a:t>Interaction Model</a:t>
            </a:r>
          </a:p>
        </p:txBody>
      </p:sp>
      <p:graphicFrame>
        <p:nvGraphicFramePr>
          <p:cNvPr id="11" name="Table 4">
            <a:extLst>
              <a:ext uri="{FF2B5EF4-FFF2-40B4-BE49-F238E27FC236}">
                <a16:creationId xmlns:a16="http://schemas.microsoft.com/office/drawing/2014/main" id="{F7B8460D-DFDD-964F-93F2-26D3F9FBEF24}"/>
              </a:ext>
            </a:extLst>
          </p:cNvPr>
          <p:cNvGraphicFramePr>
            <a:graphicFrameLocks noGrp="1"/>
          </p:cNvGraphicFramePr>
          <p:nvPr>
            <p:ph idx="1"/>
            <p:extLst>
              <p:ext uri="{D42A27DB-BD31-4B8C-83A1-F6EECF244321}">
                <p14:modId xmlns:p14="http://schemas.microsoft.com/office/powerpoint/2010/main" val="2644767136"/>
              </p:ext>
            </p:extLst>
          </p:nvPr>
        </p:nvGraphicFramePr>
        <p:xfrm>
          <a:off x="1422492" y="2620533"/>
          <a:ext cx="9507780" cy="3473306"/>
        </p:xfrm>
        <a:graphic>
          <a:graphicData uri="http://schemas.openxmlformats.org/drawingml/2006/table">
            <a:tbl>
              <a:tblPr firstRow="1" bandRow="1">
                <a:tableStyleId>{5C22544A-7EE6-4342-B048-85BDC9FD1C3A}</a:tableStyleId>
              </a:tblPr>
              <a:tblGrid>
                <a:gridCol w="4376093">
                  <a:extLst>
                    <a:ext uri="{9D8B030D-6E8A-4147-A177-3AD203B41FA5}">
                      <a16:colId xmlns:a16="http://schemas.microsoft.com/office/drawing/2014/main" val="2671572292"/>
                    </a:ext>
                  </a:extLst>
                </a:gridCol>
                <a:gridCol w="2646055">
                  <a:extLst>
                    <a:ext uri="{9D8B030D-6E8A-4147-A177-3AD203B41FA5}">
                      <a16:colId xmlns:a16="http://schemas.microsoft.com/office/drawing/2014/main" val="4094618128"/>
                    </a:ext>
                  </a:extLst>
                </a:gridCol>
                <a:gridCol w="2485632">
                  <a:extLst>
                    <a:ext uri="{9D8B030D-6E8A-4147-A177-3AD203B41FA5}">
                      <a16:colId xmlns:a16="http://schemas.microsoft.com/office/drawing/2014/main" val="3055556823"/>
                    </a:ext>
                  </a:extLst>
                </a:gridCol>
              </a:tblGrid>
              <a:tr h="932288">
                <a:tc>
                  <a:txBody>
                    <a:bodyPr/>
                    <a:lstStyle/>
                    <a:p>
                      <a:r>
                        <a:rPr lang="en-US" sz="3600" b="0" cap="none" spc="60">
                          <a:solidFill>
                            <a:schemeClr val="bg1"/>
                          </a:solidFill>
                        </a:rPr>
                        <a:t>Predictor</a:t>
                      </a:r>
                    </a:p>
                  </a:txBody>
                  <a:tcPr marL="284352" marR="284352" marT="201667" marB="142173" anchor="ctr"/>
                </a:tc>
                <a:tc>
                  <a:txBody>
                    <a:bodyPr/>
                    <a:lstStyle/>
                    <a:p>
                      <a:r>
                        <a:rPr lang="en-US" sz="3600" b="0" cap="none" spc="60">
                          <a:solidFill>
                            <a:schemeClr val="bg1"/>
                          </a:solidFill>
                        </a:rPr>
                        <a:t>Estimate</a:t>
                      </a:r>
                    </a:p>
                  </a:txBody>
                  <a:tcPr marL="284352" marR="284352" marT="201667" marB="142173" anchor="ctr"/>
                </a:tc>
                <a:tc>
                  <a:txBody>
                    <a:bodyPr/>
                    <a:lstStyle/>
                    <a:p>
                      <a:r>
                        <a:rPr lang="en-US" sz="3600" b="0" cap="none" spc="60">
                          <a:solidFill>
                            <a:schemeClr val="bg1"/>
                          </a:solidFill>
                        </a:rPr>
                        <a:t>P-Value</a:t>
                      </a:r>
                    </a:p>
                  </a:txBody>
                  <a:tcPr marL="284352" marR="284352" marT="201667" marB="142173" anchor="ctr"/>
                </a:tc>
                <a:extLst>
                  <a:ext uri="{0D108BD9-81ED-4DB2-BD59-A6C34878D82A}">
                    <a16:rowId xmlns:a16="http://schemas.microsoft.com/office/drawing/2014/main" val="3815647173"/>
                  </a:ext>
                </a:extLst>
              </a:tr>
              <a:tr h="847006">
                <a:tc>
                  <a:txBody>
                    <a:bodyPr/>
                    <a:lstStyle/>
                    <a:p>
                      <a:pPr algn="l"/>
                      <a:r>
                        <a:rPr lang="en-US" sz="3100" cap="none" spc="0">
                          <a:solidFill>
                            <a:schemeClr val="tx1"/>
                          </a:solidFill>
                        </a:rPr>
                        <a:t>Intercept</a:t>
                      </a:r>
                    </a:p>
                  </a:txBody>
                  <a:tcPr marL="284352" marR="284352" marT="201667" marB="142173" anchor="ctr"/>
                </a:tc>
                <a:tc>
                  <a:txBody>
                    <a:bodyPr/>
                    <a:lstStyle/>
                    <a:p>
                      <a:pPr algn="l"/>
                      <a:r>
                        <a:rPr lang="en-US" sz="3100" cap="none" spc="0">
                          <a:solidFill>
                            <a:schemeClr val="tx1"/>
                          </a:solidFill>
                        </a:rPr>
                        <a:t>-0.85</a:t>
                      </a:r>
                    </a:p>
                  </a:txBody>
                  <a:tcPr marL="284352" marR="284352" marT="201667" marB="142173" anchor="ctr"/>
                </a:tc>
                <a:tc>
                  <a:txBody>
                    <a:bodyPr/>
                    <a:lstStyle/>
                    <a:p>
                      <a:pPr algn="l"/>
                      <a:r>
                        <a:rPr lang="en-US" sz="3100" cap="none" spc="0">
                          <a:solidFill>
                            <a:schemeClr val="tx1"/>
                          </a:solidFill>
                        </a:rPr>
                        <a:t>&lt; 0.001</a:t>
                      </a:r>
                    </a:p>
                  </a:txBody>
                  <a:tcPr marL="284352" marR="284352" marT="201667" marB="142173" anchor="ctr"/>
                </a:tc>
                <a:extLst>
                  <a:ext uri="{0D108BD9-81ED-4DB2-BD59-A6C34878D82A}">
                    <a16:rowId xmlns:a16="http://schemas.microsoft.com/office/drawing/2014/main" val="2931416483"/>
                  </a:ext>
                </a:extLst>
              </a:tr>
              <a:tr h="847006">
                <a:tc>
                  <a:txBody>
                    <a:bodyPr/>
                    <a:lstStyle/>
                    <a:p>
                      <a:pPr algn="l"/>
                      <a:r>
                        <a:rPr lang="en-US" sz="3100" cap="none" spc="0">
                          <a:solidFill>
                            <a:schemeClr val="tx1"/>
                          </a:solidFill>
                        </a:rPr>
                        <a:t>SPI Interaction</a:t>
                      </a:r>
                    </a:p>
                  </a:txBody>
                  <a:tcPr marL="284352" marR="284352" marT="201667" marB="142173" anchor="ctr"/>
                </a:tc>
                <a:tc>
                  <a:txBody>
                    <a:bodyPr/>
                    <a:lstStyle/>
                    <a:p>
                      <a:pPr algn="l"/>
                      <a:r>
                        <a:rPr lang="en-US" sz="3100" cap="none" spc="0">
                          <a:solidFill>
                            <a:schemeClr val="tx1"/>
                          </a:solidFill>
                        </a:rPr>
                        <a:t>1.06</a:t>
                      </a:r>
                    </a:p>
                  </a:txBody>
                  <a:tcPr marL="284352" marR="284352" marT="201667" marB="14217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100" cap="none" spc="0">
                          <a:solidFill>
                            <a:schemeClr val="tx1"/>
                          </a:solidFill>
                        </a:rPr>
                        <a:t>&lt; 0.001</a:t>
                      </a:r>
                    </a:p>
                  </a:txBody>
                  <a:tcPr marL="284352" marR="284352" marT="201667" marB="142173" anchor="ctr"/>
                </a:tc>
                <a:extLst>
                  <a:ext uri="{0D108BD9-81ED-4DB2-BD59-A6C34878D82A}">
                    <a16:rowId xmlns:a16="http://schemas.microsoft.com/office/drawing/2014/main" val="1127909165"/>
                  </a:ext>
                </a:extLst>
              </a:tr>
              <a:tr h="847006">
                <a:tc>
                  <a:txBody>
                    <a:bodyPr/>
                    <a:lstStyle/>
                    <a:p>
                      <a:pPr algn="l"/>
                      <a:r>
                        <a:rPr lang="en-US" sz="3100" cap="none" spc="0">
                          <a:solidFill>
                            <a:schemeClr val="tx1"/>
                          </a:solidFill>
                        </a:rPr>
                        <a:t>Manager Experience</a:t>
                      </a:r>
                    </a:p>
                  </a:txBody>
                  <a:tcPr marL="284352" marR="284352" marT="201667" marB="142173" anchor="ctr"/>
                </a:tc>
                <a:tc>
                  <a:txBody>
                    <a:bodyPr/>
                    <a:lstStyle/>
                    <a:p>
                      <a:pPr algn="l"/>
                      <a:r>
                        <a:rPr lang="en-US" sz="3100" cap="none" spc="0">
                          <a:solidFill>
                            <a:schemeClr val="tx1"/>
                          </a:solidFill>
                        </a:rPr>
                        <a:t>0.05</a:t>
                      </a:r>
                    </a:p>
                  </a:txBody>
                  <a:tcPr marL="284352" marR="284352" marT="201667" marB="14217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100" cap="none" spc="0">
                          <a:solidFill>
                            <a:schemeClr val="tx1"/>
                          </a:solidFill>
                        </a:rPr>
                        <a:t>0.274</a:t>
                      </a:r>
                    </a:p>
                  </a:txBody>
                  <a:tcPr marL="284352" marR="284352" marT="201667" marB="142173" anchor="ctr"/>
                </a:tc>
                <a:extLst>
                  <a:ext uri="{0D108BD9-81ED-4DB2-BD59-A6C34878D82A}">
                    <a16:rowId xmlns:a16="http://schemas.microsoft.com/office/drawing/2014/main" val="1731741332"/>
                  </a:ext>
                </a:extLst>
              </a:tr>
            </a:tbl>
          </a:graphicData>
        </a:graphic>
      </p:graphicFrame>
    </p:spTree>
    <p:extLst>
      <p:ext uri="{BB962C8B-B14F-4D97-AF65-F5344CB8AC3E}">
        <p14:creationId xmlns:p14="http://schemas.microsoft.com/office/powerpoint/2010/main" val="156714210"/>
      </p:ext>
    </p:extLst>
  </p:cSld>
  <p:clrMapOvr>
    <a:masterClrMapping/>
  </p:clrMapOvr>
  <mc:AlternateContent xmlns:mc="http://schemas.openxmlformats.org/markup-compatibility/2006">
    <mc:Choice xmlns:p14="http://schemas.microsoft.com/office/powerpoint/2010/main" Requires="p14">
      <p:transition spd="slow" p14:dur="2000" advTm="28087"/>
    </mc:Choice>
    <mc:Fallback>
      <p:transition spd="slow" advTm="2808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9"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52">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Title 1">
            <a:extLst>
              <a:ext uri="{FF2B5EF4-FFF2-40B4-BE49-F238E27FC236}">
                <a16:creationId xmlns:a16="http://schemas.microsoft.com/office/drawing/2014/main" id="{5D404744-5E4B-B742-85E0-90B1A772DC54}"/>
              </a:ext>
            </a:extLst>
          </p:cNvPr>
          <p:cNvSpPr txBox="1">
            <a:spLocks/>
          </p:cNvSpPr>
          <p:nvPr/>
        </p:nvSpPr>
        <p:spPr>
          <a:xfrm>
            <a:off x="1353666" y="759805"/>
            <a:ext cx="100001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dirty="0">
                <a:solidFill>
                  <a:srgbClr val="FFFFFF"/>
                </a:solidFill>
                <a:latin typeface="+mj-lt"/>
                <a:ea typeface="+mj-ea"/>
                <a:cs typeface="+mj-cs"/>
              </a:rPr>
              <a:t>Model Selection</a:t>
            </a:r>
          </a:p>
        </p:txBody>
      </p:sp>
      <p:graphicFrame>
        <p:nvGraphicFramePr>
          <p:cNvPr id="13" name="Table 4">
            <a:extLst>
              <a:ext uri="{FF2B5EF4-FFF2-40B4-BE49-F238E27FC236}">
                <a16:creationId xmlns:a16="http://schemas.microsoft.com/office/drawing/2014/main" id="{5D3A9B4D-2471-99B8-98EF-EEF897E8A56A}"/>
              </a:ext>
            </a:extLst>
          </p:cNvPr>
          <p:cNvGraphicFramePr>
            <a:graphicFrameLocks/>
          </p:cNvGraphicFramePr>
          <p:nvPr>
            <p:extLst>
              <p:ext uri="{D42A27DB-BD31-4B8C-83A1-F6EECF244321}">
                <p14:modId xmlns:p14="http://schemas.microsoft.com/office/powerpoint/2010/main" val="3716073367"/>
              </p:ext>
            </p:extLst>
          </p:nvPr>
        </p:nvGraphicFramePr>
        <p:xfrm>
          <a:off x="1222645" y="2543175"/>
          <a:ext cx="9807305" cy="2857500"/>
        </p:xfrm>
        <a:graphic>
          <a:graphicData uri="http://schemas.openxmlformats.org/drawingml/2006/table">
            <a:tbl>
              <a:tblPr firstRow="1" bandRow="1">
                <a:tableStyleId>{5C22544A-7EE6-4342-B048-85BDC9FD1C3A}</a:tableStyleId>
              </a:tblPr>
              <a:tblGrid>
                <a:gridCol w="4408698">
                  <a:extLst>
                    <a:ext uri="{9D8B030D-6E8A-4147-A177-3AD203B41FA5}">
                      <a16:colId xmlns:a16="http://schemas.microsoft.com/office/drawing/2014/main" val="2101642001"/>
                    </a:ext>
                  </a:extLst>
                </a:gridCol>
                <a:gridCol w="2001527">
                  <a:extLst>
                    <a:ext uri="{9D8B030D-6E8A-4147-A177-3AD203B41FA5}">
                      <a16:colId xmlns:a16="http://schemas.microsoft.com/office/drawing/2014/main" val="2612544268"/>
                    </a:ext>
                  </a:extLst>
                </a:gridCol>
                <a:gridCol w="3397080">
                  <a:extLst>
                    <a:ext uri="{9D8B030D-6E8A-4147-A177-3AD203B41FA5}">
                      <a16:colId xmlns:a16="http://schemas.microsoft.com/office/drawing/2014/main" val="4092232285"/>
                    </a:ext>
                  </a:extLst>
                </a:gridCol>
              </a:tblGrid>
              <a:tr h="797198">
                <a:tc>
                  <a:txBody>
                    <a:bodyPr/>
                    <a:lstStyle/>
                    <a:p>
                      <a:r>
                        <a:rPr lang="en-US" sz="3200" dirty="0"/>
                        <a:t>Model</a:t>
                      </a:r>
                    </a:p>
                  </a:txBody>
                  <a:tcPr marL="153219" marR="153219" marT="76609" marB="76609" anchor="ctr"/>
                </a:tc>
                <a:tc>
                  <a:txBody>
                    <a:bodyPr/>
                    <a:lstStyle/>
                    <a:p>
                      <a:r>
                        <a:rPr lang="en-US" sz="3200" dirty="0"/>
                        <a:t>AIC</a:t>
                      </a:r>
                    </a:p>
                  </a:txBody>
                  <a:tcPr marL="153219" marR="153219" marT="76609" marB="76609" anchor="ctr"/>
                </a:tc>
                <a:tc>
                  <a:txBody>
                    <a:bodyPr/>
                    <a:lstStyle/>
                    <a:p>
                      <a:r>
                        <a:rPr lang="en-US" sz="3200"/>
                        <a:t>Success Rate</a:t>
                      </a:r>
                    </a:p>
                  </a:txBody>
                  <a:tcPr marL="153219" marR="153219" marT="76609" marB="76609" anchor="ctr"/>
                </a:tc>
                <a:extLst>
                  <a:ext uri="{0D108BD9-81ED-4DB2-BD59-A6C34878D82A}">
                    <a16:rowId xmlns:a16="http://schemas.microsoft.com/office/drawing/2014/main" val="3998030445"/>
                  </a:ext>
                </a:extLst>
              </a:tr>
              <a:tr h="1030151">
                <a:tc>
                  <a:txBody>
                    <a:bodyPr/>
                    <a:lstStyle/>
                    <a:p>
                      <a:r>
                        <a:rPr lang="en-US" sz="2800" dirty="0"/>
                        <a:t>Regular Model</a:t>
                      </a:r>
                    </a:p>
                  </a:txBody>
                  <a:tcPr marL="153219" marR="153219" marT="76609" marB="76609" anchor="ctr">
                    <a:lnB w="12700" cmpd="sng">
                      <a:noFill/>
                    </a:lnB>
                  </a:tcPr>
                </a:tc>
                <a:tc>
                  <a:txBody>
                    <a:bodyPr/>
                    <a:lstStyle/>
                    <a:p>
                      <a:pPr algn="ctr"/>
                      <a:r>
                        <a:rPr lang="en-US" sz="2800" dirty="0"/>
                        <a:t>10,019</a:t>
                      </a:r>
                    </a:p>
                  </a:txBody>
                  <a:tcPr marL="153219" marR="153219" marT="76609" marB="76609" anchor="ctr">
                    <a:lnB w="12700" cmpd="sng">
                      <a:noFill/>
                    </a:lnB>
                  </a:tcPr>
                </a:tc>
                <a:tc>
                  <a:txBody>
                    <a:bodyPr/>
                    <a:lstStyle/>
                    <a:p>
                      <a:pPr algn="ctr"/>
                      <a:r>
                        <a:rPr lang="en-US" sz="2800" dirty="0"/>
                        <a:t>37.73%</a:t>
                      </a:r>
                    </a:p>
                  </a:txBody>
                  <a:tcPr marL="153219" marR="153219" marT="76609" marB="76609" anchor="ctr">
                    <a:lnB w="12700" cmpd="sng">
                      <a:noFill/>
                    </a:lnB>
                  </a:tcPr>
                </a:tc>
                <a:extLst>
                  <a:ext uri="{0D108BD9-81ED-4DB2-BD59-A6C34878D82A}">
                    <a16:rowId xmlns:a16="http://schemas.microsoft.com/office/drawing/2014/main" val="3343419017"/>
                  </a:ext>
                </a:extLst>
              </a:tr>
              <a:tr h="1030151">
                <a:tc>
                  <a:txBody>
                    <a:bodyPr/>
                    <a:lstStyle/>
                    <a:p>
                      <a:r>
                        <a:rPr lang="en-US" sz="2800" dirty="0"/>
                        <a:t>Interaction Model</a:t>
                      </a:r>
                    </a:p>
                  </a:txBody>
                  <a:tcPr marL="153219" marR="153219" marT="76609" marB="76609" anchor="ctr">
                    <a:lnL w="12700" cmpd="sng">
                      <a:noFill/>
                    </a:lnL>
                    <a:lnR w="12700" cap="flat" cmpd="sng" algn="ctr">
                      <a:solidFill>
                        <a:srgbClr val="FFFFFF"/>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10,503</a:t>
                      </a:r>
                    </a:p>
                  </a:txBody>
                  <a:tcPr marL="153219" marR="153219" marT="76609" marB="76609"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t>35.60%</a:t>
                      </a:r>
                    </a:p>
                  </a:txBody>
                  <a:tcPr marL="153219" marR="153219" marT="76609" marB="76609" anchor="ctr">
                    <a:lnL w="12700" cap="flat" cmpd="sng" algn="ctr">
                      <a:solidFill>
                        <a:srgbClr val="FFFFFF"/>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5229025"/>
                  </a:ext>
                </a:extLst>
              </a:tr>
            </a:tbl>
          </a:graphicData>
        </a:graphic>
      </p:graphicFrame>
    </p:spTree>
    <p:extLst>
      <p:ext uri="{BB962C8B-B14F-4D97-AF65-F5344CB8AC3E}">
        <p14:creationId xmlns:p14="http://schemas.microsoft.com/office/powerpoint/2010/main" val="1760651865"/>
      </p:ext>
    </p:extLst>
  </p:cSld>
  <p:clrMapOvr>
    <a:masterClrMapping/>
  </p:clrMapOvr>
  <mc:AlternateContent xmlns:mc="http://schemas.openxmlformats.org/markup-compatibility/2006">
    <mc:Choice xmlns:p14="http://schemas.microsoft.com/office/powerpoint/2010/main" Requires="p14">
      <p:transition spd="slow" p14:dur="2000" advTm="30459"/>
    </mc:Choice>
    <mc:Fallback>
      <p:transition spd="slow" advTm="3045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44" name="Group 43">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45" name="Freeform: Shape 44">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5">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46">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47">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pSp>
        <p:nvGrpSpPr>
          <p:cNvPr id="13" name="Group 12">
            <a:extLst>
              <a:ext uri="{FF2B5EF4-FFF2-40B4-BE49-F238E27FC236}">
                <a16:creationId xmlns:a16="http://schemas.microsoft.com/office/drawing/2014/main" id="{5317CA08-3403-8E46-B17E-32672B988F85}"/>
              </a:ext>
            </a:extLst>
          </p:cNvPr>
          <p:cNvGrpSpPr/>
          <p:nvPr/>
        </p:nvGrpSpPr>
        <p:grpSpPr>
          <a:xfrm>
            <a:off x="3826085" y="1180532"/>
            <a:ext cx="4330565" cy="4394578"/>
            <a:chOff x="4685667" y="442732"/>
            <a:chExt cx="1328196" cy="1328196"/>
          </a:xfrm>
        </p:grpSpPr>
        <p:sp>
          <p:nvSpPr>
            <p:cNvPr id="14" name="Oval 13">
              <a:extLst>
                <a:ext uri="{FF2B5EF4-FFF2-40B4-BE49-F238E27FC236}">
                  <a16:creationId xmlns:a16="http://schemas.microsoft.com/office/drawing/2014/main" id="{8FDCBD68-43B0-BDDC-1C92-75471FAF4863}"/>
                </a:ext>
              </a:extLst>
            </p:cNvPr>
            <p:cNvSpPr/>
            <p:nvPr/>
          </p:nvSpPr>
          <p:spPr>
            <a:xfrm>
              <a:off x="4685667" y="442732"/>
              <a:ext cx="1328196" cy="1328196"/>
            </a:xfrm>
            <a:prstGeom prst="ellipse">
              <a:avLst/>
            </a:pr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0BFAC82C-9EFF-E4FA-A6BE-BB43982639C1}"/>
                </a:ext>
              </a:extLst>
            </p:cNvPr>
            <p:cNvSpPr txBox="1"/>
            <p:nvPr/>
          </p:nvSpPr>
          <p:spPr>
            <a:xfrm>
              <a:off x="4880177" y="637242"/>
              <a:ext cx="939176" cy="939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3551" tIns="12700" rIns="103551" bIns="12700" numCol="1" spcCol="1270" anchor="ctr" anchorCtr="0">
              <a:normAutofit/>
            </a:bodyPr>
            <a:lstStyle/>
            <a:p>
              <a:pPr marL="0" lvl="0" indent="0" algn="ctr" defTabSz="2133600">
                <a:lnSpc>
                  <a:spcPct val="90000"/>
                </a:lnSpc>
                <a:spcBef>
                  <a:spcPct val="0"/>
                </a:spcBef>
                <a:spcAft>
                  <a:spcPct val="35000"/>
                </a:spcAft>
                <a:buNone/>
              </a:pPr>
              <a:r>
                <a:rPr lang="en-US" sz="6000" dirty="0"/>
                <a:t>Calculate</a:t>
              </a:r>
              <a:endParaRPr lang="en-US" sz="6000" kern="1200" dirty="0"/>
            </a:p>
          </p:txBody>
        </p:sp>
      </p:grpSp>
    </p:spTree>
    <p:extLst>
      <p:ext uri="{BB962C8B-B14F-4D97-AF65-F5344CB8AC3E}">
        <p14:creationId xmlns:p14="http://schemas.microsoft.com/office/powerpoint/2010/main" val="3774781745"/>
      </p:ext>
    </p:extLst>
  </p:cSld>
  <p:clrMapOvr>
    <a:masterClrMapping/>
  </p:clrMapOvr>
  <mc:AlternateContent xmlns:mc="http://schemas.openxmlformats.org/markup-compatibility/2006">
    <mc:Choice xmlns:p14="http://schemas.microsoft.com/office/powerpoint/2010/main" Requires="p14">
      <p:transition spd="slow" p14:dur="2000" advTm="2829"/>
    </mc:Choice>
    <mc:Fallback>
      <p:transition spd="slow" advTm="282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61">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404744-5E4B-B742-85E0-90B1A772DC54}"/>
              </a:ext>
            </a:extLst>
          </p:cNvPr>
          <p:cNvSpPr txBox="1">
            <a:spLocks/>
          </p:cNvSpPr>
          <p:nvPr/>
        </p:nvSpPr>
        <p:spPr>
          <a:xfrm>
            <a:off x="1846326" y="538956"/>
            <a:ext cx="8485343" cy="7493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kern="1200" dirty="0">
                <a:solidFill>
                  <a:schemeClr val="tx1"/>
                </a:solidFill>
                <a:latin typeface="+mn-lt"/>
                <a:ea typeface="+mj-ea"/>
                <a:cs typeface="+mj-cs"/>
              </a:rPr>
              <a:t>Calculate Lambdas</a:t>
            </a:r>
          </a:p>
        </p:txBody>
      </p:sp>
      <p:pic>
        <p:nvPicPr>
          <p:cNvPr id="52" name="Graphic 51" descr="Calculator">
            <a:extLst>
              <a:ext uri="{FF2B5EF4-FFF2-40B4-BE49-F238E27FC236}">
                <a16:creationId xmlns:a16="http://schemas.microsoft.com/office/drawing/2014/main" id="{C1D825FE-C890-76E1-04F4-3F7B3DFDEEE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7026" y="538956"/>
            <a:ext cx="749300" cy="74930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D1FE64-ECF2-FFE4-B155-7FD0D7F295AB}"/>
                  </a:ext>
                </a:extLst>
              </p:cNvPr>
              <p:cNvSpPr>
                <a:spLocks noGrp="1"/>
              </p:cNvSpPr>
              <p:nvPr>
                <p:ph sz="half" idx="1"/>
              </p:nvPr>
            </p:nvSpPr>
            <p:spPr>
              <a:xfrm>
                <a:off x="1097026" y="2290830"/>
                <a:ext cx="9994900" cy="3564594"/>
              </a:xfrm>
            </p:spPr>
            <p:txBody>
              <a:bodyPr vert="horz" lIns="91440" tIns="45720" rIns="91440" bIns="45720" rtlCol="0">
                <a:normAutofit/>
              </a:bodyPr>
              <a:lstStyle/>
              <a:p>
                <a:pPr marL="0" indent="0" algn="ctr">
                  <a:buNone/>
                </a:pPr>
                <a:r>
                  <a:rPr lang="en-US" sz="4000" dirty="0">
                    <a:latin typeface="+mj-lt"/>
                  </a:rPr>
                  <a:t>Projected Score 1</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−1.43+0.49×</m:t>
                          </m:r>
                          <m:sSub>
                            <m:sSubPr>
                              <m:ctrlPr>
                                <a:rPr lang="en-US" i="1">
                                  <a:latin typeface="Cambria Math" panose="02040503050406030204" pitchFamily="18" charset="0"/>
                                </a:rPr>
                              </m:ctrlPr>
                            </m:sSubPr>
                            <m:e>
                              <m:r>
                                <m:rPr>
                                  <m:nor/>
                                </m:rPr>
                                <a:rPr lang="en-US">
                                  <a:latin typeface="+mj-lt"/>
                                </a:rPr>
                                <m:t>off</m:t>
                              </m:r>
                            </m:e>
                            <m:sub>
                              <m:r>
                                <a:rPr lang="en-US" i="1">
                                  <a:latin typeface="Cambria Math" panose="02040503050406030204" pitchFamily="18" charset="0"/>
                                </a:rPr>
                                <m:t>1</m:t>
                              </m:r>
                            </m:sub>
                          </m:sSub>
                          <m:r>
                            <a:rPr lang="en-US" i="1">
                              <a:latin typeface="Cambria Math" panose="02040503050406030204" pitchFamily="18" charset="0"/>
                            </a:rPr>
                            <m:t>+0.56×</m:t>
                          </m:r>
                          <m:sSub>
                            <m:sSubPr>
                              <m:ctrlPr>
                                <a:rPr lang="en-US" i="1">
                                  <a:latin typeface="Cambria Math" panose="02040503050406030204" pitchFamily="18" charset="0"/>
                                </a:rPr>
                              </m:ctrlPr>
                            </m:sSubPr>
                            <m:e>
                              <m:r>
                                <m:rPr>
                                  <m:nor/>
                                </m:rPr>
                                <a:rPr lang="en-US">
                                  <a:latin typeface="+mj-lt"/>
                                </a:rPr>
                                <m:t>def</m:t>
                              </m:r>
                            </m:e>
                            <m:sub>
                              <m:r>
                                <a:rPr lang="en-US" i="1">
                                  <a:latin typeface="Cambria Math" panose="02040503050406030204" pitchFamily="18" charset="0"/>
                                </a:rPr>
                                <m:t>2</m:t>
                              </m:r>
                            </m:sub>
                          </m:sSub>
                          <m:r>
                            <a:rPr lang="en-US" i="1">
                              <a:latin typeface="Cambria Math" panose="02040503050406030204" pitchFamily="18" charset="0"/>
                            </a:rPr>
                            <m:t>+0.12×</m:t>
                          </m:r>
                          <m:sSub>
                            <m:sSubPr>
                              <m:ctrlPr>
                                <a:rPr lang="en-US" i="1">
                                  <a:latin typeface="Cambria Math" panose="02040503050406030204" pitchFamily="18" charset="0"/>
                                </a:rPr>
                              </m:ctrlPr>
                            </m:sSubPr>
                            <m:e>
                              <m:r>
                                <m:rPr>
                                  <m:nor/>
                                </m:rPr>
                                <a:rPr lang="en-US">
                                  <a:latin typeface="+mj-lt"/>
                                </a:rPr>
                                <m:t>m</m:t>
                              </m:r>
                              <m:r>
                                <m:rPr>
                                  <m:nor/>
                                </m:rPr>
                                <a:rPr lang="en-US">
                                  <a:latin typeface="+mj-lt"/>
                                </a:rPr>
                                <m:t>_</m:t>
                              </m:r>
                              <m:r>
                                <m:rPr>
                                  <m:nor/>
                                </m:rPr>
                                <a:rPr lang="en-US">
                                  <a:latin typeface="+mj-lt"/>
                                </a:rPr>
                                <m:t>exp</m:t>
                              </m:r>
                            </m:e>
                            <m:sub>
                              <m:r>
                                <a:rPr lang="en-US" i="1">
                                  <a:latin typeface="Cambria Math" panose="02040503050406030204" pitchFamily="18" charset="0"/>
                                </a:rPr>
                                <m:t>1</m:t>
                              </m:r>
                            </m:sub>
                          </m:sSub>
                          <m:r>
                            <a:rPr lang="en-US" i="1">
                              <a:latin typeface="Cambria Math" panose="02040503050406030204" pitchFamily="18" charset="0"/>
                            </a:rPr>
                            <m:t>+0.09×</m:t>
                          </m:r>
                          <m:sSub>
                            <m:sSubPr>
                              <m:ctrlPr>
                                <a:rPr lang="en-US" i="1">
                                  <a:latin typeface="Cambria Math" panose="02040503050406030204" pitchFamily="18" charset="0"/>
                                </a:rPr>
                              </m:ctrlPr>
                            </m:sSubPr>
                            <m:e>
                              <m:r>
                                <m:rPr>
                                  <m:nor/>
                                </m:rPr>
                                <a:rPr lang="en-US">
                                  <a:latin typeface="+mj-lt"/>
                                </a:rPr>
                                <m:t>m</m:t>
                              </m:r>
                              <m:r>
                                <m:rPr>
                                  <m:nor/>
                                </m:rPr>
                                <a:rPr lang="en-US">
                                  <a:latin typeface="+mj-lt"/>
                                </a:rPr>
                                <m:t>_</m:t>
                              </m:r>
                              <m:r>
                                <m:rPr>
                                  <m:nor/>
                                </m:rPr>
                                <a:rPr lang="en-US">
                                  <a:latin typeface="+mj-lt"/>
                                </a:rPr>
                                <m:t>off</m:t>
                              </m:r>
                            </m:e>
                            <m:sub>
                              <m:r>
                                <a:rPr lang="en-US" i="1">
                                  <a:latin typeface="Cambria Math" panose="02040503050406030204" pitchFamily="18" charset="0"/>
                                </a:rPr>
                                <m:t>1</m:t>
                              </m:r>
                            </m:sub>
                          </m:sSub>
                        </m:sup>
                      </m:sSup>
                    </m:oMath>
                  </m:oMathPara>
                </a14:m>
                <a:endParaRPr lang="en-US" sz="2000" dirty="0">
                  <a:latin typeface="+mj-lt"/>
                </a:endParaRPr>
              </a:p>
              <a:p>
                <a:pPr marL="0"/>
                <a:endParaRPr lang="en-US" sz="2000" dirty="0">
                  <a:latin typeface="+mj-lt"/>
                </a:endParaRPr>
              </a:p>
              <a:p>
                <a:pPr marL="0"/>
                <a:endParaRPr lang="en-US" sz="2000" dirty="0">
                  <a:latin typeface="+mj-lt"/>
                </a:endParaRPr>
              </a:p>
              <a:p>
                <a:pPr marL="0" indent="0">
                  <a:buNone/>
                </a:pPr>
                <a:endParaRPr lang="en-US" sz="2000" dirty="0">
                  <a:latin typeface="+mj-lt"/>
                </a:endParaRPr>
              </a:p>
              <a:p>
                <a:pPr marL="0" indent="0" algn="ctr">
                  <a:buNone/>
                </a:pPr>
                <a:r>
                  <a:rPr lang="en-US" sz="4000" dirty="0">
                    <a:latin typeface="+mj-lt"/>
                  </a:rPr>
                  <a:t>Projected Score 2</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−1.43+0.49×</m:t>
                          </m:r>
                          <m:sSub>
                            <m:sSubPr>
                              <m:ctrlPr>
                                <a:rPr lang="en-US" i="1">
                                  <a:latin typeface="Cambria Math" panose="02040503050406030204" pitchFamily="18" charset="0"/>
                                </a:rPr>
                              </m:ctrlPr>
                            </m:sSubPr>
                            <m:e>
                              <m:r>
                                <m:rPr>
                                  <m:nor/>
                                </m:rPr>
                                <a:rPr lang="en-US">
                                  <a:latin typeface="+mj-lt"/>
                                </a:rPr>
                                <m:t>off</m:t>
                              </m:r>
                            </m:e>
                            <m:sub>
                              <m:r>
                                <a:rPr lang="en-US" i="1">
                                  <a:latin typeface="Cambria Math" panose="02040503050406030204" pitchFamily="18" charset="0"/>
                                </a:rPr>
                                <m:t>2</m:t>
                              </m:r>
                            </m:sub>
                          </m:sSub>
                          <m:r>
                            <a:rPr lang="en-US" i="1">
                              <a:latin typeface="Cambria Math" panose="02040503050406030204" pitchFamily="18" charset="0"/>
                            </a:rPr>
                            <m:t>+0.56×</m:t>
                          </m:r>
                          <m:sSub>
                            <m:sSubPr>
                              <m:ctrlPr>
                                <a:rPr lang="en-US" i="1">
                                  <a:latin typeface="Cambria Math" panose="02040503050406030204" pitchFamily="18" charset="0"/>
                                </a:rPr>
                              </m:ctrlPr>
                            </m:sSubPr>
                            <m:e>
                              <m:r>
                                <m:rPr>
                                  <m:nor/>
                                </m:rPr>
                                <a:rPr lang="en-US">
                                  <a:latin typeface="+mj-lt"/>
                                </a:rPr>
                                <m:t>def</m:t>
                              </m:r>
                            </m:e>
                            <m:sub>
                              <m:r>
                                <a:rPr lang="en-US" i="1">
                                  <a:latin typeface="Cambria Math" panose="02040503050406030204" pitchFamily="18" charset="0"/>
                                </a:rPr>
                                <m:t>1</m:t>
                              </m:r>
                            </m:sub>
                          </m:sSub>
                          <m:r>
                            <a:rPr lang="en-US" i="1">
                              <a:latin typeface="Cambria Math" panose="02040503050406030204" pitchFamily="18" charset="0"/>
                            </a:rPr>
                            <m:t>+0.12×</m:t>
                          </m:r>
                          <m:sSub>
                            <m:sSubPr>
                              <m:ctrlPr>
                                <a:rPr lang="en-US" i="1">
                                  <a:latin typeface="Cambria Math" panose="02040503050406030204" pitchFamily="18" charset="0"/>
                                </a:rPr>
                              </m:ctrlPr>
                            </m:sSubPr>
                            <m:e>
                              <m:r>
                                <m:rPr>
                                  <m:nor/>
                                </m:rPr>
                                <a:rPr lang="en-US">
                                  <a:latin typeface="+mj-lt"/>
                                </a:rPr>
                                <m:t>m</m:t>
                              </m:r>
                              <m:r>
                                <m:rPr>
                                  <m:nor/>
                                </m:rPr>
                                <a:rPr lang="en-US">
                                  <a:latin typeface="+mj-lt"/>
                                </a:rPr>
                                <m:t>_</m:t>
                              </m:r>
                              <m:r>
                                <m:rPr>
                                  <m:nor/>
                                </m:rPr>
                                <a:rPr lang="en-US">
                                  <a:latin typeface="+mj-lt"/>
                                </a:rPr>
                                <m:t>exp</m:t>
                              </m:r>
                            </m:e>
                            <m:sub>
                              <m:r>
                                <a:rPr lang="en-US" i="1">
                                  <a:latin typeface="Cambria Math" panose="02040503050406030204" pitchFamily="18" charset="0"/>
                                </a:rPr>
                                <m:t>2</m:t>
                              </m:r>
                            </m:sub>
                          </m:sSub>
                          <m:r>
                            <a:rPr lang="en-US" i="1">
                              <a:latin typeface="Cambria Math" panose="02040503050406030204" pitchFamily="18" charset="0"/>
                            </a:rPr>
                            <m:t>+0.09×</m:t>
                          </m:r>
                          <m:sSub>
                            <m:sSubPr>
                              <m:ctrlPr>
                                <a:rPr lang="en-US" i="1">
                                  <a:latin typeface="Cambria Math" panose="02040503050406030204" pitchFamily="18" charset="0"/>
                                </a:rPr>
                              </m:ctrlPr>
                            </m:sSubPr>
                            <m:e>
                              <m:r>
                                <m:rPr>
                                  <m:nor/>
                                </m:rPr>
                                <a:rPr lang="en-US">
                                  <a:latin typeface="+mj-lt"/>
                                </a:rPr>
                                <m:t>m</m:t>
                              </m:r>
                              <m:r>
                                <m:rPr>
                                  <m:nor/>
                                </m:rPr>
                                <a:rPr lang="en-US">
                                  <a:latin typeface="+mj-lt"/>
                                </a:rPr>
                                <m:t>_</m:t>
                              </m:r>
                              <m:r>
                                <m:rPr>
                                  <m:nor/>
                                </m:rPr>
                                <a:rPr lang="en-US">
                                  <a:latin typeface="+mj-lt"/>
                                </a:rPr>
                                <m:t>off</m:t>
                              </m:r>
                            </m:e>
                            <m:sub>
                              <m:r>
                                <a:rPr lang="en-US" i="1">
                                  <a:latin typeface="Cambria Math" panose="02040503050406030204" pitchFamily="18" charset="0"/>
                                </a:rPr>
                                <m:t>2</m:t>
                              </m:r>
                            </m:sub>
                          </m:sSub>
                        </m:sup>
                      </m:sSup>
                    </m:oMath>
                  </m:oMathPara>
                </a14:m>
                <a:endParaRPr lang="en-US" sz="2000" dirty="0">
                  <a:latin typeface="+mj-lt"/>
                </a:endParaRPr>
              </a:p>
            </p:txBody>
          </p:sp>
        </mc:Choice>
        <mc:Fallback xmlns="">
          <p:sp>
            <p:nvSpPr>
              <p:cNvPr id="3" name="Content Placeholder 2">
                <a:extLst>
                  <a:ext uri="{FF2B5EF4-FFF2-40B4-BE49-F238E27FC236}">
                    <a16:creationId xmlns:a16="http://schemas.microsoft.com/office/drawing/2014/main" id="{B0D1FE64-ECF2-FFE4-B155-7FD0D7F295AB}"/>
                  </a:ext>
                </a:extLst>
              </p:cNvPr>
              <p:cNvSpPr>
                <a:spLocks noGrp="1" noRot="1" noChangeAspect="1" noMove="1" noResize="1" noEditPoints="1" noAdjustHandles="1" noChangeArrowheads="1" noChangeShapeType="1" noTextEdit="1"/>
              </p:cNvSpPr>
              <p:nvPr>
                <p:ph sz="half" idx="1"/>
              </p:nvPr>
            </p:nvSpPr>
            <p:spPr>
              <a:xfrm>
                <a:off x="1097026" y="2290830"/>
                <a:ext cx="9994900" cy="3564594"/>
              </a:xfrm>
              <a:blipFill>
                <a:blip r:embed="rId5"/>
                <a:stretch>
                  <a:fillRect t="-4610"/>
                </a:stretch>
              </a:blipFill>
            </p:spPr>
            <p:txBody>
              <a:bodyPr/>
              <a:lstStyle/>
              <a:p>
                <a:r>
                  <a:rPr lang="en-US">
                    <a:noFill/>
                  </a:rPr>
                  <a:t> </a:t>
                </a:r>
              </a:p>
            </p:txBody>
          </p:sp>
        </mc:Fallback>
      </mc:AlternateContent>
    </p:spTree>
    <p:extLst>
      <p:ext uri="{BB962C8B-B14F-4D97-AF65-F5344CB8AC3E}">
        <p14:creationId xmlns:p14="http://schemas.microsoft.com/office/powerpoint/2010/main" val="756970041"/>
      </p:ext>
    </p:extLst>
  </p:cSld>
  <p:clrMapOvr>
    <a:masterClrMapping/>
  </p:clrMapOvr>
  <mc:AlternateContent xmlns:mc="http://schemas.openxmlformats.org/markup-compatibility/2006">
    <mc:Choice xmlns:p14="http://schemas.microsoft.com/office/powerpoint/2010/main" Requires="p14">
      <p:transition spd="slow" p14:dur="2000" advTm="54265"/>
    </mc:Choice>
    <mc:Fallback>
      <p:transition spd="slow" advTm="5426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44" name="Group 43">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45" name="Freeform: Shape 44">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5">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46">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47">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pSp>
        <p:nvGrpSpPr>
          <p:cNvPr id="13" name="Group 12">
            <a:extLst>
              <a:ext uri="{FF2B5EF4-FFF2-40B4-BE49-F238E27FC236}">
                <a16:creationId xmlns:a16="http://schemas.microsoft.com/office/drawing/2014/main" id="{5317CA08-3403-8E46-B17E-32672B988F85}"/>
              </a:ext>
            </a:extLst>
          </p:cNvPr>
          <p:cNvGrpSpPr/>
          <p:nvPr/>
        </p:nvGrpSpPr>
        <p:grpSpPr>
          <a:xfrm>
            <a:off x="3826085" y="1180532"/>
            <a:ext cx="4330565" cy="4394578"/>
            <a:chOff x="4685667" y="442732"/>
            <a:chExt cx="1328196" cy="1328196"/>
          </a:xfrm>
        </p:grpSpPr>
        <p:sp>
          <p:nvSpPr>
            <p:cNvPr id="14" name="Oval 13">
              <a:extLst>
                <a:ext uri="{FF2B5EF4-FFF2-40B4-BE49-F238E27FC236}">
                  <a16:creationId xmlns:a16="http://schemas.microsoft.com/office/drawing/2014/main" id="{8FDCBD68-43B0-BDDC-1C92-75471FAF4863}"/>
                </a:ext>
              </a:extLst>
            </p:cNvPr>
            <p:cNvSpPr/>
            <p:nvPr/>
          </p:nvSpPr>
          <p:spPr>
            <a:xfrm>
              <a:off x="4685667" y="442732"/>
              <a:ext cx="1328196" cy="1328196"/>
            </a:xfrm>
            <a:prstGeom prst="ellipse">
              <a:avLst/>
            </a:pr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0BFAC82C-9EFF-E4FA-A6BE-BB43982639C1}"/>
                </a:ext>
              </a:extLst>
            </p:cNvPr>
            <p:cNvSpPr txBox="1"/>
            <p:nvPr/>
          </p:nvSpPr>
          <p:spPr>
            <a:xfrm>
              <a:off x="4880177" y="637242"/>
              <a:ext cx="939176" cy="939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3551" tIns="12700" rIns="103551" bIns="12700" numCol="1" spcCol="1270" anchor="ctr" anchorCtr="0">
              <a:normAutofit/>
            </a:bodyPr>
            <a:lstStyle/>
            <a:p>
              <a:pPr marL="0" lvl="0" indent="0" algn="ctr" defTabSz="2133600">
                <a:lnSpc>
                  <a:spcPct val="90000"/>
                </a:lnSpc>
                <a:spcBef>
                  <a:spcPct val="0"/>
                </a:spcBef>
                <a:spcAft>
                  <a:spcPct val="35000"/>
                </a:spcAft>
                <a:buNone/>
              </a:pPr>
              <a:r>
                <a:rPr lang="en-US" sz="6000" kern="1200" dirty="0"/>
                <a:t>Simula</a:t>
              </a:r>
              <a:r>
                <a:rPr lang="en-US" sz="6000" dirty="0"/>
                <a:t>te</a:t>
              </a:r>
              <a:endParaRPr lang="en-US" sz="6000" kern="1200" dirty="0"/>
            </a:p>
          </p:txBody>
        </p:sp>
      </p:grpSp>
    </p:spTree>
    <p:extLst>
      <p:ext uri="{BB962C8B-B14F-4D97-AF65-F5344CB8AC3E}">
        <p14:creationId xmlns:p14="http://schemas.microsoft.com/office/powerpoint/2010/main" val="2429346673"/>
      </p:ext>
    </p:extLst>
  </p:cSld>
  <p:clrMapOvr>
    <a:masterClrMapping/>
  </p:clrMapOvr>
  <mc:AlternateContent xmlns:mc="http://schemas.openxmlformats.org/markup-compatibility/2006">
    <mc:Choice xmlns:p14="http://schemas.microsoft.com/office/powerpoint/2010/main" Requires="p14">
      <p:transition spd="slow" p14:dur="2000" advTm="12762"/>
    </mc:Choice>
    <mc:Fallback>
      <p:transition spd="slow" advTm="1276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45AA0809-1D79-B83F-57BF-F733C889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6913A00-8210-D17B-B465-795AFCA3603B}"/>
              </a:ext>
            </a:extLst>
          </p:cNvPr>
          <p:cNvSpPr txBox="1">
            <a:spLocks/>
          </p:cNvSpPr>
          <p:nvPr/>
        </p:nvSpPr>
        <p:spPr>
          <a:xfrm>
            <a:off x="1567252" y="515007"/>
            <a:ext cx="5648431" cy="768245"/>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6000" kern="1200" dirty="0">
                <a:solidFill>
                  <a:schemeClr val="tx1"/>
                </a:solidFill>
                <a:latin typeface="+mj-lt"/>
                <a:ea typeface="+mj-ea"/>
                <a:cs typeface="+mj-cs"/>
              </a:rPr>
              <a:t>Simulating Games</a:t>
            </a:r>
          </a:p>
        </p:txBody>
      </p:sp>
      <p:pic>
        <p:nvPicPr>
          <p:cNvPr id="7" name="Graphic 6" descr="Head with Gears">
            <a:extLst>
              <a:ext uri="{FF2B5EF4-FFF2-40B4-BE49-F238E27FC236}">
                <a16:creationId xmlns:a16="http://schemas.microsoft.com/office/drawing/2014/main" id="{22385777-B4A6-835B-FBF8-5C007B1E31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6837" y="76942"/>
            <a:ext cx="1198532" cy="1198532"/>
          </a:xfrm>
          <a:prstGeom prst="rect">
            <a:avLst/>
          </a:prstGeom>
        </p:spPr>
      </p:pic>
      <p:sp>
        <p:nvSpPr>
          <p:cNvPr id="8" name="Content Placeholder 2">
            <a:extLst>
              <a:ext uri="{FF2B5EF4-FFF2-40B4-BE49-F238E27FC236}">
                <a16:creationId xmlns:a16="http://schemas.microsoft.com/office/drawing/2014/main" id="{C803DF7F-B05A-2E75-BF69-BB887F2BE6D5}"/>
              </a:ext>
            </a:extLst>
          </p:cNvPr>
          <p:cNvSpPr>
            <a:spLocks noGrp="1"/>
          </p:cNvSpPr>
          <p:nvPr>
            <p:ph sz="half" idx="1"/>
          </p:nvPr>
        </p:nvSpPr>
        <p:spPr>
          <a:xfrm>
            <a:off x="7359116" y="712213"/>
            <a:ext cx="4686403" cy="373832"/>
          </a:xfrm>
        </p:spPr>
        <p:txBody>
          <a:bodyPr vert="horz" lIns="91440" tIns="45720" rIns="91440" bIns="45720" rtlCol="0">
            <a:normAutofit/>
          </a:bodyPr>
          <a:lstStyle/>
          <a:p>
            <a:pPr marL="0" indent="0">
              <a:buNone/>
            </a:pPr>
            <a:r>
              <a:rPr lang="en-US" sz="2000" b="1" dirty="0">
                <a:solidFill>
                  <a:srgbClr val="B5C8E8"/>
                </a:solidFill>
              </a:rPr>
              <a:t>Milan – 44%</a:t>
            </a:r>
            <a:r>
              <a:rPr lang="en-US" sz="2000" b="1" dirty="0"/>
              <a:t> / </a:t>
            </a:r>
            <a:r>
              <a:rPr lang="en-US" sz="2000" b="1" dirty="0">
                <a:solidFill>
                  <a:srgbClr val="F9CCAD"/>
                </a:solidFill>
              </a:rPr>
              <a:t>Fiorentina – 29% </a:t>
            </a:r>
            <a:r>
              <a:rPr lang="en-US" sz="2000" b="1" dirty="0"/>
              <a:t>/ </a:t>
            </a:r>
            <a:r>
              <a:rPr lang="en-US" sz="2000" b="1" dirty="0">
                <a:solidFill>
                  <a:srgbClr val="A6A6A6"/>
                </a:solidFill>
              </a:rPr>
              <a:t>Tie – 27%</a:t>
            </a:r>
          </a:p>
        </p:txBody>
      </p:sp>
      <p:graphicFrame>
        <p:nvGraphicFramePr>
          <p:cNvPr id="9" name="Table 8">
            <a:extLst>
              <a:ext uri="{FF2B5EF4-FFF2-40B4-BE49-F238E27FC236}">
                <a16:creationId xmlns:a16="http://schemas.microsoft.com/office/drawing/2014/main" id="{FE0B0F25-1BCD-DC54-7352-F90ECDB71A3C}"/>
              </a:ext>
            </a:extLst>
          </p:cNvPr>
          <p:cNvGraphicFramePr>
            <a:graphicFrameLocks noGrp="1"/>
          </p:cNvGraphicFramePr>
          <p:nvPr>
            <p:extLst>
              <p:ext uri="{D42A27DB-BD31-4B8C-83A1-F6EECF244321}">
                <p14:modId xmlns:p14="http://schemas.microsoft.com/office/powerpoint/2010/main" val="1711993273"/>
              </p:ext>
            </p:extLst>
          </p:nvPr>
        </p:nvGraphicFramePr>
        <p:xfrm>
          <a:off x="116837" y="1545290"/>
          <a:ext cx="11928682" cy="5232323"/>
        </p:xfrm>
        <a:graphic>
          <a:graphicData uri="http://schemas.openxmlformats.org/drawingml/2006/table">
            <a:tbl>
              <a:tblPr/>
              <a:tblGrid>
                <a:gridCol w="1575989">
                  <a:extLst>
                    <a:ext uri="{9D8B030D-6E8A-4147-A177-3AD203B41FA5}">
                      <a16:colId xmlns:a16="http://schemas.microsoft.com/office/drawing/2014/main" val="2246122603"/>
                    </a:ext>
                  </a:extLst>
                </a:gridCol>
                <a:gridCol w="2308251">
                  <a:extLst>
                    <a:ext uri="{9D8B030D-6E8A-4147-A177-3AD203B41FA5}">
                      <a16:colId xmlns:a16="http://schemas.microsoft.com/office/drawing/2014/main" val="838038968"/>
                    </a:ext>
                  </a:extLst>
                </a:gridCol>
                <a:gridCol w="1837118">
                  <a:extLst>
                    <a:ext uri="{9D8B030D-6E8A-4147-A177-3AD203B41FA5}">
                      <a16:colId xmlns:a16="http://schemas.microsoft.com/office/drawing/2014/main" val="2642428276"/>
                    </a:ext>
                  </a:extLst>
                </a:gridCol>
                <a:gridCol w="1551831">
                  <a:extLst>
                    <a:ext uri="{9D8B030D-6E8A-4147-A177-3AD203B41FA5}">
                      <a16:colId xmlns:a16="http://schemas.microsoft.com/office/drawing/2014/main" val="1533778164"/>
                    </a:ext>
                  </a:extLst>
                </a:gridCol>
                <a:gridCol w="1551831">
                  <a:extLst>
                    <a:ext uri="{9D8B030D-6E8A-4147-A177-3AD203B41FA5}">
                      <a16:colId xmlns:a16="http://schemas.microsoft.com/office/drawing/2014/main" val="3150462365"/>
                    </a:ext>
                  </a:extLst>
                </a:gridCol>
                <a:gridCol w="1551831">
                  <a:extLst>
                    <a:ext uri="{9D8B030D-6E8A-4147-A177-3AD203B41FA5}">
                      <a16:colId xmlns:a16="http://schemas.microsoft.com/office/drawing/2014/main" val="508046589"/>
                    </a:ext>
                  </a:extLst>
                </a:gridCol>
                <a:gridCol w="1551831">
                  <a:extLst>
                    <a:ext uri="{9D8B030D-6E8A-4147-A177-3AD203B41FA5}">
                      <a16:colId xmlns:a16="http://schemas.microsoft.com/office/drawing/2014/main" val="3597967155"/>
                    </a:ext>
                  </a:extLst>
                </a:gridCol>
              </a:tblGrid>
              <a:tr h="290525">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 </a:t>
                      </a:r>
                      <a:r>
                        <a:rPr lang="en-US" sz="2400" b="0" i="0" u="none" strike="noStrike" dirty="0">
                          <a:solidFill>
                            <a:srgbClr val="000000"/>
                          </a:solidFill>
                          <a:effectLst/>
                          <a:latin typeface="Calibri" panose="020F0502020204030204" pitchFamily="34" charset="0"/>
                        </a:rPr>
                        <a:t>Milan</a:t>
                      </a:r>
                      <a:endParaRPr lang="en-US" sz="2400" b="0" i="0" u="none" strike="noStrike" dirty="0">
                        <a:effectLst/>
                        <a:latin typeface="Arial" panose="020B0604020202020204" pitchFamily="34" charset="0"/>
                      </a:endParaRPr>
                    </a:p>
                  </a:txBody>
                  <a:tcPr marL="19897" marR="19897" marT="19897" marB="0" anchor="b">
                    <a:lnL w="12700" cap="flat" cmpd="sng" algn="ctr">
                      <a:solidFill>
                        <a:srgbClr val="7F7F7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7F7F7F"/>
                      </a:solidFill>
                      <a:prstDash val="solid"/>
                      <a:round/>
                      <a:headEnd type="none" w="med" len="med"/>
                      <a:tailEnd type="none" w="med" len="med"/>
                    </a:lnT>
                    <a:lnB w="12700" cap="flat" cmpd="sng" algn="ctr">
                      <a:noFill/>
                      <a:prstDash val="solid"/>
                      <a:round/>
                      <a:headEnd type="none" w="med" len="med"/>
                      <a:tailEnd type="none" w="med" len="med"/>
                    </a:lnB>
                  </a:tcPr>
                </a:tc>
                <a:tc gridSpan="6">
                  <a:txBody>
                    <a:bodyPr/>
                    <a:lstStyle/>
                    <a:p>
                      <a:pPr algn="ctr" fontAlgn="b">
                        <a:spcBef>
                          <a:spcPts val="0"/>
                        </a:spcBef>
                        <a:spcAft>
                          <a:spcPts val="0"/>
                        </a:spcAft>
                      </a:pPr>
                      <a:r>
                        <a:rPr lang="en-US" sz="2400" b="0" i="0" u="none" strike="noStrike" dirty="0">
                          <a:solidFill>
                            <a:srgbClr val="000000"/>
                          </a:solidFill>
                          <a:effectLst/>
                          <a:latin typeface="Calibri" panose="020F0502020204030204" pitchFamily="34" charset="0"/>
                        </a:rPr>
                        <a:t>Fiorentina</a:t>
                      </a:r>
                    </a:p>
                    <a:p>
                      <a:pPr algn="ctr" fontAlgn="b">
                        <a:spcBef>
                          <a:spcPts val="0"/>
                        </a:spcBef>
                        <a:spcAft>
                          <a:spcPts val="0"/>
                        </a:spcAft>
                      </a:pPr>
                      <a:r>
                        <a:rPr lang="en-US" sz="2400" b="0" i="0" u="none" strike="noStrike" dirty="0">
                          <a:solidFill>
                            <a:srgbClr val="000000"/>
                          </a:solidFill>
                          <a:effectLst/>
                          <a:latin typeface="Calibri" panose="020F0502020204030204" pitchFamily="34" charset="0"/>
                        </a:rPr>
                        <a:t>Projected Score - 1.08</a:t>
                      </a:r>
                      <a:endParaRPr lang="en-US" sz="3600" b="0" i="0" u="none" strike="noStrike" dirty="0">
                        <a:effectLst/>
                        <a:latin typeface="Arial" panose="020B0604020202020204" pitchFamily="34" charset="0"/>
                      </a:endParaRPr>
                    </a:p>
                  </a:txBody>
                  <a:tcPr marL="191008" marR="191008" marT="95504" marB="9550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6419397"/>
                  </a:ext>
                </a:extLst>
              </a:tr>
              <a:tr h="593063">
                <a:tc>
                  <a:txBody>
                    <a:bodyPr/>
                    <a:lstStyle/>
                    <a:p>
                      <a:pPr algn="ctr" fontAlgn="b">
                        <a:spcBef>
                          <a:spcPts val="0"/>
                        </a:spcBef>
                        <a:spcAft>
                          <a:spcPts val="0"/>
                        </a:spcAft>
                      </a:pPr>
                      <a:r>
                        <a:rPr lang="en-US" sz="2400" b="0" i="0" u="none" strike="noStrike" dirty="0">
                          <a:solidFill>
                            <a:srgbClr val="000000"/>
                          </a:solidFill>
                          <a:effectLst/>
                          <a:latin typeface="Calibri" panose="020F0502020204030204" pitchFamily="34" charset="0"/>
                        </a:rPr>
                        <a:t>Projected Score - 1.42</a:t>
                      </a:r>
                      <a:endParaRPr lang="en-US" sz="3600" b="0" i="0" u="none" strike="noStrike" dirty="0">
                        <a:effectLst/>
                        <a:latin typeface="Arial" panose="020B0604020202020204" pitchFamily="34" charset="0"/>
                      </a:endParaRPr>
                    </a:p>
                  </a:txBody>
                  <a:tcPr marL="19897" marR="19897" marT="1989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a:t>
                      </a:r>
                      <a:endParaRPr lang="en-US" sz="3800" b="0" i="0" u="none" strike="noStrike" dirty="0">
                        <a:effectLst/>
                        <a:latin typeface="Arial" panose="020B0604020202020204" pitchFamily="34" charset="0"/>
                      </a:endParaRPr>
                    </a:p>
                  </a:txBody>
                  <a:tcPr marL="19897" marR="19897" marT="19897" marB="0" anchor="ctr">
                    <a:lnL w="6350" cap="flat" cmpd="sng" algn="ctr">
                      <a:solidFill>
                        <a:srgbClr val="000000"/>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1</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bg1"/>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2</a:t>
                      </a:r>
                      <a:endParaRPr lang="en-US" sz="3800" b="0" i="0" u="none" strike="noStrike" dirty="0">
                        <a:effectLst/>
                        <a:latin typeface="Arial" panose="020B0604020202020204" pitchFamily="34" charset="0"/>
                      </a:endParaRPr>
                    </a:p>
                  </a:txBody>
                  <a:tcPr marL="19897" marR="19897" marT="198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3</a:t>
                      </a:r>
                      <a:endParaRPr lang="en-US" sz="3800" b="0" i="0" u="none" strike="noStrike" dirty="0">
                        <a:effectLst/>
                        <a:latin typeface="Arial" panose="020B0604020202020204" pitchFamily="34" charset="0"/>
                      </a:endParaRPr>
                    </a:p>
                  </a:txBody>
                  <a:tcPr marL="19897" marR="19897" marT="198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4</a:t>
                      </a:r>
                      <a:endParaRPr lang="en-US" sz="3800" b="0" i="0" u="none" strike="noStrike" dirty="0">
                        <a:effectLst/>
                        <a:latin typeface="Arial" panose="020B0604020202020204" pitchFamily="34" charset="0"/>
                      </a:endParaRPr>
                    </a:p>
                  </a:txBody>
                  <a:tcPr marL="19897" marR="19897" marT="1989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5+</a:t>
                      </a:r>
                      <a:endParaRPr lang="en-US" sz="3800" b="0" i="0" u="none" strike="noStrike" dirty="0">
                        <a:effectLst/>
                        <a:latin typeface="Arial" panose="020B0604020202020204" pitchFamily="34" charset="0"/>
                      </a:endParaRPr>
                    </a:p>
                  </a:txBody>
                  <a:tcPr marL="19897" marR="19897" marT="1989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2735399"/>
                  </a:ext>
                </a:extLst>
              </a:tr>
              <a:tr h="593063">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a:t>
                      </a:r>
                      <a:endParaRPr lang="en-US" sz="3800" b="0" i="0" u="none" strike="noStrike" dirty="0">
                        <a:effectLst/>
                        <a:latin typeface="Arial" panose="020B0604020202020204" pitchFamily="34" charset="0"/>
                      </a:endParaRPr>
                    </a:p>
                  </a:txBody>
                  <a:tcPr marL="19897" marR="19897" marT="19897" marB="0" anchor="ctr">
                    <a:lnL w="6350" cap="flat" cmpd="sng" algn="ctr">
                      <a:solidFill>
                        <a:srgbClr val="000000"/>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8.49</a:t>
                      </a:r>
                      <a:endParaRPr lang="en-US" sz="3800" b="0" i="0" u="none" strike="noStrike" dirty="0">
                        <a:effectLst/>
                        <a:latin typeface="Arial" panose="020B0604020202020204" pitchFamily="34" charset="0"/>
                      </a:endParaRPr>
                    </a:p>
                  </a:txBody>
                  <a:tcPr marL="19897" marR="19897" marT="19897" marB="0" anchor="ctr">
                    <a:lnL w="635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8.63</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4.82</a:t>
                      </a:r>
                      <a:endParaRPr lang="en-US" sz="3800" b="0" i="0" u="none" strike="noStrike" dirty="0">
                        <a:effectLst/>
                        <a:latin typeface="Arial" panose="020B0604020202020204" pitchFamily="34" charset="0"/>
                      </a:endParaRPr>
                    </a:p>
                  </a:txBody>
                  <a:tcPr marL="19897" marR="19897" marT="19897"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1.89</a:t>
                      </a:r>
                      <a:endParaRPr lang="en-US" sz="3800" b="0" i="0" u="none" strike="noStrike" dirty="0">
                        <a:effectLst/>
                        <a:latin typeface="Arial" panose="020B0604020202020204" pitchFamily="34" charset="0"/>
                      </a:endParaRPr>
                    </a:p>
                  </a:txBody>
                  <a:tcPr marL="19897" marR="19897" marT="19897" marB="0" anchor="ctr">
                    <a:lnL w="6350" cap="flat" cmpd="sng" algn="ctr">
                      <a:no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0.47</a:t>
                      </a:r>
                      <a:endParaRPr lang="en-US" sz="3800" b="0" i="0" u="none" strike="noStrike" dirty="0">
                        <a:effectLst/>
                        <a:latin typeface="Arial" panose="020B0604020202020204" pitchFamily="34" charset="0"/>
                      </a:endParaRPr>
                    </a:p>
                  </a:txBody>
                  <a:tcPr marL="19897" marR="19897" marT="19897" marB="0" anchor="ctr">
                    <a:lnL>
                      <a:noFill/>
                    </a:lnL>
                    <a:lnR>
                      <a:noFill/>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0.13</a:t>
                      </a:r>
                      <a:endParaRPr lang="en-US" sz="3800" b="0" i="0" u="none" strike="noStrike" dirty="0">
                        <a:effectLst/>
                        <a:latin typeface="Arial" panose="020B0604020202020204" pitchFamily="34" charset="0"/>
                      </a:endParaRPr>
                    </a:p>
                  </a:txBody>
                  <a:tcPr marL="19897" marR="19897" marT="19897"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chemeClr val="accent2">
                        <a:lumMod val="40000"/>
                        <a:lumOff val="60000"/>
                      </a:schemeClr>
                    </a:solidFill>
                  </a:tcPr>
                </a:tc>
                <a:extLst>
                  <a:ext uri="{0D108BD9-81ED-4DB2-BD59-A6C34878D82A}">
                    <a16:rowId xmlns:a16="http://schemas.microsoft.com/office/drawing/2014/main" val="4267462503"/>
                  </a:ext>
                </a:extLst>
              </a:tr>
              <a:tr h="593063">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1</a:t>
                      </a:r>
                      <a:endParaRPr lang="en-US" sz="3800" b="0" i="0" u="none" strike="noStrike" dirty="0">
                        <a:effectLst/>
                        <a:latin typeface="Arial" panose="020B0604020202020204" pitchFamily="34" charset="0"/>
                      </a:endParaRPr>
                    </a:p>
                  </a:txBody>
                  <a:tcPr marL="19897" marR="19897" marT="19897" marB="0" anchor="ctr">
                    <a:lnL w="6350" cap="flat" cmpd="sng" algn="ctr">
                      <a:solidFill>
                        <a:srgbClr val="000000"/>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11.84</a:t>
                      </a:r>
                      <a:endParaRPr lang="en-US" sz="3800" b="0" i="0" u="none" strike="noStrike" dirty="0">
                        <a:effectLst/>
                        <a:latin typeface="Arial" panose="020B0604020202020204" pitchFamily="34" charset="0"/>
                      </a:endParaRPr>
                    </a:p>
                  </a:txBody>
                  <a:tcPr marL="19897" marR="19897" marT="19897" marB="0" anchor="ctr">
                    <a:lnL w="635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12.92</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chemeClr val="bg1">
                        <a:lumMod val="65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7.10</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w="6350" cap="flat" cmpd="sng" algn="ctr">
                      <a:noFill/>
                      <a:prstDash val="solid"/>
                      <a:round/>
                      <a:headEnd type="none" w="med" len="med"/>
                      <a:tailEnd type="none" w="med" len="med"/>
                    </a:lnR>
                    <a:lnT>
                      <a:noFill/>
                    </a:lnT>
                    <a:lnB w="19050" cap="flat" cmpd="sng" algn="ctr">
                      <a:solidFill>
                        <a:schemeClr val="tx1">
                          <a:lumMod val="85000"/>
                          <a:lumOff val="15000"/>
                        </a:schemeClr>
                      </a:solidFill>
                      <a:prstDash val="solid"/>
                      <a:round/>
                      <a:headEnd type="none" w="med" len="med"/>
                      <a:tailEnd type="none" w="med" len="med"/>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2.52</a:t>
                      </a:r>
                      <a:endParaRPr lang="en-US" sz="3800" b="0" i="0" u="none" strike="noStrike" dirty="0">
                        <a:effectLst/>
                        <a:latin typeface="Arial" panose="020B0604020202020204" pitchFamily="34" charset="0"/>
                      </a:endParaRPr>
                    </a:p>
                  </a:txBody>
                  <a:tcPr marL="19897" marR="19897" marT="19897" marB="0" anchor="ctr">
                    <a:lnL w="6350" cap="flat" cmpd="sng" algn="ctr">
                      <a:noFill/>
                      <a:prstDash val="solid"/>
                      <a:round/>
                      <a:headEnd type="none" w="med" len="med"/>
                      <a:tailEnd type="none" w="med" len="med"/>
                    </a:lnL>
                    <a:lnR>
                      <a:noFill/>
                    </a:lnR>
                    <a:lnT>
                      <a:noFill/>
                    </a:lnT>
                    <a:lnB>
                      <a:noFill/>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0.53</a:t>
                      </a:r>
                      <a:endParaRPr lang="en-US" sz="3800" b="0" i="0" u="none" strike="noStrike" dirty="0">
                        <a:effectLst/>
                        <a:latin typeface="Arial" panose="020B0604020202020204" pitchFamily="34" charset="0"/>
                      </a:endParaRPr>
                    </a:p>
                  </a:txBody>
                  <a:tcPr marL="19897" marR="19897" marT="19897" marB="0" anchor="ctr">
                    <a:lnL>
                      <a:noFill/>
                    </a:lnL>
                    <a:lnR>
                      <a:noFill/>
                    </a:lnR>
                    <a:lnT>
                      <a:noFill/>
                    </a:lnT>
                    <a:lnB>
                      <a:noFill/>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0.21</a:t>
                      </a:r>
                      <a:endParaRPr lang="en-US" sz="3800" b="0" i="0" u="none" strike="noStrike" dirty="0">
                        <a:effectLst/>
                        <a:latin typeface="Arial" panose="020B0604020202020204" pitchFamily="34" charset="0"/>
                      </a:endParaRPr>
                    </a:p>
                  </a:txBody>
                  <a:tcPr marL="19897" marR="19897" marT="19897"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2830456003"/>
                  </a:ext>
                </a:extLst>
              </a:tr>
              <a:tr h="593063">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2</a:t>
                      </a:r>
                      <a:endParaRPr lang="en-US" sz="3800" b="0" i="0" u="none" strike="noStrike" dirty="0">
                        <a:effectLst/>
                        <a:latin typeface="Arial" panose="020B0604020202020204" pitchFamily="34" charset="0"/>
                      </a:endParaRPr>
                    </a:p>
                  </a:txBody>
                  <a:tcPr marL="19897" marR="19897" marT="19897" marB="0" anchor="ctr">
                    <a:lnL w="6350" cap="flat" cmpd="sng" algn="ctr">
                      <a:solidFill>
                        <a:srgbClr val="000000"/>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8.11</a:t>
                      </a:r>
                      <a:endParaRPr lang="en-US" sz="3800" b="0" i="0" u="none" strike="noStrike" dirty="0">
                        <a:effectLst/>
                        <a:latin typeface="Arial" panose="020B0604020202020204" pitchFamily="34" charset="0"/>
                      </a:endParaRPr>
                    </a:p>
                  </a:txBody>
                  <a:tcPr marL="19897" marR="19897" marT="19897" marB="0"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9.23</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a:noFill/>
                    </a:lnB>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4.30</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chemeClr val="bg1">
                        <a:lumMod val="65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1.80</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a:noFill/>
                    </a:lnR>
                    <a:lnT>
                      <a:noFill/>
                    </a:lnT>
                    <a:lnB w="19050" cap="flat" cmpd="sng" algn="ctr">
                      <a:solidFill>
                        <a:schemeClr val="tx1">
                          <a:lumMod val="85000"/>
                          <a:lumOff val="15000"/>
                        </a:schemeClr>
                      </a:solidFill>
                      <a:prstDash val="solid"/>
                      <a:round/>
                      <a:headEnd type="none" w="med" len="med"/>
                      <a:tailEnd type="none" w="med" len="med"/>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0.41</a:t>
                      </a:r>
                      <a:endParaRPr lang="en-US" sz="3800" b="0" i="0" u="none" strike="noStrike" dirty="0">
                        <a:effectLst/>
                        <a:latin typeface="Arial" panose="020B0604020202020204" pitchFamily="34" charset="0"/>
                      </a:endParaRPr>
                    </a:p>
                  </a:txBody>
                  <a:tcPr marL="19897" marR="19897" marT="19897" marB="0" anchor="ctr">
                    <a:lnL>
                      <a:noFill/>
                    </a:lnL>
                    <a:lnR>
                      <a:noFill/>
                    </a:lnR>
                    <a:lnT>
                      <a:noFill/>
                    </a:lnT>
                    <a:lnB>
                      <a:noFill/>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0.18</a:t>
                      </a:r>
                      <a:endParaRPr lang="en-US" sz="3800" b="0" i="0" u="none" strike="noStrike" dirty="0">
                        <a:effectLst/>
                        <a:latin typeface="Arial" panose="020B0604020202020204" pitchFamily="34" charset="0"/>
                      </a:endParaRPr>
                    </a:p>
                  </a:txBody>
                  <a:tcPr marL="19897" marR="19897" marT="19897"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725675825"/>
                  </a:ext>
                </a:extLst>
              </a:tr>
              <a:tr h="593063">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3</a:t>
                      </a:r>
                      <a:endParaRPr lang="en-US" sz="3800" b="0" i="0" u="none" strike="noStrike" dirty="0">
                        <a:effectLst/>
                        <a:latin typeface="Arial" panose="020B0604020202020204" pitchFamily="34" charset="0"/>
                      </a:endParaRPr>
                    </a:p>
                  </a:txBody>
                  <a:tcPr marL="19897" marR="19897" marT="19897" marB="0" anchor="ctr">
                    <a:lnL w="6350" cap="flat" cmpd="sng" algn="ctr">
                      <a:solidFill>
                        <a:srgbClr val="000000"/>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3.76</a:t>
                      </a:r>
                      <a:endParaRPr lang="en-US" sz="3800" b="0" i="0" u="none" strike="noStrike" dirty="0">
                        <a:effectLst/>
                        <a:latin typeface="Arial" panose="020B0604020202020204" pitchFamily="34" charset="0"/>
                      </a:endParaRPr>
                    </a:p>
                  </a:txBody>
                  <a:tcPr marL="19897" marR="19897" marT="19897" marB="0"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3.85</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2.21</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a:noFill/>
                    </a:lnB>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0.88</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chemeClr val="bg1">
                        <a:lumMod val="65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0.23</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a:noFill/>
                    </a:lnR>
                    <a:lnT>
                      <a:noFill/>
                    </a:lnT>
                    <a:lnB w="19050" cap="flat" cmpd="sng" algn="ctr">
                      <a:solidFill>
                        <a:schemeClr val="tx1">
                          <a:lumMod val="85000"/>
                          <a:lumOff val="15000"/>
                        </a:schemeClr>
                      </a:solidFill>
                      <a:prstDash val="solid"/>
                      <a:round/>
                      <a:headEnd type="none" w="med" len="med"/>
                      <a:tailEnd type="none" w="med" len="med"/>
                    </a:lnB>
                    <a:solidFill>
                      <a:schemeClr val="accent2">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0.05</a:t>
                      </a:r>
                      <a:endParaRPr lang="en-US" sz="3800" b="0" i="0" u="none" strike="noStrike" dirty="0">
                        <a:effectLst/>
                        <a:latin typeface="Arial" panose="020B0604020202020204" pitchFamily="34" charset="0"/>
                      </a:endParaRPr>
                    </a:p>
                  </a:txBody>
                  <a:tcPr marL="19897" marR="19897" marT="19897" marB="0" anchor="ctr">
                    <a:lnL>
                      <a:noFill/>
                    </a:lnL>
                    <a:lnR w="6350" cap="flat" cmpd="sng" algn="ctr">
                      <a:solidFill>
                        <a:srgbClr val="000000"/>
                      </a:solidFill>
                      <a:prstDash val="solid"/>
                      <a:round/>
                      <a:headEnd type="none" w="med" len="med"/>
                      <a:tailEnd type="none" w="med" len="med"/>
                    </a:lnR>
                    <a:lnT>
                      <a:noFill/>
                    </a:lnT>
                    <a:lnB>
                      <a:noFill/>
                    </a:lnB>
                    <a:solidFill>
                      <a:schemeClr val="accent2">
                        <a:lumMod val="40000"/>
                        <a:lumOff val="60000"/>
                      </a:schemeClr>
                    </a:solidFill>
                  </a:tcPr>
                </a:tc>
                <a:extLst>
                  <a:ext uri="{0D108BD9-81ED-4DB2-BD59-A6C34878D82A}">
                    <a16:rowId xmlns:a16="http://schemas.microsoft.com/office/drawing/2014/main" val="2318021421"/>
                  </a:ext>
                </a:extLst>
              </a:tr>
              <a:tr h="593063">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4</a:t>
                      </a:r>
                      <a:endParaRPr lang="en-US" sz="3800" b="0" i="0" u="none" strike="noStrike" dirty="0">
                        <a:effectLst/>
                        <a:latin typeface="Arial" panose="020B0604020202020204" pitchFamily="34" charset="0"/>
                      </a:endParaRPr>
                    </a:p>
                  </a:txBody>
                  <a:tcPr marL="19897" marR="19897" marT="19897" marB="0" anchor="ctr">
                    <a:lnL w="6350" cap="flat" cmpd="sng" algn="ctr">
                      <a:solidFill>
                        <a:srgbClr val="000000"/>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a:noFill/>
                    </a:lnT>
                    <a:lnB>
                      <a:noFill/>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1.35</a:t>
                      </a:r>
                      <a:endParaRPr lang="en-US" sz="3800" b="0" i="0" u="none" strike="noStrike" dirty="0">
                        <a:effectLst/>
                        <a:latin typeface="Arial" panose="020B0604020202020204" pitchFamily="34" charset="0"/>
                      </a:endParaRPr>
                    </a:p>
                  </a:txBody>
                  <a:tcPr marL="19897" marR="19897" marT="19897" marB="0"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1.37</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0.89</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0.26</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a:noFill/>
                    </a:lnB>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0.09</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solidFill>
                      <a:schemeClr val="bg1">
                        <a:lumMod val="65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0.01</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9050" cap="flat" cmpd="sng" algn="ctr">
                      <a:solidFill>
                        <a:schemeClr val="tx1">
                          <a:lumMod val="85000"/>
                          <a:lumOff val="15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81272919"/>
                  </a:ext>
                </a:extLst>
              </a:tr>
              <a:tr h="593063">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5+</a:t>
                      </a:r>
                      <a:endParaRPr lang="en-US" sz="3800" b="0" i="0" u="none" strike="noStrike" dirty="0">
                        <a:effectLst/>
                        <a:latin typeface="Arial" panose="020B0604020202020204" pitchFamily="34" charset="0"/>
                      </a:endParaRPr>
                    </a:p>
                  </a:txBody>
                  <a:tcPr marL="19897" marR="19897" marT="19897" marB="0" anchor="ctr">
                    <a:lnL w="6350" cap="flat" cmpd="sng" algn="ctr">
                      <a:solidFill>
                        <a:srgbClr val="000000"/>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0.56</a:t>
                      </a:r>
                      <a:endParaRPr lang="en-US" sz="3800" b="0" i="0" u="none" strike="noStrike" dirty="0">
                        <a:effectLst/>
                        <a:latin typeface="Arial" panose="020B0604020202020204" pitchFamily="34" charset="0"/>
                      </a:endParaRPr>
                    </a:p>
                  </a:txBody>
                  <a:tcPr marL="19897" marR="19897" marT="19897" marB="0"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a:noFill/>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0.52</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6350" cap="flat" cmpd="sng" algn="ctr">
                      <a:solidFill>
                        <a:schemeClr val="tx1">
                          <a:lumMod val="85000"/>
                          <a:lumOff val="15000"/>
                        </a:schemeClr>
                      </a:solidFill>
                      <a:prstDash val="solid"/>
                      <a:round/>
                      <a:headEnd type="none" w="med" len="med"/>
                      <a:tailEnd type="none" w="med" len="med"/>
                    </a:lnB>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0.30</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63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0.08</a:t>
                      </a:r>
                      <a:endParaRPr lang="en-US" sz="3800" b="0" i="0" u="none" strike="noStrike" dirty="0">
                        <a:effectLst/>
                        <a:latin typeface="Arial" panose="020B0604020202020204" pitchFamily="34" charset="0"/>
                      </a:endParaRPr>
                    </a:p>
                  </a:txBody>
                  <a:tcPr marL="19897" marR="19897" marT="19897" marB="0" anchor="ctr">
                    <a:lnL w="19050" cap="flat" cmpd="sng" algn="ctr">
                      <a:noFill/>
                      <a:prstDash val="solid"/>
                      <a:round/>
                      <a:headEnd type="none" w="med" len="med"/>
                      <a:tailEnd type="none" w="med" len="med"/>
                    </a:lnL>
                    <a:lnR>
                      <a:noFill/>
                    </a:lnR>
                    <a:lnT>
                      <a:noFill/>
                    </a:lnT>
                    <a:lnB w="6350" cap="flat" cmpd="sng" algn="ctr">
                      <a:solidFill>
                        <a:schemeClr val="tx1">
                          <a:lumMod val="85000"/>
                          <a:lumOff val="15000"/>
                        </a:schemeClr>
                      </a:solidFill>
                      <a:prstDash val="solid"/>
                      <a:round/>
                      <a:headEnd type="none" w="med" len="med"/>
                      <a:tailEnd type="none" w="med" len="med"/>
                    </a:lnB>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0.00</a:t>
                      </a:r>
                      <a:endParaRPr lang="en-US" sz="3800" b="0" i="0" u="none" strike="noStrike" dirty="0">
                        <a:effectLst/>
                        <a:latin typeface="Arial" panose="020B0604020202020204" pitchFamily="34" charset="0"/>
                      </a:endParaRPr>
                    </a:p>
                  </a:txBody>
                  <a:tcPr marL="19897" marR="19897" marT="19897" marB="0" anchor="ctr">
                    <a:lnL>
                      <a:noFill/>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chemeClr val="accent1">
                        <a:lumMod val="40000"/>
                        <a:lumOff val="60000"/>
                      </a:schemeClr>
                    </a:solidFill>
                  </a:tcPr>
                </a:tc>
                <a:tc>
                  <a:txBody>
                    <a:bodyPr/>
                    <a:lstStyle/>
                    <a:p>
                      <a:pPr algn="ctr" fontAlgn="b">
                        <a:spcBef>
                          <a:spcPts val="0"/>
                        </a:spcBef>
                        <a:spcAft>
                          <a:spcPts val="0"/>
                        </a:spcAft>
                      </a:pPr>
                      <a:r>
                        <a:rPr lang="en-US" sz="2500" b="0" i="0" u="none" strike="noStrike" dirty="0">
                          <a:solidFill>
                            <a:srgbClr val="000000"/>
                          </a:solidFill>
                          <a:effectLst/>
                          <a:latin typeface="Calibri" panose="020F0502020204030204" pitchFamily="34" charset="0"/>
                        </a:rPr>
                        <a:t>0.01</a:t>
                      </a:r>
                      <a:endParaRPr lang="en-US" sz="3800" b="0" i="0" u="none" strike="noStrike" dirty="0">
                        <a:effectLst/>
                        <a:latin typeface="Arial" panose="020B0604020202020204" pitchFamily="34" charset="0"/>
                      </a:endParaRPr>
                    </a:p>
                  </a:txBody>
                  <a:tcPr marL="19897" marR="19897" marT="19897" marB="0" anchor="ctr">
                    <a:lnL w="19050" cap="flat" cmpd="sng" algn="ctr">
                      <a:solidFill>
                        <a:schemeClr val="tx1">
                          <a:lumMod val="85000"/>
                          <a:lumOff val="15000"/>
                        </a:schemeClr>
                      </a:solidFill>
                      <a:prstDash val="solid"/>
                      <a:round/>
                      <a:headEnd type="none" w="med" len="med"/>
                      <a:tailEnd type="none" w="med" len="med"/>
                    </a:lnL>
                    <a:lnR w="6350" cap="flat" cmpd="sng" algn="ctr">
                      <a:solidFill>
                        <a:srgbClr val="000000"/>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44472303"/>
                  </a:ext>
                </a:extLst>
              </a:tr>
            </a:tbl>
          </a:graphicData>
        </a:graphic>
      </p:graphicFrame>
    </p:spTree>
    <p:extLst>
      <p:ext uri="{BB962C8B-B14F-4D97-AF65-F5344CB8AC3E}">
        <p14:creationId xmlns:p14="http://schemas.microsoft.com/office/powerpoint/2010/main" val="112115361"/>
      </p:ext>
    </p:extLst>
  </p:cSld>
  <p:clrMapOvr>
    <a:masterClrMapping/>
  </p:clrMapOvr>
  <mc:AlternateContent xmlns:mc="http://schemas.openxmlformats.org/markup-compatibility/2006">
    <mc:Choice xmlns:p14="http://schemas.microsoft.com/office/powerpoint/2010/main" Requires="p14">
      <p:transition spd="slow" p14:dur="2000" advTm="93229"/>
    </mc:Choice>
    <mc:Fallback>
      <p:transition spd="slow" advTm="9322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44" name="Group 43">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45" name="Freeform: Shape 44">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5">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46">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47">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pSp>
        <p:nvGrpSpPr>
          <p:cNvPr id="13" name="Group 12">
            <a:extLst>
              <a:ext uri="{FF2B5EF4-FFF2-40B4-BE49-F238E27FC236}">
                <a16:creationId xmlns:a16="http://schemas.microsoft.com/office/drawing/2014/main" id="{5317CA08-3403-8E46-B17E-32672B988F85}"/>
              </a:ext>
            </a:extLst>
          </p:cNvPr>
          <p:cNvGrpSpPr/>
          <p:nvPr/>
        </p:nvGrpSpPr>
        <p:grpSpPr>
          <a:xfrm>
            <a:off x="3826085" y="1180532"/>
            <a:ext cx="4330565" cy="4394578"/>
            <a:chOff x="4685667" y="442732"/>
            <a:chExt cx="1328196" cy="1328196"/>
          </a:xfrm>
        </p:grpSpPr>
        <p:sp>
          <p:nvSpPr>
            <p:cNvPr id="14" name="Oval 13">
              <a:extLst>
                <a:ext uri="{FF2B5EF4-FFF2-40B4-BE49-F238E27FC236}">
                  <a16:creationId xmlns:a16="http://schemas.microsoft.com/office/drawing/2014/main" id="{8FDCBD68-43B0-BDDC-1C92-75471FAF4863}"/>
                </a:ext>
              </a:extLst>
            </p:cNvPr>
            <p:cNvSpPr/>
            <p:nvPr/>
          </p:nvSpPr>
          <p:spPr>
            <a:xfrm>
              <a:off x="4685667" y="442732"/>
              <a:ext cx="1328196" cy="1328196"/>
            </a:xfrm>
            <a:prstGeom prst="ellipse">
              <a:avLst/>
            </a:pr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0BFAC82C-9EFF-E4FA-A6BE-BB43982639C1}"/>
                </a:ext>
              </a:extLst>
            </p:cNvPr>
            <p:cNvSpPr txBox="1"/>
            <p:nvPr/>
          </p:nvSpPr>
          <p:spPr>
            <a:xfrm>
              <a:off x="4880177" y="637242"/>
              <a:ext cx="939176" cy="939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3551" tIns="12700" rIns="103551" bIns="12700" numCol="1" spcCol="1270" anchor="ctr" anchorCtr="0">
              <a:normAutofit/>
            </a:bodyPr>
            <a:lstStyle/>
            <a:p>
              <a:pPr marL="0" lvl="0" indent="0" algn="ctr" defTabSz="2133600">
                <a:lnSpc>
                  <a:spcPct val="90000"/>
                </a:lnSpc>
                <a:spcBef>
                  <a:spcPct val="0"/>
                </a:spcBef>
                <a:spcAft>
                  <a:spcPct val="35000"/>
                </a:spcAft>
                <a:buNone/>
              </a:pPr>
              <a:r>
                <a:rPr lang="en-US" sz="6000" dirty="0"/>
                <a:t>Predict</a:t>
              </a:r>
              <a:endParaRPr lang="en-US" sz="6000" kern="1200" dirty="0"/>
            </a:p>
          </p:txBody>
        </p:sp>
      </p:grpSp>
    </p:spTree>
    <p:extLst>
      <p:ext uri="{BB962C8B-B14F-4D97-AF65-F5344CB8AC3E}">
        <p14:creationId xmlns:p14="http://schemas.microsoft.com/office/powerpoint/2010/main" val="3042961891"/>
      </p:ext>
    </p:extLst>
  </p:cSld>
  <p:clrMapOvr>
    <a:masterClrMapping/>
  </p:clrMapOvr>
  <mc:AlternateContent xmlns:mc="http://schemas.openxmlformats.org/markup-compatibility/2006">
    <mc:Choice xmlns:p14="http://schemas.microsoft.com/office/powerpoint/2010/main" Requires="p14">
      <p:transition spd="slow" p14:dur="2000" advTm="6833"/>
    </mc:Choice>
    <mc:Fallback>
      <p:transition spd="slow" advTm="68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6">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404744-5E4B-B742-85E0-90B1A772DC54}"/>
              </a:ext>
            </a:extLst>
          </p:cNvPr>
          <p:cNvSpPr txBox="1">
            <a:spLocks/>
          </p:cNvSpPr>
          <p:nvPr/>
        </p:nvSpPr>
        <p:spPr>
          <a:xfrm>
            <a:off x="838200" y="347664"/>
            <a:ext cx="6163624" cy="1306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6000" kern="1200" dirty="0">
                <a:solidFill>
                  <a:schemeClr val="tx1"/>
                </a:solidFill>
                <a:latin typeface="+mj-lt"/>
                <a:ea typeface="+mj-ea"/>
                <a:cs typeface="+mj-cs"/>
              </a:rPr>
              <a:t>Predicting Results</a:t>
            </a:r>
          </a:p>
        </p:txBody>
      </p:sp>
      <p:graphicFrame>
        <p:nvGraphicFramePr>
          <p:cNvPr id="4" name="Table 3">
            <a:extLst>
              <a:ext uri="{FF2B5EF4-FFF2-40B4-BE49-F238E27FC236}">
                <a16:creationId xmlns:a16="http://schemas.microsoft.com/office/drawing/2014/main" id="{30FC85BA-30EF-974C-89FC-69D319759B73}"/>
              </a:ext>
            </a:extLst>
          </p:cNvPr>
          <p:cNvGraphicFramePr>
            <a:graphicFrameLocks noGrp="1"/>
          </p:cNvGraphicFramePr>
          <p:nvPr>
            <p:extLst>
              <p:ext uri="{D42A27DB-BD31-4B8C-83A1-F6EECF244321}">
                <p14:modId xmlns:p14="http://schemas.microsoft.com/office/powerpoint/2010/main" val="1053989104"/>
              </p:ext>
            </p:extLst>
          </p:nvPr>
        </p:nvGraphicFramePr>
        <p:xfrm>
          <a:off x="1099675" y="1845426"/>
          <a:ext cx="9989599" cy="4450313"/>
        </p:xfrm>
        <a:graphic>
          <a:graphicData uri="http://schemas.openxmlformats.org/drawingml/2006/table">
            <a:tbl>
              <a:tblPr firstRow="1" bandRow="1">
                <a:solidFill>
                  <a:srgbClr val="FF444C"/>
                </a:solidFill>
                <a:tableStyleId>{5C22544A-7EE6-4342-B048-85BDC9FD1C3A}</a:tableStyleId>
              </a:tblPr>
              <a:tblGrid>
                <a:gridCol w="2143206">
                  <a:extLst>
                    <a:ext uri="{9D8B030D-6E8A-4147-A177-3AD203B41FA5}">
                      <a16:colId xmlns:a16="http://schemas.microsoft.com/office/drawing/2014/main" val="328177824"/>
                    </a:ext>
                  </a:extLst>
                </a:gridCol>
                <a:gridCol w="2638363">
                  <a:extLst>
                    <a:ext uri="{9D8B030D-6E8A-4147-A177-3AD203B41FA5}">
                      <a16:colId xmlns:a16="http://schemas.microsoft.com/office/drawing/2014/main" val="2662593828"/>
                    </a:ext>
                  </a:extLst>
                </a:gridCol>
                <a:gridCol w="1754472">
                  <a:extLst>
                    <a:ext uri="{9D8B030D-6E8A-4147-A177-3AD203B41FA5}">
                      <a16:colId xmlns:a16="http://schemas.microsoft.com/office/drawing/2014/main" val="1180576623"/>
                    </a:ext>
                  </a:extLst>
                </a:gridCol>
                <a:gridCol w="1726779">
                  <a:extLst>
                    <a:ext uri="{9D8B030D-6E8A-4147-A177-3AD203B41FA5}">
                      <a16:colId xmlns:a16="http://schemas.microsoft.com/office/drawing/2014/main" val="2929373392"/>
                    </a:ext>
                  </a:extLst>
                </a:gridCol>
                <a:gridCol w="1726779">
                  <a:extLst>
                    <a:ext uri="{9D8B030D-6E8A-4147-A177-3AD203B41FA5}">
                      <a16:colId xmlns:a16="http://schemas.microsoft.com/office/drawing/2014/main" val="167298246"/>
                    </a:ext>
                  </a:extLst>
                </a:gridCol>
              </a:tblGrid>
              <a:tr h="389513">
                <a:tc>
                  <a:txBody>
                    <a:bodyPr/>
                    <a:lstStyle/>
                    <a:p>
                      <a:pPr algn="ctr" fontAlgn="b"/>
                      <a:r>
                        <a:rPr lang="en-US" sz="2200" u="none" strike="noStrike">
                          <a:effectLst/>
                        </a:rPr>
                        <a:t>team1</a:t>
                      </a:r>
                      <a:endParaRPr lang="en-US" sz="2200" b="0" i="0" u="none" strike="noStrike">
                        <a:solidFill>
                          <a:srgbClr val="000000"/>
                        </a:solidFill>
                        <a:effectLst/>
                        <a:latin typeface="Calibri Light" panose="020F0302020204030204" pitchFamily="34" charset="0"/>
                      </a:endParaRPr>
                    </a:p>
                  </a:txBody>
                  <a:tcPr marL="18414" marR="18414" marT="18414" marB="0" anchor="ctr"/>
                </a:tc>
                <a:tc>
                  <a:txBody>
                    <a:bodyPr/>
                    <a:lstStyle/>
                    <a:p>
                      <a:pPr algn="ctr" fontAlgn="b"/>
                      <a:r>
                        <a:rPr lang="en-US" sz="2200" u="none" strike="noStrike">
                          <a:effectLst/>
                        </a:rPr>
                        <a:t>team2</a:t>
                      </a:r>
                      <a:endParaRPr lang="en-US" sz="2200" b="0" i="0" u="none" strike="noStrike">
                        <a:solidFill>
                          <a:srgbClr val="000000"/>
                        </a:solidFill>
                        <a:effectLst/>
                        <a:latin typeface="Calibri Light" panose="020F0302020204030204" pitchFamily="34" charset="0"/>
                      </a:endParaRPr>
                    </a:p>
                  </a:txBody>
                  <a:tcPr marL="18414" marR="18414" marT="18414" marB="0" anchor="ctr"/>
                </a:tc>
                <a:tc>
                  <a:txBody>
                    <a:bodyPr/>
                    <a:lstStyle/>
                    <a:p>
                      <a:pPr algn="ctr" fontAlgn="b"/>
                      <a:r>
                        <a:rPr lang="en-US" sz="2200" u="none" strike="noStrike">
                          <a:effectLst/>
                        </a:rPr>
                        <a:t>observed</a:t>
                      </a:r>
                      <a:endParaRPr lang="en-US" sz="2200" b="0" i="0" u="none" strike="noStrike">
                        <a:solidFill>
                          <a:srgbClr val="000000"/>
                        </a:solidFill>
                        <a:effectLst/>
                        <a:latin typeface="Calibri Light" panose="020F0302020204030204" pitchFamily="34" charset="0"/>
                      </a:endParaRPr>
                    </a:p>
                  </a:txBody>
                  <a:tcPr marL="18414" marR="18414" marT="18414" marB="0" anchor="ctr"/>
                </a:tc>
                <a:tc>
                  <a:txBody>
                    <a:bodyPr/>
                    <a:lstStyle/>
                    <a:p>
                      <a:pPr algn="ctr" fontAlgn="b"/>
                      <a:r>
                        <a:rPr lang="en-US" sz="2200" u="none" strike="noStrike">
                          <a:effectLst/>
                        </a:rPr>
                        <a:t>my outcome</a:t>
                      </a:r>
                      <a:endParaRPr lang="en-US" sz="2200" b="0" i="0" u="none" strike="noStrike">
                        <a:solidFill>
                          <a:srgbClr val="000000"/>
                        </a:solidFill>
                        <a:effectLst/>
                        <a:latin typeface="Calibri Light" panose="020F0302020204030204" pitchFamily="34" charset="0"/>
                      </a:endParaRPr>
                    </a:p>
                  </a:txBody>
                  <a:tcPr marL="18414" marR="18414" marT="18414" marB="0" anchor="ctr"/>
                </a:tc>
                <a:tc>
                  <a:txBody>
                    <a:bodyPr/>
                    <a:lstStyle/>
                    <a:p>
                      <a:pPr algn="ctr" fontAlgn="b"/>
                      <a:r>
                        <a:rPr lang="en-US" sz="2200" u="none" strike="noStrike">
                          <a:effectLst/>
                        </a:rPr>
                        <a:t>538 outcome</a:t>
                      </a:r>
                      <a:endParaRPr lang="en-US" sz="2200" b="0" i="0" u="none" strike="noStrike">
                        <a:solidFill>
                          <a:srgbClr val="000000"/>
                        </a:solidFill>
                        <a:effectLst/>
                        <a:latin typeface="Calibri Light" panose="020F0302020204030204" pitchFamily="34" charset="0"/>
                      </a:endParaRPr>
                    </a:p>
                  </a:txBody>
                  <a:tcPr marL="18414" marR="18414" marT="18414" marB="0" anchor="ctr"/>
                </a:tc>
                <a:extLst>
                  <a:ext uri="{0D108BD9-81ED-4DB2-BD59-A6C34878D82A}">
                    <a16:rowId xmlns:a16="http://schemas.microsoft.com/office/drawing/2014/main" val="1098093078"/>
                  </a:ext>
                </a:extLst>
              </a:tr>
              <a:tr h="406080">
                <a:tc>
                  <a:txBody>
                    <a:bodyPr/>
                    <a:lstStyle/>
                    <a:p>
                      <a:pPr algn="l" fontAlgn="b"/>
                      <a:r>
                        <a:rPr lang="en-US" sz="2300" u="none" strike="noStrike">
                          <a:effectLst/>
                        </a:rPr>
                        <a:t>Cagliari</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Hellas Verona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200" u="none" strike="noStrike">
                          <a:effectLst/>
                        </a:rPr>
                        <a:t>win2</a:t>
                      </a:r>
                      <a:endParaRPr lang="en-US" sz="22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200" u="none" strike="noStrike">
                          <a:effectLst/>
                        </a:rPr>
                        <a:t>win2</a:t>
                      </a:r>
                      <a:endParaRPr lang="en-US" sz="22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extLst>
                  <a:ext uri="{0D108BD9-81ED-4DB2-BD59-A6C34878D82A}">
                    <a16:rowId xmlns:a16="http://schemas.microsoft.com/office/drawing/2014/main" val="636785318"/>
                  </a:ext>
                </a:extLst>
              </a:tr>
              <a:tr h="406080">
                <a:tc>
                  <a:txBody>
                    <a:bodyPr/>
                    <a:lstStyle/>
                    <a:p>
                      <a:pPr algn="l" fontAlgn="b"/>
                      <a:r>
                        <a:rPr lang="en-US" sz="2300" u="none" strike="noStrike">
                          <a:effectLst/>
                        </a:rPr>
                        <a:t>Napoli</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Sassuolo</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extLst>
                  <a:ext uri="{0D108BD9-81ED-4DB2-BD59-A6C34878D82A}">
                    <a16:rowId xmlns:a16="http://schemas.microsoft.com/office/drawing/2014/main" val="4125481685"/>
                  </a:ext>
                </a:extLst>
              </a:tr>
              <a:tr h="406080">
                <a:tc>
                  <a:txBody>
                    <a:bodyPr/>
                    <a:lstStyle/>
                    <a:p>
                      <a:pPr algn="l" fontAlgn="b"/>
                      <a:r>
                        <a:rPr lang="en-US" sz="2300" u="none" strike="noStrike">
                          <a:effectLst/>
                        </a:rPr>
                        <a:t>Sampdoria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Genoa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extLst>
                  <a:ext uri="{0D108BD9-81ED-4DB2-BD59-A6C34878D82A}">
                    <a16:rowId xmlns:a16="http://schemas.microsoft.com/office/drawing/2014/main" val="1040776246"/>
                  </a:ext>
                </a:extLst>
              </a:tr>
              <a:tr h="406080">
                <a:tc>
                  <a:txBody>
                    <a:bodyPr/>
                    <a:lstStyle/>
                    <a:p>
                      <a:pPr algn="l" fontAlgn="b"/>
                      <a:r>
                        <a:rPr lang="en-US" sz="2300" u="none" strike="noStrike">
                          <a:effectLst/>
                        </a:rPr>
                        <a:t>Spezia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Lazio</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extLst>
                  <a:ext uri="{0D108BD9-81ED-4DB2-BD59-A6C34878D82A}">
                    <a16:rowId xmlns:a16="http://schemas.microsoft.com/office/drawing/2014/main" val="2739436438"/>
                  </a:ext>
                </a:extLst>
              </a:tr>
              <a:tr h="406080">
                <a:tc>
                  <a:txBody>
                    <a:bodyPr/>
                    <a:lstStyle/>
                    <a:p>
                      <a:pPr algn="l" fontAlgn="b"/>
                      <a:r>
                        <a:rPr lang="en-US" sz="2300" u="none" strike="noStrike">
                          <a:effectLst/>
                        </a:rPr>
                        <a:t>Juventus</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Venezia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extLst>
                  <a:ext uri="{0D108BD9-81ED-4DB2-BD59-A6C34878D82A}">
                    <a16:rowId xmlns:a16="http://schemas.microsoft.com/office/drawing/2014/main" val="459751758"/>
                  </a:ext>
                </a:extLst>
              </a:tr>
              <a:tr h="406080">
                <a:tc>
                  <a:txBody>
                    <a:bodyPr/>
                    <a:lstStyle/>
                    <a:p>
                      <a:pPr algn="l" fontAlgn="b"/>
                      <a:r>
                        <a:rPr lang="en-US" sz="2300" u="none" strike="noStrike">
                          <a:effectLst/>
                        </a:rPr>
                        <a:t>Milan</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Fiorentina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extLst>
                  <a:ext uri="{0D108BD9-81ED-4DB2-BD59-A6C34878D82A}">
                    <a16:rowId xmlns:a16="http://schemas.microsoft.com/office/drawing/2014/main" val="309377301"/>
                  </a:ext>
                </a:extLst>
              </a:tr>
              <a:tr h="406080">
                <a:tc>
                  <a:txBody>
                    <a:bodyPr/>
                    <a:lstStyle/>
                    <a:p>
                      <a:pPr algn="l" fontAlgn="b"/>
                      <a:r>
                        <a:rPr lang="en-US" sz="2300" u="none" strike="noStrike">
                          <a:effectLst/>
                        </a:rPr>
                        <a:t>Empoli</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Torino</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extLst>
                  <a:ext uri="{0D108BD9-81ED-4DB2-BD59-A6C34878D82A}">
                    <a16:rowId xmlns:a16="http://schemas.microsoft.com/office/drawing/2014/main" val="3317831757"/>
                  </a:ext>
                </a:extLst>
              </a:tr>
              <a:tr h="406080">
                <a:tc>
                  <a:txBody>
                    <a:bodyPr/>
                    <a:lstStyle/>
                    <a:p>
                      <a:pPr algn="l" fontAlgn="b"/>
                      <a:r>
                        <a:rPr lang="en-US" sz="2300" u="none" strike="noStrike">
                          <a:effectLst/>
                        </a:rPr>
                        <a:t>Udinese</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Inter Milan</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tc>
                  <a:txBody>
                    <a:bodyPr/>
                    <a:lstStyle/>
                    <a:p>
                      <a:pPr algn="l" fontAlgn="b"/>
                      <a:r>
                        <a:rPr lang="en-US" sz="2300" u="none" strike="noStrike">
                          <a:effectLst/>
                        </a:rPr>
                        <a:t>win2</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chemeClr val="accent6">
                        <a:lumMod val="60000"/>
                        <a:lumOff val="40000"/>
                      </a:schemeClr>
                    </a:solidFill>
                  </a:tcPr>
                </a:tc>
                <a:extLst>
                  <a:ext uri="{0D108BD9-81ED-4DB2-BD59-A6C34878D82A}">
                    <a16:rowId xmlns:a16="http://schemas.microsoft.com/office/drawing/2014/main" val="2632665698"/>
                  </a:ext>
                </a:extLst>
              </a:tr>
              <a:tr h="406080">
                <a:tc>
                  <a:txBody>
                    <a:bodyPr/>
                    <a:lstStyle/>
                    <a:p>
                      <a:pPr algn="l" fontAlgn="b"/>
                      <a:r>
                        <a:rPr lang="en-US" sz="2300" u="none" strike="noStrike">
                          <a:effectLst/>
                        </a:rPr>
                        <a:t>Roma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tc>
                  <a:txBody>
                    <a:bodyPr/>
                    <a:lstStyle/>
                    <a:p>
                      <a:pPr algn="l" fontAlgn="b"/>
                      <a:r>
                        <a:rPr lang="en-US" sz="2300" u="none" strike="noStrike">
                          <a:effectLst/>
                        </a:rPr>
                        <a:t>Bologna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tc>
                  <a:txBody>
                    <a:bodyPr/>
                    <a:lstStyle/>
                    <a:p>
                      <a:pPr algn="l" fontAlgn="b"/>
                      <a:r>
                        <a:rPr lang="en-US" sz="2300" u="none" strike="noStrike">
                          <a:effectLst/>
                        </a:rPr>
                        <a:t>tie</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extLst>
                  <a:ext uri="{0D108BD9-81ED-4DB2-BD59-A6C34878D82A}">
                    <a16:rowId xmlns:a16="http://schemas.microsoft.com/office/drawing/2014/main" val="187185593"/>
                  </a:ext>
                </a:extLst>
              </a:tr>
              <a:tr h="406080">
                <a:tc>
                  <a:txBody>
                    <a:bodyPr/>
                    <a:lstStyle/>
                    <a:p>
                      <a:pPr algn="l" fontAlgn="b"/>
                      <a:r>
                        <a:rPr lang="en-US" sz="2300" u="none" strike="noStrike">
                          <a:effectLst/>
                        </a:rPr>
                        <a:t>Atalanta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tc>
                  <a:txBody>
                    <a:bodyPr/>
                    <a:lstStyle/>
                    <a:p>
                      <a:pPr algn="l" fontAlgn="b"/>
                      <a:r>
                        <a:rPr lang="en-US" sz="2300" u="none" strike="noStrike">
                          <a:effectLst/>
                        </a:rPr>
                        <a:t>Salernitana</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tc>
                  <a:txBody>
                    <a:bodyPr/>
                    <a:lstStyle/>
                    <a:p>
                      <a:pPr algn="l" fontAlgn="b"/>
                      <a:r>
                        <a:rPr lang="en-US" sz="2300" u="none" strike="noStrike">
                          <a:effectLst/>
                        </a:rPr>
                        <a:t>tie</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tc>
                  <a:txBody>
                    <a:bodyPr/>
                    <a:lstStyle/>
                    <a:p>
                      <a:pPr algn="l" fontAlgn="b"/>
                      <a:r>
                        <a:rPr lang="en-US" sz="2300" u="none" strike="noStrike">
                          <a:effectLst/>
                        </a:rPr>
                        <a:t>win1</a:t>
                      </a:r>
                      <a:endParaRPr lang="en-US" sz="2300" b="0" i="0" u="none" strike="noStrike">
                        <a:solidFill>
                          <a:srgbClr val="000000"/>
                        </a:solidFill>
                        <a:effectLst/>
                        <a:latin typeface="Calibri Light" panose="020F0302020204030204" pitchFamily="34" charset="0"/>
                      </a:endParaRPr>
                    </a:p>
                  </a:txBody>
                  <a:tcPr marL="18414" marR="18414" marT="18414" marB="0" anchor="ctr">
                    <a:solidFill>
                      <a:srgbClr val="FF7073"/>
                    </a:solidFill>
                  </a:tcPr>
                </a:tc>
                <a:extLst>
                  <a:ext uri="{0D108BD9-81ED-4DB2-BD59-A6C34878D82A}">
                    <a16:rowId xmlns:a16="http://schemas.microsoft.com/office/drawing/2014/main" val="360758117"/>
                  </a:ext>
                </a:extLst>
              </a:tr>
            </a:tbl>
          </a:graphicData>
        </a:graphic>
      </p:graphicFrame>
      <p:sp>
        <p:nvSpPr>
          <p:cNvPr id="5" name="Content Placeholder 2">
            <a:extLst>
              <a:ext uri="{FF2B5EF4-FFF2-40B4-BE49-F238E27FC236}">
                <a16:creationId xmlns:a16="http://schemas.microsoft.com/office/drawing/2014/main" id="{BC5B3D3F-88B0-E500-1594-2C1FE0006C85}"/>
              </a:ext>
            </a:extLst>
          </p:cNvPr>
          <p:cNvSpPr txBox="1">
            <a:spLocks/>
          </p:cNvSpPr>
          <p:nvPr/>
        </p:nvSpPr>
        <p:spPr>
          <a:xfrm>
            <a:off x="-3" y="6648418"/>
            <a:ext cx="2511975" cy="209581"/>
          </a:xfrm>
          <a:prstGeom prst="rect">
            <a:avLst/>
          </a:prstGeom>
        </p:spPr>
        <p:txBody>
          <a:bodyPr vert="horz" lIns="91440" tIns="45720" rIns="91440" bIns="45720" rtlCol="0" anchor="b">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900" baseline="30000" dirty="0">
                <a:latin typeface="Cambria Math" panose="02040503050406030204" pitchFamily="18" charset="0"/>
                <a:ea typeface="Cambria Math" panose="02040503050406030204" pitchFamily="18" charset="0"/>
              </a:rPr>
              <a:t>*</a:t>
            </a:r>
            <a:r>
              <a:rPr lang="en-US" sz="900" dirty="0">
                <a:latin typeface="Cambria Math" panose="02040503050406030204" pitchFamily="18" charset="0"/>
                <a:ea typeface="Cambria Math" panose="02040503050406030204" pitchFamily="18" charset="0"/>
              </a:rPr>
              <a:t> For the 2021/2022 season up to and including Matchday 35</a:t>
            </a:r>
            <a:endParaRPr lang="en-US" sz="900" baseline="30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7819717"/>
      </p:ext>
    </p:extLst>
  </p:cSld>
  <p:clrMapOvr>
    <a:masterClrMapping/>
  </p:clrMapOvr>
  <mc:AlternateContent xmlns:mc="http://schemas.openxmlformats.org/markup-compatibility/2006">
    <mc:Choice xmlns:p14="http://schemas.microsoft.com/office/powerpoint/2010/main" Requires="p14">
      <p:transition spd="slow" p14:dur="2000" advTm="23335"/>
    </mc:Choice>
    <mc:Fallback>
      <p:transition spd="slow" advTm="2333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44" name="Group 43">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45" name="Freeform: Shape 44">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5">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46">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47">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pSp>
        <p:nvGrpSpPr>
          <p:cNvPr id="13" name="Group 12">
            <a:extLst>
              <a:ext uri="{FF2B5EF4-FFF2-40B4-BE49-F238E27FC236}">
                <a16:creationId xmlns:a16="http://schemas.microsoft.com/office/drawing/2014/main" id="{5317CA08-3403-8E46-B17E-32672B988F85}"/>
              </a:ext>
            </a:extLst>
          </p:cNvPr>
          <p:cNvGrpSpPr/>
          <p:nvPr/>
        </p:nvGrpSpPr>
        <p:grpSpPr>
          <a:xfrm>
            <a:off x="3826085" y="1180532"/>
            <a:ext cx="4330565" cy="4394578"/>
            <a:chOff x="4685667" y="442732"/>
            <a:chExt cx="1328196" cy="1328196"/>
          </a:xfrm>
        </p:grpSpPr>
        <p:sp>
          <p:nvSpPr>
            <p:cNvPr id="14" name="Oval 13">
              <a:extLst>
                <a:ext uri="{FF2B5EF4-FFF2-40B4-BE49-F238E27FC236}">
                  <a16:creationId xmlns:a16="http://schemas.microsoft.com/office/drawing/2014/main" id="{8FDCBD68-43B0-BDDC-1C92-75471FAF4863}"/>
                </a:ext>
              </a:extLst>
            </p:cNvPr>
            <p:cNvSpPr/>
            <p:nvPr/>
          </p:nvSpPr>
          <p:spPr>
            <a:xfrm>
              <a:off x="4685667" y="442732"/>
              <a:ext cx="1328196" cy="1328196"/>
            </a:xfrm>
            <a:prstGeom prst="ellipse">
              <a:avLst/>
            </a:pr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0BFAC82C-9EFF-E4FA-A6BE-BB43982639C1}"/>
                </a:ext>
              </a:extLst>
            </p:cNvPr>
            <p:cNvSpPr txBox="1"/>
            <p:nvPr/>
          </p:nvSpPr>
          <p:spPr>
            <a:xfrm>
              <a:off x="4880177" y="637242"/>
              <a:ext cx="939176" cy="939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3551" tIns="12700" rIns="103551" bIns="12700" numCol="1" spcCol="1270" anchor="ctr" anchorCtr="0">
              <a:normAutofit/>
            </a:bodyPr>
            <a:lstStyle/>
            <a:p>
              <a:pPr marL="0" lvl="0" indent="0" algn="ctr" defTabSz="2133600">
                <a:lnSpc>
                  <a:spcPct val="90000"/>
                </a:lnSpc>
                <a:spcBef>
                  <a:spcPct val="0"/>
                </a:spcBef>
                <a:spcAft>
                  <a:spcPct val="35000"/>
                </a:spcAft>
                <a:buNone/>
              </a:pPr>
              <a:r>
                <a:rPr lang="en-US" sz="6000" dirty="0"/>
                <a:t>Results</a:t>
              </a:r>
              <a:endParaRPr lang="en-US" sz="6000" kern="1200" dirty="0"/>
            </a:p>
          </p:txBody>
        </p:sp>
      </p:grpSp>
    </p:spTree>
    <p:extLst>
      <p:ext uri="{BB962C8B-B14F-4D97-AF65-F5344CB8AC3E}">
        <p14:creationId xmlns:p14="http://schemas.microsoft.com/office/powerpoint/2010/main" val="2472294241"/>
      </p:ext>
    </p:extLst>
  </p:cSld>
  <p:clrMapOvr>
    <a:masterClrMapping/>
  </p:clrMapOvr>
  <mc:AlternateContent xmlns:mc="http://schemas.openxmlformats.org/markup-compatibility/2006">
    <mc:Choice xmlns:p14="http://schemas.microsoft.com/office/powerpoint/2010/main" Requires="p14">
      <p:transition spd="slow" p14:dur="2000" advTm="3285"/>
    </mc:Choice>
    <mc:Fallback>
      <p:transition spd="slow" advTm="328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404744-5E4B-B742-85E0-90B1A772DC54}"/>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dirty="0">
                <a:solidFill>
                  <a:schemeClr val="tx1"/>
                </a:solidFill>
                <a:latin typeface="+mj-lt"/>
                <a:ea typeface="+mj-ea"/>
                <a:cs typeface="+mj-cs"/>
              </a:rPr>
              <a:t>Wrong Predictions</a:t>
            </a:r>
          </a:p>
        </p:txBody>
      </p:sp>
      <p:graphicFrame>
        <p:nvGraphicFramePr>
          <p:cNvPr id="5" name="Table 4"/>
          <p:cNvGraphicFramePr>
            <a:graphicFrameLocks noGrp="1"/>
          </p:cNvGraphicFramePr>
          <p:nvPr>
            <p:extLst>
              <p:ext uri="{D42A27DB-BD31-4B8C-83A1-F6EECF244321}">
                <p14:modId xmlns:p14="http://schemas.microsoft.com/office/powerpoint/2010/main" val="2969040976"/>
              </p:ext>
            </p:extLst>
          </p:nvPr>
        </p:nvGraphicFramePr>
        <p:xfrm>
          <a:off x="841248" y="2356794"/>
          <a:ext cx="10512552" cy="3084670"/>
        </p:xfrm>
        <a:graphic>
          <a:graphicData uri="http://schemas.openxmlformats.org/drawingml/2006/table">
            <a:tbl>
              <a:tblPr firstRow="1" bandRow="1">
                <a:tableStyleId>{5C22544A-7EE6-4342-B048-85BDC9FD1C3A}</a:tableStyleId>
              </a:tblPr>
              <a:tblGrid>
                <a:gridCol w="1203676">
                  <a:extLst>
                    <a:ext uri="{9D8B030D-6E8A-4147-A177-3AD203B41FA5}">
                      <a16:colId xmlns:a16="http://schemas.microsoft.com/office/drawing/2014/main" val="656994398"/>
                    </a:ext>
                  </a:extLst>
                </a:gridCol>
                <a:gridCol w="1535085">
                  <a:extLst>
                    <a:ext uri="{9D8B030D-6E8A-4147-A177-3AD203B41FA5}">
                      <a16:colId xmlns:a16="http://schemas.microsoft.com/office/drawing/2014/main" val="4139316247"/>
                    </a:ext>
                  </a:extLst>
                </a:gridCol>
                <a:gridCol w="925293">
                  <a:extLst>
                    <a:ext uri="{9D8B030D-6E8A-4147-A177-3AD203B41FA5}">
                      <a16:colId xmlns:a16="http://schemas.microsoft.com/office/drawing/2014/main" val="2970819553"/>
                    </a:ext>
                  </a:extLst>
                </a:gridCol>
                <a:gridCol w="925293">
                  <a:extLst>
                    <a:ext uri="{9D8B030D-6E8A-4147-A177-3AD203B41FA5}">
                      <a16:colId xmlns:a16="http://schemas.microsoft.com/office/drawing/2014/main" val="1450515326"/>
                    </a:ext>
                  </a:extLst>
                </a:gridCol>
                <a:gridCol w="925293">
                  <a:extLst>
                    <a:ext uri="{9D8B030D-6E8A-4147-A177-3AD203B41FA5}">
                      <a16:colId xmlns:a16="http://schemas.microsoft.com/office/drawing/2014/main" val="2570243234"/>
                    </a:ext>
                  </a:extLst>
                </a:gridCol>
                <a:gridCol w="961981">
                  <a:extLst>
                    <a:ext uri="{9D8B030D-6E8A-4147-A177-3AD203B41FA5}">
                      <a16:colId xmlns:a16="http://schemas.microsoft.com/office/drawing/2014/main" val="243141060"/>
                    </a:ext>
                  </a:extLst>
                </a:gridCol>
                <a:gridCol w="961981">
                  <a:extLst>
                    <a:ext uri="{9D8B030D-6E8A-4147-A177-3AD203B41FA5}">
                      <a16:colId xmlns:a16="http://schemas.microsoft.com/office/drawing/2014/main" val="2672921071"/>
                    </a:ext>
                  </a:extLst>
                </a:gridCol>
                <a:gridCol w="1536975">
                  <a:extLst>
                    <a:ext uri="{9D8B030D-6E8A-4147-A177-3AD203B41FA5}">
                      <a16:colId xmlns:a16="http://schemas.microsoft.com/office/drawing/2014/main" val="1541050773"/>
                    </a:ext>
                  </a:extLst>
                </a:gridCol>
                <a:gridCol w="1536975">
                  <a:extLst>
                    <a:ext uri="{9D8B030D-6E8A-4147-A177-3AD203B41FA5}">
                      <a16:colId xmlns:a16="http://schemas.microsoft.com/office/drawing/2014/main" val="1057153961"/>
                    </a:ext>
                  </a:extLst>
                </a:gridCol>
              </a:tblGrid>
              <a:tr h="374012">
                <a:tc>
                  <a:txBody>
                    <a:bodyPr/>
                    <a:lstStyle/>
                    <a:p>
                      <a:pPr algn="ctr" fontAlgn="b"/>
                      <a:r>
                        <a:rPr lang="en-US" sz="2100" u="none" strike="noStrike">
                          <a:effectLst/>
                        </a:rPr>
                        <a:t>team1</a:t>
                      </a:r>
                      <a:endParaRPr lang="en-US" sz="2100" b="0" i="0" u="none" strike="noStrike">
                        <a:solidFill>
                          <a:srgbClr val="000000"/>
                        </a:solidFill>
                        <a:effectLst/>
                        <a:latin typeface="Calibri Light" panose="020F0302020204030204" pitchFamily="34" charset="0"/>
                      </a:endParaRPr>
                    </a:p>
                  </a:txBody>
                  <a:tcPr marL="17681" marR="17681" marT="17681" marB="0" anchor="ctr"/>
                </a:tc>
                <a:tc>
                  <a:txBody>
                    <a:bodyPr/>
                    <a:lstStyle/>
                    <a:p>
                      <a:pPr algn="ctr" fontAlgn="b"/>
                      <a:r>
                        <a:rPr lang="en-US" sz="2100" u="none" strike="noStrike">
                          <a:effectLst/>
                        </a:rPr>
                        <a:t>Team2</a:t>
                      </a:r>
                      <a:endParaRPr lang="en-US" sz="2100" b="0" i="0" u="none" strike="noStrike">
                        <a:solidFill>
                          <a:srgbClr val="000000"/>
                        </a:solidFill>
                        <a:effectLst/>
                        <a:latin typeface="Calibri Light" panose="020F0302020204030204" pitchFamily="34" charset="0"/>
                      </a:endParaRPr>
                    </a:p>
                  </a:txBody>
                  <a:tcPr marL="17681" marR="17681" marT="1768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100" u="none" strike="noStrike">
                          <a:effectLst/>
                        </a:rPr>
                        <a:t>win1</a:t>
                      </a:r>
                      <a:endParaRPr lang="en-US" sz="2100" b="0" i="0" u="none" strike="noStrike">
                        <a:solidFill>
                          <a:srgbClr val="000000"/>
                        </a:solidFill>
                        <a:effectLst/>
                        <a:latin typeface="Calibri Light" panose="020F0302020204030204" pitchFamily="34" charset="0"/>
                      </a:endParaRPr>
                    </a:p>
                  </a:txBody>
                  <a:tcPr marL="17681" marR="17681" marT="17681" marB="0" anchor="ctr"/>
                </a:tc>
                <a:tc>
                  <a:txBody>
                    <a:bodyPr/>
                    <a:lstStyle/>
                    <a:p>
                      <a:pPr algn="ctr" fontAlgn="b"/>
                      <a:r>
                        <a:rPr lang="en-US" sz="2100" u="none" strike="noStrike">
                          <a:effectLst/>
                        </a:rPr>
                        <a:t>win2</a:t>
                      </a:r>
                      <a:endParaRPr lang="en-US" sz="2100" b="0" i="0" u="none" strike="noStrike">
                        <a:solidFill>
                          <a:srgbClr val="000000"/>
                        </a:solidFill>
                        <a:effectLst/>
                        <a:latin typeface="Calibri Light" panose="020F0302020204030204" pitchFamily="34" charset="0"/>
                      </a:endParaRPr>
                    </a:p>
                  </a:txBody>
                  <a:tcPr marL="17681" marR="17681" marT="17681" marB="0" anchor="ctr"/>
                </a:tc>
                <a:tc>
                  <a:txBody>
                    <a:bodyPr/>
                    <a:lstStyle/>
                    <a:p>
                      <a:pPr algn="ctr" fontAlgn="b"/>
                      <a:r>
                        <a:rPr lang="en-US" sz="2100" b="1" i="0" u="none" strike="noStrike">
                          <a:solidFill>
                            <a:schemeClr val="lt1"/>
                          </a:solidFill>
                          <a:effectLst/>
                          <a:latin typeface="+mn-lt"/>
                        </a:rPr>
                        <a:t>Tie</a:t>
                      </a:r>
                      <a:endParaRPr lang="en-US" sz="2100" b="0" i="0" u="none" strike="noStrike">
                        <a:solidFill>
                          <a:srgbClr val="000000"/>
                        </a:solidFill>
                        <a:effectLst/>
                        <a:latin typeface="Calibri Light" panose="020F0302020204030204" pitchFamily="34" charset="0"/>
                      </a:endParaRPr>
                    </a:p>
                  </a:txBody>
                  <a:tcPr marL="17681" marR="17681" marT="17681"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100" u="none" strike="noStrike">
                          <a:effectLst/>
                        </a:rPr>
                        <a:t>score1</a:t>
                      </a:r>
                      <a:endParaRPr lang="en-US" sz="2100" b="0" i="0" u="none" strike="noStrike">
                        <a:solidFill>
                          <a:srgbClr val="000000"/>
                        </a:solidFill>
                        <a:effectLst/>
                        <a:latin typeface="Calibri Light" panose="020F0302020204030204" pitchFamily="34" charset="0"/>
                      </a:endParaRPr>
                    </a:p>
                  </a:txBody>
                  <a:tcPr marL="17681" marR="17681" marT="17681" marB="0" anchor="ctr"/>
                </a:tc>
                <a:tc>
                  <a:txBody>
                    <a:bodyPr/>
                    <a:lstStyle/>
                    <a:p>
                      <a:pPr algn="ctr" fontAlgn="b"/>
                      <a:r>
                        <a:rPr lang="en-US" sz="2100" u="none" strike="noStrike">
                          <a:effectLst/>
                        </a:rPr>
                        <a:t>score2</a:t>
                      </a:r>
                      <a:endParaRPr lang="en-US" sz="2100" b="0" i="0" u="none" strike="noStrike">
                        <a:solidFill>
                          <a:srgbClr val="000000"/>
                        </a:solidFill>
                        <a:effectLst/>
                        <a:latin typeface="Calibri Light" panose="020F0302020204030204" pitchFamily="34" charset="0"/>
                      </a:endParaRPr>
                    </a:p>
                  </a:txBody>
                  <a:tcPr marL="17681" marR="17681" marT="17681" marB="0" anchor="ctr"/>
                </a:tc>
                <a:tc>
                  <a:txBody>
                    <a:bodyPr/>
                    <a:lstStyle/>
                    <a:p>
                      <a:pPr algn="ctr" fontAlgn="b"/>
                      <a:r>
                        <a:rPr lang="en-US" sz="2100" u="none" strike="noStrike">
                          <a:effectLst/>
                        </a:rPr>
                        <a:t>exp_score1</a:t>
                      </a:r>
                      <a:endParaRPr lang="en-US" sz="2100" b="0" i="0" u="none" strike="noStrike">
                        <a:solidFill>
                          <a:srgbClr val="000000"/>
                        </a:solidFill>
                        <a:effectLst/>
                        <a:latin typeface="Calibri Light" panose="020F0302020204030204" pitchFamily="34" charset="0"/>
                      </a:endParaRPr>
                    </a:p>
                  </a:txBody>
                  <a:tcPr marL="17681" marR="17681" marT="17681" marB="0" anchor="ctr"/>
                </a:tc>
                <a:tc>
                  <a:txBody>
                    <a:bodyPr/>
                    <a:lstStyle/>
                    <a:p>
                      <a:pPr algn="ctr" fontAlgn="b"/>
                      <a:r>
                        <a:rPr lang="en-US" sz="2100" u="none" strike="noStrike">
                          <a:effectLst/>
                        </a:rPr>
                        <a:t>exp_score2</a:t>
                      </a:r>
                      <a:endParaRPr lang="en-US" sz="2100" b="0" i="0" u="none" strike="noStrike">
                        <a:solidFill>
                          <a:srgbClr val="000000"/>
                        </a:solidFill>
                        <a:effectLst/>
                        <a:latin typeface="Calibri Light" panose="020F0302020204030204" pitchFamily="34" charset="0"/>
                      </a:endParaRPr>
                    </a:p>
                  </a:txBody>
                  <a:tcPr marL="17681" marR="17681" marT="17681" marB="0" anchor="ctr"/>
                </a:tc>
                <a:extLst>
                  <a:ext uri="{0D108BD9-81ED-4DB2-BD59-A6C34878D82A}">
                    <a16:rowId xmlns:a16="http://schemas.microsoft.com/office/drawing/2014/main" val="1283312513"/>
                  </a:ext>
                </a:extLst>
              </a:tr>
              <a:tr h="515407">
                <a:tc gridSpan="9">
                  <a:txBody>
                    <a:bodyPr/>
                    <a:lstStyle/>
                    <a:p>
                      <a:pPr algn="l"/>
                      <a:r>
                        <a:rPr lang="en-US" sz="2500"/>
                        <a:t>My Projected</a:t>
                      </a:r>
                      <a:r>
                        <a:rPr lang="en-US" sz="2500" baseline="0"/>
                        <a:t> Outcomes</a:t>
                      </a:r>
                      <a:endParaRPr lang="en-US" sz="2500"/>
                    </a:p>
                  </a:txBody>
                  <a:tcPr marL="95446" marR="95446" marT="47723" marB="47723"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3994072062"/>
                  </a:ext>
                </a:extLst>
              </a:tr>
              <a:tr h="419961">
                <a:tc>
                  <a:txBody>
                    <a:bodyPr/>
                    <a:lstStyle/>
                    <a:p>
                      <a:pPr algn="ctr"/>
                      <a:r>
                        <a:rPr lang="en-US" sz="1900" dirty="0"/>
                        <a:t>Roma</a:t>
                      </a:r>
                    </a:p>
                  </a:txBody>
                  <a:tcPr marL="95446" marR="95446" marT="47723" marB="47723" anchor="ctr"/>
                </a:tc>
                <a:tc>
                  <a:txBody>
                    <a:bodyPr/>
                    <a:lstStyle/>
                    <a:p>
                      <a:pPr algn="ctr"/>
                      <a:r>
                        <a:rPr lang="en-US" sz="1900"/>
                        <a:t>Bologna</a:t>
                      </a:r>
                    </a:p>
                  </a:txBody>
                  <a:tcPr marL="95446" marR="95446" marT="47723" marB="47723" anchor="ctr"/>
                </a:tc>
                <a:tc>
                  <a:txBody>
                    <a:bodyPr/>
                    <a:lstStyle/>
                    <a:p>
                      <a:pPr algn="ctr"/>
                      <a:r>
                        <a:rPr lang="en-US" sz="1900"/>
                        <a:t>52.47</a:t>
                      </a:r>
                    </a:p>
                  </a:txBody>
                  <a:tcPr marL="95446" marR="95446" marT="47723" marB="47723" anchor="ctr"/>
                </a:tc>
                <a:tc>
                  <a:txBody>
                    <a:bodyPr/>
                    <a:lstStyle/>
                    <a:p>
                      <a:pPr algn="ctr"/>
                      <a:r>
                        <a:rPr lang="en-US" sz="1900"/>
                        <a:t>22.35</a:t>
                      </a:r>
                    </a:p>
                  </a:txBody>
                  <a:tcPr marL="95446" marR="95446" marT="47723" marB="47723" anchor="ctr"/>
                </a:tc>
                <a:tc>
                  <a:txBody>
                    <a:bodyPr/>
                    <a:lstStyle/>
                    <a:p>
                      <a:pPr algn="ctr"/>
                      <a:r>
                        <a:rPr lang="en-US" sz="1900"/>
                        <a:t>25.18</a:t>
                      </a:r>
                    </a:p>
                  </a:txBody>
                  <a:tcPr marL="95446" marR="95446" marT="47723" marB="47723" anchor="ctr"/>
                </a:tc>
                <a:tc>
                  <a:txBody>
                    <a:bodyPr/>
                    <a:lstStyle/>
                    <a:p>
                      <a:pPr algn="ctr"/>
                      <a:r>
                        <a:rPr lang="en-US" sz="1900"/>
                        <a:t>0</a:t>
                      </a:r>
                    </a:p>
                  </a:txBody>
                  <a:tcPr marL="95446" marR="95446" marT="47723" marB="47723" anchor="ctr"/>
                </a:tc>
                <a:tc>
                  <a:txBody>
                    <a:bodyPr/>
                    <a:lstStyle/>
                    <a:p>
                      <a:pPr algn="ctr"/>
                      <a:r>
                        <a:rPr lang="en-US" sz="1900"/>
                        <a:t>0</a:t>
                      </a:r>
                    </a:p>
                  </a:txBody>
                  <a:tcPr marL="95446" marR="95446" marT="47723" marB="47723" anchor="ctr"/>
                </a:tc>
                <a:tc>
                  <a:txBody>
                    <a:bodyPr/>
                    <a:lstStyle/>
                    <a:p>
                      <a:pPr algn="ctr"/>
                      <a:r>
                        <a:rPr lang="en-US" sz="1900"/>
                        <a:t>0.95</a:t>
                      </a:r>
                    </a:p>
                  </a:txBody>
                  <a:tcPr marL="95446" marR="95446" marT="47723" marB="47723" anchor="ctr"/>
                </a:tc>
                <a:tc>
                  <a:txBody>
                    <a:bodyPr/>
                    <a:lstStyle/>
                    <a:p>
                      <a:pPr algn="ctr"/>
                      <a:r>
                        <a:rPr lang="en-US" sz="1900"/>
                        <a:t>1.31</a:t>
                      </a:r>
                    </a:p>
                  </a:txBody>
                  <a:tcPr marL="95446" marR="95446" marT="47723" marB="47723" anchor="ctr"/>
                </a:tc>
                <a:extLst>
                  <a:ext uri="{0D108BD9-81ED-4DB2-BD59-A6C34878D82A}">
                    <a16:rowId xmlns:a16="http://schemas.microsoft.com/office/drawing/2014/main" val="3899796246"/>
                  </a:ext>
                </a:extLst>
              </a:tr>
              <a:tr h="419961">
                <a:tc>
                  <a:txBody>
                    <a:bodyPr/>
                    <a:lstStyle/>
                    <a:p>
                      <a:pPr algn="ctr"/>
                      <a:r>
                        <a:rPr lang="en-US" sz="1900" dirty="0"/>
                        <a:t>Atalanta</a:t>
                      </a:r>
                    </a:p>
                  </a:txBody>
                  <a:tcPr marL="95446" marR="95446" marT="47723" marB="47723" anchor="ctr">
                    <a:solidFill>
                      <a:srgbClr val="E9EBF5"/>
                    </a:solidFill>
                  </a:tcPr>
                </a:tc>
                <a:tc>
                  <a:txBody>
                    <a:bodyPr/>
                    <a:lstStyle/>
                    <a:p>
                      <a:pPr algn="ctr"/>
                      <a:r>
                        <a:rPr lang="en-US" sz="1900" dirty="0" err="1"/>
                        <a:t>Salernitana</a:t>
                      </a:r>
                      <a:endParaRPr lang="en-US" sz="1900" dirty="0"/>
                    </a:p>
                  </a:txBody>
                  <a:tcPr marL="95446" marR="95446" marT="47723" marB="47723" anchor="ctr">
                    <a:solidFill>
                      <a:srgbClr val="E9EBF5"/>
                    </a:solidFill>
                  </a:tcPr>
                </a:tc>
                <a:tc>
                  <a:txBody>
                    <a:bodyPr/>
                    <a:lstStyle/>
                    <a:p>
                      <a:pPr algn="ctr"/>
                      <a:r>
                        <a:rPr lang="en-US" sz="1900"/>
                        <a:t>71.20</a:t>
                      </a:r>
                    </a:p>
                  </a:txBody>
                  <a:tcPr marL="95446" marR="95446" marT="47723" marB="47723" anchor="ctr">
                    <a:solidFill>
                      <a:srgbClr val="E9EBF5"/>
                    </a:solidFill>
                  </a:tcPr>
                </a:tc>
                <a:tc>
                  <a:txBody>
                    <a:bodyPr/>
                    <a:lstStyle/>
                    <a:p>
                      <a:pPr algn="ctr"/>
                      <a:r>
                        <a:rPr lang="en-US" sz="1900"/>
                        <a:t>12.01</a:t>
                      </a:r>
                    </a:p>
                  </a:txBody>
                  <a:tcPr marL="95446" marR="95446" marT="47723" marB="47723" anchor="ctr">
                    <a:solidFill>
                      <a:srgbClr val="E9EBF5"/>
                    </a:solidFill>
                  </a:tcPr>
                </a:tc>
                <a:tc>
                  <a:txBody>
                    <a:bodyPr/>
                    <a:lstStyle/>
                    <a:p>
                      <a:pPr algn="ctr"/>
                      <a:r>
                        <a:rPr lang="en-US" sz="1900"/>
                        <a:t>16.79</a:t>
                      </a:r>
                    </a:p>
                  </a:txBody>
                  <a:tcPr marL="95446" marR="95446" marT="47723" marB="47723" anchor="ctr">
                    <a:solidFill>
                      <a:srgbClr val="E9EBF5"/>
                    </a:solidFill>
                  </a:tcPr>
                </a:tc>
                <a:tc>
                  <a:txBody>
                    <a:bodyPr/>
                    <a:lstStyle/>
                    <a:p>
                      <a:pPr algn="ctr"/>
                      <a:r>
                        <a:rPr lang="en-US" sz="1900"/>
                        <a:t>1</a:t>
                      </a:r>
                    </a:p>
                  </a:txBody>
                  <a:tcPr marL="95446" marR="95446" marT="47723" marB="47723" anchor="ctr">
                    <a:solidFill>
                      <a:srgbClr val="E9EBF5"/>
                    </a:solidFill>
                  </a:tcPr>
                </a:tc>
                <a:tc>
                  <a:txBody>
                    <a:bodyPr/>
                    <a:lstStyle/>
                    <a:p>
                      <a:pPr algn="ctr"/>
                      <a:r>
                        <a:rPr lang="en-US" sz="1900"/>
                        <a:t>1</a:t>
                      </a:r>
                    </a:p>
                  </a:txBody>
                  <a:tcPr marL="95446" marR="95446" marT="47723" marB="47723" anchor="ctr">
                    <a:solidFill>
                      <a:srgbClr val="E9EBF5"/>
                    </a:solidFill>
                  </a:tcPr>
                </a:tc>
                <a:tc>
                  <a:txBody>
                    <a:bodyPr/>
                    <a:lstStyle/>
                    <a:p>
                      <a:pPr algn="ctr"/>
                      <a:r>
                        <a:rPr lang="en-US" sz="1900"/>
                        <a:t>2.52</a:t>
                      </a:r>
                    </a:p>
                  </a:txBody>
                  <a:tcPr marL="95446" marR="95446" marT="47723" marB="47723" anchor="ctr">
                    <a:solidFill>
                      <a:srgbClr val="E9EBF5"/>
                    </a:solidFill>
                  </a:tcPr>
                </a:tc>
                <a:tc>
                  <a:txBody>
                    <a:bodyPr/>
                    <a:lstStyle/>
                    <a:p>
                      <a:pPr algn="ctr"/>
                      <a:r>
                        <a:rPr lang="en-US" sz="1900"/>
                        <a:t>0.99</a:t>
                      </a:r>
                    </a:p>
                  </a:txBody>
                  <a:tcPr marL="95446" marR="95446" marT="47723" marB="47723" anchor="ctr">
                    <a:solidFill>
                      <a:srgbClr val="E9EBF5"/>
                    </a:solidFill>
                  </a:tcPr>
                </a:tc>
                <a:extLst>
                  <a:ext uri="{0D108BD9-81ED-4DB2-BD59-A6C34878D82A}">
                    <a16:rowId xmlns:a16="http://schemas.microsoft.com/office/drawing/2014/main" val="7242006"/>
                  </a:ext>
                </a:extLst>
              </a:tr>
              <a:tr h="515407">
                <a:tc gridSpan="9">
                  <a:txBody>
                    <a:bodyPr/>
                    <a:lstStyle/>
                    <a:p>
                      <a:pPr algn="l"/>
                      <a:r>
                        <a:rPr lang="en-US" sz="2500"/>
                        <a:t>538 Projected</a:t>
                      </a:r>
                      <a:r>
                        <a:rPr lang="en-US" sz="2500" baseline="0"/>
                        <a:t> Outcomes</a:t>
                      </a:r>
                      <a:endParaRPr lang="en-US" sz="2500"/>
                    </a:p>
                  </a:txBody>
                  <a:tcPr marL="95446" marR="95446" marT="47723" marB="47723" anchor="ctr">
                    <a:solidFill>
                      <a:srgbClr val="CFD5EA"/>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29659235"/>
                  </a:ext>
                </a:extLst>
              </a:tr>
              <a:tr h="419961">
                <a:tc>
                  <a:txBody>
                    <a:bodyPr/>
                    <a:lstStyle/>
                    <a:p>
                      <a:pPr algn="ctr"/>
                      <a:r>
                        <a:rPr lang="en-US" sz="1900"/>
                        <a:t>Roma</a:t>
                      </a:r>
                    </a:p>
                  </a:txBody>
                  <a:tcPr marL="95446" marR="95446" marT="47723" marB="47723" anchor="ctr">
                    <a:solidFill>
                      <a:srgbClr val="E9EBF5"/>
                    </a:solidFill>
                  </a:tcPr>
                </a:tc>
                <a:tc>
                  <a:txBody>
                    <a:bodyPr/>
                    <a:lstStyle/>
                    <a:p>
                      <a:pPr algn="ctr"/>
                      <a:r>
                        <a:rPr lang="en-US" sz="1900"/>
                        <a:t>Bologna</a:t>
                      </a:r>
                    </a:p>
                  </a:txBody>
                  <a:tcPr marL="95446" marR="95446" marT="47723" marB="47723" anchor="ctr">
                    <a:solidFill>
                      <a:srgbClr val="E9EBF5"/>
                    </a:solidFill>
                  </a:tcPr>
                </a:tc>
                <a:tc>
                  <a:txBody>
                    <a:bodyPr/>
                    <a:lstStyle/>
                    <a:p>
                      <a:pPr algn="ctr"/>
                      <a:r>
                        <a:rPr lang="en-US" sz="1900"/>
                        <a:t>51.02</a:t>
                      </a:r>
                    </a:p>
                  </a:txBody>
                  <a:tcPr marL="95446" marR="95446" marT="47723" marB="47723" anchor="ctr">
                    <a:solidFill>
                      <a:srgbClr val="E9EBF5"/>
                    </a:solidFill>
                  </a:tcPr>
                </a:tc>
                <a:tc>
                  <a:txBody>
                    <a:bodyPr/>
                    <a:lstStyle/>
                    <a:p>
                      <a:pPr algn="ctr"/>
                      <a:r>
                        <a:rPr lang="en-US" sz="1900"/>
                        <a:t>22.33</a:t>
                      </a:r>
                    </a:p>
                  </a:txBody>
                  <a:tcPr marL="95446" marR="95446" marT="47723" marB="47723" anchor="ctr">
                    <a:solidFill>
                      <a:srgbClr val="E9EBF5"/>
                    </a:solidFill>
                  </a:tcPr>
                </a:tc>
                <a:tc>
                  <a:txBody>
                    <a:bodyPr/>
                    <a:lstStyle/>
                    <a:p>
                      <a:pPr algn="ctr"/>
                      <a:r>
                        <a:rPr lang="en-US" sz="1900"/>
                        <a:t>26.00</a:t>
                      </a:r>
                    </a:p>
                  </a:txBody>
                  <a:tcPr marL="95446" marR="95446" marT="47723" marB="47723" anchor="ctr">
                    <a:solidFill>
                      <a:srgbClr val="E9EBF5"/>
                    </a:solidFill>
                  </a:tcPr>
                </a:tc>
                <a:tc>
                  <a:txBody>
                    <a:bodyPr/>
                    <a:lstStyle/>
                    <a:p>
                      <a:pPr algn="ctr"/>
                      <a:r>
                        <a:rPr lang="en-US" sz="1900"/>
                        <a:t>0</a:t>
                      </a:r>
                    </a:p>
                  </a:txBody>
                  <a:tcPr marL="95446" marR="95446" marT="47723" marB="47723" anchor="ctr">
                    <a:solidFill>
                      <a:srgbClr val="E9EBF5"/>
                    </a:solidFill>
                  </a:tcPr>
                </a:tc>
                <a:tc>
                  <a:txBody>
                    <a:bodyPr/>
                    <a:lstStyle/>
                    <a:p>
                      <a:pPr algn="ctr"/>
                      <a:r>
                        <a:rPr lang="en-US" sz="1900"/>
                        <a:t>0</a:t>
                      </a:r>
                    </a:p>
                  </a:txBody>
                  <a:tcPr marL="95446" marR="95446" marT="47723" marB="47723" anchor="ctr">
                    <a:solidFill>
                      <a:srgbClr val="E9EBF5"/>
                    </a:solidFill>
                  </a:tcPr>
                </a:tc>
                <a:tc>
                  <a:txBody>
                    <a:bodyPr/>
                    <a:lstStyle/>
                    <a:p>
                      <a:pPr algn="ctr"/>
                      <a:r>
                        <a:rPr lang="en-US" sz="1900"/>
                        <a:t>0.95</a:t>
                      </a:r>
                    </a:p>
                  </a:txBody>
                  <a:tcPr marL="95446" marR="95446" marT="47723" marB="47723" anchor="ctr">
                    <a:solidFill>
                      <a:srgbClr val="E9EBF5"/>
                    </a:solidFill>
                  </a:tcPr>
                </a:tc>
                <a:tc>
                  <a:txBody>
                    <a:bodyPr/>
                    <a:lstStyle/>
                    <a:p>
                      <a:pPr algn="ctr"/>
                      <a:r>
                        <a:rPr lang="en-US" sz="1900"/>
                        <a:t>1.31</a:t>
                      </a:r>
                    </a:p>
                  </a:txBody>
                  <a:tcPr marL="95446" marR="95446" marT="47723" marB="47723" anchor="ctr">
                    <a:solidFill>
                      <a:srgbClr val="E9EBF5"/>
                    </a:solidFill>
                  </a:tcPr>
                </a:tc>
                <a:extLst>
                  <a:ext uri="{0D108BD9-81ED-4DB2-BD59-A6C34878D82A}">
                    <a16:rowId xmlns:a16="http://schemas.microsoft.com/office/drawing/2014/main" val="1395236928"/>
                  </a:ext>
                </a:extLst>
              </a:tr>
              <a:tr h="419961">
                <a:tc>
                  <a:txBody>
                    <a:bodyPr/>
                    <a:lstStyle/>
                    <a:p>
                      <a:pPr algn="ctr"/>
                      <a:r>
                        <a:rPr lang="en-US" sz="1900"/>
                        <a:t>Atalanta</a:t>
                      </a:r>
                    </a:p>
                  </a:txBody>
                  <a:tcPr marL="95446" marR="95446" marT="47723" marB="47723" anchor="ctr"/>
                </a:tc>
                <a:tc>
                  <a:txBody>
                    <a:bodyPr/>
                    <a:lstStyle/>
                    <a:p>
                      <a:pPr algn="ctr"/>
                      <a:r>
                        <a:rPr lang="en-US" sz="1900"/>
                        <a:t>Salernitana</a:t>
                      </a:r>
                    </a:p>
                  </a:txBody>
                  <a:tcPr marL="95446" marR="95446" marT="47723" marB="47723" anchor="ctr"/>
                </a:tc>
                <a:tc>
                  <a:txBody>
                    <a:bodyPr/>
                    <a:lstStyle/>
                    <a:p>
                      <a:pPr algn="ctr"/>
                      <a:r>
                        <a:rPr lang="en-US" sz="1900"/>
                        <a:t>69.32</a:t>
                      </a:r>
                    </a:p>
                  </a:txBody>
                  <a:tcPr marL="95446" marR="95446" marT="47723" marB="47723" anchor="ctr"/>
                </a:tc>
                <a:tc>
                  <a:txBody>
                    <a:bodyPr/>
                    <a:lstStyle/>
                    <a:p>
                      <a:pPr algn="ctr"/>
                      <a:r>
                        <a:rPr lang="en-US" sz="1900"/>
                        <a:t>12.76</a:t>
                      </a:r>
                    </a:p>
                  </a:txBody>
                  <a:tcPr marL="95446" marR="95446" marT="47723" marB="47723" anchor="ctr"/>
                </a:tc>
                <a:tc>
                  <a:txBody>
                    <a:bodyPr/>
                    <a:lstStyle/>
                    <a:p>
                      <a:pPr algn="ctr"/>
                      <a:r>
                        <a:rPr lang="en-US" sz="1900"/>
                        <a:t>17.43</a:t>
                      </a:r>
                    </a:p>
                  </a:txBody>
                  <a:tcPr marL="95446" marR="95446" marT="47723" marB="47723" anchor="ctr"/>
                </a:tc>
                <a:tc>
                  <a:txBody>
                    <a:bodyPr/>
                    <a:lstStyle/>
                    <a:p>
                      <a:pPr algn="ctr"/>
                      <a:r>
                        <a:rPr lang="en-US" sz="1900"/>
                        <a:t>1</a:t>
                      </a:r>
                    </a:p>
                  </a:txBody>
                  <a:tcPr marL="95446" marR="95446" marT="47723" marB="47723" anchor="ctr"/>
                </a:tc>
                <a:tc>
                  <a:txBody>
                    <a:bodyPr/>
                    <a:lstStyle/>
                    <a:p>
                      <a:pPr algn="ctr"/>
                      <a:r>
                        <a:rPr lang="en-US" sz="1900"/>
                        <a:t>1</a:t>
                      </a:r>
                    </a:p>
                  </a:txBody>
                  <a:tcPr marL="95446" marR="95446" marT="47723" marB="47723" anchor="ctr"/>
                </a:tc>
                <a:tc>
                  <a:txBody>
                    <a:bodyPr/>
                    <a:lstStyle/>
                    <a:p>
                      <a:pPr algn="ctr"/>
                      <a:r>
                        <a:rPr lang="en-US" sz="1900"/>
                        <a:t>2.52</a:t>
                      </a:r>
                    </a:p>
                  </a:txBody>
                  <a:tcPr marL="95446" marR="95446" marT="47723" marB="47723" anchor="ctr"/>
                </a:tc>
                <a:tc>
                  <a:txBody>
                    <a:bodyPr/>
                    <a:lstStyle/>
                    <a:p>
                      <a:pPr algn="ctr"/>
                      <a:r>
                        <a:rPr lang="en-US" sz="1900" dirty="0"/>
                        <a:t>0.99</a:t>
                      </a:r>
                    </a:p>
                  </a:txBody>
                  <a:tcPr marL="95446" marR="95446" marT="47723" marB="47723" anchor="ctr"/>
                </a:tc>
                <a:extLst>
                  <a:ext uri="{0D108BD9-81ED-4DB2-BD59-A6C34878D82A}">
                    <a16:rowId xmlns:a16="http://schemas.microsoft.com/office/drawing/2014/main" val="3605169867"/>
                  </a:ext>
                </a:extLst>
              </a:tr>
            </a:tbl>
          </a:graphicData>
        </a:graphic>
      </p:graphicFrame>
    </p:spTree>
    <p:extLst>
      <p:ext uri="{BB962C8B-B14F-4D97-AF65-F5344CB8AC3E}">
        <p14:creationId xmlns:p14="http://schemas.microsoft.com/office/powerpoint/2010/main" val="1698140736"/>
      </p:ext>
    </p:extLst>
  </p:cSld>
  <p:clrMapOvr>
    <a:masterClrMapping/>
  </p:clrMapOvr>
  <mc:AlternateContent xmlns:mc="http://schemas.openxmlformats.org/markup-compatibility/2006">
    <mc:Choice xmlns:p14="http://schemas.microsoft.com/office/powerpoint/2010/main" Requires="p14">
      <p:transition spd="slow" p14:dur="2000" advTm="74616"/>
    </mc:Choice>
    <mc:Fallback>
      <p:transition spd="slow" advTm="746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39C16-0534-AC49-9CDB-CAF43A424380}"/>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Prediction Process</a:t>
            </a:r>
          </a:p>
        </p:txBody>
      </p:sp>
      <p:graphicFrame>
        <p:nvGraphicFramePr>
          <p:cNvPr id="10" name="Diagram 9">
            <a:extLst>
              <a:ext uri="{FF2B5EF4-FFF2-40B4-BE49-F238E27FC236}">
                <a16:creationId xmlns:a16="http://schemas.microsoft.com/office/drawing/2014/main" id="{E001EE17-5A23-8640-B701-7821B65D7434}"/>
              </a:ext>
            </a:extLst>
          </p:cNvPr>
          <p:cNvGraphicFramePr/>
          <p:nvPr>
            <p:extLst>
              <p:ext uri="{D42A27DB-BD31-4B8C-83A1-F6EECF244321}">
                <p14:modId xmlns:p14="http://schemas.microsoft.com/office/powerpoint/2010/main" val="112524407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1522666"/>
      </p:ext>
    </p:extLst>
  </p:cSld>
  <p:clrMapOvr>
    <a:masterClrMapping/>
  </p:clrMapOvr>
  <mc:AlternateContent xmlns:mc="http://schemas.openxmlformats.org/markup-compatibility/2006">
    <mc:Choice xmlns:p14="http://schemas.microsoft.com/office/powerpoint/2010/main" Requires="p14">
      <p:transition spd="slow" p14:dur="2000" advTm="39299"/>
    </mc:Choice>
    <mc:Fallback>
      <p:transition spd="slow" advTm="3929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F0AA5FD3-177A-4313-B5D0-2DF4B3443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82696" y="-3082698"/>
            <a:ext cx="6026299" cy="12191695"/>
          </a:xfrm>
          <a:custGeom>
            <a:avLst/>
            <a:gdLst>
              <a:gd name="connsiteX0" fmla="*/ 0 w 6026299"/>
              <a:gd name="connsiteY0" fmla="*/ 12190169 h 12191695"/>
              <a:gd name="connsiteX1" fmla="*/ 0 w 6026299"/>
              <a:gd name="connsiteY1" fmla="*/ 1217 h 12191695"/>
              <a:gd name="connsiteX2" fmla="*/ 169958 w 6026299"/>
              <a:gd name="connsiteY2" fmla="*/ 1217 h 12191695"/>
              <a:gd name="connsiteX3" fmla="*/ 169958 w 6026299"/>
              <a:gd name="connsiteY3" fmla="*/ 0 h 12191695"/>
              <a:gd name="connsiteX4" fmla="*/ 413807 w 6026299"/>
              <a:gd name="connsiteY4" fmla="*/ 0 h 12191695"/>
              <a:gd name="connsiteX5" fmla="*/ 675079 w 6026299"/>
              <a:gd name="connsiteY5" fmla="*/ 0 h 12191695"/>
              <a:gd name="connsiteX6" fmla="*/ 893165 w 6026299"/>
              <a:gd name="connsiteY6" fmla="*/ 0 h 12191695"/>
              <a:gd name="connsiteX7" fmla="*/ 925786 w 6026299"/>
              <a:gd name="connsiteY7" fmla="*/ 0 h 12191695"/>
              <a:gd name="connsiteX8" fmla="*/ 1581826 w 6026299"/>
              <a:gd name="connsiteY8" fmla="*/ 0 h 12191695"/>
              <a:gd name="connsiteX9" fmla="*/ 1590992 w 6026299"/>
              <a:gd name="connsiteY9" fmla="*/ 0 h 12191695"/>
              <a:gd name="connsiteX10" fmla="*/ 1685164 w 6026299"/>
              <a:gd name="connsiteY10" fmla="*/ 0 h 12191695"/>
              <a:gd name="connsiteX11" fmla="*/ 2806109 w 6026299"/>
              <a:gd name="connsiteY11" fmla="*/ 0 h 12191695"/>
              <a:gd name="connsiteX12" fmla="*/ 4807848 w 6026299"/>
              <a:gd name="connsiteY12" fmla="*/ 0 h 12191695"/>
              <a:gd name="connsiteX13" fmla="*/ 4824457 w 6026299"/>
              <a:gd name="connsiteY13" fmla="*/ 26661 h 12191695"/>
              <a:gd name="connsiteX14" fmla="*/ 6026299 w 6026299"/>
              <a:gd name="connsiteY14" fmla="*/ 6438338 h 12191695"/>
              <a:gd name="connsiteX15" fmla="*/ 4619169 w 6026299"/>
              <a:gd name="connsiteY15" fmla="*/ 11332719 h 12191695"/>
              <a:gd name="connsiteX16" fmla="*/ 4231307 w 6026299"/>
              <a:gd name="connsiteY16" fmla="*/ 12054097 h 12191695"/>
              <a:gd name="connsiteX17" fmla="*/ 4147408 w 6026299"/>
              <a:gd name="connsiteY17" fmla="*/ 12191695 h 12191695"/>
              <a:gd name="connsiteX18" fmla="*/ 2806109 w 6026299"/>
              <a:gd name="connsiteY18" fmla="*/ 12191695 h 12191695"/>
              <a:gd name="connsiteX19" fmla="*/ 1590992 w 6026299"/>
              <a:gd name="connsiteY19" fmla="*/ 12191695 h 12191695"/>
              <a:gd name="connsiteX20" fmla="*/ 1581826 w 6026299"/>
              <a:gd name="connsiteY20" fmla="*/ 12191695 h 12191695"/>
              <a:gd name="connsiteX21" fmla="*/ 1453643 w 6026299"/>
              <a:gd name="connsiteY21" fmla="*/ 12191695 h 12191695"/>
              <a:gd name="connsiteX22" fmla="*/ 925786 w 6026299"/>
              <a:gd name="connsiteY22" fmla="*/ 12191695 h 12191695"/>
              <a:gd name="connsiteX23" fmla="*/ 893165 w 6026299"/>
              <a:gd name="connsiteY23" fmla="*/ 12191695 h 12191695"/>
              <a:gd name="connsiteX24" fmla="*/ 675079 w 6026299"/>
              <a:gd name="connsiteY24" fmla="*/ 12191695 h 12191695"/>
              <a:gd name="connsiteX25" fmla="*/ 413807 w 6026299"/>
              <a:gd name="connsiteY25" fmla="*/ 12191695 h 12191695"/>
              <a:gd name="connsiteX26" fmla="*/ 169958 w 6026299"/>
              <a:gd name="connsiteY26" fmla="*/ 12191695 h 12191695"/>
              <a:gd name="connsiteX27" fmla="*/ 169958 w 6026299"/>
              <a:gd name="connsiteY27" fmla="*/ 12190169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026299" h="12191695">
                <a:moveTo>
                  <a:pt x="0" y="12190169"/>
                </a:moveTo>
                <a:lnTo>
                  <a:pt x="0" y="1217"/>
                </a:lnTo>
                <a:lnTo>
                  <a:pt x="169958" y="1217"/>
                </a:lnTo>
                <a:lnTo>
                  <a:pt x="169958" y="0"/>
                </a:lnTo>
                <a:lnTo>
                  <a:pt x="413807" y="0"/>
                </a:lnTo>
                <a:lnTo>
                  <a:pt x="675079" y="0"/>
                </a:lnTo>
                <a:lnTo>
                  <a:pt x="893165" y="0"/>
                </a:lnTo>
                <a:lnTo>
                  <a:pt x="925786" y="0"/>
                </a:lnTo>
                <a:lnTo>
                  <a:pt x="1581826" y="0"/>
                </a:lnTo>
                <a:lnTo>
                  <a:pt x="1590992" y="0"/>
                </a:lnTo>
                <a:lnTo>
                  <a:pt x="1685164" y="0"/>
                </a:lnTo>
                <a:lnTo>
                  <a:pt x="2806109" y="0"/>
                </a:lnTo>
                <a:lnTo>
                  <a:pt x="4807848" y="0"/>
                </a:lnTo>
                <a:lnTo>
                  <a:pt x="4824457" y="26661"/>
                </a:lnTo>
                <a:cubicBezTo>
                  <a:pt x="5595579" y="1341551"/>
                  <a:pt x="6026299" y="3721137"/>
                  <a:pt x="6026299" y="6438338"/>
                </a:cubicBezTo>
                <a:cubicBezTo>
                  <a:pt x="6026299" y="8833790"/>
                  <a:pt x="5329078" y="9960353"/>
                  <a:pt x="4619169" y="11332719"/>
                </a:cubicBezTo>
                <a:cubicBezTo>
                  <a:pt x="4489892" y="11582638"/>
                  <a:pt x="4361797" y="11827452"/>
                  <a:pt x="4231307" y="12054097"/>
                </a:cubicBezTo>
                <a:lnTo>
                  <a:pt x="4147408" y="12191695"/>
                </a:lnTo>
                <a:lnTo>
                  <a:pt x="2806109" y="12191695"/>
                </a:lnTo>
                <a:lnTo>
                  <a:pt x="1590992" y="12191695"/>
                </a:lnTo>
                <a:lnTo>
                  <a:pt x="1581826" y="12191695"/>
                </a:lnTo>
                <a:lnTo>
                  <a:pt x="1453643" y="12191695"/>
                </a:lnTo>
                <a:lnTo>
                  <a:pt x="925786" y="12191695"/>
                </a:lnTo>
                <a:lnTo>
                  <a:pt x="893165" y="12191695"/>
                </a:lnTo>
                <a:lnTo>
                  <a:pt x="675079" y="12191695"/>
                </a:lnTo>
                <a:lnTo>
                  <a:pt x="413807" y="12191695"/>
                </a:lnTo>
                <a:lnTo>
                  <a:pt x="169958" y="12191695"/>
                </a:lnTo>
                <a:lnTo>
                  <a:pt x="169958" y="12190169"/>
                </a:ln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itle 1">
            <a:extLst>
              <a:ext uri="{FF2B5EF4-FFF2-40B4-BE49-F238E27FC236}">
                <a16:creationId xmlns:a16="http://schemas.microsoft.com/office/drawing/2014/main" id="{5D404744-5E4B-B742-85E0-90B1A772DC54}"/>
              </a:ext>
            </a:extLst>
          </p:cNvPr>
          <p:cNvSpPr txBox="1">
            <a:spLocks/>
          </p:cNvSpPr>
          <p:nvPr/>
        </p:nvSpPr>
        <p:spPr>
          <a:xfrm>
            <a:off x="4312255" y="351412"/>
            <a:ext cx="3291703" cy="811997"/>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dirty="0"/>
              <a:t>Conclusion</a:t>
            </a:r>
          </a:p>
        </p:txBody>
      </p:sp>
      <p:sp>
        <p:nvSpPr>
          <p:cNvPr id="65" name="Freeform: Shape 64">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aphicFrame>
        <p:nvGraphicFramePr>
          <p:cNvPr id="54" name="Content Placeholder 2">
            <a:extLst>
              <a:ext uri="{FF2B5EF4-FFF2-40B4-BE49-F238E27FC236}">
                <a16:creationId xmlns:a16="http://schemas.microsoft.com/office/drawing/2014/main" id="{95356C7B-4A38-9438-300B-95A7AA9A709B}"/>
              </a:ext>
            </a:extLst>
          </p:cNvPr>
          <p:cNvGraphicFramePr>
            <a:graphicFrameLocks noGrp="1"/>
          </p:cNvGraphicFramePr>
          <p:nvPr>
            <p:ph sz="half" idx="1"/>
            <p:extLst>
              <p:ext uri="{D42A27DB-BD31-4B8C-83A1-F6EECF244321}">
                <p14:modId xmlns:p14="http://schemas.microsoft.com/office/powerpoint/2010/main" val="259941405"/>
              </p:ext>
            </p:extLst>
          </p:nvPr>
        </p:nvGraphicFramePr>
        <p:xfrm>
          <a:off x="533511" y="1144740"/>
          <a:ext cx="10849192" cy="4955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Table 19">
            <a:extLst>
              <a:ext uri="{FF2B5EF4-FFF2-40B4-BE49-F238E27FC236}">
                <a16:creationId xmlns:a16="http://schemas.microsoft.com/office/drawing/2014/main" id="{8580BC9B-D370-22C7-3EF4-567124A3928C}"/>
              </a:ext>
            </a:extLst>
          </p:cNvPr>
          <p:cNvGraphicFramePr>
            <a:graphicFrameLocks noGrp="1"/>
          </p:cNvGraphicFramePr>
          <p:nvPr>
            <p:extLst>
              <p:ext uri="{D42A27DB-BD31-4B8C-83A1-F6EECF244321}">
                <p14:modId xmlns:p14="http://schemas.microsoft.com/office/powerpoint/2010/main" val="4268008209"/>
              </p:ext>
            </p:extLst>
          </p:nvPr>
        </p:nvGraphicFramePr>
        <p:xfrm>
          <a:off x="6316717" y="3037490"/>
          <a:ext cx="5065986" cy="2932386"/>
        </p:xfrm>
        <a:graphic>
          <a:graphicData uri="http://schemas.openxmlformats.org/drawingml/2006/table">
            <a:tbl>
              <a:tblPr firstRow="1" bandRow="1">
                <a:solidFill>
                  <a:srgbClr val="4372C4">
                    <a:alpha val="50196"/>
                  </a:srgbClr>
                </a:solidFill>
                <a:tableStyleId>{9D7B26C5-4107-4FEC-AEDC-1716B250A1EF}</a:tableStyleId>
              </a:tblPr>
              <a:tblGrid>
                <a:gridCol w="3039454">
                  <a:extLst>
                    <a:ext uri="{9D8B030D-6E8A-4147-A177-3AD203B41FA5}">
                      <a16:colId xmlns:a16="http://schemas.microsoft.com/office/drawing/2014/main" val="275720556"/>
                    </a:ext>
                  </a:extLst>
                </a:gridCol>
                <a:gridCol w="2026532">
                  <a:extLst>
                    <a:ext uri="{9D8B030D-6E8A-4147-A177-3AD203B41FA5}">
                      <a16:colId xmlns:a16="http://schemas.microsoft.com/office/drawing/2014/main" val="2393144387"/>
                    </a:ext>
                  </a:extLst>
                </a:gridCol>
              </a:tblGrid>
              <a:tr h="1205543">
                <a:tc>
                  <a:txBody>
                    <a:bodyPr/>
                    <a:lstStyle/>
                    <a:p>
                      <a:pPr algn="ctr"/>
                      <a:r>
                        <a:rPr lang="en-US" sz="2400" dirty="0">
                          <a:solidFill>
                            <a:schemeClr val="tx1"/>
                          </a:solidFill>
                        </a:rPr>
                        <a:t>Prediction</a:t>
                      </a:r>
                      <a:r>
                        <a:rPr lang="en-US" sz="2400" baseline="0" dirty="0">
                          <a:solidFill>
                            <a:schemeClr val="tx1"/>
                          </a:solidFill>
                        </a:rPr>
                        <a:t> Method</a:t>
                      </a:r>
                      <a:endParaRPr lang="en-US" sz="2400" dirty="0">
                        <a:solidFill>
                          <a:schemeClr val="tx1"/>
                        </a:solidFill>
                      </a:endParaRPr>
                    </a:p>
                  </a:txBody>
                  <a:tcPr marL="163870" marR="163870" marT="81935" marB="81935"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4372C4">
                        <a:alpha val="20000"/>
                      </a:srgbClr>
                    </a:solidFill>
                  </a:tcPr>
                </a:tc>
                <a:tc>
                  <a:txBody>
                    <a:bodyPr/>
                    <a:lstStyle/>
                    <a:p>
                      <a:pPr algn="ctr"/>
                      <a:r>
                        <a:rPr lang="en-US" sz="2400" dirty="0">
                          <a:solidFill>
                            <a:schemeClr val="tx1"/>
                          </a:solidFill>
                        </a:rPr>
                        <a:t>Success Rate</a:t>
                      </a:r>
                      <a:r>
                        <a:rPr lang="en-US" sz="2400" baseline="30000" dirty="0">
                          <a:solidFill>
                            <a:schemeClr val="tx1"/>
                          </a:solidFill>
                        </a:rPr>
                        <a:t>*</a:t>
                      </a:r>
                      <a:endParaRPr lang="en-US" sz="2400" dirty="0">
                        <a:solidFill>
                          <a:schemeClr val="tx1"/>
                        </a:solidFill>
                      </a:endParaRPr>
                    </a:p>
                  </a:txBody>
                  <a:tcPr marL="163870" marR="163870" marT="81935" marB="81935"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4372C4">
                        <a:alpha val="20000"/>
                      </a:srgbClr>
                    </a:solidFill>
                  </a:tcPr>
                </a:tc>
                <a:extLst>
                  <a:ext uri="{0D108BD9-81ED-4DB2-BD59-A6C34878D82A}">
                    <a16:rowId xmlns:a16="http://schemas.microsoft.com/office/drawing/2014/main" val="1468491873"/>
                  </a:ext>
                </a:extLst>
              </a:tr>
              <a:tr h="839359">
                <a:tc>
                  <a:txBody>
                    <a:bodyPr/>
                    <a:lstStyle/>
                    <a:p>
                      <a:r>
                        <a:rPr lang="en-US" sz="2000" dirty="0"/>
                        <a:t>My</a:t>
                      </a:r>
                      <a:r>
                        <a:rPr lang="en-US" sz="2000" baseline="0" dirty="0"/>
                        <a:t> Method</a:t>
                      </a:r>
                      <a:endParaRPr lang="en-US" sz="2000" dirty="0"/>
                    </a:p>
                  </a:txBody>
                  <a:tcPr marL="163870" marR="163870" marT="81935" marB="81935" anchor="ctr">
                    <a:lnL w="952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rgbClr val="FFFFFF"/>
                    </a:solidFill>
                  </a:tcPr>
                </a:tc>
                <a:tc>
                  <a:txBody>
                    <a:bodyPr/>
                    <a:lstStyle/>
                    <a:p>
                      <a:pPr algn="ctr"/>
                      <a:r>
                        <a:rPr lang="en-US" sz="2000" dirty="0"/>
                        <a:t>56%</a:t>
                      </a:r>
                    </a:p>
                  </a:txBody>
                  <a:tcPr marL="163870" marR="163870" marT="81935" marB="81935" anchor="ctr">
                    <a:lnR w="952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rgbClr val="FFFFFF"/>
                    </a:solidFill>
                  </a:tcPr>
                </a:tc>
                <a:extLst>
                  <a:ext uri="{0D108BD9-81ED-4DB2-BD59-A6C34878D82A}">
                    <a16:rowId xmlns:a16="http://schemas.microsoft.com/office/drawing/2014/main" val="2530665274"/>
                  </a:ext>
                </a:extLst>
              </a:tr>
              <a:tr h="887484">
                <a:tc>
                  <a:txBody>
                    <a:bodyPr/>
                    <a:lstStyle/>
                    <a:p>
                      <a:r>
                        <a:rPr lang="en-US" sz="2000" dirty="0"/>
                        <a:t>FiveThirtyEight</a:t>
                      </a:r>
                      <a:r>
                        <a:rPr lang="en-US" sz="2000" baseline="0" dirty="0"/>
                        <a:t> Method</a:t>
                      </a:r>
                      <a:endParaRPr lang="en-US" sz="2000" dirty="0"/>
                    </a:p>
                  </a:txBody>
                  <a:tcPr marL="163870" marR="163870" marT="81935" marB="81935" anchor="ctr">
                    <a:lnL w="9525" cap="flat" cmpd="sng" algn="ctr">
                      <a:solidFill>
                        <a:schemeClr val="tx1"/>
                      </a:solidFill>
                      <a:prstDash val="solid"/>
                      <a:round/>
                      <a:headEnd type="none" w="med" len="med"/>
                      <a:tailEnd type="none" w="med" len="med"/>
                    </a:lnL>
                    <a:lnB w="9525" cap="flat" cmpd="sng" algn="ctr">
                      <a:solidFill>
                        <a:schemeClr val="tx1"/>
                      </a:solidFill>
                      <a:prstDash val="solid"/>
                      <a:round/>
                      <a:headEnd type="none" w="med" len="med"/>
                      <a:tailEnd type="none" w="med" len="med"/>
                    </a:lnB>
                    <a:solidFill>
                      <a:srgbClr val="E9EBF6"/>
                    </a:solidFill>
                  </a:tcPr>
                </a:tc>
                <a:tc>
                  <a:txBody>
                    <a:bodyPr/>
                    <a:lstStyle/>
                    <a:p>
                      <a:pPr algn="ctr"/>
                      <a:r>
                        <a:rPr lang="en-US" sz="2000" dirty="0"/>
                        <a:t>53%</a:t>
                      </a:r>
                    </a:p>
                  </a:txBody>
                  <a:tcPr marL="163870" marR="163870" marT="81935" marB="81935" anchor="ctr">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rgbClr val="E9EBF6"/>
                    </a:solidFill>
                  </a:tcPr>
                </a:tc>
                <a:extLst>
                  <a:ext uri="{0D108BD9-81ED-4DB2-BD59-A6C34878D82A}">
                    <a16:rowId xmlns:a16="http://schemas.microsoft.com/office/drawing/2014/main" val="469056880"/>
                  </a:ext>
                </a:extLst>
              </a:tr>
            </a:tbl>
          </a:graphicData>
        </a:graphic>
      </p:graphicFrame>
    </p:spTree>
    <p:extLst>
      <p:ext uri="{BB962C8B-B14F-4D97-AF65-F5344CB8AC3E}">
        <p14:creationId xmlns:p14="http://schemas.microsoft.com/office/powerpoint/2010/main" val="2589425661"/>
      </p:ext>
    </p:extLst>
  </p:cSld>
  <p:clrMapOvr>
    <a:masterClrMapping/>
  </p:clrMapOvr>
  <mc:AlternateContent xmlns:mc="http://schemas.openxmlformats.org/markup-compatibility/2006">
    <mc:Choice xmlns:p14="http://schemas.microsoft.com/office/powerpoint/2010/main" Requires="p14">
      <p:transition spd="slow" p14:dur="2000" advTm="55293"/>
    </mc:Choice>
    <mc:Fallback>
      <p:transition spd="slow" advTm="5529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D404744-5E4B-B742-85E0-90B1A772DC54}"/>
              </a:ext>
            </a:extLst>
          </p:cNvPr>
          <p:cNvSpPr txBox="1">
            <a:spLocks/>
          </p:cNvSpPr>
          <p:nvPr/>
        </p:nvSpPr>
        <p:spPr>
          <a:xfrm>
            <a:off x="1060045" y="250670"/>
            <a:ext cx="5035955" cy="9645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6000" kern="1200" dirty="0">
                <a:latin typeface="+mj-lt"/>
                <a:ea typeface="+mj-ea"/>
                <a:cs typeface="+mj-cs"/>
              </a:rPr>
              <a:t>Future Projects</a:t>
            </a:r>
          </a:p>
        </p:txBody>
      </p:sp>
      <p:graphicFrame>
        <p:nvGraphicFramePr>
          <p:cNvPr id="68" name="Content Placeholder 2">
            <a:extLst>
              <a:ext uri="{FF2B5EF4-FFF2-40B4-BE49-F238E27FC236}">
                <a16:creationId xmlns:a16="http://schemas.microsoft.com/office/drawing/2014/main" id="{E46D4F44-5354-AAF5-FF75-4117862BDCCB}"/>
              </a:ext>
            </a:extLst>
          </p:cNvPr>
          <p:cNvGraphicFramePr>
            <a:graphicFrameLocks noGrp="1"/>
          </p:cNvGraphicFramePr>
          <p:nvPr>
            <p:ph sz="half" idx="1"/>
            <p:extLst>
              <p:ext uri="{D42A27DB-BD31-4B8C-83A1-F6EECF244321}">
                <p14:modId xmlns:p14="http://schemas.microsoft.com/office/powerpoint/2010/main" val="2316921644"/>
              </p:ext>
            </p:extLst>
          </p:nvPr>
        </p:nvGraphicFramePr>
        <p:xfrm>
          <a:off x="2964180" y="110264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1626173"/>
      </p:ext>
    </p:extLst>
  </p:cSld>
  <p:clrMapOvr>
    <a:masterClrMapping/>
  </p:clrMapOvr>
  <mc:AlternateContent xmlns:mc="http://schemas.openxmlformats.org/markup-compatibility/2006">
    <mc:Choice xmlns:p14="http://schemas.microsoft.com/office/powerpoint/2010/main" Requires="p14">
      <p:transition spd="slow" p14:dur="2000" advTm="90936"/>
    </mc:Choice>
    <mc:Fallback>
      <p:transition spd="slow" advTm="909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404744-5E4B-B742-85E0-90B1A772DC54}"/>
              </a:ext>
            </a:extLst>
          </p:cNvPr>
          <p:cNvSpPr txBox="1">
            <a:spLocks/>
          </p:cNvSpPr>
          <p:nvPr/>
        </p:nvSpPr>
        <p:spPr>
          <a:xfrm>
            <a:off x="532567" y="207554"/>
            <a:ext cx="7063721" cy="1159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7200" kern="1200" dirty="0">
                <a:solidFill>
                  <a:srgbClr val="FFFFFF"/>
                </a:solidFill>
                <a:latin typeface="+mj-lt"/>
                <a:ea typeface="+mj-ea"/>
                <a:cs typeface="+mj-cs"/>
              </a:rPr>
              <a:t>Q &amp; A</a:t>
            </a:r>
          </a:p>
        </p:txBody>
      </p:sp>
      <p:sp>
        <p:nvSpPr>
          <p:cNvPr id="8" name="Content Placeholder 2">
            <a:extLst>
              <a:ext uri="{FF2B5EF4-FFF2-40B4-BE49-F238E27FC236}">
                <a16:creationId xmlns:a16="http://schemas.microsoft.com/office/drawing/2014/main" id="{62218736-F145-3941-9D74-081BD5310FDB}"/>
              </a:ext>
            </a:extLst>
          </p:cNvPr>
          <p:cNvSpPr>
            <a:spLocks noGrp="1"/>
          </p:cNvSpPr>
          <p:nvPr>
            <p:ph sz="half" idx="1"/>
          </p:nvPr>
        </p:nvSpPr>
        <p:spPr>
          <a:xfrm>
            <a:off x="618794" y="2039910"/>
            <a:ext cx="10954407" cy="4351338"/>
          </a:xfrm>
        </p:spPr>
        <p:txBody>
          <a:bodyPr anchor="ctr">
            <a:normAutofit/>
          </a:bodyPr>
          <a:lstStyle/>
          <a:p>
            <a:pPr marL="0" indent="0" algn="ctr">
              <a:buNone/>
            </a:pPr>
            <a:r>
              <a:rPr lang="en-US" sz="7200" dirty="0"/>
              <a:t>THANK YOU!</a:t>
            </a:r>
          </a:p>
        </p:txBody>
      </p:sp>
    </p:spTree>
    <p:extLst>
      <p:ext uri="{BB962C8B-B14F-4D97-AF65-F5344CB8AC3E}">
        <p14:creationId xmlns:p14="http://schemas.microsoft.com/office/powerpoint/2010/main" val="1922160984"/>
      </p:ext>
    </p:extLst>
  </p:cSld>
  <p:clrMapOvr>
    <a:masterClrMapping/>
  </p:clrMapOvr>
  <mc:AlternateContent xmlns:mc="http://schemas.openxmlformats.org/markup-compatibility/2006">
    <mc:Choice xmlns:p14="http://schemas.microsoft.com/office/powerpoint/2010/main" Requires="p14">
      <p:transition spd="slow" p14:dur="2000" advTm="3761"/>
    </mc:Choice>
    <mc:Fallback>
      <p:transition spd="slow" advTm="3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44" name="Group 43">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45" name="Freeform: Shape 44">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5">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46">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47">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pSp>
        <p:nvGrpSpPr>
          <p:cNvPr id="13" name="Group 12">
            <a:extLst>
              <a:ext uri="{FF2B5EF4-FFF2-40B4-BE49-F238E27FC236}">
                <a16:creationId xmlns:a16="http://schemas.microsoft.com/office/drawing/2014/main" id="{5317CA08-3403-8E46-B17E-32672B988F85}"/>
              </a:ext>
            </a:extLst>
          </p:cNvPr>
          <p:cNvGrpSpPr/>
          <p:nvPr/>
        </p:nvGrpSpPr>
        <p:grpSpPr>
          <a:xfrm>
            <a:off x="3826085" y="1180532"/>
            <a:ext cx="4330565" cy="4394578"/>
            <a:chOff x="4685667" y="442732"/>
            <a:chExt cx="1328196" cy="1328196"/>
          </a:xfrm>
        </p:grpSpPr>
        <p:sp>
          <p:nvSpPr>
            <p:cNvPr id="14" name="Oval 13">
              <a:extLst>
                <a:ext uri="{FF2B5EF4-FFF2-40B4-BE49-F238E27FC236}">
                  <a16:creationId xmlns:a16="http://schemas.microsoft.com/office/drawing/2014/main" id="{8FDCBD68-43B0-BDDC-1C92-75471FAF4863}"/>
                </a:ext>
              </a:extLst>
            </p:cNvPr>
            <p:cNvSpPr/>
            <p:nvPr/>
          </p:nvSpPr>
          <p:spPr>
            <a:xfrm>
              <a:off x="4685667" y="442732"/>
              <a:ext cx="1328196" cy="1328196"/>
            </a:xfrm>
            <a:prstGeom prst="ellipse">
              <a:avLst/>
            </a:pr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0BFAC82C-9EFF-E4FA-A6BE-BB43982639C1}"/>
                </a:ext>
              </a:extLst>
            </p:cNvPr>
            <p:cNvSpPr txBox="1"/>
            <p:nvPr/>
          </p:nvSpPr>
          <p:spPr>
            <a:xfrm>
              <a:off x="4880177" y="637242"/>
              <a:ext cx="939176" cy="939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3551" tIns="12700" rIns="103551" bIns="12700" numCol="1" spcCol="1270" anchor="ctr" anchorCtr="0">
              <a:normAutofit/>
            </a:bodyPr>
            <a:lstStyle/>
            <a:p>
              <a:pPr marL="0" lvl="0" indent="0" algn="ctr" defTabSz="2133600">
                <a:lnSpc>
                  <a:spcPct val="90000"/>
                </a:lnSpc>
                <a:spcBef>
                  <a:spcPct val="0"/>
                </a:spcBef>
                <a:spcAft>
                  <a:spcPct val="35000"/>
                </a:spcAft>
                <a:buNone/>
              </a:pPr>
              <a:r>
                <a:rPr lang="en-US" sz="6000" kern="1200" dirty="0"/>
                <a:t>The Data</a:t>
              </a:r>
            </a:p>
          </p:txBody>
        </p:sp>
      </p:grpSp>
    </p:spTree>
    <p:extLst>
      <p:ext uri="{BB962C8B-B14F-4D97-AF65-F5344CB8AC3E}">
        <p14:creationId xmlns:p14="http://schemas.microsoft.com/office/powerpoint/2010/main" val="1468502600"/>
      </p:ext>
    </p:extLst>
  </p:cSld>
  <p:clrMapOvr>
    <a:masterClrMapping/>
  </p:clrMapOvr>
  <mc:AlternateContent xmlns:mc="http://schemas.openxmlformats.org/markup-compatibility/2006">
    <mc:Choice xmlns:p14="http://schemas.microsoft.com/office/powerpoint/2010/main" Requires="p14">
      <p:transition spd="slow" p14:dur="2000" advTm="52486"/>
    </mc:Choice>
    <mc:Fallback>
      <p:transition spd="slow" advTm="524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F237D0A-8535-D033-86E6-2010E87E8AEF}"/>
              </a:ext>
            </a:extLst>
          </p:cNvPr>
          <p:cNvGraphicFramePr>
            <a:graphicFrameLocks noGrp="1"/>
          </p:cNvGraphicFramePr>
          <p:nvPr>
            <p:ph sz="half" idx="2"/>
            <p:extLst>
              <p:ext uri="{D42A27DB-BD31-4B8C-83A1-F6EECF244321}">
                <p14:modId xmlns:p14="http://schemas.microsoft.com/office/powerpoint/2010/main" val="3357246084"/>
              </p:ext>
            </p:extLst>
          </p:nvPr>
        </p:nvGraphicFramePr>
        <p:xfrm>
          <a:off x="902494" y="3157538"/>
          <a:ext cx="10387012" cy="3213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Content Placeholder 5" descr="A picture containing shape&#10;&#10;Description automatically generated">
            <a:extLst>
              <a:ext uri="{FF2B5EF4-FFF2-40B4-BE49-F238E27FC236}">
                <a16:creationId xmlns:a16="http://schemas.microsoft.com/office/drawing/2014/main" id="{4D3DB26B-43B7-2858-A1CE-B4389830F7EA}"/>
              </a:ext>
            </a:extLst>
          </p:cNvPr>
          <p:cNvPicPr>
            <a:picLocks noChangeAspect="1"/>
          </p:cNvPicPr>
          <p:nvPr/>
        </p:nvPicPr>
        <p:blipFill rotWithShape="1">
          <a:blip r:embed="rId8">
            <a:extLst>
              <a:ext uri="{28A0092B-C50C-407E-A947-70E740481C1C}">
                <a14:useLocalDpi xmlns:a14="http://schemas.microsoft.com/office/drawing/2010/main" val="0"/>
              </a:ext>
            </a:extLst>
          </a:blip>
          <a:srcRect l="12422" t="10872" r="12422" b="10872"/>
          <a:stretch/>
        </p:blipFill>
        <p:spPr>
          <a:xfrm>
            <a:off x="3648866" y="253833"/>
            <a:ext cx="4894268" cy="3175167"/>
          </a:xfrm>
          <a:prstGeom prst="rect">
            <a:avLst/>
          </a:prstGeom>
        </p:spPr>
      </p:pic>
    </p:spTree>
    <p:extLst>
      <p:ext uri="{BB962C8B-B14F-4D97-AF65-F5344CB8AC3E}">
        <p14:creationId xmlns:p14="http://schemas.microsoft.com/office/powerpoint/2010/main" val="2840016790"/>
      </p:ext>
    </p:extLst>
  </p:cSld>
  <p:clrMapOvr>
    <a:masterClrMapping/>
  </p:clrMapOvr>
  <mc:AlternateContent xmlns:mc="http://schemas.openxmlformats.org/markup-compatibility/2006">
    <mc:Choice xmlns:p14="http://schemas.microsoft.com/office/powerpoint/2010/main" Requires="p14">
      <p:transition spd="slow" p14:dur="2000" advTm="46996"/>
    </mc:Choice>
    <mc:Fallback>
      <p:transition spd="slow" advTm="469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38354CC9-15DA-7731-D26F-C21EFCFEA9A0}"/>
              </a:ext>
            </a:extLst>
          </p:cNvPr>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3306" t="30084" r="4849" b="32802"/>
          <a:stretch/>
        </p:blipFill>
        <p:spPr>
          <a:xfrm>
            <a:off x="2897981" y="486537"/>
            <a:ext cx="6396038" cy="2584599"/>
          </a:xfrm>
          <a:prstGeom prst="rect">
            <a:avLst/>
          </a:prstGeom>
        </p:spPr>
      </p:pic>
      <p:graphicFrame>
        <p:nvGraphicFramePr>
          <p:cNvPr id="6" name="Content Placeholder 5">
            <a:extLst>
              <a:ext uri="{FF2B5EF4-FFF2-40B4-BE49-F238E27FC236}">
                <a16:creationId xmlns:a16="http://schemas.microsoft.com/office/drawing/2014/main" id="{8F237D0A-8535-D033-86E6-2010E87E8AEF}"/>
              </a:ext>
            </a:extLst>
          </p:cNvPr>
          <p:cNvGraphicFramePr>
            <a:graphicFrameLocks noGrp="1"/>
          </p:cNvGraphicFramePr>
          <p:nvPr>
            <p:ph sz="half" idx="2"/>
            <p:extLst>
              <p:ext uri="{D42A27DB-BD31-4B8C-83A1-F6EECF244321}">
                <p14:modId xmlns:p14="http://schemas.microsoft.com/office/powerpoint/2010/main" val="3994377130"/>
              </p:ext>
            </p:extLst>
          </p:nvPr>
        </p:nvGraphicFramePr>
        <p:xfrm>
          <a:off x="902494" y="3157538"/>
          <a:ext cx="10387012" cy="32139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07652935"/>
      </p:ext>
    </p:extLst>
  </p:cSld>
  <p:clrMapOvr>
    <a:masterClrMapping/>
  </p:clrMapOvr>
  <mc:AlternateContent xmlns:mc="http://schemas.openxmlformats.org/markup-compatibility/2006">
    <mc:Choice xmlns:p14="http://schemas.microsoft.com/office/powerpoint/2010/main" Requires="p14">
      <p:transition spd="slow" p14:dur="2000" advTm="35342"/>
    </mc:Choice>
    <mc:Fallback>
      <p:transition spd="slow" advTm="353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C139C16-0534-AC49-9CDB-CAF43A424380}"/>
              </a:ext>
            </a:extLst>
          </p:cNvPr>
          <p:cNvSpPr>
            <a:spLocks noGrp="1"/>
          </p:cNvSpPr>
          <p:nvPr>
            <p:ph type="title"/>
          </p:nvPr>
        </p:nvSpPr>
        <p:spPr>
          <a:xfrm>
            <a:off x="1047280" y="788894"/>
            <a:ext cx="10306520" cy="880730"/>
          </a:xfrm>
        </p:spPr>
        <p:txBody>
          <a:bodyPr vert="horz" lIns="91440" tIns="45720" rIns="91440" bIns="45720" rtlCol="0" anchor="ctr">
            <a:normAutofit/>
          </a:bodyPr>
          <a:lstStyle/>
          <a:p>
            <a:r>
              <a:rPr lang="en-US" sz="4000" kern="1200">
                <a:solidFill>
                  <a:srgbClr val="FFFFFF"/>
                </a:solidFill>
                <a:latin typeface="+mj-lt"/>
                <a:ea typeface="+mj-ea"/>
                <a:cs typeface="+mj-cs"/>
              </a:rPr>
              <a:t>Calculated Fields</a:t>
            </a:r>
          </a:p>
        </p:txBody>
      </p:sp>
      <p:graphicFrame>
        <p:nvGraphicFramePr>
          <p:cNvPr id="22" name="Diagram 21">
            <a:extLst>
              <a:ext uri="{FF2B5EF4-FFF2-40B4-BE49-F238E27FC236}">
                <a16:creationId xmlns:a16="http://schemas.microsoft.com/office/drawing/2014/main" id="{EAB1530D-F16F-BD4D-8926-9A61D161C0F1}"/>
              </a:ext>
            </a:extLst>
          </p:cNvPr>
          <p:cNvGraphicFramePr/>
          <p:nvPr>
            <p:extLst>
              <p:ext uri="{D42A27DB-BD31-4B8C-83A1-F6EECF244321}">
                <p14:modId xmlns:p14="http://schemas.microsoft.com/office/powerpoint/2010/main" val="1684986014"/>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65315824"/>
      </p:ext>
    </p:extLst>
  </p:cSld>
  <p:clrMapOvr>
    <a:masterClrMapping/>
  </p:clrMapOvr>
  <mc:AlternateContent xmlns:mc="http://schemas.openxmlformats.org/markup-compatibility/2006">
    <mc:Choice xmlns:p14="http://schemas.microsoft.com/office/powerpoint/2010/main" Requires="p14">
      <p:transition spd="slow" p14:dur="2000" advTm="74375"/>
    </mc:Choice>
    <mc:Fallback>
      <p:transition spd="slow" advTm="7437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44" name="Group 43">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45" name="Freeform: Shape 44">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5">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46">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2" name="Freeform: Shape 47">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9" name="Freeform: Shape 48">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pSp>
        <p:nvGrpSpPr>
          <p:cNvPr id="13" name="Group 12">
            <a:extLst>
              <a:ext uri="{FF2B5EF4-FFF2-40B4-BE49-F238E27FC236}">
                <a16:creationId xmlns:a16="http://schemas.microsoft.com/office/drawing/2014/main" id="{5317CA08-3403-8E46-B17E-32672B988F85}"/>
              </a:ext>
            </a:extLst>
          </p:cNvPr>
          <p:cNvGrpSpPr/>
          <p:nvPr/>
        </p:nvGrpSpPr>
        <p:grpSpPr>
          <a:xfrm>
            <a:off x="3826085" y="1180532"/>
            <a:ext cx="4330565" cy="4394578"/>
            <a:chOff x="4685667" y="442732"/>
            <a:chExt cx="1328196" cy="1328196"/>
          </a:xfrm>
        </p:grpSpPr>
        <p:sp>
          <p:nvSpPr>
            <p:cNvPr id="14" name="Oval 13">
              <a:extLst>
                <a:ext uri="{FF2B5EF4-FFF2-40B4-BE49-F238E27FC236}">
                  <a16:creationId xmlns:a16="http://schemas.microsoft.com/office/drawing/2014/main" id="{8FDCBD68-43B0-BDDC-1C92-75471FAF4863}"/>
                </a:ext>
              </a:extLst>
            </p:cNvPr>
            <p:cNvSpPr/>
            <p:nvPr/>
          </p:nvSpPr>
          <p:spPr>
            <a:xfrm>
              <a:off x="4685667" y="442732"/>
              <a:ext cx="1328196" cy="1328196"/>
            </a:xfrm>
            <a:prstGeom prst="ellipse">
              <a:avLst/>
            </a:prstGeom>
          </p:spPr>
          <p:style>
            <a:lnRef idx="2">
              <a:schemeClr val="accent1">
                <a:shade val="80000"/>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0BFAC82C-9EFF-E4FA-A6BE-BB43982639C1}"/>
                </a:ext>
              </a:extLst>
            </p:cNvPr>
            <p:cNvSpPr txBox="1"/>
            <p:nvPr/>
          </p:nvSpPr>
          <p:spPr>
            <a:xfrm>
              <a:off x="4880177" y="637242"/>
              <a:ext cx="939176" cy="9391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3551" tIns="12700" rIns="103551" bIns="12700" numCol="1" spcCol="1270" anchor="ctr" anchorCtr="0">
              <a:normAutofit/>
            </a:bodyPr>
            <a:lstStyle/>
            <a:p>
              <a:pPr marL="0" lvl="0" indent="0" algn="ctr" defTabSz="2133600">
                <a:lnSpc>
                  <a:spcPct val="90000"/>
                </a:lnSpc>
                <a:spcBef>
                  <a:spcPct val="0"/>
                </a:spcBef>
                <a:spcAft>
                  <a:spcPct val="35000"/>
                </a:spcAft>
                <a:buNone/>
              </a:pPr>
              <a:r>
                <a:rPr lang="en-US" sz="6000" dirty="0"/>
                <a:t>Model</a:t>
              </a:r>
              <a:endParaRPr lang="en-US" sz="6000" kern="1200" dirty="0"/>
            </a:p>
          </p:txBody>
        </p:sp>
      </p:grpSp>
    </p:spTree>
    <p:extLst>
      <p:ext uri="{BB962C8B-B14F-4D97-AF65-F5344CB8AC3E}">
        <p14:creationId xmlns:p14="http://schemas.microsoft.com/office/powerpoint/2010/main" val="3323414193"/>
      </p:ext>
    </p:extLst>
  </p:cSld>
  <p:clrMapOvr>
    <a:masterClrMapping/>
  </p:clrMapOvr>
  <mc:AlternateContent xmlns:mc="http://schemas.openxmlformats.org/markup-compatibility/2006">
    <mc:Choice xmlns:p14="http://schemas.microsoft.com/office/powerpoint/2010/main" Requires="p14">
      <p:transition spd="slow" p14:dur="2000" advTm="12624"/>
    </mc:Choice>
    <mc:Fallback>
      <p:transition spd="slow" advTm="1262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5FA7C47-B7C1-4D2E-AB49-ED23BA34B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
            <a:extLst>
              <a:ext uri="{FF2B5EF4-FFF2-40B4-BE49-F238E27FC236}">
                <a16:creationId xmlns:a16="http://schemas.microsoft.com/office/drawing/2014/main" id="{596EE156-ABF1-4329-A6BA-03B4254E0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8">
            <a:extLst>
              <a:ext uri="{FF2B5EF4-FFF2-40B4-BE49-F238E27FC236}">
                <a16:creationId xmlns:a16="http://schemas.microsoft.com/office/drawing/2014/main" id="{19B9933F-AAB3-444A-8BB5-9CA194A8B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1370435"/>
            <a:ext cx="527226"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7D20183A-0B1D-4A1F-89B1-ADBEDBC6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Rectangle 8">
            <a:extLst>
              <a:ext uri="{FF2B5EF4-FFF2-40B4-BE49-F238E27FC236}">
                <a16:creationId xmlns:a16="http://schemas.microsoft.com/office/drawing/2014/main" id="{131031D3-26CD-4214-A9A4-5857EFA15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C139C16-0534-AC49-9CDB-CAF43A424380}"/>
              </a:ext>
            </a:extLst>
          </p:cNvPr>
          <p:cNvSpPr>
            <a:spLocks noGrp="1"/>
          </p:cNvSpPr>
          <p:nvPr>
            <p:ph type="title"/>
          </p:nvPr>
        </p:nvSpPr>
        <p:spPr>
          <a:xfrm>
            <a:off x="1004848" y="693120"/>
            <a:ext cx="3404449" cy="1863728"/>
          </a:xfrm>
        </p:spPr>
        <p:txBody>
          <a:bodyPr vert="horz" lIns="91440" tIns="45720" rIns="91440" bIns="45720" rtlCol="0" anchor="ctr">
            <a:normAutofit fontScale="90000"/>
          </a:bodyPr>
          <a:lstStyle/>
          <a:p>
            <a:pPr algn="ctr"/>
            <a:r>
              <a:rPr lang="en-US" sz="5400" kern="1200" dirty="0">
                <a:solidFill>
                  <a:srgbClr val="FFFFFF"/>
                </a:solidFill>
                <a:latin typeface="+mn-lt"/>
                <a:ea typeface="+mj-ea"/>
                <a:cs typeface="+mj-cs"/>
              </a:rPr>
              <a:t>Goal Distribution</a:t>
            </a:r>
          </a:p>
        </p:txBody>
      </p:sp>
      <p:sp>
        <p:nvSpPr>
          <p:cNvPr id="8" name="Content Placeholder 2">
            <a:extLst>
              <a:ext uri="{FF2B5EF4-FFF2-40B4-BE49-F238E27FC236}">
                <a16:creationId xmlns:a16="http://schemas.microsoft.com/office/drawing/2014/main" id="{88E5DE74-92A3-8C09-5653-27F08B26D834}"/>
              </a:ext>
            </a:extLst>
          </p:cNvPr>
          <p:cNvSpPr>
            <a:spLocks noGrp="1"/>
          </p:cNvSpPr>
          <p:nvPr>
            <p:ph sz="half" idx="1"/>
          </p:nvPr>
        </p:nvSpPr>
        <p:spPr>
          <a:xfrm>
            <a:off x="1048370" y="2556847"/>
            <a:ext cx="3360928" cy="2987285"/>
          </a:xfrm>
        </p:spPr>
        <p:txBody>
          <a:bodyPr vert="horz" lIns="91440" tIns="45720" rIns="91440" bIns="45720" rtlCol="0" anchor="ctr">
            <a:normAutofit/>
          </a:bodyPr>
          <a:lstStyle/>
          <a:p>
            <a:r>
              <a:rPr lang="en-US" sz="2400" dirty="0">
                <a:solidFill>
                  <a:srgbClr val="FEFFFF"/>
                </a:solidFill>
                <a:latin typeface="+mj-lt"/>
              </a:rPr>
              <a:t>An event can occur any number of times during a time period.</a:t>
            </a:r>
          </a:p>
          <a:p>
            <a:r>
              <a:rPr lang="en-US" sz="2400" dirty="0">
                <a:solidFill>
                  <a:srgbClr val="FEFFFF"/>
                </a:solidFill>
                <a:latin typeface="+mj-lt"/>
              </a:rPr>
              <a:t>Events occur independently.</a:t>
            </a:r>
          </a:p>
          <a:p>
            <a:r>
              <a:rPr lang="en-US" sz="2400" dirty="0">
                <a:solidFill>
                  <a:srgbClr val="FEFFFF"/>
                </a:solidFill>
                <a:latin typeface="+mj-lt"/>
              </a:rPr>
              <a:t>The rate of occurrence is constant.</a:t>
            </a:r>
          </a:p>
        </p:txBody>
      </p:sp>
      <p:pic>
        <p:nvPicPr>
          <p:cNvPr id="9" name="Picture 8">
            <a:extLst>
              <a:ext uri="{FF2B5EF4-FFF2-40B4-BE49-F238E27FC236}">
                <a16:creationId xmlns:a16="http://schemas.microsoft.com/office/drawing/2014/main" id="{D4940580-8E96-1440-94B2-E15BC292F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0815" y="1024749"/>
            <a:ext cx="6871982" cy="4758850"/>
          </a:xfrm>
          <a:prstGeom prst="rect">
            <a:avLst/>
          </a:prstGeom>
        </p:spPr>
      </p:pic>
    </p:spTree>
    <p:extLst>
      <p:ext uri="{BB962C8B-B14F-4D97-AF65-F5344CB8AC3E}">
        <p14:creationId xmlns:p14="http://schemas.microsoft.com/office/powerpoint/2010/main" val="193552640"/>
      </p:ext>
    </p:extLst>
  </p:cSld>
  <p:clrMapOvr>
    <a:masterClrMapping/>
  </p:clrMapOvr>
  <mc:AlternateContent xmlns:mc="http://schemas.openxmlformats.org/markup-compatibility/2006">
    <mc:Choice xmlns:p14="http://schemas.microsoft.com/office/powerpoint/2010/main" Requires="p14">
      <p:transition spd="slow" p14:dur="2000" advTm="87906"/>
    </mc:Choice>
    <mc:Fallback>
      <p:transition spd="slow" advTm="8790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4">
            <a:extLst>
              <a:ext uri="{FF2B5EF4-FFF2-40B4-BE49-F238E27FC236}">
                <a16:creationId xmlns:a16="http://schemas.microsoft.com/office/drawing/2014/main" id="{1BE4F293-0A40-4AA3-8747-1C7D9F3EE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5D1CC8B8-2CD1-45F6-9CED-CA31040022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4" name="Freeform 44">
              <a:extLst>
                <a:ext uri="{FF2B5EF4-FFF2-40B4-BE49-F238E27FC236}">
                  <a16:creationId xmlns:a16="http://schemas.microsoft.com/office/drawing/2014/main" id="{D0486316-3F2D-434E-AF23-A8EDD6E78D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5">
              <a:extLst>
                <a:ext uri="{FF2B5EF4-FFF2-40B4-BE49-F238E27FC236}">
                  <a16:creationId xmlns:a16="http://schemas.microsoft.com/office/drawing/2014/main" id="{2AF5945E-96EF-472A-8B30-5AC427AA4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6">
              <a:extLst>
                <a:ext uri="{FF2B5EF4-FFF2-40B4-BE49-F238E27FC236}">
                  <a16:creationId xmlns:a16="http://schemas.microsoft.com/office/drawing/2014/main" id="{F43F39F5-753C-4BA6-AF2B-6F0EEE25AD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47">
              <a:extLst>
                <a:ext uri="{FF2B5EF4-FFF2-40B4-BE49-F238E27FC236}">
                  <a16:creationId xmlns:a16="http://schemas.microsoft.com/office/drawing/2014/main" id="{2CC5073C-8188-4DE4-B2AB-9C87DDA4F0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Rectangle 41">
              <a:extLst>
                <a:ext uri="{FF2B5EF4-FFF2-40B4-BE49-F238E27FC236}">
                  <a16:creationId xmlns:a16="http://schemas.microsoft.com/office/drawing/2014/main" id="{AEF2074A-D7D4-4AF6-866A-31DDF66B1F7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Title 1">
            <a:extLst>
              <a:ext uri="{FF2B5EF4-FFF2-40B4-BE49-F238E27FC236}">
                <a16:creationId xmlns:a16="http://schemas.microsoft.com/office/drawing/2014/main" id="{5D404744-5E4B-B742-85E0-90B1A772DC54}"/>
              </a:ext>
            </a:extLst>
          </p:cNvPr>
          <p:cNvSpPr txBox="1">
            <a:spLocks/>
          </p:cNvSpPr>
          <p:nvPr/>
        </p:nvSpPr>
        <p:spPr>
          <a:xfrm>
            <a:off x="1353666" y="759805"/>
            <a:ext cx="1000013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000" kern="1200">
                <a:solidFill>
                  <a:srgbClr val="FFFFFF"/>
                </a:solidFill>
                <a:latin typeface="+mj-lt"/>
                <a:ea typeface="+mj-ea"/>
                <a:cs typeface="+mj-cs"/>
              </a:rPr>
              <a:t>Regular Model</a:t>
            </a:r>
          </a:p>
        </p:txBody>
      </p:sp>
      <p:graphicFrame>
        <p:nvGraphicFramePr>
          <p:cNvPr id="45" name="Table 4">
            <a:extLst>
              <a:ext uri="{FF2B5EF4-FFF2-40B4-BE49-F238E27FC236}">
                <a16:creationId xmlns:a16="http://schemas.microsoft.com/office/drawing/2014/main" id="{F7B8460D-DFDD-964F-93F2-26D3F9FBEF24}"/>
              </a:ext>
            </a:extLst>
          </p:cNvPr>
          <p:cNvGraphicFramePr>
            <a:graphicFrameLocks noGrp="1"/>
          </p:cNvGraphicFramePr>
          <p:nvPr>
            <p:ph idx="1"/>
            <p:extLst>
              <p:ext uri="{D42A27DB-BD31-4B8C-83A1-F6EECF244321}">
                <p14:modId xmlns:p14="http://schemas.microsoft.com/office/powerpoint/2010/main" val="878215303"/>
              </p:ext>
            </p:extLst>
          </p:nvPr>
        </p:nvGraphicFramePr>
        <p:xfrm>
          <a:off x="1422492" y="2576943"/>
          <a:ext cx="9507779" cy="3560486"/>
        </p:xfrm>
        <a:graphic>
          <a:graphicData uri="http://schemas.openxmlformats.org/drawingml/2006/table">
            <a:tbl>
              <a:tblPr firstRow="1" bandRow="1">
                <a:tableStyleId>{5C22544A-7EE6-4342-B048-85BDC9FD1C3A}</a:tableStyleId>
              </a:tblPr>
              <a:tblGrid>
                <a:gridCol w="4349769">
                  <a:extLst>
                    <a:ext uri="{9D8B030D-6E8A-4147-A177-3AD203B41FA5}">
                      <a16:colId xmlns:a16="http://schemas.microsoft.com/office/drawing/2014/main" val="2671572292"/>
                    </a:ext>
                  </a:extLst>
                </a:gridCol>
                <a:gridCol w="2698011">
                  <a:extLst>
                    <a:ext uri="{9D8B030D-6E8A-4147-A177-3AD203B41FA5}">
                      <a16:colId xmlns:a16="http://schemas.microsoft.com/office/drawing/2014/main" val="4094618128"/>
                    </a:ext>
                  </a:extLst>
                </a:gridCol>
                <a:gridCol w="2459999">
                  <a:extLst>
                    <a:ext uri="{9D8B030D-6E8A-4147-A177-3AD203B41FA5}">
                      <a16:colId xmlns:a16="http://schemas.microsoft.com/office/drawing/2014/main" val="3055556823"/>
                    </a:ext>
                  </a:extLst>
                </a:gridCol>
              </a:tblGrid>
              <a:tr h="637706">
                <a:tc>
                  <a:txBody>
                    <a:bodyPr/>
                    <a:lstStyle/>
                    <a:p>
                      <a:r>
                        <a:rPr lang="en-US" sz="2400" b="0" cap="none" spc="60">
                          <a:solidFill>
                            <a:schemeClr val="bg1"/>
                          </a:solidFill>
                        </a:rPr>
                        <a:t>Predictor</a:t>
                      </a:r>
                    </a:p>
                  </a:txBody>
                  <a:tcPr marL="193324" marR="193324" marT="137109" marB="96660" anchor="ctr"/>
                </a:tc>
                <a:tc>
                  <a:txBody>
                    <a:bodyPr/>
                    <a:lstStyle/>
                    <a:p>
                      <a:r>
                        <a:rPr lang="en-US" sz="2400" b="0" cap="none" spc="60">
                          <a:solidFill>
                            <a:schemeClr val="bg1"/>
                          </a:solidFill>
                        </a:rPr>
                        <a:t>Estimate</a:t>
                      </a:r>
                    </a:p>
                  </a:txBody>
                  <a:tcPr marL="193324" marR="193324" marT="137109" marB="96660" anchor="ctr"/>
                </a:tc>
                <a:tc>
                  <a:txBody>
                    <a:bodyPr/>
                    <a:lstStyle/>
                    <a:p>
                      <a:r>
                        <a:rPr lang="en-US" sz="2400" b="0" cap="none" spc="60">
                          <a:solidFill>
                            <a:schemeClr val="bg1"/>
                          </a:solidFill>
                        </a:rPr>
                        <a:t>P-Value</a:t>
                      </a:r>
                    </a:p>
                  </a:txBody>
                  <a:tcPr marL="193324" marR="193324" marT="137109" marB="96660" anchor="ctr"/>
                </a:tc>
                <a:extLst>
                  <a:ext uri="{0D108BD9-81ED-4DB2-BD59-A6C34878D82A}">
                    <a16:rowId xmlns:a16="http://schemas.microsoft.com/office/drawing/2014/main" val="3815647173"/>
                  </a:ext>
                </a:extLst>
              </a:tr>
              <a:tr h="584556">
                <a:tc>
                  <a:txBody>
                    <a:bodyPr/>
                    <a:lstStyle/>
                    <a:p>
                      <a:pPr algn="l"/>
                      <a:r>
                        <a:rPr lang="en-US" sz="2100" cap="none" spc="0">
                          <a:solidFill>
                            <a:schemeClr val="tx1"/>
                          </a:solidFill>
                        </a:rPr>
                        <a:t>Intercept</a:t>
                      </a:r>
                    </a:p>
                  </a:txBody>
                  <a:tcPr marL="193324" marR="193324" marT="137109" marB="96660" anchor="ctr"/>
                </a:tc>
                <a:tc>
                  <a:txBody>
                    <a:bodyPr/>
                    <a:lstStyle/>
                    <a:p>
                      <a:pPr algn="l"/>
                      <a:r>
                        <a:rPr lang="en-US" sz="2100" cap="none" spc="0">
                          <a:solidFill>
                            <a:schemeClr val="tx1"/>
                          </a:solidFill>
                        </a:rPr>
                        <a:t>-1.43</a:t>
                      </a:r>
                    </a:p>
                  </a:txBody>
                  <a:tcPr marL="193324" marR="193324" marT="137109" marB="96660" anchor="ctr"/>
                </a:tc>
                <a:tc>
                  <a:txBody>
                    <a:bodyPr/>
                    <a:lstStyle/>
                    <a:p>
                      <a:pPr algn="l"/>
                      <a:r>
                        <a:rPr lang="en-US" sz="2100" cap="none" spc="0">
                          <a:solidFill>
                            <a:schemeClr val="tx1"/>
                          </a:solidFill>
                        </a:rPr>
                        <a:t>&lt; 0.001</a:t>
                      </a:r>
                    </a:p>
                  </a:txBody>
                  <a:tcPr marL="193324" marR="193324" marT="137109" marB="96660" anchor="ctr"/>
                </a:tc>
                <a:extLst>
                  <a:ext uri="{0D108BD9-81ED-4DB2-BD59-A6C34878D82A}">
                    <a16:rowId xmlns:a16="http://schemas.microsoft.com/office/drawing/2014/main" val="2931416483"/>
                  </a:ext>
                </a:extLst>
              </a:tr>
              <a:tr h="584556">
                <a:tc>
                  <a:txBody>
                    <a:bodyPr/>
                    <a:lstStyle/>
                    <a:p>
                      <a:pPr algn="l"/>
                      <a:r>
                        <a:rPr lang="en-US" sz="2100" cap="none" spc="0">
                          <a:solidFill>
                            <a:schemeClr val="tx1"/>
                          </a:solidFill>
                        </a:rPr>
                        <a:t>Off Rating</a:t>
                      </a:r>
                    </a:p>
                  </a:txBody>
                  <a:tcPr marL="193324" marR="193324" marT="137109" marB="96660" anchor="ctr"/>
                </a:tc>
                <a:tc>
                  <a:txBody>
                    <a:bodyPr/>
                    <a:lstStyle/>
                    <a:p>
                      <a:pPr algn="l"/>
                      <a:r>
                        <a:rPr lang="en-US" sz="2100" cap="none" spc="0">
                          <a:solidFill>
                            <a:schemeClr val="tx1"/>
                          </a:solidFill>
                        </a:rPr>
                        <a:t>0.49</a:t>
                      </a:r>
                    </a:p>
                  </a:txBody>
                  <a:tcPr marL="193324" marR="193324" marT="137109" marB="966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&lt; 0.001</a:t>
                      </a:r>
                    </a:p>
                  </a:txBody>
                  <a:tcPr marL="193324" marR="193324" marT="137109" marB="96660" anchor="ctr"/>
                </a:tc>
                <a:extLst>
                  <a:ext uri="{0D108BD9-81ED-4DB2-BD59-A6C34878D82A}">
                    <a16:rowId xmlns:a16="http://schemas.microsoft.com/office/drawing/2014/main" val="1127909165"/>
                  </a:ext>
                </a:extLst>
              </a:tr>
              <a:tr h="584556">
                <a:tc>
                  <a:txBody>
                    <a:bodyPr/>
                    <a:lstStyle/>
                    <a:p>
                      <a:pPr algn="l"/>
                      <a:r>
                        <a:rPr lang="en-US" sz="2100" cap="none" spc="0">
                          <a:solidFill>
                            <a:schemeClr val="tx1"/>
                          </a:solidFill>
                        </a:rPr>
                        <a:t>Def Rating</a:t>
                      </a:r>
                    </a:p>
                  </a:txBody>
                  <a:tcPr marL="193324" marR="193324" marT="137109" marB="96660" anchor="ctr"/>
                </a:tc>
                <a:tc>
                  <a:txBody>
                    <a:bodyPr/>
                    <a:lstStyle/>
                    <a:p>
                      <a:pPr algn="l"/>
                      <a:r>
                        <a:rPr lang="en-US" sz="2100" cap="none" spc="0">
                          <a:solidFill>
                            <a:schemeClr val="tx1"/>
                          </a:solidFill>
                        </a:rPr>
                        <a:t>0.56</a:t>
                      </a:r>
                    </a:p>
                  </a:txBody>
                  <a:tcPr marL="193324" marR="193324" marT="137109" marB="966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cap="none" spc="0">
                          <a:solidFill>
                            <a:schemeClr val="tx1"/>
                          </a:solidFill>
                        </a:rPr>
                        <a:t>&lt; 0.001</a:t>
                      </a:r>
                    </a:p>
                  </a:txBody>
                  <a:tcPr marL="193324" marR="193324" marT="137109" marB="96660" anchor="ctr"/>
                </a:tc>
                <a:extLst>
                  <a:ext uri="{0D108BD9-81ED-4DB2-BD59-A6C34878D82A}">
                    <a16:rowId xmlns:a16="http://schemas.microsoft.com/office/drawing/2014/main" val="1731741332"/>
                  </a:ext>
                </a:extLst>
              </a:tr>
              <a:tr h="584556">
                <a:tc>
                  <a:txBody>
                    <a:bodyPr/>
                    <a:lstStyle/>
                    <a:p>
                      <a:pPr algn="l"/>
                      <a:r>
                        <a:rPr lang="en-US" sz="2100" cap="none" spc="0">
                          <a:solidFill>
                            <a:schemeClr val="tx1"/>
                          </a:solidFill>
                        </a:rPr>
                        <a:t>Manager</a:t>
                      </a:r>
                      <a:r>
                        <a:rPr lang="en-US" sz="2100" cap="none" spc="0" baseline="-25000">
                          <a:solidFill>
                            <a:schemeClr val="tx1"/>
                          </a:solidFill>
                        </a:rPr>
                        <a:t> </a:t>
                      </a:r>
                      <a:r>
                        <a:rPr lang="en-US" sz="2100" cap="none" spc="0">
                          <a:solidFill>
                            <a:schemeClr val="tx1"/>
                          </a:solidFill>
                        </a:rPr>
                        <a:t>Experience</a:t>
                      </a:r>
                    </a:p>
                  </a:txBody>
                  <a:tcPr marL="193324" marR="193324" marT="137109" marB="96660" anchor="ctr"/>
                </a:tc>
                <a:tc>
                  <a:txBody>
                    <a:bodyPr/>
                    <a:lstStyle/>
                    <a:p>
                      <a:pPr algn="l"/>
                      <a:r>
                        <a:rPr lang="en-US" sz="2100" cap="none" spc="0">
                          <a:solidFill>
                            <a:schemeClr val="tx1"/>
                          </a:solidFill>
                        </a:rPr>
                        <a:t>0.12</a:t>
                      </a:r>
                    </a:p>
                  </a:txBody>
                  <a:tcPr marL="193324" marR="193324" marT="137109" marB="96660" anchor="ctr"/>
                </a:tc>
                <a:tc>
                  <a:txBody>
                    <a:bodyPr/>
                    <a:lstStyle/>
                    <a:p>
                      <a:pPr algn="l"/>
                      <a:r>
                        <a:rPr lang="en-US" sz="2100" cap="none" spc="0">
                          <a:solidFill>
                            <a:schemeClr val="tx1"/>
                          </a:solidFill>
                        </a:rPr>
                        <a:t>0.085</a:t>
                      </a:r>
                    </a:p>
                  </a:txBody>
                  <a:tcPr marL="193324" marR="193324" marT="137109" marB="96660" anchor="ctr"/>
                </a:tc>
                <a:extLst>
                  <a:ext uri="{0D108BD9-81ED-4DB2-BD59-A6C34878D82A}">
                    <a16:rowId xmlns:a16="http://schemas.microsoft.com/office/drawing/2014/main" val="955566159"/>
                  </a:ext>
                </a:extLst>
              </a:tr>
              <a:tr h="584556">
                <a:tc>
                  <a:txBody>
                    <a:bodyPr/>
                    <a:lstStyle/>
                    <a:p>
                      <a:pPr algn="l"/>
                      <a:r>
                        <a:rPr lang="en-US" sz="2100" cap="none" spc="0">
                          <a:solidFill>
                            <a:schemeClr val="tx1"/>
                          </a:solidFill>
                        </a:rPr>
                        <a:t>Manager Off Rating</a:t>
                      </a:r>
                    </a:p>
                  </a:txBody>
                  <a:tcPr marL="193324" marR="193324" marT="137109" marB="96660" anchor="ctr"/>
                </a:tc>
                <a:tc>
                  <a:txBody>
                    <a:bodyPr/>
                    <a:lstStyle/>
                    <a:p>
                      <a:pPr algn="l"/>
                      <a:r>
                        <a:rPr lang="en-US" sz="2100" cap="none" spc="0">
                          <a:solidFill>
                            <a:schemeClr val="tx1"/>
                          </a:solidFill>
                        </a:rPr>
                        <a:t>0.09</a:t>
                      </a:r>
                    </a:p>
                  </a:txBody>
                  <a:tcPr marL="193324" marR="193324" marT="137109" marB="96660" anchor="ctr"/>
                </a:tc>
                <a:tc>
                  <a:txBody>
                    <a:bodyPr/>
                    <a:lstStyle/>
                    <a:p>
                      <a:pPr algn="l"/>
                      <a:r>
                        <a:rPr lang="en-US" sz="2100" cap="none" spc="0">
                          <a:solidFill>
                            <a:schemeClr val="tx1"/>
                          </a:solidFill>
                        </a:rPr>
                        <a:t>0.058</a:t>
                      </a:r>
                    </a:p>
                  </a:txBody>
                  <a:tcPr marL="193324" marR="193324" marT="137109" marB="96660" anchor="ctr"/>
                </a:tc>
                <a:extLst>
                  <a:ext uri="{0D108BD9-81ED-4DB2-BD59-A6C34878D82A}">
                    <a16:rowId xmlns:a16="http://schemas.microsoft.com/office/drawing/2014/main" val="3853692298"/>
                  </a:ext>
                </a:extLst>
              </a:tr>
            </a:tbl>
          </a:graphicData>
        </a:graphic>
      </p:graphicFrame>
    </p:spTree>
    <p:extLst>
      <p:ext uri="{BB962C8B-B14F-4D97-AF65-F5344CB8AC3E}">
        <p14:creationId xmlns:p14="http://schemas.microsoft.com/office/powerpoint/2010/main" val="297550254"/>
      </p:ext>
    </p:extLst>
  </p:cSld>
  <p:clrMapOvr>
    <a:masterClrMapping/>
  </p:clrMapOvr>
  <mc:AlternateContent xmlns:mc="http://schemas.openxmlformats.org/markup-compatibility/2006">
    <mc:Choice xmlns:p14="http://schemas.microsoft.com/office/powerpoint/2010/main" Requires="p14">
      <p:transition spd="slow" p14:dur="2000" advTm="47932"/>
    </mc:Choice>
    <mc:Fallback>
      <p:transition spd="slow" advTm="4793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3724</TotalTime>
  <Words>2327</Words>
  <Application>Microsoft Macintosh PowerPoint</Application>
  <PresentationFormat>Widescreen</PresentationFormat>
  <Paragraphs>365</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Meiryo</vt:lpstr>
      <vt:lpstr>Arial</vt:lpstr>
      <vt:lpstr>Calibri</vt:lpstr>
      <vt:lpstr>Calibri Light</vt:lpstr>
      <vt:lpstr>Cambria Math</vt:lpstr>
      <vt:lpstr>Office Theme</vt:lpstr>
      <vt:lpstr>Predicting Serie A: Comparing FiveThirtyEight predictions with a simpler method</vt:lpstr>
      <vt:lpstr>Prediction Process</vt:lpstr>
      <vt:lpstr>PowerPoint Presentation</vt:lpstr>
      <vt:lpstr>PowerPoint Presentation</vt:lpstr>
      <vt:lpstr>PowerPoint Presentation</vt:lpstr>
      <vt:lpstr>Calculated Fields</vt:lpstr>
      <vt:lpstr>PowerPoint Presentation</vt:lpstr>
      <vt:lpstr>Goal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Serie A</dc:title>
  <dc:creator>Stefano Biguzzi</dc:creator>
  <cp:lastModifiedBy>Stefano Biguzzi</cp:lastModifiedBy>
  <cp:revision>72</cp:revision>
  <dcterms:created xsi:type="dcterms:W3CDTF">2022-05-12T22:23:22Z</dcterms:created>
  <dcterms:modified xsi:type="dcterms:W3CDTF">2022-05-17T21:50:44Z</dcterms:modified>
</cp:coreProperties>
</file>