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75BE"/>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12BE-53B1-40E9-B386-9937AD8C70E7}" type="datetimeFigureOut">
              <a:rPr lang="en-US" smtClean="0"/>
              <a:t>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4E03A3-2A52-4D55-A9F4-DC30CAA0F81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A99459-F5EB-40E7-9F49-1DE31F1B5D4A}" type="slidenum">
              <a:rPr lang="en-US" smtClean="0"/>
              <a:pPr/>
              <a:t>11</a:t>
            </a:fld>
            <a:endParaRPr lang="en-US"/>
          </a:p>
        </p:txBody>
      </p:sp>
    </p:spTree>
    <p:extLst>
      <p:ext uri="{BB962C8B-B14F-4D97-AF65-F5344CB8AC3E}">
        <p14:creationId xmlns:p14="http://schemas.microsoft.com/office/powerpoint/2010/main" xmlns="" val="110455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6AFE3B-F7A5-44CC-8118-F0C9B1AFE0C6}"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AFE3B-F7A5-44CC-8118-F0C9B1AFE0C6}"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AFE3B-F7A5-44CC-8118-F0C9B1AFE0C6}"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AFE3B-F7A5-44CC-8118-F0C9B1AFE0C6}"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AFE3B-F7A5-44CC-8118-F0C9B1AFE0C6}"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6AFE3B-F7A5-44CC-8118-F0C9B1AFE0C6}"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6AFE3B-F7A5-44CC-8118-F0C9B1AFE0C6}"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6AFE3B-F7A5-44CC-8118-F0C9B1AFE0C6}"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AFE3B-F7A5-44CC-8118-F0C9B1AFE0C6}"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6AFE3B-F7A5-44CC-8118-F0C9B1AFE0C6}"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6AFE3B-F7A5-44CC-8118-F0C9B1AFE0C6}"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E6F25-CD86-4E31-8C51-C9DFBBC96D7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75B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AFE3B-F7A5-44CC-8118-F0C9B1AFE0C6}" type="datetimeFigureOut">
              <a:rPr lang="en-US" smtClean="0"/>
              <a:t>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6F25-CD86-4E31-8C51-C9DFBBC96D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sdlc/sdlc_quick_guide.htm" TargetMode="External"/><Relationship Id="rId2" Type="http://schemas.openxmlformats.org/officeDocument/2006/relationships/hyperlink" Target="https://www.ukessays.com/essays/marketing/literature-review-of-online-purchase-intention-marketing-essay.php" TargetMode="External"/><Relationship Id="rId1" Type="http://schemas.openxmlformats.org/officeDocument/2006/relationships/slideLayout" Target="../slideLayouts/slideLayout2.xml"/><Relationship Id="rId5" Type="http://schemas.openxmlformats.org/officeDocument/2006/relationships/hyperlink" Target="https://www.academia.edu/8213765/" TargetMode="External"/><Relationship Id="rId4" Type="http://schemas.openxmlformats.org/officeDocument/2006/relationships/hyperlink" Target="https://www.tutorialspoint.com/sdlc/sdlc_iterative_model.ht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ummy tummy.jpg"/>
          <p:cNvPicPr>
            <a:picLocks noChangeAspect="1"/>
          </p:cNvPicPr>
          <p:nvPr/>
        </p:nvPicPr>
        <p:blipFill>
          <a:blip r:embed="rId2" cstate="print"/>
          <a:stretch>
            <a:fillRect/>
          </a:stretch>
        </p:blipFill>
        <p:spPr>
          <a:xfrm>
            <a:off x="304800" y="304800"/>
            <a:ext cx="6029325" cy="3762375"/>
          </a:xfrm>
          <a:prstGeom prst="rect">
            <a:avLst/>
          </a:prstGeom>
        </p:spPr>
      </p:pic>
      <p:sp>
        <p:nvSpPr>
          <p:cNvPr id="5" name="TextBox 4"/>
          <p:cNvSpPr txBox="1"/>
          <p:nvPr/>
        </p:nvSpPr>
        <p:spPr>
          <a:xfrm>
            <a:off x="5867400" y="3200400"/>
            <a:ext cx="3048000" cy="3046988"/>
          </a:xfrm>
          <a:prstGeom prst="rect">
            <a:avLst/>
          </a:prstGeom>
          <a:noFill/>
        </p:spPr>
        <p:txBody>
          <a:bodyPr wrap="square" rtlCol="0">
            <a:spAutoFit/>
          </a:bodyPr>
          <a:lstStyle/>
          <a:p>
            <a:pPr>
              <a:buNone/>
            </a:pPr>
            <a:r>
              <a:rPr lang="en-US" sz="3200" b="1" dirty="0" smtClean="0">
                <a:solidFill>
                  <a:schemeClr val="bg1"/>
                </a:solidFill>
              </a:rPr>
              <a:t>Presented By:</a:t>
            </a:r>
          </a:p>
          <a:p>
            <a:pPr>
              <a:buNone/>
            </a:pPr>
            <a:r>
              <a:rPr lang="en-US" sz="3200" b="1" dirty="0" err="1" smtClean="0">
                <a:solidFill>
                  <a:schemeClr val="bg1"/>
                </a:solidFill>
              </a:rPr>
              <a:t>Bikash</a:t>
            </a:r>
            <a:r>
              <a:rPr lang="en-US" sz="3200" b="1" dirty="0" smtClean="0">
                <a:solidFill>
                  <a:schemeClr val="bg1"/>
                </a:solidFill>
              </a:rPr>
              <a:t> </a:t>
            </a:r>
            <a:r>
              <a:rPr lang="en-US" sz="3200" b="1" dirty="0" err="1" smtClean="0">
                <a:solidFill>
                  <a:schemeClr val="bg1"/>
                </a:solidFill>
              </a:rPr>
              <a:t>Shrestha</a:t>
            </a:r>
            <a:endParaRPr lang="en-US" sz="3200" b="1" dirty="0" smtClean="0">
              <a:solidFill>
                <a:schemeClr val="bg1"/>
              </a:solidFill>
            </a:endParaRPr>
          </a:p>
          <a:p>
            <a:pPr>
              <a:buNone/>
            </a:pPr>
            <a:r>
              <a:rPr lang="en-US" sz="3200" b="1" dirty="0" err="1" smtClean="0">
                <a:solidFill>
                  <a:schemeClr val="bg1"/>
                </a:solidFill>
              </a:rPr>
              <a:t>Dimpal</a:t>
            </a:r>
            <a:r>
              <a:rPr lang="en-US" sz="3200" b="1" dirty="0" smtClean="0">
                <a:solidFill>
                  <a:schemeClr val="bg1"/>
                </a:solidFill>
              </a:rPr>
              <a:t> </a:t>
            </a:r>
            <a:r>
              <a:rPr lang="en-US" sz="3200" b="1" dirty="0" err="1" smtClean="0">
                <a:solidFill>
                  <a:schemeClr val="bg1"/>
                </a:solidFill>
              </a:rPr>
              <a:t>Ruchal</a:t>
            </a:r>
            <a:endParaRPr lang="en-US" sz="3200" b="1" dirty="0" smtClean="0">
              <a:solidFill>
                <a:schemeClr val="bg1"/>
              </a:solidFill>
            </a:endParaRPr>
          </a:p>
          <a:p>
            <a:pPr>
              <a:buNone/>
            </a:pPr>
            <a:r>
              <a:rPr lang="en-US" sz="3200" b="1" dirty="0" err="1" smtClean="0">
                <a:solidFill>
                  <a:schemeClr val="bg1"/>
                </a:solidFill>
              </a:rPr>
              <a:t>Kushum</a:t>
            </a:r>
            <a:r>
              <a:rPr lang="en-US" sz="3200" b="1" dirty="0" smtClean="0">
                <a:solidFill>
                  <a:schemeClr val="bg1"/>
                </a:solidFill>
              </a:rPr>
              <a:t> </a:t>
            </a:r>
            <a:r>
              <a:rPr lang="en-US" sz="3200" b="1" dirty="0" err="1" smtClean="0">
                <a:solidFill>
                  <a:schemeClr val="bg1"/>
                </a:solidFill>
              </a:rPr>
              <a:t>Tamang</a:t>
            </a:r>
            <a:endParaRPr lang="en-US" sz="3200" b="1" dirty="0" smtClean="0">
              <a:solidFill>
                <a:schemeClr val="bg1"/>
              </a:solidFill>
            </a:endParaRPr>
          </a:p>
          <a:p>
            <a:pPr>
              <a:buNone/>
            </a:pPr>
            <a:r>
              <a:rPr lang="en-US" sz="3200" b="1" dirty="0" err="1" smtClean="0">
                <a:solidFill>
                  <a:schemeClr val="bg1"/>
                </a:solidFill>
              </a:rPr>
              <a:t>Sudip</a:t>
            </a:r>
            <a:r>
              <a:rPr lang="en-US" sz="3200" b="1" dirty="0" smtClean="0">
                <a:solidFill>
                  <a:schemeClr val="bg1"/>
                </a:solidFill>
              </a:rPr>
              <a:t> </a:t>
            </a:r>
            <a:r>
              <a:rPr lang="en-US" sz="3200" b="1" dirty="0" err="1" smtClean="0">
                <a:solidFill>
                  <a:schemeClr val="bg1"/>
                </a:solidFill>
              </a:rPr>
              <a:t>Rijal</a:t>
            </a:r>
            <a:endParaRPr lang="en-US" sz="3200" b="1" dirty="0" smtClean="0">
              <a:solidFill>
                <a:schemeClr val="bg1"/>
              </a:solidFill>
            </a:endParaRPr>
          </a:p>
          <a:p>
            <a:endParaRPr lang="en-US"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chemeClr val="bg1"/>
                </a:solidFill>
              </a:rPr>
              <a:t/>
            </a:r>
            <a:br>
              <a:rPr lang="en-US" b="1" u="sng" dirty="0" smtClean="0">
                <a:solidFill>
                  <a:schemeClr val="bg1"/>
                </a:solidFill>
              </a:rPr>
            </a:br>
            <a:r>
              <a:rPr lang="en-US" b="1" u="sng" dirty="0" smtClean="0">
                <a:solidFill>
                  <a:schemeClr val="bg1"/>
                </a:solidFill>
              </a:rPr>
              <a:t/>
            </a:r>
            <a:br>
              <a:rPr lang="en-US" b="1" u="sng" dirty="0" smtClean="0">
                <a:solidFill>
                  <a:schemeClr val="bg1"/>
                </a:solidFill>
              </a:rPr>
            </a:br>
            <a:r>
              <a:rPr lang="en-US" b="1" dirty="0" smtClean="0">
                <a:solidFill>
                  <a:schemeClr val="bg1"/>
                </a:solidFill>
              </a:rPr>
              <a:t>2.5 Use case diagram:</a:t>
            </a:r>
            <a:br>
              <a:rPr lang="en-US" b="1" dirty="0" smtClean="0">
                <a:solidFill>
                  <a:schemeClr val="bg1"/>
                </a:solidFill>
              </a:rPr>
            </a:br>
            <a:endParaRPr lang="en-US" dirty="0">
              <a:solidFill>
                <a:schemeClr val="bg1"/>
              </a:solidFill>
            </a:endParaRPr>
          </a:p>
        </p:txBody>
      </p:sp>
      <p:sp>
        <p:nvSpPr>
          <p:cNvPr id="6" name="Rectangle 5"/>
          <p:cNvSpPr/>
          <p:nvPr/>
        </p:nvSpPr>
        <p:spPr>
          <a:xfrm>
            <a:off x="1676400" y="5791200"/>
            <a:ext cx="5562600" cy="369332"/>
          </a:xfrm>
          <a:prstGeom prst="rect">
            <a:avLst/>
          </a:prstGeom>
        </p:spPr>
        <p:txBody>
          <a:bodyPr wrap="square">
            <a:spAutoFit/>
          </a:bodyPr>
          <a:lstStyle/>
          <a:p>
            <a:r>
              <a:rPr lang="en-US" dirty="0" smtClean="0">
                <a:solidFill>
                  <a:schemeClr val="bg1"/>
                </a:solidFill>
              </a:rPr>
              <a:t>Figure 5: Use case diagram of Online shopping system</a:t>
            </a:r>
            <a:endParaRPr lang="en-US" dirty="0">
              <a:solidFill>
                <a:schemeClr val="bg1"/>
              </a:solidFill>
            </a:endParaRPr>
          </a:p>
        </p:txBody>
      </p:sp>
      <p:pic>
        <p:nvPicPr>
          <p:cNvPr id="5122" name="Picture 2" descr="C:\Users\DELL\Desktop\7th sem\final online shopping system-usecase.png"/>
          <p:cNvPicPr>
            <a:picLocks noChangeAspect="1" noChangeArrowheads="1"/>
          </p:cNvPicPr>
          <p:nvPr/>
        </p:nvPicPr>
        <p:blipFill>
          <a:blip r:embed="rId2" cstate="print"/>
          <a:srcRect/>
          <a:stretch>
            <a:fillRect/>
          </a:stretch>
        </p:blipFill>
        <p:spPr bwMode="auto">
          <a:xfrm>
            <a:off x="1143000" y="1600200"/>
            <a:ext cx="6867525" cy="4105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nodeType="after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fade">
                                      <p:cBhvr>
                                        <p:cTn id="13" dur="1000"/>
                                        <p:tgtEl>
                                          <p:spTgt spid="5122"/>
                                        </p:tgtEl>
                                      </p:cBhvr>
                                    </p:animEffect>
                                    <p:anim calcmode="lin" valueType="num">
                                      <p:cBhvr>
                                        <p:cTn id="14" dur="1000" fill="hold"/>
                                        <p:tgtEl>
                                          <p:spTgt spid="5122"/>
                                        </p:tgtEl>
                                        <p:attrNameLst>
                                          <p:attrName>ppt_x</p:attrName>
                                        </p:attrNameLst>
                                      </p:cBhvr>
                                      <p:tavLst>
                                        <p:tav tm="0">
                                          <p:val>
                                            <p:strVal val="#ppt_x"/>
                                          </p:val>
                                        </p:tav>
                                        <p:tav tm="100000">
                                          <p:val>
                                            <p:strVal val="#ppt_x"/>
                                          </p:val>
                                        </p:tav>
                                      </p:tavLst>
                                    </p:anim>
                                    <p:anim calcmode="lin" valueType="num">
                                      <p:cBhvr>
                                        <p:cTn id="15" dur="900" decel="100000" fill="hold"/>
                                        <p:tgtEl>
                                          <p:spTgt spid="512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122"/>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900" decel="100000" fill="hold"/>
                                        <p:tgtEl>
                                          <p:spTgt spid="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3. Conclusion:</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Content Placeholder 2"/>
          <p:cNvSpPr>
            <a:spLocks noGrp="1"/>
          </p:cNvSpPr>
          <p:nvPr>
            <p:ph sz="quarter" idx="1"/>
          </p:nvPr>
        </p:nvSpPr>
        <p:spPr>
          <a:xfrm>
            <a:off x="612648" y="1600200"/>
            <a:ext cx="8153400" cy="3886200"/>
          </a:xfrm>
        </p:spPr>
        <p:txBody>
          <a:bodyPr>
            <a:normAutofit/>
          </a:bodyPr>
          <a:lstStyle/>
          <a:p>
            <a:pPr algn="just"/>
            <a:r>
              <a:rPr lang="en-US" sz="2000" dirty="0" smtClean="0">
                <a:solidFill>
                  <a:schemeClr val="bg1"/>
                </a:solidFill>
              </a:rPr>
              <a:t>The project “ONLINE SHOPPING SYSTEM” is done to develop online shopping system for selling of products over the internet.  </a:t>
            </a:r>
          </a:p>
          <a:p>
            <a:pPr algn="just"/>
            <a:r>
              <a:rPr lang="en-US" sz="2000" dirty="0" smtClean="0">
                <a:solidFill>
                  <a:schemeClr val="bg1"/>
                </a:solidFill>
              </a:rPr>
              <a:t>This project help to enter transaction reports and to maintain customer records. </a:t>
            </a:r>
          </a:p>
          <a:p>
            <a:pPr algn="just"/>
            <a:r>
              <a:rPr lang="en-US" sz="2000" dirty="0" smtClean="0">
                <a:solidFill>
                  <a:schemeClr val="bg1"/>
                </a:solidFill>
              </a:rPr>
              <a:t>It is planned particularly that one can see all the updates of the versatile from any spot through on the web. </a:t>
            </a:r>
          </a:p>
          <a:p>
            <a:pPr algn="just"/>
            <a:r>
              <a:rPr lang="en-US" sz="2000" dirty="0" smtClean="0">
                <a:solidFill>
                  <a:schemeClr val="bg1"/>
                </a:solidFill>
              </a:rPr>
              <a:t>It is very easy, time saving and comfortable; can order items online than going to market for shopping. </a:t>
            </a:r>
          </a:p>
          <a:p>
            <a:pPr algn="just"/>
            <a:endParaRPr lang="en-US" sz="1800" dirty="0" smtClean="0">
              <a:solidFill>
                <a:schemeClr val="bg1"/>
              </a:solidFill>
            </a:endParaRPr>
          </a:p>
          <a:p>
            <a:pPr algn="just"/>
            <a:endParaRPr 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4" fill="hold">
                            <p:stCondLst>
                              <p:cond delay="3000"/>
                            </p:stCondLst>
                            <p:childTnLst>
                              <p:par>
                                <p:cTn id="25" presetID="37"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1" fill="hold">
                            <p:stCondLst>
                              <p:cond delay="4000"/>
                            </p:stCondLst>
                            <p:childTnLst>
                              <p:par>
                                <p:cTn id="32" presetID="37"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bmk="_Toc35463706">
                <a:solidFill>
                  <a:schemeClr val="bg1"/>
                </a:solidFill>
                <a:ea typeface="Times New Roman" pitchFamily="18" charset="0"/>
                <a:cs typeface="Arial" pitchFamily="34" charset="0"/>
              </a:rPr>
              <a:t/>
            </a:r>
            <a:br>
              <a:rPr lang="en-US" b="1" dirty="0" smtClean="0" bmk="_Toc35463706">
                <a:solidFill>
                  <a:schemeClr val="bg1"/>
                </a:solidFill>
                <a:ea typeface="Times New Roman" pitchFamily="18" charset="0"/>
                <a:cs typeface="Arial" pitchFamily="34" charset="0"/>
              </a:rPr>
            </a:br>
            <a:r>
              <a:rPr lang="en-US" b="1" dirty="0" smtClean="0" bmk="_Toc35463706">
                <a:solidFill>
                  <a:schemeClr val="bg1"/>
                </a:solidFill>
                <a:ea typeface="Times New Roman" pitchFamily="18" charset="0"/>
                <a:cs typeface="Arial" pitchFamily="34" charset="0"/>
              </a:rPr>
              <a:t/>
            </a:r>
            <a:br>
              <a:rPr lang="en-US" b="1" dirty="0" smtClean="0" bmk="_Toc35463706">
                <a:solidFill>
                  <a:schemeClr val="bg1"/>
                </a:solidFill>
                <a:ea typeface="Times New Roman" pitchFamily="18" charset="0"/>
                <a:cs typeface="Arial" pitchFamily="34" charset="0"/>
              </a:rPr>
            </a:br>
            <a:r>
              <a:rPr lang="en-US" b="1" dirty="0" smtClean="0" bmk="_Toc35463706">
                <a:solidFill>
                  <a:schemeClr val="bg1"/>
                </a:solidFill>
                <a:ea typeface="Times New Roman" pitchFamily="18" charset="0"/>
                <a:cs typeface="Arial" pitchFamily="34" charset="0"/>
              </a:rPr>
              <a:t>4. Reference:</a:t>
            </a:r>
            <a:r>
              <a:rPr lang="en-US" b="1" dirty="0" smtClean="0">
                <a:solidFill>
                  <a:schemeClr val="bg1"/>
                </a:solidFill>
                <a:ea typeface="Times New Roman" pitchFamily="18" charset="0"/>
                <a:cs typeface="Arial" pitchFamily="34" charset="0"/>
              </a:rPr>
              <a:t/>
            </a:r>
            <a:br>
              <a:rPr lang="en-US" b="1" dirty="0" smtClean="0">
                <a:solidFill>
                  <a:schemeClr val="bg1"/>
                </a:solidFill>
                <a:ea typeface="Times New Roman" pitchFamily="18" charset="0"/>
                <a:cs typeface="Arial" pitchFamily="34" charset="0"/>
              </a:rPr>
            </a:br>
            <a:endParaRPr lang="en-US" dirty="0">
              <a:solidFill>
                <a:schemeClr val="bg1"/>
              </a:solidFill>
            </a:endParaRPr>
          </a:p>
        </p:txBody>
      </p:sp>
      <p:sp>
        <p:nvSpPr>
          <p:cNvPr id="3" name="Content Placeholder 2"/>
          <p:cNvSpPr>
            <a:spLocks noGrp="1"/>
          </p:cNvSpPr>
          <p:nvPr>
            <p:ph sz="quarter" idx="1"/>
          </p:nvPr>
        </p:nvSpPr>
        <p:spPr/>
        <p:txBody>
          <a:bodyPr>
            <a:normAutofit/>
          </a:bodyPr>
          <a:lstStyle/>
          <a:p>
            <a:pPr lvl="0"/>
            <a:r>
              <a:rPr lang="en-US" sz="2000" u="sng" dirty="0" smtClean="0">
                <a:solidFill>
                  <a:schemeClr val="bg1"/>
                </a:solidFill>
                <a:hlinkClick r:id="rId2"/>
              </a:rPr>
              <a:t>https://www.ukessays.com/essays/marketing/literature-review-of-online-purchase-intention-marketing-essay.php</a:t>
            </a:r>
            <a:r>
              <a:rPr lang="en-US" sz="2000" dirty="0" smtClean="0">
                <a:solidFill>
                  <a:schemeClr val="bg1"/>
                </a:solidFill>
              </a:rPr>
              <a:t>  (visit date: 25 August 2022)</a:t>
            </a:r>
          </a:p>
          <a:p>
            <a:pPr lvl="0"/>
            <a:r>
              <a:rPr lang="en-US" sz="2000" u="sng" dirty="0" smtClean="0">
                <a:solidFill>
                  <a:schemeClr val="bg1"/>
                </a:solidFill>
                <a:hlinkClick r:id="rId3"/>
              </a:rPr>
              <a:t>https://www.tutorialspoint.com/sdlc/sdlc_quick_guide.htm</a:t>
            </a:r>
            <a:r>
              <a:rPr lang="en-US" sz="2000" dirty="0" smtClean="0">
                <a:solidFill>
                  <a:schemeClr val="bg1"/>
                </a:solidFill>
              </a:rPr>
              <a:t> (visit date: 26 August 2022)</a:t>
            </a:r>
          </a:p>
          <a:p>
            <a:pPr lvl="0"/>
            <a:r>
              <a:rPr lang="en-US" sz="2000" u="sng" dirty="0" smtClean="0">
                <a:solidFill>
                  <a:schemeClr val="bg1"/>
                </a:solidFill>
                <a:hlinkClick r:id="rId4"/>
              </a:rPr>
              <a:t>https://www.tutorialspoint.com/sdlc/sdlc_iterative_model.htm</a:t>
            </a:r>
            <a:r>
              <a:rPr lang="en-US" sz="2000" dirty="0" smtClean="0">
                <a:solidFill>
                  <a:schemeClr val="bg1"/>
                </a:solidFill>
              </a:rPr>
              <a:t> (visit date: 26 August 2022)</a:t>
            </a:r>
          </a:p>
          <a:p>
            <a:pPr lvl="0"/>
            <a:r>
              <a:rPr lang="en-US" sz="2000" u="sng" dirty="0" smtClean="0">
                <a:solidFill>
                  <a:schemeClr val="bg1"/>
                </a:solidFill>
                <a:hlinkClick r:id="rId5"/>
              </a:rPr>
              <a:t>https://www.academia.edu/8213765/</a:t>
            </a:r>
            <a:r>
              <a:rPr lang="en-US" sz="2000" dirty="0" smtClean="0">
                <a:solidFill>
                  <a:schemeClr val="bg1"/>
                </a:solidFill>
              </a:rPr>
              <a:t>(visit date: 02 Nov 2022) </a:t>
            </a:r>
          </a:p>
          <a:p>
            <a:pPr lvl="0"/>
            <a:endParaRPr lang="en-US" sz="2000" dirty="0" smtClean="0"/>
          </a:p>
          <a:p>
            <a:pPr lvl="0"/>
            <a:endParaRPr lang="en-US" sz="2000" dirty="0" smtClean="0"/>
          </a:p>
          <a:p>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4" fill="hold">
                            <p:stCondLst>
                              <p:cond delay="3000"/>
                            </p:stCondLst>
                            <p:childTnLst>
                              <p:par>
                                <p:cTn id="25" presetID="37"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1" fill="hold">
                            <p:stCondLst>
                              <p:cond delay="4000"/>
                            </p:stCondLst>
                            <p:childTnLst>
                              <p:par>
                                <p:cTn id="32" presetID="37" presetClass="entr" presetSubtype="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27150" y="1084263"/>
            <a:ext cx="6488113" cy="469582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chemeClr val="bg1"/>
                </a:solidFill>
              </a:rPr>
              <a:t>Contents:</a:t>
            </a:r>
            <a:endParaRPr lang="en-US" dirty="0">
              <a:solidFill>
                <a:schemeClr val="bg1"/>
              </a:solidFill>
            </a:endParaRPr>
          </a:p>
        </p:txBody>
      </p:sp>
      <p:sp>
        <p:nvSpPr>
          <p:cNvPr id="3" name="Content Placeholder 2"/>
          <p:cNvSpPr>
            <a:spLocks noGrp="1"/>
          </p:cNvSpPr>
          <p:nvPr>
            <p:ph sz="quarter" idx="1"/>
          </p:nvPr>
        </p:nvSpPr>
        <p:spPr/>
        <p:txBody>
          <a:bodyPr>
            <a:normAutofit fontScale="85000" lnSpcReduction="20000"/>
          </a:bodyPr>
          <a:lstStyle/>
          <a:p>
            <a:pPr algn="just">
              <a:buFont typeface="Wingdings" pitchFamily="2" charset="2"/>
              <a:buChar char="§"/>
            </a:pPr>
            <a:r>
              <a:rPr lang="en-US" dirty="0" smtClean="0">
                <a:solidFill>
                  <a:schemeClr val="bg1"/>
                </a:solidFill>
              </a:rPr>
              <a:t>Introduction </a:t>
            </a:r>
          </a:p>
          <a:p>
            <a:pPr algn="just">
              <a:buFont typeface="Wingdings" pitchFamily="2" charset="2"/>
              <a:buChar char="§"/>
            </a:pPr>
            <a:r>
              <a:rPr lang="en-US" dirty="0" smtClean="0">
                <a:solidFill>
                  <a:schemeClr val="bg1"/>
                </a:solidFill>
              </a:rPr>
              <a:t>Objectives                                                                                                                                                                                                        </a:t>
            </a:r>
          </a:p>
          <a:p>
            <a:pPr algn="just">
              <a:buFont typeface="Wingdings" pitchFamily="2" charset="2"/>
              <a:buChar char="§"/>
            </a:pPr>
            <a:r>
              <a:rPr lang="en-US" dirty="0" smtClean="0">
                <a:solidFill>
                  <a:schemeClr val="bg1"/>
                </a:solidFill>
              </a:rPr>
              <a:t>Scope                                                                                                                                        </a:t>
            </a:r>
          </a:p>
          <a:p>
            <a:pPr algn="just">
              <a:buFont typeface="Wingdings" pitchFamily="2" charset="2"/>
              <a:buChar char="§"/>
            </a:pPr>
            <a:r>
              <a:rPr lang="en-US" dirty="0" smtClean="0">
                <a:solidFill>
                  <a:schemeClr val="bg1"/>
                </a:solidFill>
              </a:rPr>
              <a:t>Context Diagram                                                        </a:t>
            </a:r>
          </a:p>
          <a:p>
            <a:pPr algn="just">
              <a:buFont typeface="Wingdings" pitchFamily="2" charset="2"/>
              <a:buChar char="§"/>
            </a:pPr>
            <a:r>
              <a:rPr lang="en-US" dirty="0" smtClean="0">
                <a:solidFill>
                  <a:schemeClr val="bg1"/>
                </a:solidFill>
              </a:rPr>
              <a:t>Level-0 DFD   </a:t>
            </a:r>
          </a:p>
          <a:p>
            <a:pPr algn="just">
              <a:buFont typeface="Wingdings" pitchFamily="2" charset="2"/>
              <a:buChar char="§"/>
            </a:pPr>
            <a:r>
              <a:rPr lang="en-US" dirty="0" smtClean="0">
                <a:solidFill>
                  <a:schemeClr val="bg1"/>
                </a:solidFill>
              </a:rPr>
              <a:t>Level-1 DFD                                                                                                                                                                                                                                                       </a:t>
            </a:r>
          </a:p>
          <a:p>
            <a:pPr algn="just">
              <a:buFont typeface="Wingdings" pitchFamily="2" charset="2"/>
              <a:buChar char="§"/>
            </a:pPr>
            <a:r>
              <a:rPr lang="en-US" dirty="0" smtClean="0">
                <a:solidFill>
                  <a:schemeClr val="bg1"/>
                </a:solidFill>
              </a:rPr>
              <a:t>Use case Diagram                                                         </a:t>
            </a:r>
          </a:p>
          <a:p>
            <a:pPr algn="just">
              <a:buFont typeface="Wingdings" pitchFamily="2" charset="2"/>
              <a:buChar char="§"/>
            </a:pPr>
            <a:r>
              <a:rPr lang="en-US" dirty="0" smtClean="0">
                <a:solidFill>
                  <a:schemeClr val="bg1"/>
                </a:solidFill>
              </a:rPr>
              <a:t>ER Diagram                                                                      </a:t>
            </a:r>
          </a:p>
          <a:p>
            <a:pPr algn="just">
              <a:buFont typeface="Wingdings" pitchFamily="2" charset="2"/>
              <a:buChar char="§"/>
            </a:pPr>
            <a:r>
              <a:rPr lang="en-US" dirty="0" smtClean="0">
                <a:solidFill>
                  <a:schemeClr val="bg1"/>
                </a:solidFill>
              </a:rPr>
              <a:t>Conclusion </a:t>
            </a:r>
          </a:p>
          <a:p>
            <a:pPr algn="just">
              <a:buFont typeface="Wingdings" pitchFamily="2" charset="2"/>
              <a:buChar char="§"/>
            </a:pPr>
            <a:r>
              <a:rPr lang="en-US" dirty="0" smtClean="0">
                <a:solidFill>
                  <a:schemeClr val="bg1"/>
                </a:solidFill>
              </a:rPr>
              <a:t>Reference     </a:t>
            </a:r>
            <a:r>
              <a:rPr lang="en-US" dirty="0" smtClean="0"/>
              <a:t>                                                           </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4" fill="hold" grpId="0" nodeType="after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chemeClr val="bg1"/>
                </a:solidFill>
              </a:rPr>
              <a:t>1. Introduction:</a:t>
            </a:r>
            <a:endParaRPr lang="en-US" dirty="0">
              <a:solidFill>
                <a:schemeClr val="bg1"/>
              </a:solidFill>
            </a:endParaRPr>
          </a:p>
        </p:txBody>
      </p:sp>
      <p:sp>
        <p:nvSpPr>
          <p:cNvPr id="3" name="Content Placeholder 2"/>
          <p:cNvSpPr>
            <a:spLocks noGrp="1"/>
          </p:cNvSpPr>
          <p:nvPr>
            <p:ph sz="quarter" idx="1"/>
          </p:nvPr>
        </p:nvSpPr>
        <p:spPr>
          <a:xfrm>
            <a:off x="457200" y="1600201"/>
            <a:ext cx="8229600" cy="2819400"/>
          </a:xfrm>
        </p:spPr>
        <p:txBody>
          <a:bodyPr>
            <a:normAutofit/>
          </a:bodyPr>
          <a:lstStyle/>
          <a:p>
            <a:pPr algn="just"/>
            <a:r>
              <a:rPr lang="en-US" sz="2000" dirty="0" smtClean="0">
                <a:solidFill>
                  <a:schemeClr val="bg1"/>
                </a:solidFill>
              </a:rPr>
              <a:t>An online shopping system is a process in which people are being provided with the option of purchasing goods and services directly from the seller, all in a real-time environment. </a:t>
            </a:r>
          </a:p>
          <a:p>
            <a:pPr algn="just"/>
            <a:r>
              <a:rPr lang="en-US" sz="2000" dirty="0" smtClean="0">
                <a:solidFill>
                  <a:schemeClr val="bg1"/>
                </a:solidFill>
              </a:rPr>
              <a:t>The online shopping project deals with the online buying of the products by the customers. </a:t>
            </a:r>
          </a:p>
          <a:p>
            <a:pPr algn="just"/>
            <a:r>
              <a:rPr lang="en-US" sz="2000" dirty="0" smtClean="0">
                <a:solidFill>
                  <a:schemeClr val="bg1"/>
                </a:solidFill>
              </a:rPr>
              <a:t>Under this website many products and services can be ordered.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4" fill="hold">
                            <p:stCondLst>
                              <p:cond delay="3000"/>
                            </p:stCondLst>
                            <p:childTnLst>
                              <p:par>
                                <p:cTn id="25" presetID="37"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chemeClr val="bg1"/>
                </a:solidFill>
              </a:rPr>
              <a:t>1.1 Objective:</a:t>
            </a:r>
            <a:endParaRPr lang="en-US" dirty="0">
              <a:solidFill>
                <a:schemeClr val="bg1"/>
              </a:solidFill>
            </a:endParaRPr>
          </a:p>
        </p:txBody>
      </p:sp>
      <p:sp>
        <p:nvSpPr>
          <p:cNvPr id="3" name="Content Placeholder 2"/>
          <p:cNvSpPr>
            <a:spLocks noGrp="1"/>
          </p:cNvSpPr>
          <p:nvPr>
            <p:ph sz="quarter" idx="1"/>
          </p:nvPr>
        </p:nvSpPr>
        <p:spPr/>
        <p:txBody>
          <a:bodyPr>
            <a:normAutofit/>
          </a:bodyPr>
          <a:lstStyle/>
          <a:p>
            <a:pPr lvl="0"/>
            <a:r>
              <a:rPr lang="en-US" sz="2000" dirty="0">
                <a:solidFill>
                  <a:schemeClr val="bg1"/>
                </a:solidFill>
              </a:rPr>
              <a:t>To provide customers with a convenient, user-friendly, and secure way to purchase goods and services online, while also providing them with a wide selection of products.</a:t>
            </a:r>
          </a:p>
          <a:p>
            <a:pPr lvl="0"/>
            <a:r>
              <a:rPr lang="en-US" sz="2000" dirty="0">
                <a:solidFill>
                  <a:schemeClr val="bg1"/>
                </a:solidFill>
              </a:rPr>
              <a:t>To provide a product catalog that includes details such as product name, description, price and availability.</a:t>
            </a:r>
          </a:p>
          <a:p>
            <a:pPr lvl="0"/>
            <a:r>
              <a:rPr lang="en-US" sz="2000" dirty="0">
                <a:solidFill>
                  <a:schemeClr val="bg1"/>
                </a:solidFill>
              </a:rPr>
              <a:t>To provide a shopping cart that allows customers to add products to their cart and make modifications such as adding or removing products.</a:t>
            </a:r>
          </a:p>
          <a:p>
            <a:pPr marL="0" indent="0">
              <a:buNone/>
            </a:pPr>
            <a:endParaRPr lang="en-US" sz="2000" dirty="0" smtClean="0"/>
          </a:p>
          <a:p>
            <a:pPr algn="just"/>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4" fill="hold">
                            <p:stCondLst>
                              <p:cond delay="3000"/>
                            </p:stCondLst>
                            <p:childTnLst>
                              <p:par>
                                <p:cTn id="25" presetID="37"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
            </a:r>
            <a:br>
              <a:rPr lang="en-US" b="1" u="sng" dirty="0" smtClean="0"/>
            </a:br>
            <a:r>
              <a:rPr lang="en-US" b="1" dirty="0" smtClean="0">
                <a:solidFill>
                  <a:schemeClr val="bg1"/>
                </a:solidFill>
              </a:rPr>
              <a:t>1.2 Scope:</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600201"/>
            <a:ext cx="8229600" cy="2819400"/>
          </a:xfrm>
        </p:spPr>
        <p:txBody>
          <a:bodyPr>
            <a:normAutofit/>
          </a:bodyPr>
          <a:lstStyle/>
          <a:p>
            <a:pPr lvl="0" algn="just"/>
            <a:r>
              <a:rPr lang="en-US" sz="2000" dirty="0" smtClean="0">
                <a:solidFill>
                  <a:schemeClr val="bg1"/>
                </a:solidFill>
              </a:rPr>
              <a:t>This system can be implemented to any shop in the locality.</a:t>
            </a:r>
          </a:p>
          <a:p>
            <a:pPr lvl="0" algn="just"/>
            <a:r>
              <a:rPr lang="en-US" sz="2000" dirty="0" smtClean="0">
                <a:solidFill>
                  <a:schemeClr val="bg1"/>
                </a:solidFill>
              </a:rPr>
              <a:t>The system recommends a facility to accept the orders 24*7 and a home delivery system which can make customers happy.</a:t>
            </a:r>
          </a:p>
          <a:p>
            <a:pPr lvl="0" algn="just"/>
            <a:r>
              <a:rPr lang="en-US" sz="2000" dirty="0" smtClean="0">
                <a:solidFill>
                  <a:schemeClr val="bg1"/>
                </a:solidFill>
              </a:rPr>
              <a:t>An average company will not be very keen on spending loads of money on ledgers. Whereas these project will greatly reduce the costs which is using common and cheap office items like database and desktop application.</a:t>
            </a:r>
          </a:p>
          <a:p>
            <a:pPr lvl="0" algn="just"/>
            <a:endParaRPr lang="en-US" dirty="0" smtClean="0"/>
          </a:p>
          <a:p>
            <a:pPr lvl="0" algn="just"/>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4" fill="hold">
                            <p:stCondLst>
                              <p:cond delay="3000"/>
                            </p:stCondLst>
                            <p:childTnLst>
                              <p:par>
                                <p:cTn id="25" presetID="37"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solidFill>
                  <a:schemeClr val="tx2">
                    <a:satMod val="130000"/>
                  </a:schemeClr>
                </a:solidFill>
                <a:effectLst>
                  <a:outerShdw blurRad="50000" dist="30000" dir="5400000" algn="tl" rotWithShape="0">
                    <a:srgbClr val="000000">
                      <a:alpha val="30000"/>
                    </a:srgbClr>
                  </a:outerShdw>
                </a:effectLst>
              </a:rPr>
              <a:t/>
            </a:r>
            <a:br>
              <a:rPr lang="en-US" b="1" u="sng" dirty="0" smtClean="0">
                <a:solidFill>
                  <a:schemeClr val="tx2">
                    <a:satMod val="130000"/>
                  </a:schemeClr>
                </a:solidFill>
                <a:effectLst>
                  <a:outerShdw blurRad="50000" dist="30000" dir="5400000" algn="tl" rotWithShape="0">
                    <a:srgbClr val="000000">
                      <a:alpha val="30000"/>
                    </a:srgbClr>
                  </a:outerShdw>
                </a:effectLst>
              </a:rPr>
            </a:br>
            <a:r>
              <a:rPr lang="en-US" b="1" dirty="0" smtClean="0">
                <a:solidFill>
                  <a:schemeClr val="bg1"/>
                </a:solidFill>
                <a:effectLst>
                  <a:outerShdw blurRad="50000" dist="30000" dir="5400000" algn="tl" rotWithShape="0">
                    <a:srgbClr val="000000">
                      <a:alpha val="30000"/>
                    </a:srgbClr>
                  </a:outerShdw>
                </a:effectLst>
              </a:rPr>
              <a:t>2. System Analysis: </a:t>
            </a:r>
            <a:r>
              <a:rPr lang="en-US" b="1" dirty="0" smtClean="0">
                <a:solidFill>
                  <a:schemeClr val="tx2">
                    <a:satMod val="130000"/>
                  </a:schemeClr>
                </a:solidFill>
                <a:effectLst>
                  <a:outerShdw blurRad="50000" dist="30000" dir="5400000" algn="tl" rotWithShape="0">
                    <a:srgbClr val="000000">
                      <a:alpha val="30000"/>
                    </a:srgbClr>
                  </a:outerShdw>
                </a:effectLst>
              </a:rPr>
              <a:t/>
            </a:r>
            <a:br>
              <a:rPr lang="en-US" b="1" dirty="0" smtClean="0">
                <a:solidFill>
                  <a:schemeClr val="tx2">
                    <a:satMod val="130000"/>
                  </a:schemeClr>
                </a:solidFill>
                <a:effectLst>
                  <a:outerShdw blurRad="50000" dist="30000" dir="5400000" algn="tl" rotWithShape="0">
                    <a:srgbClr val="000000">
                      <a:alpha val="30000"/>
                    </a:srgbClr>
                  </a:outerShdw>
                </a:effectLst>
              </a:rPr>
            </a:br>
            <a:r>
              <a:rPr lang="en-US" b="1" dirty="0" smtClean="0">
                <a:solidFill>
                  <a:schemeClr val="bg1"/>
                </a:solidFill>
                <a:effectLst>
                  <a:outerShdw blurRad="50000" dist="30000" dir="5400000" algn="tl" rotWithShape="0">
                    <a:srgbClr val="000000">
                      <a:alpha val="30000"/>
                    </a:srgbClr>
                  </a:outerShdw>
                </a:effectLst>
              </a:rPr>
              <a:t>2.1</a:t>
            </a:r>
            <a:r>
              <a:rPr lang="en-US" b="1" dirty="0" smtClean="0">
                <a:solidFill>
                  <a:schemeClr val="bg1"/>
                </a:solidFill>
              </a:rPr>
              <a:t> Context diagram: </a:t>
            </a:r>
            <a:r>
              <a:rPr lang="en-US" dirty="0" smtClean="0">
                <a:solidFill>
                  <a:schemeClr val="tx2">
                    <a:satMod val="130000"/>
                  </a:schemeClr>
                </a:solidFill>
                <a:effectLst>
                  <a:outerShdw blurRad="50000" dist="30000" dir="5400000" algn="tl" rotWithShape="0">
                    <a:srgbClr val="000000">
                      <a:alpha val="30000"/>
                    </a:srgbClr>
                  </a:outerShdw>
                </a:effectLst>
              </a:rPr>
              <a:t/>
            </a:r>
            <a:br>
              <a:rPr lang="en-US" dirty="0" smtClean="0">
                <a:solidFill>
                  <a:schemeClr val="tx2">
                    <a:satMod val="130000"/>
                  </a:schemeClr>
                </a:solidFill>
                <a:effectLst>
                  <a:outerShdw blurRad="50000" dist="30000" dir="5400000" algn="tl" rotWithShape="0">
                    <a:srgbClr val="000000">
                      <a:alpha val="30000"/>
                    </a:srgbClr>
                  </a:outerShdw>
                </a:effectLst>
              </a:rPr>
            </a:br>
            <a:endParaRPr lang="en-US" dirty="0"/>
          </a:p>
        </p:txBody>
      </p:sp>
      <p:sp>
        <p:nvSpPr>
          <p:cNvPr id="6" name="Rectangle 5"/>
          <p:cNvSpPr/>
          <p:nvPr/>
        </p:nvSpPr>
        <p:spPr>
          <a:xfrm>
            <a:off x="1981200" y="5181600"/>
            <a:ext cx="5257800" cy="646331"/>
          </a:xfrm>
          <a:prstGeom prst="rect">
            <a:avLst/>
          </a:prstGeom>
        </p:spPr>
        <p:txBody>
          <a:bodyPr wrap="square">
            <a:spAutoFit/>
          </a:bodyPr>
          <a:lstStyle/>
          <a:p>
            <a:r>
              <a:rPr lang="en-US" dirty="0" smtClean="0">
                <a:solidFill>
                  <a:schemeClr val="bg1"/>
                </a:solidFill>
              </a:rPr>
              <a:t> Figure 1: Context diagram of Online shopping system</a:t>
            </a:r>
            <a:br>
              <a:rPr lang="en-US" dirty="0" smtClean="0">
                <a:solidFill>
                  <a:schemeClr val="bg1"/>
                </a:solidFill>
              </a:rPr>
            </a:br>
            <a:endParaRPr lang="en-US" dirty="0">
              <a:solidFill>
                <a:schemeClr val="bg1"/>
              </a:solidFill>
            </a:endParaRPr>
          </a:p>
        </p:txBody>
      </p:sp>
      <p:pic>
        <p:nvPicPr>
          <p:cNvPr id="1026" name="Picture 2" descr="C:\Users\DELL\Desktop\7th sem\final online shopping system-context.png"/>
          <p:cNvPicPr>
            <a:picLocks noChangeAspect="1" noChangeArrowheads="1"/>
          </p:cNvPicPr>
          <p:nvPr/>
        </p:nvPicPr>
        <p:blipFill>
          <a:blip r:embed="rId2" cstate="print"/>
          <a:srcRect/>
          <a:stretch>
            <a:fillRect/>
          </a:stretch>
        </p:blipFill>
        <p:spPr bwMode="auto">
          <a:xfrm>
            <a:off x="995363" y="1776413"/>
            <a:ext cx="7153275" cy="3305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900" decel="100000" fill="hold"/>
                                        <p:tgtEl>
                                          <p:spTgt spid="10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6"/>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6">
                                            <p:txEl>
                                              <p:pRg st="0" end="0"/>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6">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
            </a:r>
            <a:br>
              <a:rPr lang="en-US" b="1" u="sng" dirty="0" smtClean="0"/>
            </a:br>
            <a:r>
              <a:rPr lang="en-US" b="1" dirty="0" smtClean="0">
                <a:solidFill>
                  <a:schemeClr val="bg1"/>
                </a:solidFill>
              </a:rPr>
              <a:t>2.2 Level-0 DFD:</a:t>
            </a:r>
            <a:r>
              <a:rPr lang="en-US" b="1" dirty="0" smtClean="0"/>
              <a:t>	</a:t>
            </a:r>
            <a:br>
              <a:rPr lang="en-US" b="1" dirty="0" smtClean="0"/>
            </a:br>
            <a:endParaRPr lang="en-US" dirty="0"/>
          </a:p>
        </p:txBody>
      </p:sp>
      <p:sp>
        <p:nvSpPr>
          <p:cNvPr id="7" name="Rectangle 6"/>
          <p:cNvSpPr/>
          <p:nvPr/>
        </p:nvSpPr>
        <p:spPr>
          <a:xfrm>
            <a:off x="1981200" y="5943600"/>
            <a:ext cx="5181600" cy="646331"/>
          </a:xfrm>
          <a:prstGeom prst="rect">
            <a:avLst/>
          </a:prstGeom>
        </p:spPr>
        <p:txBody>
          <a:bodyPr wrap="square">
            <a:spAutoFit/>
          </a:bodyPr>
          <a:lstStyle/>
          <a:p>
            <a:r>
              <a:rPr lang="en-US" b="1" dirty="0" smtClean="0">
                <a:solidFill>
                  <a:schemeClr val="bg1"/>
                </a:solidFill>
              </a:rPr>
              <a:t> </a:t>
            </a:r>
            <a:r>
              <a:rPr lang="en-US" dirty="0" smtClean="0">
                <a:solidFill>
                  <a:schemeClr val="bg1"/>
                </a:solidFill>
              </a:rPr>
              <a:t>Figure 2: Level-0 DFD of Online shopping system</a:t>
            </a:r>
            <a:br>
              <a:rPr lang="en-US" dirty="0" smtClean="0">
                <a:solidFill>
                  <a:schemeClr val="bg1"/>
                </a:solidFill>
              </a:rPr>
            </a:br>
            <a:endParaRPr lang="en-US" dirty="0">
              <a:solidFill>
                <a:schemeClr val="bg1"/>
              </a:solidFill>
            </a:endParaRPr>
          </a:p>
        </p:txBody>
      </p:sp>
      <p:pic>
        <p:nvPicPr>
          <p:cNvPr id="1026" name="Picture 2" descr="C:\Users\DELL\Desktop\7th sem\final online shopping system-dfd0.png"/>
          <p:cNvPicPr>
            <a:picLocks noChangeAspect="1" noChangeArrowheads="1"/>
          </p:cNvPicPr>
          <p:nvPr/>
        </p:nvPicPr>
        <p:blipFill>
          <a:blip r:embed="rId2" cstate="print"/>
          <a:srcRect/>
          <a:stretch>
            <a:fillRect/>
          </a:stretch>
        </p:blipFill>
        <p:spPr bwMode="auto">
          <a:xfrm>
            <a:off x="685800" y="1524000"/>
            <a:ext cx="7724775" cy="449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900" decel="100000" fill="hold"/>
                                        <p:tgtEl>
                                          <p:spTgt spid="10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6"/>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900" decel="100000" fill="hold"/>
                                        <p:tgtEl>
                                          <p:spTgt spid="7"/>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
            </a:r>
            <a:br>
              <a:rPr lang="en-US" b="1" dirty="0" smtClean="0">
                <a:solidFill>
                  <a:schemeClr val="bg1"/>
                </a:solidFill>
              </a:rPr>
            </a:br>
            <a:r>
              <a:rPr lang="en-US" b="1" dirty="0" smtClean="0">
                <a:solidFill>
                  <a:schemeClr val="bg1"/>
                </a:solidFill>
              </a:rPr>
              <a:t/>
            </a:r>
            <a:br>
              <a:rPr lang="en-US" b="1" dirty="0" smtClean="0">
                <a:solidFill>
                  <a:schemeClr val="bg1"/>
                </a:solidFill>
              </a:rPr>
            </a:br>
            <a:r>
              <a:rPr lang="en-US" b="1" dirty="0" smtClean="0">
                <a:solidFill>
                  <a:schemeClr val="bg1"/>
                </a:solidFill>
              </a:rPr>
              <a:t>2.3 Level-1 DFD:	</a:t>
            </a:r>
            <a:br>
              <a:rPr lang="en-US" b="1" dirty="0" smtClean="0">
                <a:solidFill>
                  <a:schemeClr val="bg1"/>
                </a:solidFill>
              </a:rPr>
            </a:br>
            <a:endParaRPr lang="en-US" dirty="0">
              <a:solidFill>
                <a:schemeClr val="bg1"/>
              </a:solidFill>
            </a:endParaRPr>
          </a:p>
        </p:txBody>
      </p:sp>
      <p:sp>
        <p:nvSpPr>
          <p:cNvPr id="1025" name="Rectangle 1"/>
          <p:cNvSpPr>
            <a:spLocks noChangeArrowheads="1"/>
          </p:cNvSpPr>
          <p:nvPr/>
        </p:nvSpPr>
        <p:spPr bwMode="auto">
          <a:xfrm>
            <a:off x="1143000" y="6019800"/>
            <a:ext cx="549381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           Figure 3: Level-1 DFD of Online shopping system</a:t>
            </a:r>
            <a:endParaRPr kumimoji="0" lang="en-US" i="0" u="none" strike="noStrike" cap="none" normalizeH="0" baseline="0" dirty="0" smtClean="0">
              <a:ln>
                <a:noFill/>
              </a:ln>
              <a:solidFill>
                <a:schemeClr val="bg1"/>
              </a:solidFill>
              <a:effectLst/>
              <a:latin typeface="Arial" pitchFamily="34" charset="0"/>
              <a:cs typeface="Arial" pitchFamily="34" charset="0"/>
            </a:endParaRPr>
          </a:p>
        </p:txBody>
      </p:sp>
      <p:pic>
        <p:nvPicPr>
          <p:cNvPr id="3074" name="Picture 2" descr="C:\Users\DELL\Desktop\7th sem\final online shopping system-dfd1.png"/>
          <p:cNvPicPr>
            <a:picLocks noChangeAspect="1" noChangeArrowheads="1"/>
          </p:cNvPicPr>
          <p:nvPr/>
        </p:nvPicPr>
        <p:blipFill>
          <a:blip r:embed="rId2" cstate="print"/>
          <a:srcRect/>
          <a:stretch>
            <a:fillRect/>
          </a:stretch>
        </p:blipFill>
        <p:spPr bwMode="auto">
          <a:xfrm>
            <a:off x="1600200" y="1752600"/>
            <a:ext cx="5695950" cy="3905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nodeType="after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900" decel="100000" fill="hold"/>
                                        <p:tgtEl>
                                          <p:spTgt spid="307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74"/>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1025"/>
                                        </p:tgtEl>
                                        <p:attrNameLst>
                                          <p:attrName>style.visibility</p:attrName>
                                        </p:attrNameLst>
                                      </p:cBhvr>
                                      <p:to>
                                        <p:strVal val="visible"/>
                                      </p:to>
                                    </p:set>
                                    <p:animEffect transition="in" filter="fade">
                                      <p:cBhvr>
                                        <p:cTn id="20" dur="1000"/>
                                        <p:tgtEl>
                                          <p:spTgt spid="1025"/>
                                        </p:tgtEl>
                                      </p:cBhvr>
                                    </p:animEffect>
                                    <p:anim calcmode="lin" valueType="num">
                                      <p:cBhvr>
                                        <p:cTn id="21" dur="1000" fill="hold"/>
                                        <p:tgtEl>
                                          <p:spTgt spid="1025"/>
                                        </p:tgtEl>
                                        <p:attrNameLst>
                                          <p:attrName>ppt_x</p:attrName>
                                        </p:attrNameLst>
                                      </p:cBhvr>
                                      <p:tavLst>
                                        <p:tav tm="0">
                                          <p:val>
                                            <p:strVal val="#ppt_x"/>
                                          </p:val>
                                        </p:tav>
                                        <p:tav tm="100000">
                                          <p:val>
                                            <p:strVal val="#ppt_x"/>
                                          </p:val>
                                        </p:tav>
                                      </p:tavLst>
                                    </p:anim>
                                    <p:anim calcmode="lin" valueType="num">
                                      <p:cBhvr>
                                        <p:cTn id="22" dur="900" decel="100000" fill="hold"/>
                                        <p:tgtEl>
                                          <p:spTgt spid="102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02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chemeClr val="bg1"/>
                </a:solidFill>
              </a:rPr>
              <a:t/>
            </a:r>
            <a:br>
              <a:rPr lang="en-US" b="1" u="sng" dirty="0" smtClean="0">
                <a:solidFill>
                  <a:schemeClr val="bg1"/>
                </a:solidFill>
              </a:rPr>
            </a:br>
            <a:r>
              <a:rPr lang="en-US" b="1" u="sng" dirty="0" smtClean="0">
                <a:solidFill>
                  <a:schemeClr val="bg1"/>
                </a:solidFill>
              </a:rPr>
              <a:t/>
            </a:r>
            <a:br>
              <a:rPr lang="en-US" b="1" u="sng" dirty="0" smtClean="0">
                <a:solidFill>
                  <a:schemeClr val="bg1"/>
                </a:solidFill>
              </a:rPr>
            </a:br>
            <a:r>
              <a:rPr lang="en-US" b="1" dirty="0" smtClean="0">
                <a:solidFill>
                  <a:schemeClr val="bg1"/>
                </a:solidFill>
              </a:rPr>
              <a:t>2.4 ER Diagram: 	</a:t>
            </a:r>
            <a:br>
              <a:rPr lang="en-US" b="1" dirty="0" smtClean="0">
                <a:solidFill>
                  <a:schemeClr val="bg1"/>
                </a:solidFill>
              </a:rPr>
            </a:br>
            <a:endParaRPr lang="en-US" dirty="0">
              <a:solidFill>
                <a:schemeClr val="bg1"/>
              </a:solidFill>
            </a:endParaRPr>
          </a:p>
        </p:txBody>
      </p:sp>
      <p:sp>
        <p:nvSpPr>
          <p:cNvPr id="6" name="Rectangle 5"/>
          <p:cNvSpPr/>
          <p:nvPr/>
        </p:nvSpPr>
        <p:spPr>
          <a:xfrm>
            <a:off x="1752600" y="5934670"/>
            <a:ext cx="5029200" cy="646331"/>
          </a:xfrm>
          <a:prstGeom prst="rect">
            <a:avLst/>
          </a:prstGeom>
        </p:spPr>
        <p:txBody>
          <a:bodyPr wrap="square">
            <a:spAutoFit/>
          </a:bodyPr>
          <a:lstStyle/>
          <a:p>
            <a:r>
              <a:rPr lang="en-US" b="1" dirty="0" smtClean="0">
                <a:solidFill>
                  <a:schemeClr val="bg1"/>
                </a:solidFill>
              </a:rPr>
              <a:t> </a:t>
            </a:r>
            <a:r>
              <a:rPr lang="en-US" dirty="0" smtClean="0">
                <a:solidFill>
                  <a:schemeClr val="bg1"/>
                </a:solidFill>
              </a:rPr>
              <a:t>Figure 4: ER diagram of Online shopping system</a:t>
            </a:r>
            <a:br>
              <a:rPr lang="en-US" dirty="0" smtClean="0">
                <a:solidFill>
                  <a:schemeClr val="bg1"/>
                </a:solidFill>
              </a:rPr>
            </a:br>
            <a:endParaRPr lang="en-US" dirty="0">
              <a:solidFill>
                <a:schemeClr val="bg1"/>
              </a:solidFill>
            </a:endParaRPr>
          </a:p>
        </p:txBody>
      </p:sp>
      <p:pic>
        <p:nvPicPr>
          <p:cNvPr id="1026" name="Picture 2" descr="C:\Users\DELL\Desktop\7th sem\online shopping system-erd final.png"/>
          <p:cNvPicPr>
            <a:picLocks noChangeAspect="1" noChangeArrowheads="1"/>
          </p:cNvPicPr>
          <p:nvPr/>
        </p:nvPicPr>
        <p:blipFill>
          <a:blip r:embed="rId2" cstate="print"/>
          <a:srcRect/>
          <a:stretch>
            <a:fillRect/>
          </a:stretch>
        </p:blipFill>
        <p:spPr bwMode="auto">
          <a:xfrm>
            <a:off x="685800" y="1676400"/>
            <a:ext cx="7924800" cy="434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7"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900" decel="100000" fill="hold"/>
                                        <p:tgtEl>
                                          <p:spTgt spid="102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026"/>
                                        </p:tgtEl>
                                        <p:attrNameLst>
                                          <p:attrName>ppt_y</p:attrName>
                                        </p:attrNameLst>
                                      </p:cBhvr>
                                      <p:tavLst>
                                        <p:tav tm="0">
                                          <p:val>
                                            <p:strVal val="#ppt_y-.03"/>
                                          </p:val>
                                        </p:tav>
                                        <p:tav tm="100000">
                                          <p:val>
                                            <p:strVal val="#ppt_y"/>
                                          </p:val>
                                        </p:tav>
                                      </p:tavLst>
                                    </p:anim>
                                  </p:childTnLst>
                                </p:cTn>
                              </p:par>
                            </p:childTnLst>
                          </p:cTn>
                        </p:par>
                        <p:par>
                          <p:cTn id="17" fill="hold">
                            <p:stCondLst>
                              <p:cond delay="2000"/>
                            </p:stCondLst>
                            <p:childTnLst>
                              <p:par>
                                <p:cTn id="18" presetID="37"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900" decel="100000" fill="hold"/>
                                        <p:tgtEl>
                                          <p:spTgt spid="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311</Words>
  <Application>Microsoft Office PowerPoint</Application>
  <PresentationFormat>On-screen Show (4:3)</PresentationFormat>
  <Paragraphs>52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 Contents:</vt:lpstr>
      <vt:lpstr> 1. Introduction:</vt:lpstr>
      <vt:lpstr> 1.1 Objective:</vt:lpstr>
      <vt:lpstr>  1.2 Scope: </vt:lpstr>
      <vt:lpstr> 2. System Analysis:  2.1 Context diagram:  </vt:lpstr>
      <vt:lpstr>  2.2 Level-0 DFD:  </vt:lpstr>
      <vt:lpstr>  2.3 Level-1 DFD:  </vt:lpstr>
      <vt:lpstr>  2.4 ER Diagram:   </vt:lpstr>
      <vt:lpstr>  2.5 Use case diagram: </vt:lpstr>
      <vt:lpstr>  3. Conclusion: </vt:lpstr>
      <vt:lpstr>  4. Reference: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6</cp:revision>
  <dcterms:created xsi:type="dcterms:W3CDTF">2023-02-19T17:17:08Z</dcterms:created>
  <dcterms:modified xsi:type="dcterms:W3CDTF">2023-02-19T18:08:31Z</dcterms:modified>
</cp:coreProperties>
</file>