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8" r:id="rId2"/>
    <p:sldId id="490" r:id="rId3"/>
    <p:sldId id="495" r:id="rId4"/>
    <p:sldId id="492" r:id="rId5"/>
    <p:sldId id="493" r:id="rId6"/>
    <p:sldId id="491" r:id="rId7"/>
    <p:sldId id="489" r:id="rId8"/>
    <p:sldId id="494" r:id="rId9"/>
    <p:sldId id="464" r:id="rId10"/>
    <p:sldId id="472" r:id="rId11"/>
    <p:sldId id="466" r:id="rId12"/>
    <p:sldId id="467" r:id="rId13"/>
    <p:sldId id="468" r:id="rId14"/>
    <p:sldId id="469" r:id="rId15"/>
    <p:sldId id="470" r:id="rId16"/>
    <p:sldId id="471" r:id="rId17"/>
    <p:sldId id="473" r:id="rId18"/>
    <p:sldId id="474" r:id="rId19"/>
    <p:sldId id="475" r:id="rId20"/>
    <p:sldId id="476" r:id="rId21"/>
    <p:sldId id="48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7" r:id="rId32"/>
    <p:sldId id="4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5750B"/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289" autoAdjust="0"/>
  </p:normalViewPr>
  <p:slideViewPr>
    <p:cSldViewPr>
      <p:cViewPr varScale="1">
        <p:scale>
          <a:sx n="79" d="100"/>
          <a:sy n="79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760F3-7483-480F-99B2-5D1D64597B1B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0E46F-F841-46C9-9808-BB34BEFEC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62000" y="64008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thebillingegroup.com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24600" y="6409765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diffpy.org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4DDA-6331-4883-A197-9B41A012BB1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9CF9-32DE-40D7-B04B-EE010594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ingegroup/toscaland21_pdf_tutorial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3962400"/>
            <a:ext cx="9144000" cy="1371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quick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Appearance of a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window after a PDF dataset is loaded.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Adjusting data set related configuration.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3294888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7912" y="3791712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1120" y="3563112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4200" y="1600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the refinement parameters and constraints: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parameters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37432" y="2258568"/>
            <a:ext cx="533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16002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5720" y="2502408"/>
            <a:ext cx="533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the refinement parameters and constraints: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 structure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52800" y="2304288"/>
            <a:ext cx="2819400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16002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980688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" y="1143000"/>
            <a:ext cx="6080760" cy="557022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Reviewing the fit parameters and conditions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5912" y="1600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5600" y="1981200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19200" y="3810000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66088" y="3029712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refinement progress is displayed in the PDFfit2 Output panel.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31336" y="1819656"/>
            <a:ext cx="1447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6202680"/>
            <a:ext cx="3886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000" y="59436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Updating the set of initial values of refined parameters.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31336" y="1905000"/>
            <a:ext cx="2569464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05912" y="1600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1" name="Picture 10" descr="fig2-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338" y="1133605"/>
            <a:ext cx="6118662" cy="5585281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plotting capabilities: displaying a fit.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4" name="Picture 3" descr="fig2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5" name="Picture 4" descr="fig2-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6" name="Picture 5" descr="fig2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0" name="Picture 9" descr="fig2-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2" name="Picture 11" descr="fig2-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1" name="Picture 10" descr="fig2-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338" y="1133605"/>
            <a:ext cx="6118662" cy="5585281"/>
          </a:xfrm>
          <a:prstGeom prst="rect">
            <a:avLst/>
          </a:prstGeom>
        </p:spPr>
      </p:pic>
      <p:pic>
        <p:nvPicPr>
          <p:cNvPr id="13" name="Picture 12" descr="fig2-1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5708" y="1143000"/>
            <a:ext cx="6116004" cy="5586807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</a:t>
            </a:r>
            <a:r>
              <a:rPr lang="en-US" sz="2000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plotting capabilities: displaying a parameter.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Creating a simple fit using a preexisting structure file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“Journal” feature can be a convenient way for taking notes.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PDFgui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diffpy.org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pdfgui</a:t>
            </a:r>
            <a:r>
              <a:rPr lang="en-US" dirty="0" smtClean="0"/>
              <a:t> from the “Products” dropdown</a:t>
            </a:r>
          </a:p>
          <a:p>
            <a:r>
              <a:rPr lang="en-US" dirty="0" smtClean="0"/>
              <a:t>Follow the instructions</a:t>
            </a:r>
          </a:p>
          <a:p>
            <a:pPr lvl="1"/>
            <a:r>
              <a:rPr lang="en-US" dirty="0" smtClean="0"/>
              <a:t>If you don’t have Anaconda installed I recommend installing </a:t>
            </a:r>
            <a:r>
              <a:rPr lang="en-US" dirty="0" err="1" smtClean="0"/>
              <a:t>miniconda</a:t>
            </a:r>
            <a:endParaRPr lang="en-US" dirty="0" smtClean="0"/>
          </a:p>
          <a:p>
            <a:r>
              <a:rPr lang="en-US" dirty="0" smtClean="0"/>
              <a:t>If all else fails, install the windows executable </a:t>
            </a:r>
            <a:r>
              <a:rPr lang="en-US" dirty="0"/>
              <a:t>version instead (</a:t>
            </a:r>
            <a:r>
              <a:rPr lang="en-US" dirty="0" smtClean="0"/>
              <a:t>diffpy-1.0-r3067.exe)</a:t>
            </a:r>
          </a:p>
        </p:txBody>
      </p:sp>
    </p:spTree>
    <p:extLst>
      <p:ext uri="{BB962C8B-B14F-4D97-AF65-F5344CB8AC3E}">
        <p14:creationId xmlns:p14="http://schemas.microsoft.com/office/powerpoint/2010/main" val="7460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Building structure model using crystal symmetry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Expanding the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unit cell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using space group information.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37688" y="17526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Building structure model using crystal symmetry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</a:t>
            </a:r>
            <a:r>
              <a:rPr lang="en-US" sz="2000" b="1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symmetry constraints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be used in a refinement.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8" descr="fig3-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256" y="1152144"/>
            <a:ext cx="7315200" cy="55136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32632" y="17526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Calculating PDF from a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example of the calculation configuration panel.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Multistage fitting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noProof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Sequential refinement where fits are chronologically linked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incremental r-series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Appearance of the setup panel for specifying an incremental r-series fit conditions.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temperature 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Setting up a T-series sequential refinement for LaMnO</a:t>
            </a:r>
            <a:r>
              <a:rPr lang="en-US" sz="2000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Ordering by temperature will ensure that the fits are linked correctly.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Sequential fitting of temperature series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Displaying refinement results as a function of external parameter: T-series refinement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Sequential fitting of doping series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Loading of the Ca-doping data series of LaMnO</a:t>
            </a:r>
            <a:r>
              <a:rPr lang="en-US" sz="2000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system.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Verify that proper doping assignment was carried out!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Sequential fitting of doping series 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Displaying refinement results as a function of external parameter: 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doping series refinement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Nanoparticle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pic>
        <p:nvPicPr>
          <p:cNvPr id="16" name="Picture 15" descr="fig3-1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399" y="1143000"/>
            <a:ext cx="7391401" cy="5603456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Fitting the structure of a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3nm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CdSe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example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tutorial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are in a GitHub public repository at </a:t>
            </a:r>
            <a:r>
              <a:rPr lang="en-US" dirty="0" err="1" smtClean="0">
                <a:solidFill>
                  <a:srgbClr val="C00000"/>
                </a:solidFill>
              </a:rPr>
              <a:t>billingegroup</a:t>
            </a:r>
            <a:r>
              <a:rPr lang="en-US" dirty="0" smtClean="0">
                <a:solidFill>
                  <a:srgbClr val="C00000"/>
                </a:solidFill>
              </a:rPr>
              <a:t>/toscaland21_pdf_tutorial</a:t>
            </a:r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on your machine (e.g., </a:t>
            </a:r>
            <a:r>
              <a:rPr lang="en-US" dirty="0" err="1" smtClean="0"/>
              <a:t>git</a:t>
            </a:r>
            <a:r>
              <a:rPr lang="en-US" dirty="0" smtClean="0"/>
              <a:t> bash on windows)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Billingegroup</a:t>
            </a:r>
            <a:r>
              <a:rPr lang="en-US" sz="2400" dirty="0" smtClean="0">
                <a:hlinkClick r:id="rId2"/>
              </a:rPr>
              <a:t>/toscaland21_pdf_tutorial.git</a:t>
            </a:r>
            <a:r>
              <a:rPr lang="en-US" sz="2400" dirty="0" smtClean="0"/>
              <a:t>” should do it</a:t>
            </a:r>
          </a:p>
          <a:p>
            <a:r>
              <a:rPr lang="en-US" sz="2800" dirty="0" smtClean="0"/>
              <a:t>If you don’t want to do it using </a:t>
            </a:r>
            <a:r>
              <a:rPr lang="en-US" sz="2800" dirty="0" err="1" smtClean="0"/>
              <a:t>git</a:t>
            </a:r>
            <a:r>
              <a:rPr lang="en-US" sz="2800" dirty="0" smtClean="0"/>
              <a:t>, select to download the zipped version of the file</a:t>
            </a:r>
          </a:p>
        </p:txBody>
      </p:sp>
    </p:spTree>
    <p:extLst>
      <p:ext uri="{BB962C8B-B14F-4D97-AF65-F5344CB8AC3E}">
        <p14:creationId xmlns:p14="http://schemas.microsoft.com/office/powerpoint/2010/main" val="31674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Displaying the structure</a:t>
            </a: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14" name="Picture 13" descr="fig2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1"/>
            <a:ext cx="6093094" cy="5562600"/>
          </a:xfrm>
          <a:prstGeom prst="rect">
            <a:avLst/>
          </a:prstGeom>
        </p:spPr>
      </p:pic>
      <p:pic>
        <p:nvPicPr>
          <p:cNvPr id="5" name="Picture 4" descr="fig3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143000"/>
            <a:ext cx="7325458" cy="5562600"/>
          </a:xfrm>
          <a:prstGeom prst="rect">
            <a:avLst/>
          </a:prstGeom>
        </p:spPr>
      </p:pic>
      <p:pic>
        <p:nvPicPr>
          <p:cNvPr id="9" name="Picture 8" descr="fig3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0" name="Picture 9" descr="fig3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143000"/>
            <a:ext cx="7315200" cy="5541540"/>
          </a:xfrm>
          <a:prstGeom prst="rect">
            <a:avLst/>
          </a:prstGeom>
        </p:spPr>
      </p:pic>
      <p:pic>
        <p:nvPicPr>
          <p:cNvPr id="11" name="Picture 10" descr="fig3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399" y="1143000"/>
            <a:ext cx="7343001" cy="5562600"/>
          </a:xfrm>
          <a:prstGeom prst="rect">
            <a:avLst/>
          </a:prstGeom>
        </p:spPr>
      </p:pic>
      <p:pic>
        <p:nvPicPr>
          <p:cNvPr id="12" name="Picture 11" descr="fig3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131570"/>
            <a:ext cx="7358089" cy="5574030"/>
          </a:xfrm>
          <a:prstGeom prst="rect">
            <a:avLst/>
          </a:prstGeom>
        </p:spPr>
      </p:pic>
      <p:pic>
        <p:nvPicPr>
          <p:cNvPr id="13" name="Picture 12" descr="fig3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143000"/>
            <a:ext cx="7361725" cy="5562600"/>
          </a:xfrm>
          <a:prstGeom prst="rect">
            <a:avLst/>
          </a:prstGeom>
        </p:spPr>
      </p:pic>
      <p:pic>
        <p:nvPicPr>
          <p:cNvPr id="15" name="Picture 14" descr="fig3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399" y="1131570"/>
            <a:ext cx="7358089" cy="5574030"/>
          </a:xfrm>
          <a:prstGeom prst="rect">
            <a:avLst/>
          </a:prstGeom>
        </p:spPr>
      </p:pic>
      <p:pic>
        <p:nvPicPr>
          <p:cNvPr id="17" name="Picture 16" descr="fig3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401" y="1143000"/>
            <a:ext cx="7391399" cy="5585022"/>
          </a:xfrm>
          <a:prstGeom prst="rect">
            <a:avLst/>
          </a:prstGeom>
        </p:spPr>
      </p:pic>
      <p:pic>
        <p:nvPicPr>
          <p:cNvPr id="16" name="Picture 15" descr="fig3-1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399" y="1143000"/>
            <a:ext cx="7391401" cy="5603456"/>
          </a:xfrm>
          <a:prstGeom prst="rect">
            <a:avLst/>
          </a:prstGeom>
        </p:spPr>
      </p:pic>
      <p:pic>
        <p:nvPicPr>
          <p:cNvPr id="19" name="Picture 18" descr="fig4-0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2688" y="1143000"/>
            <a:ext cx="7373112" cy="5575686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algn="ctr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AtomEye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functionality for 3D visualization of the initial and refined PDF structures structure.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tutorial content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1143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Plan is to cover up to 11 examples covering various aspects of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functionality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GOALS: 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becoming familiar and comfortable with the program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building up basic expertise and awareness of various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PDFgui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capabilities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Examples:</a:t>
            </a:r>
          </a:p>
          <a:p>
            <a:pPr marL="223838" lvl="0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X-ray and neutron data refinement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neutron-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Xray</a:t>
            </a:r>
            <a:r>
              <a:rPr lang="en-US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corefinement</a:t>
            </a:r>
            <a:endParaRPr lang="en-US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Ni/Si mixture refinement; phase analysis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 T-dependence sequential refinement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LaMnO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T-dependence sequential refinement – complex system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LaMnO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800K data fitting - r-dependent sequential refinement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Nanoparticle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examples: CeO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lang="en-GB" kern="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CdSe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systems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CuO</a:t>
            </a:r>
            <a:r>
              <a:rPr lang="en-GB" kern="0" baseline="-25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GB" kern="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doping-dependent sequential refinement example</a:t>
            </a: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kern="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138238" lvl="2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124200"/>
            <a:ext cx="9144000" cy="1676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Live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Demo (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time permitting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PDFgui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terminal</a:t>
            </a:r>
          </a:p>
          <a:p>
            <a:pPr lvl="1"/>
            <a:r>
              <a:rPr lang="en-US" dirty="0" smtClean="0"/>
              <a:t>E.g.,  type </a:t>
            </a:r>
            <a:r>
              <a:rPr lang="en-US" dirty="0" err="1" smtClean="0"/>
              <a:t>cmd</a:t>
            </a:r>
            <a:r>
              <a:rPr lang="en-US" dirty="0" smtClean="0"/>
              <a:t> into the search box on Windows</a:t>
            </a:r>
          </a:p>
          <a:p>
            <a:pPr lvl="1"/>
            <a:r>
              <a:rPr lang="en-US" dirty="0" smtClean="0"/>
              <a:t>“cd” to where you are working</a:t>
            </a:r>
          </a:p>
          <a:p>
            <a:pPr lvl="2"/>
            <a:r>
              <a:rPr lang="en-US" dirty="0" smtClean="0"/>
              <a:t>E.g., cd scratch/toscaland21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structure viewer if you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Vesta</a:t>
            </a:r>
            <a:r>
              <a:rPr lang="en-US" dirty="0" smtClean="0"/>
              <a:t> (or another preferred viewer)</a:t>
            </a:r>
          </a:p>
          <a:p>
            <a:pPr lvl="1"/>
            <a:r>
              <a:rPr lang="en-US" dirty="0" smtClean="0"/>
              <a:t>Google for “</a:t>
            </a:r>
            <a:r>
              <a:rPr lang="en-US" dirty="0" err="1" smtClean="0"/>
              <a:t>vesta</a:t>
            </a:r>
            <a:r>
              <a:rPr lang="en-US" dirty="0" smtClean="0"/>
              <a:t> structure viewer” and select “download”</a:t>
            </a:r>
          </a:p>
          <a:p>
            <a:pPr lvl="1"/>
            <a:r>
              <a:rPr lang="en-US" dirty="0" smtClean="0"/>
              <a:t>Download and extract the files, maybe to the programs directory or your computer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PDFgui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Edit -&gt; preferences</a:t>
            </a:r>
          </a:p>
          <a:p>
            <a:pPr lvl="2"/>
            <a:r>
              <a:rPr lang="en-US" dirty="0" smtClean="0"/>
              <a:t>Browse for the vestaXXX.exe file in your extracted download file</a:t>
            </a:r>
          </a:p>
          <a:p>
            <a:pPr lvl="2"/>
            <a:r>
              <a:rPr lang="en-US" dirty="0" smtClean="0"/>
              <a:t>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of </a:t>
            </a:r>
            <a:r>
              <a:rPr lang="en-US" dirty="0" err="1" smtClean="0"/>
              <a:t>PDFgui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diffpy</a:t>
            </a:r>
            <a:r>
              <a:rPr lang="en-US" dirty="0" smtClean="0"/>
              <a:t>-users Google group and ask questions there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 it now!  Google for </a:t>
            </a:r>
            <a:r>
              <a:rPr lang="en-US" dirty="0" err="1" smtClean="0"/>
              <a:t>diffpy</a:t>
            </a:r>
            <a:r>
              <a:rPr lang="en-US" dirty="0" smtClean="0"/>
              <a:t>-users and request to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 you are in a happy-place, save your work into a project file (</a:t>
            </a:r>
            <a:r>
              <a:rPr lang="en-US" dirty="0" err="1" smtClean="0"/>
              <a:t>ctl</a:t>
            </a:r>
            <a:r>
              <a:rPr lang="en-US" dirty="0" smtClean="0"/>
              <a:t>-s)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This will save you a lot of time if (as sometimes happens) PDF gets stuck and has to be restarted.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Remember “</a:t>
            </a:r>
            <a:r>
              <a:rPr lang="en-US" dirty="0" err="1" smtClean="0"/>
              <a:t>ctl</a:t>
            </a:r>
            <a:r>
              <a:rPr lang="en-US" dirty="0" smtClean="0"/>
              <a:t>-s”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Fits -&gt; New fit, give it a name if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-&gt; new data 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Browse for data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have a </a:t>
            </a:r>
            <a:r>
              <a:rPr lang="en-US" dirty="0" err="1" smtClean="0"/>
              <a:t>cif</a:t>
            </a:r>
            <a:r>
              <a:rPr lang="en-US" dirty="0" smtClean="0"/>
              <a:t>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Phases -&gt; browse for the </a:t>
            </a:r>
            <a:r>
              <a:rPr lang="en-US" dirty="0" err="1" smtClean="0"/>
              <a:t>cif</a:t>
            </a:r>
            <a:r>
              <a:rPr lang="en-US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a </a:t>
            </a:r>
            <a:r>
              <a:rPr lang="en-US" dirty="0" err="1" smtClean="0"/>
              <a:t>cif</a:t>
            </a:r>
            <a:r>
              <a:rPr lang="en-US" dirty="0" smtClean="0"/>
              <a:t> yet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Pdfitc.org -&gt; </a:t>
            </a:r>
            <a:r>
              <a:rPr lang="en-US" dirty="0" err="1" smtClean="0"/>
              <a:t>structuremining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Upload the pdf file and give as much info as you have about composition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Download your preferred result and extract the files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pdfgui</a:t>
            </a:r>
            <a:r>
              <a:rPr lang="en-US" dirty="0" smtClean="0"/>
              <a:t>, browse for the </a:t>
            </a:r>
            <a:r>
              <a:rPr lang="en-US" dirty="0" err="1" smtClean="0"/>
              <a:t>cif</a:t>
            </a:r>
            <a:r>
              <a:rPr lang="en-US" dirty="0" smtClean="0"/>
              <a:t> file and select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Sanity checks</a:t>
            </a:r>
          </a:p>
          <a:p>
            <a:pPr lvl="1"/>
            <a:r>
              <a:rPr lang="en-US" dirty="0" smtClean="0"/>
              <a:t>Plot your data, does it look ok?</a:t>
            </a:r>
          </a:p>
          <a:p>
            <a:pPr lvl="1"/>
            <a:r>
              <a:rPr lang="en-US" dirty="0" smtClean="0"/>
              <a:t>Calculate your model before doing a full refinement and plot it, does it look ok, as you expect?</a:t>
            </a:r>
          </a:p>
          <a:p>
            <a:pPr lvl="1"/>
            <a:r>
              <a:rPr lang="en-US" dirty="0" smtClean="0"/>
              <a:t>Check you refinement results, are the numbers ok? A good fit doesn’t necessarily mean a good model!</a:t>
            </a:r>
          </a:p>
          <a:p>
            <a:pPr lvl="1"/>
            <a:r>
              <a:rPr lang="en-US" dirty="0" smtClean="0"/>
              <a:t>Check to see if refined parameters are highly correlated (&gt;90%).  It means that their refined numbers will be somewhat uncertain</a:t>
            </a:r>
          </a:p>
          <a:p>
            <a:pPr lvl="1"/>
            <a:r>
              <a:rPr lang="en-US" dirty="0" smtClean="0"/>
              <a:t>SAVE YOUR PROJECT FREQUENTLY (</a:t>
            </a:r>
            <a:r>
              <a:rPr lang="en-US" dirty="0" err="1" smtClean="0"/>
              <a:t>ctl</a:t>
            </a:r>
            <a:r>
              <a:rPr lang="en-US" dirty="0" smtClean="0"/>
              <a:t>-s)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8381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PDFgui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Layout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fig2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1620" y="1135380"/>
            <a:ext cx="6080760" cy="5570220"/>
          </a:xfrm>
          <a:prstGeom prst="rect">
            <a:avLst/>
          </a:prstGeom>
        </p:spPr>
      </p:pic>
      <p:pic>
        <p:nvPicPr>
          <p:cNvPr id="9" name="Picture 8" descr="fig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36602"/>
            <a:ext cx="6079424" cy="55689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950046" y="1519535"/>
            <a:ext cx="2669954" cy="461665"/>
            <a:chOff x="4724400" y="1478973"/>
            <a:chExt cx="2669954" cy="461665"/>
          </a:xfrm>
        </p:grpSpPr>
        <p:sp>
          <p:nvSpPr>
            <p:cNvPr id="13" name="Left Arrow 12"/>
            <p:cNvSpPr/>
            <p:nvPr/>
          </p:nvSpPr>
          <p:spPr>
            <a:xfrm>
              <a:off x="4724400" y="1600200"/>
              <a:ext cx="762000" cy="2286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2546" y="1478973"/>
              <a:ext cx="1921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Tabs to panes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ctr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layout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can be somewhat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customized to create comfortable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work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environment</a:t>
            </a:r>
            <a:endParaRPr kumimoji="0" lang="en-GB" b="0" i="0" u="none" strike="noStrike" kern="0" cap="none" spc="0" normalizeH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595438" lvl="3" indent="-223838" defTabSz="457200" fontAlgn="base">
              <a:spcBef>
                <a:spcPct val="1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911</Words>
  <Application>Microsoft Office PowerPoint</Application>
  <PresentationFormat>On-screen Show (4:3)</PresentationFormat>
  <Paragraphs>116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Installing PDFgui</vt:lpstr>
      <vt:lpstr>Getting the tutorial materials</vt:lpstr>
      <vt:lpstr>Running PDFgui</vt:lpstr>
      <vt:lpstr>Installing structure viewer if you like</vt:lpstr>
      <vt:lpstr>Basic rules of PDFgui usage</vt:lpstr>
      <vt:lpstr>Workflow</vt:lpstr>
      <vt:lpstr>Some suggestions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bozin</dc:creator>
  <cp:lastModifiedBy>simon.billinge@gmail.com</cp:lastModifiedBy>
  <cp:revision>227</cp:revision>
  <dcterms:created xsi:type="dcterms:W3CDTF">2011-03-18T18:16:25Z</dcterms:created>
  <dcterms:modified xsi:type="dcterms:W3CDTF">2021-09-22T12:55:07Z</dcterms:modified>
</cp:coreProperties>
</file>