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592" r:id="rId2"/>
    <p:sldId id="589" r:id="rId3"/>
    <p:sldId id="610" r:id="rId4"/>
    <p:sldId id="666" r:id="rId5"/>
    <p:sldId id="662" r:id="rId6"/>
    <p:sldId id="681" r:id="rId7"/>
    <p:sldId id="653" r:id="rId8"/>
    <p:sldId id="654" r:id="rId9"/>
    <p:sldId id="663" r:id="rId10"/>
    <p:sldId id="655" r:id="rId11"/>
    <p:sldId id="667" r:id="rId12"/>
    <p:sldId id="668" r:id="rId13"/>
    <p:sldId id="656" r:id="rId14"/>
    <p:sldId id="657" r:id="rId15"/>
    <p:sldId id="658" r:id="rId16"/>
    <p:sldId id="660" r:id="rId17"/>
    <p:sldId id="661" r:id="rId18"/>
    <p:sldId id="669" r:id="rId19"/>
    <p:sldId id="670" r:id="rId20"/>
    <p:sldId id="671" r:id="rId21"/>
    <p:sldId id="659" r:id="rId22"/>
    <p:sldId id="672" r:id="rId23"/>
    <p:sldId id="673" r:id="rId24"/>
    <p:sldId id="674" r:id="rId25"/>
    <p:sldId id="675" r:id="rId26"/>
    <p:sldId id="676" r:id="rId27"/>
    <p:sldId id="677" r:id="rId28"/>
    <p:sldId id="678" r:id="rId29"/>
    <p:sldId id="679" r:id="rId30"/>
    <p:sldId id="683" r:id="rId31"/>
    <p:sldId id="680" r:id="rId32"/>
    <p:sldId id="635" r:id="rId33"/>
    <p:sldId id="682" r:id="rId34"/>
  </p:sldIdLst>
  <p:sldSz cx="12192000" cy="6858000"/>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Jalynskij" initials="MJ" lastIdx="13" clrIdx="0">
    <p:extLst>
      <p:ext uri="{19B8F6BF-5375-455C-9EA6-DF929625EA0E}">
        <p15:presenceInfo xmlns:p15="http://schemas.microsoft.com/office/powerpoint/2012/main" userId="Maria Jalynskij" providerId="None"/>
      </p:ext>
    </p:extLst>
  </p:cmAuthor>
  <p:cmAuthor id="2" name="Elisabeth Prestele" initials="EP" lastIdx="7" clrIdx="1">
    <p:extLst>
      <p:ext uri="{19B8F6BF-5375-455C-9EA6-DF929625EA0E}">
        <p15:presenceInfo xmlns:p15="http://schemas.microsoft.com/office/powerpoint/2012/main" userId="b11080c2abbc965b" providerId="Windows Live"/>
      </p:ext>
    </p:extLst>
  </p:cmAuthor>
  <p:cmAuthor id="3" name="Rebekka Kupffer" initials="RK" lastIdx="5" clrIdx="2">
    <p:extLst>
      <p:ext uri="{19B8F6BF-5375-455C-9EA6-DF929625EA0E}">
        <p15:presenceInfo xmlns:p15="http://schemas.microsoft.com/office/powerpoint/2012/main" userId="Rebekka Kupf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7E"/>
    <a:srgbClr val="FF9300"/>
    <a:srgbClr val="EB03FC"/>
    <a:srgbClr val="F6740E"/>
    <a:srgbClr val="FF7E79"/>
    <a:srgbClr val="00727D"/>
    <a:srgbClr val="9DD4CC"/>
    <a:srgbClr val="D9DB2A"/>
    <a:srgbClr val="DFDA00"/>
    <a:srgbClr val="237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3" autoAdjust="0"/>
    <p:restoredTop sz="69582" autoAdjust="0"/>
  </p:normalViewPr>
  <p:slideViewPr>
    <p:cSldViewPr>
      <p:cViewPr varScale="1">
        <p:scale>
          <a:sx n="106" d="100"/>
          <a:sy n="106" d="100"/>
        </p:scale>
        <p:origin x="2120" y="152"/>
      </p:cViewPr>
      <p:guideLst>
        <p:guide orient="horz" pos="2160"/>
        <p:guide pos="3840"/>
      </p:guideLst>
    </p:cSldViewPr>
  </p:slideViewPr>
  <p:notesTextViewPr>
    <p:cViewPr>
      <p:scale>
        <a:sx n="3" d="2"/>
        <a:sy n="3" d="2"/>
      </p:scale>
      <p:origin x="0" y="0"/>
    </p:cViewPr>
  </p:notesTextViewPr>
  <p:notesViewPr>
    <p:cSldViewPr>
      <p:cViewPr varScale="1">
        <p:scale>
          <a:sx n="82" d="100"/>
          <a:sy n="82" d="100"/>
        </p:scale>
        <p:origin x="-3180" y="-96"/>
      </p:cViewPr>
      <p:guideLst>
        <p:guide orient="horz" pos="2880"/>
        <p:guide pos="216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de-DE"/>
          </a:p>
        </p:txBody>
      </p:sp>
      <p:sp>
        <p:nvSpPr>
          <p:cNvPr id="3" name="Datumsplatzhalt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a:lvl1pPr>
          </a:lstStyle>
          <a:p>
            <a:fld id="{E1C14020-C86F-44CF-B312-F5A319AF4C0F}" type="datetimeFigureOut">
              <a:rPr lang="de-DE" smtClean="0"/>
              <a:t>21.01.22</a:t>
            </a:fld>
            <a:endParaRPr lang="de-DE"/>
          </a:p>
        </p:txBody>
      </p:sp>
      <p:sp>
        <p:nvSpPr>
          <p:cNvPr id="4" name="Fußzeilenplatzhalt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a:lvl1pPr>
          </a:lstStyle>
          <a:p>
            <a:endParaRPr lang="de-DE"/>
          </a:p>
        </p:txBody>
      </p:sp>
      <p:sp>
        <p:nvSpPr>
          <p:cNvPr id="5" name="Foliennummernplatzhalt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a:lvl1pPr>
          </a:lstStyle>
          <a:p>
            <a:fld id="{884B4E42-E344-4AE2-91A2-0040876C81DA}" type="slidenum">
              <a:rPr lang="de-DE" smtClean="0"/>
              <a:t>‹#›</a:t>
            </a:fld>
            <a:endParaRPr lang="de-DE"/>
          </a:p>
        </p:txBody>
      </p:sp>
    </p:spTree>
    <p:extLst>
      <p:ext uri="{BB962C8B-B14F-4D97-AF65-F5344CB8AC3E}">
        <p14:creationId xmlns:p14="http://schemas.microsoft.com/office/powerpoint/2010/main" val="3137767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de-DE"/>
          </a:p>
        </p:txBody>
      </p:sp>
      <p:sp>
        <p:nvSpPr>
          <p:cNvPr id="3" name="Datumsplatzhalt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F65825FF-D0BE-439C-953B-50BAD0D90B96}" type="datetimeFigureOut">
              <a:rPr lang="de-DE" smtClean="0"/>
              <a:t>21.01.22</a:t>
            </a:fld>
            <a:endParaRPr lang="de-DE"/>
          </a:p>
        </p:txBody>
      </p:sp>
      <p:sp>
        <p:nvSpPr>
          <p:cNvPr id="4" name="Folienbildplatzhalt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66" tIns="49533" rIns="99066" bIns="49533"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de-DE"/>
          </a:p>
        </p:txBody>
      </p:sp>
      <p:sp>
        <p:nvSpPr>
          <p:cNvPr id="7" name="Foliennummernplatzhalt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2286E2BA-BB2F-4E81-8782-3C51E79584DE}" type="slidenum">
              <a:rPr lang="de-DE" smtClean="0"/>
              <a:t>‹#›</a:t>
            </a:fld>
            <a:endParaRPr lang="de-DE"/>
          </a:p>
        </p:txBody>
      </p:sp>
    </p:spTree>
    <p:extLst>
      <p:ext uri="{BB962C8B-B14F-4D97-AF65-F5344CB8AC3E}">
        <p14:creationId xmlns:p14="http://schemas.microsoft.com/office/powerpoint/2010/main" val="124700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a:t>
            </a:fld>
            <a:endParaRPr lang="de-DE"/>
          </a:p>
        </p:txBody>
      </p:sp>
    </p:spTree>
    <p:extLst>
      <p:ext uri="{BB962C8B-B14F-4D97-AF65-F5344CB8AC3E}">
        <p14:creationId xmlns:p14="http://schemas.microsoft.com/office/powerpoint/2010/main" val="250893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Nun zurück zum </a:t>
            </a:r>
            <a:r>
              <a:rPr lang="de-DE" dirty="0" err="1"/>
              <a:t>nomologischen</a:t>
            </a:r>
            <a:r>
              <a:rPr lang="de-DE" dirty="0"/>
              <a:t> </a:t>
            </a:r>
            <a:r>
              <a:rPr lang="de-DE" dirty="0" err="1"/>
              <a:t>Netwerk</a:t>
            </a:r>
            <a:r>
              <a:rPr lang="de-DE" dirty="0"/>
              <a:t>… v.a. im Kontext: „Inhaltsvalidität“</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Definition: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Gut befreundet mit: Augenschein-und logischen Validität</a:t>
            </a:r>
          </a:p>
          <a:p>
            <a:pPr marL="0" indent="0">
              <a:buFont typeface="Arial" panose="020B0604020202020204" pitchFamily="34" charset="0"/>
              <a:buNone/>
            </a:pPr>
            <a:r>
              <a:rPr lang="de-DE" dirty="0"/>
              <a:t>-&gt; logische Validität &amp; Inhaltsvalidität oft schwer trennbar!</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a:t>
            </a:r>
            <a:r>
              <a:rPr lang="de-DE" dirty="0"/>
              <a:t>: </a:t>
            </a:r>
            <a:r>
              <a:rPr lang="de-DE" dirty="0" err="1"/>
              <a:t>Augescheinvalidität</a:t>
            </a:r>
            <a:r>
              <a:rPr lang="de-DE" dirty="0"/>
              <a:t>?</a:t>
            </a:r>
          </a:p>
          <a:p>
            <a:pPr marL="0" indent="0">
              <a:buFont typeface="Arial" panose="020B0604020202020204" pitchFamily="34" charset="0"/>
              <a:buNone/>
            </a:pPr>
            <a:r>
              <a:rPr lang="de-DE" dirty="0"/>
              <a:t>-&gt; dass selbst ein Laie unmittelbar den Zusammenhang zwischen Item und gemessenem Konstrukt </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Rückfrage : </a:t>
            </a:r>
            <a:r>
              <a:rPr lang="de-DE" u="sng" dirty="0" err="1"/>
              <a:t>Rückfrage</a:t>
            </a:r>
            <a:r>
              <a:rPr lang="de-DE" u="none" dirty="0" err="1"/>
              <a:t>Problem</a:t>
            </a:r>
            <a:r>
              <a:rPr lang="de-DE" u="none" dirty="0"/>
              <a:t>:</a:t>
            </a:r>
            <a:r>
              <a:rPr lang="de-DE" dirty="0"/>
              <a:t> oft </a:t>
            </a:r>
            <a:r>
              <a:rPr lang="de-DE" dirty="0">
                <a:sym typeface="Wingdings" pitchFamily="2" charset="2"/>
              </a:rPr>
              <a:t>kein ausreichendes </a:t>
            </a:r>
            <a:r>
              <a:rPr lang="de-DE" dirty="0" err="1">
                <a:sym typeface="Wingdings" pitchFamily="2" charset="2"/>
              </a:rPr>
              <a:t>Validitätskriterium</a:t>
            </a:r>
            <a:r>
              <a:rPr lang="de-DE" dirty="0">
                <a:sym typeface="Wingdings" pitchFamily="2" charset="2"/>
              </a:rPr>
              <a:t> für die Güte eines Testkennwerts</a:t>
            </a:r>
          </a:p>
          <a:p>
            <a:pPr marL="0" indent="0">
              <a:buFont typeface="Arial" panose="020B0604020202020204" pitchFamily="34" charset="0"/>
              <a:buNone/>
            </a:pPr>
            <a:endParaRPr lang="de-DE" dirty="0">
              <a:sym typeface="Wingdings" pitchFamily="2" charset="2"/>
            </a:endParaRPr>
          </a:p>
          <a:p>
            <a:pPr marL="0" indent="0">
              <a:buFont typeface="Arial" panose="020B0604020202020204" pitchFamily="34" charset="0"/>
              <a:buNone/>
            </a:pPr>
            <a:r>
              <a:rPr lang="de-DE" u="sng" dirty="0">
                <a:sym typeface="Wingdings" pitchFamily="2" charset="2"/>
              </a:rPr>
              <a:t>Folie ignorieren</a:t>
            </a:r>
          </a:p>
          <a:p>
            <a:pPr marL="0" indent="0">
              <a:buFont typeface="Arial" panose="020B0604020202020204" pitchFamily="34" charset="0"/>
              <a:buNone/>
            </a:pPr>
            <a:endParaRPr lang="de-DE" dirty="0">
              <a:sym typeface="Wingdings"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10</a:t>
            </a:fld>
            <a:endParaRPr lang="de-DE"/>
          </a:p>
        </p:txBody>
      </p:sp>
    </p:spTree>
    <p:extLst>
      <p:ext uri="{BB962C8B-B14F-4D97-AF65-F5344CB8AC3E}">
        <p14:creationId xmlns:p14="http://schemas.microsoft.com/office/powerpoint/2010/main" val="202396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Bei </a:t>
            </a:r>
            <a:r>
              <a:rPr lang="de-DE" dirty="0" err="1"/>
              <a:t>operat</a:t>
            </a:r>
            <a:r>
              <a:rPr lang="de-DE" dirty="0"/>
              <a:t>.-</a:t>
            </a:r>
            <a:r>
              <a:rPr lang="de-DE" dirty="0" err="1"/>
              <a:t>def</a:t>
            </a:r>
            <a:r>
              <a:rPr lang="de-DE" dirty="0"/>
              <a:t>. Merkmalen bezieht sich die Inhaltsvalidität auf die verallgemeinernde Interpretation</a:t>
            </a:r>
          </a:p>
          <a:p>
            <a:pPr marL="171450" indent="-171450">
              <a:buFont typeface="Arial" panose="020B0604020202020204" pitchFamily="34" charset="0"/>
              <a:buChar char="•"/>
            </a:pPr>
            <a:r>
              <a:rPr lang="de-DE" dirty="0"/>
              <a:t>Operational definierte Merkmale = solche, die über die </a:t>
            </a:r>
            <a:r>
              <a:rPr lang="de-DE" b="1" dirty="0"/>
              <a:t>Testinhalte</a:t>
            </a:r>
            <a:r>
              <a:rPr lang="de-DE" dirty="0"/>
              <a:t> definiert werden; Theorien oder theoretische Annahmen dazu, was die Ursache für Unterschiede in den Testergebnissen sind, sind unwichtig</a:t>
            </a:r>
          </a:p>
          <a:p>
            <a:pPr marL="171450" indent="-171450">
              <a:buFont typeface="Arial" panose="020B0604020202020204" pitchFamily="34" charset="0"/>
              <a:buChar char="•"/>
            </a:pPr>
            <a:r>
              <a:rPr lang="de-DE" dirty="0"/>
              <a:t>Verallgemeinernde Interpretation = erlauben die Inhalte des Tests, das Testergebnis über die konkret verwendeten Items hinaus zu interpretieren?</a:t>
            </a:r>
          </a:p>
          <a:p>
            <a:pPr marL="628650" lvl="1" indent="-171450">
              <a:buFont typeface="Arial" panose="020B0604020202020204" pitchFamily="34" charset="0"/>
              <a:buChar char="•"/>
            </a:pPr>
            <a:r>
              <a:rPr lang="de-DE" dirty="0"/>
              <a:t>das Testergebnis wird über die konkret verwendeten Items hinaus auf eine hypothetische Menge möglicher ähnlicher Items verallgemeinert; z.B. Klausur zur Überprüfung, ob Sie das im Modulhandbuch spezifizierte </a:t>
            </a:r>
            <a:r>
              <a:rPr lang="de-DE" dirty="0" err="1"/>
              <a:t>Lehrziel</a:t>
            </a:r>
            <a:r>
              <a:rPr lang="de-DE" dirty="0"/>
              <a:t> für das Modul Diagnostik und Testtheorie erreicht haben; Anzahl der gelösten Aufgaben werden interpretiert, ob und inwieweit Sie das Ziel erreicht haben </a:t>
            </a:r>
            <a:r>
              <a:rPr lang="de-DE" dirty="0">
                <a:sym typeface="Wingdings" pitchFamily="2" charset="2"/>
              </a:rPr>
              <a:t> es wird aus der Anzahl der geösten Aufgaben in der Klausur darauf geschlossen.</a:t>
            </a:r>
          </a:p>
          <a:p>
            <a:pPr marL="171450" indent="-171450">
              <a:buFont typeface="Arial" panose="020B0604020202020204" pitchFamily="34" charset="0"/>
              <a:buChar char="•"/>
            </a:pPr>
            <a:r>
              <a:rPr lang="de-DE" dirty="0">
                <a:sym typeface="Wingdings" pitchFamily="2" charset="2"/>
              </a:rPr>
              <a:t>Inhaltsvalidität müsste für jedes einzelne Item als auch für den Gesamttest ermittelt werden</a:t>
            </a:r>
          </a:p>
          <a:p>
            <a:pPr marL="171450" indent="-171450">
              <a:buFont typeface="Arial" panose="020B0604020202020204" pitchFamily="34" charset="0"/>
              <a:buChar char="•"/>
            </a:pPr>
            <a:r>
              <a:rPr lang="de-DE" dirty="0">
                <a:sym typeface="Wingdings" pitchFamily="2" charset="2"/>
              </a:rPr>
              <a:t>Leitfrage auf </a:t>
            </a:r>
            <a:r>
              <a:rPr lang="de-DE" dirty="0" err="1">
                <a:sym typeface="Wingdings" pitchFamily="2" charset="2"/>
              </a:rPr>
              <a:t>Itemebene</a:t>
            </a:r>
            <a:r>
              <a:rPr lang="de-DE" dirty="0">
                <a:sym typeface="Wingdings" pitchFamily="2" charset="2"/>
              </a:rPr>
              <a:t>: Ist dieses Item ein Teil der interessierenden Gesamtheit möglicher Items?</a:t>
            </a:r>
          </a:p>
          <a:p>
            <a:pPr marL="171450" indent="-171450">
              <a:buFont typeface="Arial" panose="020B0604020202020204" pitchFamily="34" charset="0"/>
              <a:buChar char="•"/>
            </a:pPr>
            <a:r>
              <a:rPr lang="de-DE" dirty="0">
                <a:sym typeface="Wingdings" pitchFamily="2" charset="2"/>
              </a:rPr>
              <a:t>Leitfrage auf Gesamttest-Ebene: Stellen die Items eine repräsentative Auswahl der interessierenden Gesamtheit möglicher Items dar?</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11</a:t>
            </a:fld>
            <a:endParaRPr lang="de-DE"/>
          </a:p>
        </p:txBody>
      </p:sp>
    </p:spTree>
    <p:extLst>
      <p:ext uri="{BB962C8B-B14F-4D97-AF65-F5344CB8AC3E}">
        <p14:creationId xmlns:p14="http://schemas.microsoft.com/office/powerpoint/2010/main" val="301774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Theoretisch-definiertes Merkmal: Konstrukt wird im Rahmen einer Theorie definiert u. in der Theorie wird spezifiziert, worauf bestimmte Unterschiede zwischen Personen zurückzuführen sind und warum sich diese Unterschiede in den Testergebnissen widerspiegeln</a:t>
            </a:r>
          </a:p>
          <a:p>
            <a:pPr marL="171450" indent="-171450">
              <a:buFont typeface="Arial" panose="020B0604020202020204" pitchFamily="34" charset="0"/>
              <a:buChar char="•"/>
            </a:pPr>
            <a:r>
              <a:rPr lang="de-DE" dirty="0"/>
              <a:t>Inhaltsvalidität hat auch Bezug zur erklärenden Interpretation von Testergebnissen auf </a:t>
            </a:r>
            <a:r>
              <a:rPr lang="de-DE" dirty="0" err="1"/>
              <a:t>Itemebene</a:t>
            </a:r>
            <a:r>
              <a:rPr lang="de-DE" dirty="0"/>
              <a:t> </a:t>
            </a:r>
            <a:r>
              <a:rPr lang="de-DE" dirty="0">
                <a:sym typeface="Wingdings" pitchFamily="2" charset="2"/>
              </a:rPr>
              <a:t> Unterschiedliche </a:t>
            </a:r>
            <a:r>
              <a:rPr lang="de-DE" dirty="0" err="1">
                <a:sym typeface="Wingdings" pitchFamily="2" charset="2"/>
              </a:rPr>
              <a:t>Antwortenauf</a:t>
            </a:r>
            <a:r>
              <a:rPr lang="de-DE" dirty="0">
                <a:sym typeface="Wingdings" pitchFamily="2" charset="2"/>
              </a:rPr>
              <a:t> Items eines Tests können durch Unterschiede im zu erfassenden Konstrukt erklärt werden; d.h., dass aus den Antworten wird auf latente Konstrukte geschlossen </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12</a:t>
            </a:fld>
            <a:endParaRPr lang="de-DE"/>
          </a:p>
        </p:txBody>
      </p:sp>
    </p:spTree>
    <p:extLst>
      <p:ext uri="{BB962C8B-B14F-4D97-AF65-F5344CB8AC3E}">
        <p14:creationId xmlns:p14="http://schemas.microsoft.com/office/powerpoint/2010/main" val="172220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u.a. Argument, man könne die Inhaltsvalidität gar nicht bestimmen, weil das </a:t>
            </a:r>
            <a:r>
              <a:rPr lang="de-DE" dirty="0" err="1"/>
              <a:t>Itemuniversum</a:t>
            </a:r>
            <a:r>
              <a:rPr lang="de-DE" dirty="0"/>
              <a:t> nicht bestimmbar ist</a:t>
            </a:r>
          </a:p>
          <a:p>
            <a:pPr marL="171450" indent="-171450">
              <a:buFontTx/>
              <a:buChar char="-"/>
            </a:pPr>
            <a:r>
              <a:rPr lang="de-DE" dirty="0"/>
              <a:t>Teilweise keine Definitionen zu Konstrukten vorhanden</a:t>
            </a:r>
          </a:p>
          <a:p>
            <a:pPr marL="171450" indent="-171450">
              <a:buFontTx/>
              <a:buChar char="-"/>
            </a:pPr>
            <a:r>
              <a:rPr lang="de-DE" dirty="0"/>
              <a:t>Schwierig, da es keine Koeffizienten gibt, mit denen es bestimmbar/objektivierbar wäre</a:t>
            </a:r>
          </a:p>
          <a:p>
            <a:pPr marL="171450" indent="-171450">
              <a:buFontTx/>
              <a:buChar char="-"/>
            </a:pPr>
            <a:r>
              <a:rPr lang="de-DE" dirty="0"/>
              <a:t>Frage an die Studierenden: Weshalb ist die Prüfung trotzdem wichtig?</a:t>
            </a:r>
          </a:p>
          <a:p>
            <a:pPr marL="171450" indent="-171450">
              <a:buFontTx/>
              <a:buChar char="-"/>
            </a:pPr>
            <a:r>
              <a:rPr lang="de-DE" dirty="0"/>
              <a:t>Nein, wir sollten sie nicht überspringen, denn mangelnde Überlegungen im Konstruktionsprozess und die anschließende Berechnung ohne Vorüberlegungen haben die Konsequenz von unzureichenden Verfahren</a:t>
            </a:r>
          </a:p>
        </p:txBody>
      </p:sp>
      <p:sp>
        <p:nvSpPr>
          <p:cNvPr id="4" name="Foliennummernplatzhalter 3"/>
          <p:cNvSpPr>
            <a:spLocks noGrp="1"/>
          </p:cNvSpPr>
          <p:nvPr>
            <p:ph type="sldNum" sz="quarter" idx="5"/>
          </p:nvPr>
        </p:nvSpPr>
        <p:spPr/>
        <p:txBody>
          <a:bodyPr/>
          <a:lstStyle/>
          <a:p>
            <a:fld id="{2286E2BA-BB2F-4E81-8782-3C51E79584DE}" type="slidenum">
              <a:rPr lang="de-DE" smtClean="0"/>
              <a:t>13</a:t>
            </a:fld>
            <a:endParaRPr lang="de-DE"/>
          </a:p>
        </p:txBody>
      </p:sp>
    </p:spTree>
    <p:extLst>
      <p:ext uri="{BB962C8B-B14F-4D97-AF65-F5344CB8AC3E}">
        <p14:creationId xmlns:p14="http://schemas.microsoft.com/office/powerpoint/2010/main" val="1663448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einfach gesagt: </a:t>
            </a:r>
            <a:r>
              <a:rPr lang="de-DE" sz="1200" kern="1200" dirty="0" err="1">
                <a:solidFill>
                  <a:schemeClr val="tx1"/>
                </a:solidFill>
                <a:effectLst/>
                <a:latin typeface="+mn-lt"/>
                <a:ea typeface="+mn-ea"/>
                <a:cs typeface="+mn-cs"/>
              </a:rPr>
              <a:t>Überprüfung</a:t>
            </a:r>
            <a:r>
              <a:rPr lang="de-DE" sz="1200" kern="1200" dirty="0">
                <a:solidFill>
                  <a:schemeClr val="tx1"/>
                </a:solidFill>
                <a:effectLst/>
                <a:latin typeface="+mn-lt"/>
                <a:ea typeface="+mn-ea"/>
                <a:cs typeface="+mn-cs"/>
              </a:rPr>
              <a:t> theoretischer Annahmen </a:t>
            </a:r>
            <a:r>
              <a:rPr lang="de-DE" sz="1200" kern="1200" dirty="0" err="1">
                <a:solidFill>
                  <a:schemeClr val="tx1"/>
                </a:solidFill>
                <a:effectLst/>
                <a:latin typeface="+mn-lt"/>
                <a:ea typeface="+mn-ea"/>
                <a:cs typeface="+mn-cs"/>
              </a:rPr>
              <a:t>über</a:t>
            </a:r>
            <a:r>
              <a:rPr lang="de-DE" sz="1200" kern="1200" dirty="0">
                <a:solidFill>
                  <a:schemeClr val="tx1"/>
                </a:solidFill>
                <a:effectLst/>
                <a:latin typeface="+mn-lt"/>
                <a:ea typeface="+mn-ea"/>
                <a:cs typeface="+mn-cs"/>
              </a:rPr>
              <a:t> Zusammenhangsstrukturen latenter Konstrukte anhand empirischer Daten; seit 1970er als übergeordneter Zugang zur Bestimmung der Validität zu verstehen, die die anderen </a:t>
            </a:r>
            <a:r>
              <a:rPr lang="de-DE" sz="1200" kern="1200" dirty="0" err="1">
                <a:solidFill>
                  <a:schemeClr val="tx1"/>
                </a:solidFill>
                <a:effectLst/>
                <a:latin typeface="+mn-lt"/>
                <a:ea typeface="+mn-ea"/>
                <a:cs typeface="+mn-cs"/>
              </a:rPr>
              <a:t>Validitäts</a:t>
            </a:r>
            <a:r>
              <a:rPr lang="de-DE" sz="1200" kern="1200" dirty="0">
                <a:solidFill>
                  <a:schemeClr val="tx1"/>
                </a:solidFill>
                <a:effectLst/>
                <a:latin typeface="+mn-lt"/>
                <a:ea typeface="+mn-ea"/>
                <a:cs typeface="+mn-cs"/>
              </a:rPr>
              <a:t>-Formen einschließt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Theoretische Fundierung nachzuweisen -&gt; v.a. </a:t>
            </a:r>
            <a:r>
              <a:rPr lang="de-DE" sz="1200" kern="1200" dirty="0" err="1">
                <a:solidFill>
                  <a:schemeClr val="tx1"/>
                </a:solidFill>
                <a:effectLst/>
                <a:latin typeface="+mn-lt"/>
                <a:ea typeface="+mn-ea"/>
                <a:cs typeface="+mn-cs"/>
              </a:rPr>
              <a:t>Dimensionalität</a:t>
            </a:r>
            <a:r>
              <a:rPr lang="de-DE" sz="1200" kern="1200" dirty="0">
                <a:solidFill>
                  <a:schemeClr val="tx1"/>
                </a:solidFill>
                <a:effectLst/>
                <a:latin typeface="+mn-lt"/>
                <a:ea typeface="+mn-ea"/>
                <a:cs typeface="+mn-cs"/>
              </a:rPr>
              <a:t> und Struktur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Das kann die erklärende und extrapolierende Interpretation betreffen: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Erklärend: latentes Konstrukt ist Ursache für die Unterschiede im Antwortverhalten; Varianz in den Testwerten kommt durch versch. Ausprägungen von z.B. Extraversion zustande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Extrapolierend: wenn sich aus Theorien/ vorliegenden Testergebnissen ableiten lässt, dass ein latentes Konstrukt mit anderen Konstrukten in Zusammenhang steht, kann man von Testergebnissen auf andere Konstrukte schließen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indent="-171450">
              <a:buFontTx/>
              <a:buChar char="-"/>
            </a:pPr>
            <a:r>
              <a:rPr lang="de-DE" dirty="0"/>
              <a:t>Es gibt 2 Ebenen, auf denen Analysen vorgenommen werden können zur Überprüfung der Konstruktvalidität </a:t>
            </a:r>
            <a:r>
              <a:rPr lang="de-DE" dirty="0">
                <a:sym typeface="Wingdings" pitchFamily="2" charset="2"/>
              </a:rPr>
              <a:t> </a:t>
            </a:r>
            <a:r>
              <a:rPr lang="de-DE" dirty="0" err="1">
                <a:sym typeface="Wingdings" pitchFamily="2" charset="2"/>
              </a:rPr>
              <a:t>Itemebene</a:t>
            </a:r>
            <a:r>
              <a:rPr lang="de-DE" dirty="0">
                <a:sym typeface="Wingdings" pitchFamily="2" charset="2"/>
              </a:rPr>
              <a:t> und Testebene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Extrapolierende Interpretation: </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14</a:t>
            </a:fld>
            <a:endParaRPr lang="de-DE"/>
          </a:p>
        </p:txBody>
      </p:sp>
    </p:spTree>
    <p:extLst>
      <p:ext uri="{BB962C8B-B14F-4D97-AF65-F5344CB8AC3E}">
        <p14:creationId xmlns:p14="http://schemas.microsoft.com/office/powerpoint/2010/main" val="3935803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der </a:t>
            </a:r>
            <a:r>
              <a:rPr lang="de-DE" dirty="0" err="1"/>
              <a:t>Dimensionalität</a:t>
            </a:r>
            <a:r>
              <a:rPr lang="de-DE" dirty="0"/>
              <a:t> prüfen wir, ob z.B. mit der EFA tatsächlich 3 Konstrukte gefunden werden, die wir für unseren Fähigkeitstest bei der Konstruktion annehmen (Erinnerung: EFA: kein hypothesenprüfendes Verfahren); CFA dann eher und Überprüfung mit beispielsweise Fit-Indizes, inwieweit unser angenommenes Modell auf unsere Daten passt bzw. sie vorhersagen kann</a:t>
            </a:r>
          </a:p>
          <a:p>
            <a:pPr marL="171450" indent="-171450">
              <a:buFontTx/>
              <a:buChar char="-"/>
            </a:pPr>
            <a:r>
              <a:rPr lang="de-DE" dirty="0"/>
              <a:t>Beispiel: Kognitiver Fähigkeitstest für 4. bis 12. Klasse</a:t>
            </a:r>
          </a:p>
          <a:p>
            <a:pPr marL="171450" indent="-171450">
              <a:buFontTx/>
              <a:buChar char="-"/>
            </a:pPr>
            <a:r>
              <a:rPr lang="de-DE" dirty="0"/>
              <a:t>V: Verbales/sprachliches Denken</a:t>
            </a:r>
          </a:p>
          <a:p>
            <a:pPr marL="171450" indent="-171450">
              <a:buFontTx/>
              <a:buChar char="-"/>
            </a:pPr>
            <a:r>
              <a:rPr lang="de-DE" dirty="0"/>
              <a:t>N: figurale/non-verbales Denken</a:t>
            </a:r>
          </a:p>
          <a:p>
            <a:pPr marL="171450" indent="-171450">
              <a:buFontTx/>
              <a:buChar char="-"/>
            </a:pPr>
            <a:r>
              <a:rPr lang="de-DE" dirty="0"/>
              <a:t>Q: quantitatives Denken</a:t>
            </a:r>
          </a:p>
          <a:p>
            <a:pPr marL="171450" indent="-171450">
              <a:buFontTx/>
              <a:buChar char="-"/>
            </a:pPr>
            <a:r>
              <a:rPr lang="de-DE" dirty="0"/>
              <a:t>Jeder der 3 latenten Variablen durch 2 manifeste Variablen gemessen</a:t>
            </a:r>
          </a:p>
          <a:p>
            <a:pPr marL="171450" indent="-171450">
              <a:buFontTx/>
              <a:buChar char="-"/>
            </a:pPr>
            <a:r>
              <a:rPr lang="de-DE" dirty="0"/>
              <a:t>Bei der </a:t>
            </a:r>
            <a:r>
              <a:rPr lang="de-DE" dirty="0" err="1"/>
              <a:t>Faktoriellen</a:t>
            </a:r>
            <a:r>
              <a:rPr lang="de-DE" dirty="0"/>
              <a:t> Validität überprüfen wir, ob wir mit einer Faktorenanalyse wirklich 3 Konstrukte/Dimensionen nachweisen können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15</a:t>
            </a:fld>
            <a:endParaRPr lang="de-DE"/>
          </a:p>
        </p:txBody>
      </p:sp>
    </p:spTree>
    <p:extLst>
      <p:ext uri="{BB962C8B-B14F-4D97-AF65-F5344CB8AC3E}">
        <p14:creationId xmlns:p14="http://schemas.microsoft.com/office/powerpoint/2010/main" val="493565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i="0" kern="1200" dirty="0">
                <a:solidFill>
                  <a:schemeClr val="tx1"/>
                </a:solidFill>
                <a:effectLst/>
                <a:latin typeface="+mn-lt"/>
                <a:ea typeface="+mn-ea"/>
                <a:cs typeface="+mn-cs"/>
              </a:rPr>
              <a:t>In die Runde fragen, was Sie sich unter lautem Denken und kognitiven Interviews vorstellen; s. Animation</a:t>
            </a:r>
          </a:p>
          <a:p>
            <a:pPr marL="171450" indent="-171450">
              <a:buFontTx/>
              <a:buChar char="-"/>
            </a:pPr>
            <a:r>
              <a:rPr lang="de-DE" sz="1200" i="0" kern="1200" dirty="0">
                <a:solidFill>
                  <a:schemeClr val="tx1"/>
                </a:solidFill>
                <a:effectLst/>
                <a:latin typeface="+mn-lt"/>
                <a:ea typeface="+mn-ea"/>
                <a:cs typeface="+mn-cs"/>
              </a:rPr>
              <a:t>offene Antworten können Aufschluss darüber geben, ob sich die Antwortprozesse tatsächlich auf das gewünschte Konstrukt beziehen</a:t>
            </a:r>
            <a:r>
              <a:rPr lang="de-DE" i="0" dirty="0">
                <a:effectLst/>
              </a:rPr>
              <a:t> </a:t>
            </a:r>
            <a:endParaRPr lang="de-DE" i="0" dirty="0"/>
          </a:p>
        </p:txBody>
      </p:sp>
      <p:sp>
        <p:nvSpPr>
          <p:cNvPr id="4" name="Foliennummernplatzhalter 3"/>
          <p:cNvSpPr>
            <a:spLocks noGrp="1"/>
          </p:cNvSpPr>
          <p:nvPr>
            <p:ph type="sldNum" sz="quarter" idx="5"/>
          </p:nvPr>
        </p:nvSpPr>
        <p:spPr/>
        <p:txBody>
          <a:bodyPr/>
          <a:lstStyle/>
          <a:p>
            <a:fld id="{2286E2BA-BB2F-4E81-8782-3C51E79584DE}" type="slidenum">
              <a:rPr lang="de-DE" smtClean="0"/>
              <a:t>16</a:t>
            </a:fld>
            <a:endParaRPr lang="de-DE"/>
          </a:p>
        </p:txBody>
      </p:sp>
    </p:spTree>
    <p:extLst>
      <p:ext uri="{BB962C8B-B14F-4D97-AF65-F5344CB8AC3E}">
        <p14:creationId xmlns:p14="http://schemas.microsoft.com/office/powerpoint/2010/main" val="3846362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Überprüfung, ob das Konstrukt, für das man einen Test konstruiert hat, mit anderen relevanten Konstrukten zusammenhängt</a:t>
            </a:r>
          </a:p>
          <a:p>
            <a:pPr marL="171450" indent="-171450">
              <a:buFontTx/>
              <a:buChar char="-"/>
            </a:pPr>
            <a:r>
              <a:rPr lang="de-DE" dirty="0"/>
              <a:t>Wenn die Vorhersagen mit den empirischen Beobachtungen bei der Überprüfung übereinstimmen, ist das der Nachweis dafür, dass die Testwerte als Ausprägungen auf dem latenten Konstrukt interpretiert werden können</a:t>
            </a:r>
          </a:p>
        </p:txBody>
      </p:sp>
      <p:sp>
        <p:nvSpPr>
          <p:cNvPr id="4" name="Foliennummernplatzhalter 3"/>
          <p:cNvSpPr>
            <a:spLocks noGrp="1"/>
          </p:cNvSpPr>
          <p:nvPr>
            <p:ph type="sldNum" sz="quarter" idx="5"/>
          </p:nvPr>
        </p:nvSpPr>
        <p:spPr/>
        <p:txBody>
          <a:bodyPr/>
          <a:lstStyle/>
          <a:p>
            <a:fld id="{2286E2BA-BB2F-4E81-8782-3C51E79584DE}" type="slidenum">
              <a:rPr lang="de-DE" smtClean="0"/>
              <a:t>17</a:t>
            </a:fld>
            <a:endParaRPr lang="de-DE"/>
          </a:p>
        </p:txBody>
      </p:sp>
    </p:spTree>
    <p:extLst>
      <p:ext uri="{BB962C8B-B14F-4D97-AF65-F5344CB8AC3E}">
        <p14:creationId xmlns:p14="http://schemas.microsoft.com/office/powerpoint/2010/main" val="313571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Social</a:t>
            </a:r>
            <a:r>
              <a:rPr lang="de-DE" dirty="0"/>
              <a:t> Engagement Skills als Kapazitäten, sich aktiv mit anderen Menschen auseinanderzusetzen</a:t>
            </a:r>
          </a:p>
          <a:p>
            <a:pPr marL="171450" indent="-171450">
              <a:buFontTx/>
              <a:buChar char="-"/>
            </a:pPr>
            <a:r>
              <a:rPr lang="de-DE" dirty="0"/>
              <a:t>Leadership </a:t>
            </a:r>
            <a:r>
              <a:rPr lang="de-DE" dirty="0" err="1"/>
              <a:t>skill</a:t>
            </a:r>
            <a:r>
              <a:rPr lang="de-DE" dirty="0"/>
              <a:t>: Kapazitäten, um die eigene Meinung zu vertreten und vor einer Gruppe zu sprechen</a:t>
            </a:r>
          </a:p>
          <a:p>
            <a:pPr marL="171450" indent="-171450">
              <a:buFontTx/>
              <a:buChar char="-"/>
            </a:pPr>
            <a:r>
              <a:rPr lang="de-DE" dirty="0" err="1"/>
              <a:t>Conversational</a:t>
            </a:r>
            <a:r>
              <a:rPr lang="de-DE" dirty="0"/>
              <a:t> </a:t>
            </a:r>
            <a:r>
              <a:rPr lang="de-DE" dirty="0" err="1"/>
              <a:t>skill</a:t>
            </a:r>
            <a:r>
              <a:rPr lang="de-DE" dirty="0"/>
              <a:t>: Kapazitäten, um soziale Interaktionen zu initiieren und aufrechtzuerhalten</a:t>
            </a:r>
          </a:p>
          <a:p>
            <a:pPr marL="171450" indent="-171450">
              <a:buFontTx/>
              <a:buChar char="-"/>
            </a:pPr>
            <a:r>
              <a:rPr lang="de-DE" dirty="0"/>
              <a:t>Persuasive </a:t>
            </a:r>
            <a:r>
              <a:rPr lang="de-DE" dirty="0" err="1"/>
              <a:t>skill</a:t>
            </a:r>
            <a:r>
              <a:rPr lang="de-DE" dirty="0"/>
              <a:t>: Kapazitäten, Argumente effektiv zu präsentieren</a:t>
            </a:r>
          </a:p>
          <a:p>
            <a:pPr marL="171450" indent="-171450">
              <a:buFontTx/>
              <a:buChar char="-"/>
            </a:pPr>
            <a:r>
              <a:rPr lang="de-DE" dirty="0"/>
              <a:t>Extraversion: z.B. Tendenz dazu, das Erleben und Verhalten in erster Linie an der Außenwelt zu orientieren; Merkmale bei einer hohen Ausprägung: Aktivität, Abenteuerlust, Fröhlichkeit, Herzlichkeit, Geselligkeit und Dominanz</a:t>
            </a:r>
          </a:p>
          <a:p>
            <a:pPr marL="171450" indent="-171450">
              <a:buFontTx/>
              <a:buChar char="-"/>
            </a:pPr>
            <a:r>
              <a:rPr lang="de-DE" dirty="0" err="1"/>
              <a:t>Agreeablenss</a:t>
            </a:r>
            <a:r>
              <a:rPr lang="de-DE" dirty="0"/>
              <a:t>/Verträglichkeit: Tendenz, </a:t>
            </a:r>
            <a:r>
              <a:rPr lang="de-DE" sz="1200" b="0" i="0" u="none" strike="noStrike" kern="1200" dirty="0">
                <a:solidFill>
                  <a:schemeClr val="tx1"/>
                </a:solidFill>
                <a:effectLst/>
                <a:latin typeface="+mn-lt"/>
                <a:ea typeface="+mn-ea"/>
                <a:cs typeface="+mn-cs"/>
              </a:rPr>
              <a:t>freundlich, sympathisch, kooperativ, warm und rücksichtsvoll zu sein</a:t>
            </a:r>
          </a:p>
          <a:p>
            <a:pPr marL="171450" indent="-171450">
              <a:buFontTx/>
              <a:buChar char="-"/>
            </a:pPr>
            <a:r>
              <a:rPr lang="de-DE" sz="1200" b="0" i="0" u="none" strike="noStrike" kern="1200" dirty="0">
                <a:solidFill>
                  <a:schemeClr val="tx1"/>
                </a:solidFill>
                <a:effectLst/>
                <a:latin typeface="+mn-lt"/>
                <a:ea typeface="+mn-ea"/>
                <a:cs typeface="+mn-cs"/>
              </a:rPr>
              <a:t>Hier sind die Interdependenzen eingezeichnet, die angenommen werden</a:t>
            </a:r>
          </a:p>
          <a:p>
            <a:pPr marL="171450" indent="-171450">
              <a:buFontTx/>
              <a:buChar char="-"/>
            </a:pPr>
            <a:r>
              <a:rPr lang="de-DE" sz="1200" b="0" i="0" u="none" strike="noStrike" kern="1200" dirty="0">
                <a:solidFill>
                  <a:schemeClr val="tx1"/>
                </a:solidFill>
                <a:effectLst/>
                <a:latin typeface="+mn-lt"/>
                <a:ea typeface="+mn-ea"/>
                <a:cs typeface="+mn-cs"/>
              </a:rPr>
              <a:t>Dass die 3 </a:t>
            </a:r>
            <a:r>
              <a:rPr lang="de-DE" sz="1200" b="0" i="0" u="none" strike="noStrike" kern="1200" dirty="0" err="1">
                <a:solidFill>
                  <a:schemeClr val="tx1"/>
                </a:solidFill>
                <a:effectLst/>
                <a:latin typeface="+mn-lt"/>
                <a:ea typeface="+mn-ea"/>
                <a:cs typeface="+mn-cs"/>
              </a:rPr>
              <a:t>Social</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engagement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skills</a:t>
            </a:r>
            <a:r>
              <a:rPr lang="de-DE" sz="1200" b="0" i="0" u="none" strike="noStrike" kern="1200" dirty="0">
                <a:solidFill>
                  <a:schemeClr val="tx1"/>
                </a:solidFill>
                <a:effectLst/>
                <a:latin typeface="+mn-lt"/>
                <a:ea typeface="+mn-ea"/>
                <a:cs typeface="+mn-cs"/>
              </a:rPr>
              <a:t> miteinander zusammenhängen ist klar und ist hier nicht mit eingezeichnet</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18</a:t>
            </a:fld>
            <a:endParaRPr lang="de-DE"/>
          </a:p>
        </p:txBody>
      </p:sp>
    </p:spTree>
    <p:extLst>
      <p:ext uri="{BB962C8B-B14F-4D97-AF65-F5344CB8AC3E}">
        <p14:creationId xmlns:p14="http://schemas.microsoft.com/office/powerpoint/2010/main" val="2612457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Aus den theoretischen Annahmen werden Annahmen gemacht, welche latenten Konstrukte mit welchen beobachtbaren Testwerten stehen, d.h. z.B. mit welchem Skalenscore aus welchen Items </a:t>
            </a:r>
            <a:r>
              <a:rPr lang="de-DE" dirty="0" err="1"/>
              <a:t>leadership</a:t>
            </a:r>
            <a:r>
              <a:rPr lang="de-DE" dirty="0"/>
              <a:t> </a:t>
            </a:r>
            <a:r>
              <a:rPr lang="de-DE" dirty="0" err="1"/>
              <a:t>skills</a:t>
            </a:r>
            <a:r>
              <a:rPr lang="de-DE" dirty="0"/>
              <a:t> </a:t>
            </a:r>
            <a:r>
              <a:rPr lang="de-DE" dirty="0" err="1"/>
              <a:t>assoziert</a:t>
            </a:r>
            <a:r>
              <a:rPr lang="de-DE" dirty="0"/>
              <a:t> sind </a:t>
            </a:r>
            <a:r>
              <a:rPr lang="de-DE" dirty="0">
                <a:sym typeface="Wingdings" pitchFamily="2" charset="2"/>
              </a:rPr>
              <a:t> Korrespondenzregeln</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19</a:t>
            </a:fld>
            <a:endParaRPr lang="de-DE"/>
          </a:p>
        </p:txBody>
      </p:sp>
    </p:spTree>
    <p:extLst>
      <p:ext uri="{BB962C8B-B14F-4D97-AF65-F5344CB8AC3E}">
        <p14:creationId xmlns:p14="http://schemas.microsoft.com/office/powerpoint/2010/main" val="151260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8350"/>
            <a:ext cx="6819900" cy="3836988"/>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24560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Und aus unseren theoretischen Annahmen bzw. angenommenen Interdependenzen und unseren Korrespondenzregeln leiten wir Vorhersagen ab, welche unserer beobachteten Werte wie miteinander zusammenhängen sollten</a:t>
            </a:r>
          </a:p>
          <a:p>
            <a:pPr marL="171450" indent="-171450">
              <a:buFontTx/>
              <a:buChar char="-"/>
            </a:pPr>
            <a:r>
              <a:rPr lang="de-DE" dirty="0"/>
              <a:t>Anschließend wird es empirisch überprüft; wir schauen uns an, wie die Ergebnisse bei Soto </a:t>
            </a:r>
            <a:r>
              <a:rPr lang="de-DE" dirty="0" err="1"/>
              <a:t>Napalitano</a:t>
            </a:r>
            <a:r>
              <a:rPr lang="de-DE" dirty="0"/>
              <a:t> in ihrer </a:t>
            </a:r>
            <a:r>
              <a:rPr lang="de-DE" dirty="0" err="1"/>
              <a:t>Validitätsstudie</a:t>
            </a:r>
            <a:r>
              <a:rPr lang="de-DE" dirty="0"/>
              <a:t> aussahen und ob sie diesen Annahmen entspricht</a:t>
            </a:r>
          </a:p>
          <a:p>
            <a:pPr marL="171450" indent="-171450">
              <a:buFontTx/>
              <a:buChar char="-"/>
            </a:pPr>
            <a:r>
              <a:rPr lang="de-DE" dirty="0"/>
              <a:t>Ideal von </a:t>
            </a:r>
            <a:r>
              <a:rPr lang="de-DE" dirty="0" err="1"/>
              <a:t>Cronbach</a:t>
            </a:r>
            <a:r>
              <a:rPr lang="de-DE" dirty="0"/>
              <a:t> &amp; </a:t>
            </a:r>
            <a:r>
              <a:rPr lang="de-DE" dirty="0" err="1"/>
              <a:t>Meehl</a:t>
            </a:r>
            <a:r>
              <a:rPr lang="de-DE" dirty="0"/>
              <a:t> in der Realität kaum umzusetzen, denn psycholog. Theorie sind heute kaum bis wenig formalisiert, weshalb ein </a:t>
            </a:r>
            <a:r>
              <a:rPr lang="de-DE" dirty="0" err="1"/>
              <a:t>nomologisches</a:t>
            </a:r>
            <a:r>
              <a:rPr lang="de-DE" dirty="0"/>
              <a:t> Netzwerk auch selten begründet werden kann: deshalb wurde später zwischen einem starken und schwachen Ansatz der Konstruktvalidierung unterschieden </a:t>
            </a:r>
            <a:r>
              <a:rPr lang="de-DE" dirty="0">
                <a:sym typeface="Wingdings" pitchFamily="2" charset="2"/>
              </a:rPr>
              <a:t> stark, wenn das ursprüngliche Ideal durchgeführt wird und schwach, wenn eine Validierung ohne formale Theorie erfolgt</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20</a:t>
            </a:fld>
            <a:endParaRPr lang="de-DE"/>
          </a:p>
        </p:txBody>
      </p:sp>
    </p:spTree>
    <p:extLst>
      <p:ext uri="{BB962C8B-B14F-4D97-AF65-F5344CB8AC3E}">
        <p14:creationId xmlns:p14="http://schemas.microsoft.com/office/powerpoint/2010/main" val="139116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 Wir sehen, dass die Leadership </a:t>
            </a:r>
            <a:r>
              <a:rPr lang="de-DE" dirty="0" err="1"/>
              <a:t>skill</a:t>
            </a:r>
            <a:r>
              <a:rPr lang="de-DE" dirty="0"/>
              <a:t> und </a:t>
            </a:r>
            <a:r>
              <a:rPr lang="de-DE" dirty="0" err="1"/>
              <a:t>conversational</a:t>
            </a:r>
            <a:r>
              <a:rPr lang="de-DE" dirty="0"/>
              <a:t> </a:t>
            </a:r>
            <a:r>
              <a:rPr lang="de-DE" dirty="0" err="1"/>
              <a:t>skill</a:t>
            </a:r>
            <a:r>
              <a:rPr lang="de-DE" dirty="0"/>
              <a:t> mit der Extraversion positiv zusammenhängen und die persuasive </a:t>
            </a:r>
            <a:r>
              <a:rPr lang="de-DE" dirty="0" err="1"/>
              <a:t>skill</a:t>
            </a:r>
            <a:r>
              <a:rPr lang="de-DE" dirty="0"/>
              <a:t> mit der Verträglichkeit negativ zusammenhängt wie angenommen</a:t>
            </a:r>
          </a:p>
          <a:p>
            <a:pPr marL="171450" indent="-171450">
              <a:buFontTx/>
              <a:buChar char="-"/>
            </a:pPr>
            <a:r>
              <a:rPr lang="de-DE" dirty="0"/>
              <a:t>Damit wären die Annahmen aus dem </a:t>
            </a:r>
            <a:r>
              <a:rPr lang="de-DE" dirty="0" err="1"/>
              <a:t>nomoligischen</a:t>
            </a:r>
            <a:r>
              <a:rPr lang="de-DE" dirty="0"/>
              <a:t> Netz bestätigt; Signifikanzen hier nicht mit angegeben, diese wären aber auch relevant</a:t>
            </a:r>
          </a:p>
          <a:p>
            <a:pPr marL="171450" indent="-171450">
              <a:buFontTx/>
              <a:buChar char="-"/>
            </a:pPr>
            <a:r>
              <a:rPr lang="de-DE" dirty="0"/>
              <a:t>Ergebnis würde dafür sprechen, dass die Testwerte für Leadership, Persuasive u. </a:t>
            </a:r>
            <a:r>
              <a:rPr lang="de-DE" dirty="0" err="1"/>
              <a:t>Conversational</a:t>
            </a:r>
            <a:r>
              <a:rPr lang="de-DE" dirty="0"/>
              <a:t> </a:t>
            </a:r>
            <a:r>
              <a:rPr lang="de-DE" dirty="0" err="1"/>
              <a:t>skills</a:t>
            </a:r>
            <a:r>
              <a:rPr lang="de-DE" dirty="0"/>
              <a:t> tatsächlich die Konstrukte auf latenter Ebene messen</a:t>
            </a:r>
          </a:p>
          <a:p>
            <a:pPr marL="171450" indent="-171450">
              <a:buFontTx/>
              <a:buChar char="-"/>
            </a:pPr>
            <a:endParaRPr lang="de-DE" dirty="0"/>
          </a:p>
          <a:p>
            <a:pPr marL="171450" indent="-171450">
              <a:buFontTx/>
              <a:buChar char="-"/>
            </a:pPr>
            <a:r>
              <a:rPr lang="de-DE" dirty="0"/>
              <a:t>---- Hinweis ----</a:t>
            </a:r>
          </a:p>
          <a:p>
            <a:pPr marL="171450" indent="-171450">
              <a:buFontTx/>
              <a:buChar char="-"/>
            </a:pPr>
            <a:r>
              <a:rPr lang="de-DE" dirty="0"/>
              <a:t>Korrelationskoeffizienten sind dick, wenn sie &gt; .50 sind</a:t>
            </a:r>
          </a:p>
        </p:txBody>
      </p:sp>
      <p:sp>
        <p:nvSpPr>
          <p:cNvPr id="4" name="Foliennummernplatzhalter 3"/>
          <p:cNvSpPr>
            <a:spLocks noGrp="1"/>
          </p:cNvSpPr>
          <p:nvPr>
            <p:ph type="sldNum" sz="quarter" idx="5"/>
          </p:nvPr>
        </p:nvSpPr>
        <p:spPr/>
        <p:txBody>
          <a:bodyPr/>
          <a:lstStyle/>
          <a:p>
            <a:fld id="{2286E2BA-BB2F-4E81-8782-3C51E79584DE}" type="slidenum">
              <a:rPr lang="de-DE" smtClean="0"/>
              <a:t>21</a:t>
            </a:fld>
            <a:endParaRPr lang="de-DE"/>
          </a:p>
        </p:txBody>
      </p:sp>
    </p:spTree>
    <p:extLst>
      <p:ext uri="{BB962C8B-B14F-4D97-AF65-F5344CB8AC3E}">
        <p14:creationId xmlns:p14="http://schemas.microsoft.com/office/powerpoint/2010/main" val="761617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Neben der Überprüfung des nomologischen Netzwerkes werden noch weitere Methoden unterschieden, mit denen die Konstruktvalidierung auf der Testebene vorgenommen werden können</a:t>
            </a:r>
          </a:p>
          <a:p>
            <a:pPr marL="171450" indent="-171450">
              <a:buFontTx/>
              <a:buChar char="-"/>
            </a:pPr>
            <a:r>
              <a:rPr lang="de-DE" dirty="0"/>
              <a:t>Unterscheidung zwischen experimentellen und korrelativen Ansätzen</a:t>
            </a:r>
          </a:p>
          <a:p>
            <a:pPr marL="171450" indent="-171450">
              <a:buFontTx/>
              <a:buChar char="-"/>
            </a:pPr>
            <a:r>
              <a:rPr lang="de-DE" dirty="0"/>
              <a:t>D.h. wir setzen Methoden ein, bei denen ein hypothetisch deduktives Vorgehen möglich ist</a:t>
            </a:r>
          </a:p>
          <a:p>
            <a:pPr marL="171450" indent="-171450">
              <a:buFontTx/>
              <a:buChar char="-"/>
            </a:pPr>
            <a:r>
              <a:rPr lang="de-DE" dirty="0"/>
              <a:t>Z.B. könnten wir aus Theorien Hypothesen ableiten über das interessierende Konstrukt, die experimentell zu prüfen sind</a:t>
            </a:r>
          </a:p>
          <a:p>
            <a:pPr marL="171450" indent="-171450">
              <a:buFontTx/>
              <a:buChar char="-"/>
            </a:pPr>
            <a:endParaRPr lang="de-DE" dirty="0"/>
          </a:p>
          <a:p>
            <a:pPr marL="171450" indent="-171450">
              <a:buFontTx/>
              <a:buChar char="-"/>
            </a:pPr>
            <a:r>
              <a:rPr lang="de-DE" dirty="0"/>
              <a:t>Konstrukt als UV:</a:t>
            </a:r>
          </a:p>
          <a:p>
            <a:pPr marL="171450" indent="-171450">
              <a:buFontTx/>
              <a:buChar char="-"/>
            </a:pPr>
            <a:r>
              <a:rPr lang="de-DE" dirty="0"/>
              <a:t>Das Konstrukt würde manipuliert werden in dem zweiten Fall (Konstrukt als UV). Wenn eine Theorie beispielsweise aussagen würde, dass extravertiertes Verhalten von extravertierten Personen als angenehmer/aktivierender empfunden (BAS) wird als von Personen, die weniger extravertiert sind, könnte man erstmal die Extraversion messen und Personen in hoch- und niedrig Extravertierte einteilen (UV). Außerdem würden vor der Manipulation die aktuelle Stimmung gemessen werden, wie "angenehm" z.B. fünf Minuten empfunden werden, in denen man nichts zu tun hat über die Messung von Stimmung  Anschließend sollen sich die Probanden "extravertiert verhalten" und danach wird wieder die Stimmung gemessen. Hier sollte sich nun zeigen, dass Personen der Gruppe "hoch extravertiert" einem stärkeren Anstieg in ihrer positiven Stimmung haben. </a:t>
            </a:r>
          </a:p>
        </p:txBody>
      </p:sp>
      <p:sp>
        <p:nvSpPr>
          <p:cNvPr id="4" name="Foliennummernplatzhalter 3"/>
          <p:cNvSpPr>
            <a:spLocks noGrp="1"/>
          </p:cNvSpPr>
          <p:nvPr>
            <p:ph type="sldNum" sz="quarter" idx="5"/>
          </p:nvPr>
        </p:nvSpPr>
        <p:spPr/>
        <p:txBody>
          <a:bodyPr/>
          <a:lstStyle/>
          <a:p>
            <a:fld id="{2286E2BA-BB2F-4E81-8782-3C51E79584DE}" type="slidenum">
              <a:rPr lang="de-DE" smtClean="0"/>
              <a:t>22</a:t>
            </a:fld>
            <a:endParaRPr lang="de-DE"/>
          </a:p>
        </p:txBody>
      </p:sp>
    </p:spTree>
    <p:extLst>
      <p:ext uri="{BB962C8B-B14F-4D97-AF65-F5344CB8AC3E}">
        <p14:creationId xmlns:p14="http://schemas.microsoft.com/office/powerpoint/2010/main" val="348279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Erst machen wir eine Annahme, dass Konstrukte Faktoren einen Effekt auf unser Konstrukt haben</a:t>
            </a:r>
          </a:p>
          <a:p>
            <a:pPr marL="171450" indent="-171450">
              <a:buFontTx/>
              <a:buChar char="-"/>
            </a:pPr>
            <a:r>
              <a:rPr lang="de-DE" dirty="0"/>
              <a:t>Den Faktor variieren wir experimentell (sofern möglich und ethisch vertretbar) und überprüfen, ob der Faktor bzw. die experimentelle Manipulation des Faktors tatsächlich den Effekt hat, den wir angenommen haben</a:t>
            </a:r>
          </a:p>
          <a:p>
            <a:pPr marL="171450" indent="-171450">
              <a:buFontTx/>
              <a:buChar char="-"/>
            </a:pPr>
            <a:r>
              <a:rPr lang="de-DE" dirty="0"/>
              <a:t>Dieses Vorgehen ist interessant, wenn es theoretische Annahmen dazu gibt, dass bestimmte Faktoren einen Effekt auf das interessierende Konstrukt haben</a:t>
            </a:r>
          </a:p>
          <a:p>
            <a:pPr marL="171450" indent="-171450">
              <a:buFontTx/>
              <a:buChar char="-"/>
            </a:pPr>
            <a:r>
              <a:rPr lang="de-DE" dirty="0"/>
              <a:t>Runde in die Frage, ob man Ideen dazu hat</a:t>
            </a:r>
          </a:p>
          <a:p>
            <a:pPr marL="171450" indent="-171450">
              <a:buFontTx/>
              <a:buChar char="-"/>
            </a:pPr>
            <a:r>
              <a:rPr lang="de-DE" dirty="0"/>
              <a:t>Z.B. Frustrations-Aggressions-Hypothese (</a:t>
            </a:r>
            <a:r>
              <a:rPr lang="de-DE" dirty="0" err="1"/>
              <a:t>Dollard</a:t>
            </a:r>
            <a:r>
              <a:rPr lang="de-DE" dirty="0"/>
              <a:t> et al. 1941: Frustration ist Auslöser für versch. Reaktionen, u.a. Aggression): die Aggression soll mit einem Test gemessen werden. Es wird die Lösbarkeit einer Aufgabe experimentell variiert (unlösbare, frustrierende Aufgabe vs. lösbare Aufgabe). Es müsste sich zeigen, dass die leichtere Lösbarkeit einer Aufgabe einen reduzierenden Effekt auf die Test-Werte der Aggression als </a:t>
            </a:r>
            <a:r>
              <a:rPr lang="de-DE" dirty="0" err="1"/>
              <a:t>Av</a:t>
            </a:r>
            <a:r>
              <a:rPr lang="de-DE" dirty="0"/>
              <a:t> hat. Das würde die Hypothese bestätigen. (heute weiß man, dass das Auslösen von Aggressionen durch Frustration von vielen anderen Faktoren abhängt)</a:t>
            </a:r>
          </a:p>
          <a:p>
            <a:pPr marL="171450" indent="-171450">
              <a:buFontTx/>
              <a:buChar char="-"/>
            </a:pPr>
            <a:r>
              <a:rPr lang="de-DE" dirty="0"/>
              <a:t>Frage: Heißt das, wenn wir unsere Hypothesen nachweisen, dass unser Test valide ist?</a:t>
            </a:r>
          </a:p>
          <a:p>
            <a:pPr marL="628650" lvl="1" indent="-171450">
              <a:buFontTx/>
              <a:buChar char="-"/>
            </a:pPr>
            <a:r>
              <a:rPr lang="de-DE" dirty="0"/>
              <a:t>NEIN, denn die Interpretation des Testwerts als Maß für das Konstrukt ist für diesen spezifischen Fall valide</a:t>
            </a:r>
          </a:p>
          <a:p>
            <a:pPr marL="628650" lvl="1" indent="-171450">
              <a:buFontTx/>
              <a:buChar char="-"/>
            </a:pPr>
            <a:r>
              <a:rPr lang="de-DE" dirty="0"/>
              <a:t>Der Prozess der Validierung muss für jede Interpretation, die für einen Test wichtig ist, separat vorgenommen werden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23</a:t>
            </a:fld>
            <a:endParaRPr lang="de-DE"/>
          </a:p>
        </p:txBody>
      </p:sp>
    </p:spTree>
    <p:extLst>
      <p:ext uri="{BB962C8B-B14F-4D97-AF65-F5344CB8AC3E}">
        <p14:creationId xmlns:p14="http://schemas.microsoft.com/office/powerpoint/2010/main" val="3775887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Auch hier werden aus Theorien Annahmen und Hypothesen begründet abgeleitet, dass das interessierende Konstrukt einen Effekt hat auf ein anderes Konstrukt</a:t>
            </a:r>
          </a:p>
          <a:p>
            <a:pPr marL="171450" indent="-171450">
              <a:buFontTx/>
              <a:buChar char="-"/>
            </a:pPr>
            <a:r>
              <a:rPr lang="de-DE" dirty="0"/>
              <a:t>Beispiel ausdenken, oder das aus der VL wählen</a:t>
            </a:r>
          </a:p>
          <a:p>
            <a:pPr marL="171450" indent="-171450">
              <a:buFontTx/>
              <a:buChar char="-"/>
            </a:pPr>
            <a:r>
              <a:rPr lang="de-DE" dirty="0"/>
              <a:t>Auch hier: wenn sich unsere Hypothesen bestätigen, dann haben wir den Nachweis für die Validität der Testwerte</a:t>
            </a:r>
          </a:p>
        </p:txBody>
      </p:sp>
      <p:sp>
        <p:nvSpPr>
          <p:cNvPr id="4" name="Foliennummernplatzhalter 3"/>
          <p:cNvSpPr>
            <a:spLocks noGrp="1"/>
          </p:cNvSpPr>
          <p:nvPr>
            <p:ph type="sldNum" sz="quarter" idx="5"/>
          </p:nvPr>
        </p:nvSpPr>
        <p:spPr/>
        <p:txBody>
          <a:bodyPr/>
          <a:lstStyle/>
          <a:p>
            <a:fld id="{2286E2BA-BB2F-4E81-8782-3C51E79584DE}" type="slidenum">
              <a:rPr lang="de-DE" smtClean="0"/>
              <a:t>24</a:t>
            </a:fld>
            <a:endParaRPr lang="de-DE"/>
          </a:p>
        </p:txBody>
      </p:sp>
    </p:spTree>
    <p:extLst>
      <p:ext uri="{BB962C8B-B14F-4D97-AF65-F5344CB8AC3E}">
        <p14:creationId xmlns:p14="http://schemas.microsoft.com/office/powerpoint/2010/main" val="381172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Neben den experimentellen Ansätzen gibt es noch die korrelativen Ansätze:</a:t>
            </a:r>
          </a:p>
          <a:p>
            <a:pPr marL="171450" indent="-171450">
              <a:buFontTx/>
              <a:buChar char="-"/>
            </a:pPr>
            <a:r>
              <a:rPr lang="de-DE" dirty="0"/>
              <a:t>Hier werden aus Theorien Hypothesen dazu aufgestellt, dass das interessierende Konstrukt mit einem anderen Konstrukt oder einer anderen Variable zusammenhängt </a:t>
            </a:r>
            <a:r>
              <a:rPr lang="de-DE" dirty="0">
                <a:sym typeface="Wingdings" pitchFamily="2" charset="2"/>
              </a:rPr>
              <a:t> Richtung und Höhe des Zusammenhangs sollte aus der Theorie ableitbar sein</a:t>
            </a:r>
          </a:p>
          <a:p>
            <a:pPr marL="171450" indent="-171450">
              <a:buFontTx/>
              <a:buChar char="-"/>
            </a:pPr>
            <a:r>
              <a:rPr lang="de-DE" dirty="0">
                <a:sym typeface="Wingdings" pitchFamily="2" charset="2"/>
              </a:rPr>
              <a:t>Wenn die empirisch ermittelten Korrelationen mit den postulierten Zusammenhängen übereinstimmen, spricht das für die Konstruktvalidität der Testwerte</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25</a:t>
            </a:fld>
            <a:endParaRPr lang="de-DE"/>
          </a:p>
        </p:txBody>
      </p:sp>
    </p:spTree>
    <p:extLst>
      <p:ext uri="{BB962C8B-B14F-4D97-AF65-F5344CB8AC3E}">
        <p14:creationId xmlns:p14="http://schemas.microsoft.com/office/powerpoint/2010/main" val="1935612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Hier Fokus aus deskriptive/korrelationsbasierte MTMM-Analyse-Methode; es gibt aber inzwischen Faktorenanalytische Ansätze</a:t>
            </a:r>
          </a:p>
          <a:p>
            <a:pPr marL="171450" indent="-171450">
              <a:buFontTx/>
              <a:buChar char="-"/>
            </a:pPr>
            <a:r>
              <a:rPr lang="de-DE" dirty="0"/>
              <a:t>Hier könnte man vorher abfragen, was konvergente und diskriminante Validität sind, weil wir uns zu Beginn mal damit beschäftigt haben</a:t>
            </a:r>
          </a:p>
        </p:txBody>
      </p:sp>
      <p:sp>
        <p:nvSpPr>
          <p:cNvPr id="4" name="Foliennummernplatzhalter 3"/>
          <p:cNvSpPr>
            <a:spLocks noGrp="1"/>
          </p:cNvSpPr>
          <p:nvPr>
            <p:ph type="sldNum" sz="quarter" idx="5"/>
          </p:nvPr>
        </p:nvSpPr>
        <p:spPr/>
        <p:txBody>
          <a:bodyPr/>
          <a:lstStyle/>
          <a:p>
            <a:fld id="{2286E2BA-BB2F-4E81-8782-3C51E79584DE}" type="slidenum">
              <a:rPr lang="de-DE" smtClean="0"/>
              <a:t>26</a:t>
            </a:fld>
            <a:endParaRPr lang="de-DE"/>
          </a:p>
        </p:txBody>
      </p:sp>
    </p:spTree>
    <p:extLst>
      <p:ext uri="{BB962C8B-B14F-4D97-AF65-F5344CB8AC3E}">
        <p14:creationId xmlns:p14="http://schemas.microsoft.com/office/powerpoint/2010/main" val="3699603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Monotrait</a:t>
            </a:r>
            <a:r>
              <a:rPr lang="de-DE" dirty="0"/>
              <a:t>-</a:t>
            </a:r>
            <a:r>
              <a:rPr lang="de-DE" dirty="0" err="1"/>
              <a:t>Monomethod</a:t>
            </a:r>
            <a:r>
              <a:rPr lang="de-DE" dirty="0"/>
              <a:t>-Reliabilitätskoeffizienten sollten möglichst hoch sein und nicht zu unterschiedlich </a:t>
            </a:r>
            <a:r>
              <a:rPr lang="de-DE" dirty="0">
                <a:sym typeface="Wingdings" pitchFamily="2" charset="2"/>
              </a:rPr>
              <a:t> Haupt-Diagonale; obere Grenze für die Korrelation (z.B. Cronbachs Alpha oder </a:t>
            </a:r>
            <a:r>
              <a:rPr lang="de-DE" dirty="0" err="1">
                <a:sym typeface="Wingdings" pitchFamily="2" charset="2"/>
              </a:rPr>
              <a:t>McDonals</a:t>
            </a:r>
            <a:r>
              <a:rPr lang="de-DE" dirty="0">
                <a:sym typeface="Wingdings" pitchFamily="2" charset="2"/>
              </a:rPr>
              <a:t> Omega als Maß für die interne Konsistenz)</a:t>
            </a:r>
          </a:p>
          <a:p>
            <a:pPr marL="171450" indent="-171450">
              <a:buFontTx/>
              <a:buChar char="-"/>
            </a:pPr>
            <a:r>
              <a:rPr lang="de-DE" dirty="0" err="1">
                <a:sym typeface="Wingdings" pitchFamily="2" charset="2"/>
              </a:rPr>
              <a:t>Monotrait</a:t>
            </a:r>
            <a:r>
              <a:rPr lang="de-DE" dirty="0">
                <a:sym typeface="Wingdings" pitchFamily="2" charset="2"/>
              </a:rPr>
              <a:t>-Heteromethod: Korrelation desselben Konstruktes, welches mit verschiedenen Methoden erfasst wurde  konvergente Koeffizienten, sollten möglichst hoch sein</a:t>
            </a:r>
          </a:p>
          <a:p>
            <a:pPr marL="171450" indent="-171450">
              <a:buFontTx/>
              <a:buChar char="-"/>
            </a:pPr>
            <a:r>
              <a:rPr lang="de-DE" dirty="0">
                <a:sym typeface="Wingdings" pitchFamily="2" charset="2"/>
              </a:rPr>
              <a:t>Alle anderen Koeffizienten in den Nebendiagonalen sind die </a:t>
            </a:r>
            <a:r>
              <a:rPr lang="de-DE" dirty="0" err="1">
                <a:sym typeface="Wingdings" pitchFamily="2" charset="2"/>
              </a:rPr>
              <a:t>diskriminanten</a:t>
            </a:r>
            <a:r>
              <a:rPr lang="de-DE" dirty="0">
                <a:sym typeface="Wingdings" pitchFamily="2" charset="2"/>
              </a:rPr>
              <a:t> Koeffizienten (2 Arten: </a:t>
            </a:r>
            <a:r>
              <a:rPr lang="de-DE" dirty="0" err="1">
                <a:sym typeface="Wingdings" pitchFamily="2" charset="2"/>
              </a:rPr>
              <a:t>Monomethod</a:t>
            </a:r>
            <a:r>
              <a:rPr lang="de-DE" dirty="0">
                <a:sym typeface="Wingdings" pitchFamily="2" charset="2"/>
              </a:rPr>
              <a:t>- und Heteromethod) </a:t>
            </a:r>
          </a:p>
          <a:p>
            <a:pPr marL="171450" indent="-171450">
              <a:buFontTx/>
              <a:buChar char="-"/>
            </a:pPr>
            <a:r>
              <a:rPr lang="de-DE" dirty="0">
                <a:sym typeface="Wingdings" pitchFamily="2" charset="2"/>
              </a:rPr>
              <a:t>Diskriminanten Koeffizienten müssen mit konvergenten Koeffizienten verglichen werden; Ziel: konvergenten Koeffizienten sind höher als die </a:t>
            </a:r>
            <a:r>
              <a:rPr lang="de-DE" dirty="0" err="1">
                <a:sym typeface="Wingdings" pitchFamily="2" charset="2"/>
              </a:rPr>
              <a:t>diskriminanten</a:t>
            </a:r>
            <a:r>
              <a:rPr lang="de-DE" dirty="0">
                <a:sym typeface="Wingdings" pitchFamily="2" charset="2"/>
              </a:rPr>
              <a:t> Koeffizienten </a:t>
            </a:r>
          </a:p>
          <a:p>
            <a:pPr marL="171450" indent="-171450">
              <a:buFontTx/>
              <a:buChar char="-"/>
            </a:pPr>
            <a:endParaRPr lang="de-DE" dirty="0">
              <a:sym typeface="Wingdings" pitchFamily="2" charset="2"/>
            </a:endParaRPr>
          </a:p>
          <a:p>
            <a:pPr marL="171450" indent="-171450">
              <a:buFontTx/>
              <a:buChar char="-"/>
            </a:pPr>
            <a:r>
              <a:rPr lang="de-DE" dirty="0">
                <a:sym typeface="Wingdings" pitchFamily="2" charset="2"/>
              </a:rPr>
              <a:t>Kriterium als Nachweis für die konvergente </a:t>
            </a:r>
            <a:r>
              <a:rPr lang="de-DE" dirty="0" err="1">
                <a:sym typeface="Wingdings" pitchFamily="2" charset="2"/>
              </a:rPr>
              <a:t>Validtät</a:t>
            </a:r>
            <a:r>
              <a:rPr lang="de-DE" dirty="0">
                <a:sym typeface="Wingdings" pitchFamily="2" charset="2"/>
              </a:rPr>
              <a:t>:</a:t>
            </a:r>
          </a:p>
          <a:p>
            <a:pPr marL="628650" lvl="1" indent="-171450">
              <a:buFontTx/>
              <a:buChar char="-"/>
            </a:pPr>
            <a:r>
              <a:rPr lang="de-DE" dirty="0">
                <a:sym typeface="Wingdings" pitchFamily="2" charset="2"/>
              </a:rPr>
              <a:t>Konvergente Koeffizienten sollten statistisch signifikant von Null verschieden sein und hoch sein (kein absolutes Maß für die Höhe von Campbell &amp; Fiske vorgegeben). Falls das nicht der Fall ist, muss man nachdenken, ob die verschiedenen Methoden nicht doch verschiedene Konstrukte messen</a:t>
            </a:r>
          </a:p>
          <a:p>
            <a:pPr marL="171450" lvl="0" indent="-171450">
              <a:buFontTx/>
              <a:buChar char="-"/>
            </a:pPr>
            <a:r>
              <a:rPr lang="de-DE" dirty="0">
                <a:sym typeface="Wingdings" pitchFamily="2" charset="2"/>
              </a:rPr>
              <a:t>Nachweis diskriminante Validität</a:t>
            </a:r>
          </a:p>
          <a:p>
            <a:pPr marL="628650" lvl="1" indent="-171450">
              <a:buFontTx/>
              <a:buChar char="-"/>
            </a:pPr>
            <a:r>
              <a:rPr lang="de-DE" dirty="0">
                <a:sym typeface="Wingdings" pitchFamily="2" charset="2"/>
              </a:rPr>
              <a:t>HTMM-Koeffizienten sollten kleiner ausfallen als die MTHT (konvergenten Koeffizienten)</a:t>
            </a:r>
          </a:p>
          <a:p>
            <a:pPr marL="628650" lvl="1" indent="-171450">
              <a:buFontTx/>
              <a:buChar char="-"/>
            </a:pPr>
            <a:r>
              <a:rPr lang="de-DE" dirty="0">
                <a:sym typeface="Wingdings" pitchFamily="2" charset="2"/>
              </a:rPr>
              <a:t>HTHM-Koeffizienten sollten niedriger ausfallen als die konvergenten Koeffizienten). Falls nicht, dann unterscheiden die Messungen nicht zwischen verschiedenen Konstrukten</a:t>
            </a:r>
          </a:p>
          <a:p>
            <a:pPr marL="628650" lvl="1" indent="-171450">
              <a:buFontTx/>
              <a:buChar char="-"/>
            </a:pPr>
            <a:r>
              <a:rPr lang="de-DE" dirty="0">
                <a:sym typeface="Wingdings" pitchFamily="2" charset="2"/>
              </a:rPr>
              <a:t>Muster der </a:t>
            </a:r>
            <a:r>
              <a:rPr lang="de-DE" dirty="0" err="1">
                <a:sym typeface="Wingdings" pitchFamily="2" charset="2"/>
              </a:rPr>
              <a:t>Koeffelationskoefizienten</a:t>
            </a:r>
            <a:r>
              <a:rPr lang="de-DE" dirty="0">
                <a:sym typeface="Wingdings" pitchFamily="2" charset="2"/>
              </a:rPr>
              <a:t> sollten innerhalb einer Methode (unter </a:t>
            </a:r>
            <a:r>
              <a:rPr lang="de-DE" dirty="0" err="1">
                <a:sym typeface="Wingdings" pitchFamily="2" charset="2"/>
              </a:rPr>
              <a:t>Rel</a:t>
            </a:r>
            <a:r>
              <a:rPr lang="de-DE" dirty="0">
                <a:sym typeface="Wingdings" pitchFamily="2" charset="2"/>
              </a:rPr>
              <a:t>-Diagonale) und zwischen den Methoden (Dreiecksmatrizen unter- und oberhalb der </a:t>
            </a:r>
            <a:r>
              <a:rPr lang="de-DE" dirty="0" err="1">
                <a:sym typeface="Wingdings" pitchFamily="2" charset="2"/>
              </a:rPr>
              <a:t>Validitätsdiagonale</a:t>
            </a:r>
            <a:r>
              <a:rPr lang="de-DE" dirty="0">
                <a:sym typeface="Wingdings" pitchFamily="2" charset="2"/>
              </a:rPr>
              <a:t>)in etwa gleich sein; exaktes Kriterium für die Übereinstimmung nicht gegeben (</a:t>
            </a:r>
            <a:r>
              <a:rPr lang="de-DE" dirty="0" err="1">
                <a:sym typeface="Wingdings" pitchFamily="2" charset="2"/>
              </a:rPr>
              <a:t>Hint</a:t>
            </a:r>
            <a:r>
              <a:rPr lang="de-DE" dirty="0">
                <a:sym typeface="Wingdings" pitchFamily="2" charset="2"/>
              </a:rPr>
              <a:t>: erhöhte Korrelationen innerhalb einer Methode und erhöhte Korrelationen verschiedener Trait zwischen verschiedenen Methoden könnten auf Methodeneffekte hinweisen)</a:t>
            </a:r>
          </a:p>
          <a:p>
            <a:pPr marL="171450" indent="-171450">
              <a:buFontTx/>
              <a:buChar char="-"/>
            </a:pPr>
            <a:r>
              <a:rPr lang="de-DE" dirty="0">
                <a:sym typeface="Wingdings" pitchFamily="2" charset="2"/>
              </a:rPr>
              <a:t>Wenn einzelne Vergleiche nicht den Annahmen entsprechen oder einzelne Kriterien unerfüllt bleiben, spricht das nicht komplett gegen die Konstruktvalidität  es gibt keine verbindlichen Regeln dafür, ab wann K-Validität gegeben ist; das muss man als Beurteiler selbst vorher festlegt</a:t>
            </a:r>
          </a:p>
          <a:p>
            <a:pPr marL="171450" indent="-171450">
              <a:buFontTx/>
              <a:buChar char="-"/>
            </a:pPr>
            <a:r>
              <a:rPr lang="de-DE" dirty="0">
                <a:sym typeface="Wingdings" pitchFamily="2" charset="2"/>
              </a:rPr>
              <a:t>Verfahren kann kritisiert werden, da Testwerte z.B. messfehlerbehaftet sind; deshalb wurde es erweitert um faktorenanalytische Verfahren</a:t>
            </a:r>
          </a:p>
          <a:p>
            <a:pPr marL="171450" indent="-171450">
              <a:buFontTx/>
              <a:buChar char="-"/>
            </a:pPr>
            <a:r>
              <a:rPr lang="de-DE" dirty="0">
                <a:sym typeface="Wingdings" pitchFamily="2" charset="2"/>
              </a:rPr>
              <a:t>Hinweis: MTMM-Methode kann auch zentral sein bei der Überprüfung des nomologischen Netzes (</a:t>
            </a:r>
            <a:r>
              <a:rPr lang="de-DE" dirty="0" err="1">
                <a:sym typeface="Wingdings" pitchFamily="2" charset="2"/>
              </a:rPr>
              <a:t>Moosbrugger</a:t>
            </a:r>
            <a:r>
              <a:rPr lang="de-DE" dirty="0">
                <a:sym typeface="Wingdings" pitchFamily="2" charset="2"/>
              </a:rPr>
              <a:t> &amp; </a:t>
            </a:r>
            <a:r>
              <a:rPr lang="de-DE" dirty="0" err="1">
                <a:sym typeface="Wingdings" pitchFamily="2" charset="2"/>
              </a:rPr>
              <a:t>Kelava</a:t>
            </a:r>
            <a:r>
              <a:rPr lang="de-DE" dirty="0">
                <a:sym typeface="Wingdings" pitchFamily="2" charset="2"/>
              </a:rPr>
              <a:t>, 2020, S. 34)</a:t>
            </a: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27</a:t>
            </a:fld>
            <a:endParaRPr lang="de-DE"/>
          </a:p>
        </p:txBody>
      </p:sp>
    </p:spTree>
    <p:extLst>
      <p:ext uri="{BB962C8B-B14F-4D97-AF65-F5344CB8AC3E}">
        <p14:creationId xmlns:p14="http://schemas.microsoft.com/office/powerpoint/2010/main" val="3422505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Man spricht dann davon, dass die Test</a:t>
            </a:r>
            <a:r>
              <a:rPr lang="de-DE" b="1" dirty="0"/>
              <a:t>ergebnisse</a:t>
            </a:r>
            <a:r>
              <a:rPr lang="de-DE" dirty="0"/>
              <a:t> valide sind bzgl. des jeweiligen Kriteriums</a:t>
            </a:r>
          </a:p>
          <a:p>
            <a:pPr marL="171450" indent="-171450">
              <a:buFontTx/>
              <a:buChar char="-"/>
            </a:pPr>
            <a:r>
              <a:rPr lang="de-DE" dirty="0"/>
              <a:t>Am einfachsten durch die Berechnung von Korrelationen zwischen den Testwerten in der Testsituation mit Verhalten außerhalb der Testsituation (Kriterium)</a:t>
            </a:r>
          </a:p>
          <a:p>
            <a:pPr marL="171450" indent="-171450">
              <a:buFontTx/>
              <a:buChar char="-"/>
            </a:pPr>
            <a:r>
              <a:rPr lang="de-DE" dirty="0"/>
              <a:t>Obwohl es sinnvoll ist, Hypothesen aus Theorien abzuleiten und die </a:t>
            </a:r>
            <a:r>
              <a:rPr lang="de-DE" dirty="0" err="1"/>
              <a:t>Dimensionalität</a:t>
            </a:r>
            <a:r>
              <a:rPr lang="de-DE" dirty="0"/>
              <a:t> genau zu untersuchen vorher, ist die Überprüfung der Kriteriumsvalidität an keine theoretischen Annahmen gebunden</a:t>
            </a:r>
          </a:p>
          <a:p>
            <a:pPr marL="171450" indent="-171450">
              <a:buFontTx/>
              <a:buChar char="-"/>
            </a:pPr>
            <a:r>
              <a:rPr lang="de-DE" dirty="0"/>
              <a:t>Eignung von Kriterien: abhängig von dem Anwendungszweck – mit dem Test soll eine diagnostische Entscheidung getroffen werden; aus einem Schulleistungstest soll abgeleitet werden, wie erfolgreich jemand im Studium sein wird</a:t>
            </a:r>
          </a:p>
        </p:txBody>
      </p:sp>
      <p:sp>
        <p:nvSpPr>
          <p:cNvPr id="4" name="Foliennummernplatzhalter 3"/>
          <p:cNvSpPr>
            <a:spLocks noGrp="1"/>
          </p:cNvSpPr>
          <p:nvPr>
            <p:ph type="sldNum" sz="quarter" idx="5"/>
          </p:nvPr>
        </p:nvSpPr>
        <p:spPr/>
        <p:txBody>
          <a:bodyPr/>
          <a:lstStyle/>
          <a:p>
            <a:fld id="{2286E2BA-BB2F-4E81-8782-3C51E79584DE}" type="slidenum">
              <a:rPr lang="de-DE" smtClean="0"/>
              <a:t>28</a:t>
            </a:fld>
            <a:endParaRPr lang="de-DE"/>
          </a:p>
        </p:txBody>
      </p:sp>
    </p:spTree>
    <p:extLst>
      <p:ext uri="{BB962C8B-B14F-4D97-AF65-F5344CB8AC3E}">
        <p14:creationId xmlns:p14="http://schemas.microsoft.com/office/powerpoint/2010/main" val="794527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Es werden verschiedene Arten der Kriteriumsvalidität unterschieden; Unterscheidung ergibt sich u.a. daraus, zu welchem Zeitpunkt das Kriterium erhoben wurde bzw. vorhanden war</a:t>
            </a:r>
          </a:p>
          <a:p>
            <a:pPr marL="171450" indent="-171450">
              <a:buFontTx/>
              <a:buChar char="-"/>
            </a:pPr>
            <a:r>
              <a:rPr lang="de-DE" dirty="0"/>
              <a:t>Ausmaß, in dem ein Test die Vorhersage eines Kriteriums verbessert, wenn er zusätzlich zu anderen Verfahren in die Vorhersage aufgenommen wird (</a:t>
            </a:r>
            <a:r>
              <a:rPr lang="de-DE" dirty="0" err="1"/>
              <a:t>inkrem</a:t>
            </a:r>
            <a:r>
              <a:rPr lang="de-DE" dirty="0"/>
              <a:t>. Validität)</a:t>
            </a:r>
          </a:p>
        </p:txBody>
      </p:sp>
      <p:sp>
        <p:nvSpPr>
          <p:cNvPr id="4" name="Foliennummernplatzhalter 3"/>
          <p:cNvSpPr>
            <a:spLocks noGrp="1"/>
          </p:cNvSpPr>
          <p:nvPr>
            <p:ph type="sldNum" sz="quarter" idx="5"/>
          </p:nvPr>
        </p:nvSpPr>
        <p:spPr/>
        <p:txBody>
          <a:bodyPr/>
          <a:lstStyle/>
          <a:p>
            <a:fld id="{2286E2BA-BB2F-4E81-8782-3C51E79584DE}" type="slidenum">
              <a:rPr lang="de-DE" smtClean="0"/>
              <a:t>29</a:t>
            </a:fld>
            <a:endParaRPr lang="de-DE"/>
          </a:p>
        </p:txBody>
      </p:sp>
    </p:spTree>
    <p:extLst>
      <p:ext uri="{BB962C8B-B14F-4D97-AF65-F5344CB8AC3E}">
        <p14:creationId xmlns:p14="http://schemas.microsoft.com/office/powerpoint/2010/main" val="169088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a:t>
            </a:fld>
            <a:endParaRPr lang="de-DE"/>
          </a:p>
        </p:txBody>
      </p:sp>
    </p:spTree>
    <p:extLst>
      <p:ext uri="{BB962C8B-B14F-4D97-AF65-F5344CB8AC3E}">
        <p14:creationId xmlns:p14="http://schemas.microsoft.com/office/powerpoint/2010/main" val="1548735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Inhaltsvalidität:  Item-/Testinhalte repräsentieren das Konstrukt präzise – Kriteriumsvalidität kann nur dann vorliegen</a:t>
            </a:r>
          </a:p>
          <a:p>
            <a:pPr marL="171450" indent="-171450">
              <a:buFontTx/>
              <a:buChar char="-"/>
            </a:pPr>
            <a:r>
              <a:rPr lang="de-DE" dirty="0"/>
              <a:t>Reliabilität – beides mit Messfehlern gemessen; je </a:t>
            </a:r>
            <a:r>
              <a:rPr lang="de-DE" dirty="0" err="1"/>
              <a:t>reliabler</a:t>
            </a:r>
            <a:r>
              <a:rPr lang="de-DE" dirty="0"/>
              <a:t> Prädiktor und Kriterium gemessen werden, desto höher kann die Kriteriumsvalidität ausfallen; hoher Messfehler? Maximal erreichbare Validität fällt kleiner aus, weil der Anteil der gemeinsamen Varianz automatisch </a:t>
            </a:r>
            <a:r>
              <a:rPr lang="de-DE"/>
              <a:t>kleiner ausfällt</a:t>
            </a:r>
          </a:p>
          <a:p>
            <a:pPr marL="171450" indent="-171450">
              <a:buFontTx/>
              <a:buChar char="-"/>
            </a:pPr>
            <a:endParaRPr lang="de-DE" dirty="0"/>
          </a:p>
          <a:p>
            <a:pPr marL="171450" indent="-171450">
              <a:buFontTx/>
              <a:buChar char="-"/>
            </a:pPr>
            <a:r>
              <a:rPr lang="de-DE" dirty="0"/>
              <a:t>http://www3.hogrefe.de/</a:t>
            </a:r>
            <a:r>
              <a:rPr lang="de-DE" dirty="0" err="1"/>
              <a:t>buecher</a:t>
            </a:r>
            <a:r>
              <a:rPr lang="de-DE" dirty="0"/>
              <a:t>/</a:t>
            </a:r>
            <a:r>
              <a:rPr lang="de-DE" dirty="0" err="1"/>
              <a:t>lehrbuecher</a:t>
            </a:r>
            <a:r>
              <a:rPr lang="de-DE" dirty="0"/>
              <a:t>/</a:t>
            </a:r>
            <a:r>
              <a:rPr lang="de-DE" dirty="0" err="1"/>
              <a:t>psychlehrbuchplus</a:t>
            </a:r>
            <a:r>
              <a:rPr lang="de-DE" dirty="0"/>
              <a:t>/</a:t>
            </a:r>
            <a:r>
              <a:rPr lang="de-DE" dirty="0" err="1"/>
              <a:t>lehrbuecher</a:t>
            </a:r>
            <a:r>
              <a:rPr lang="de-DE" dirty="0"/>
              <a:t>/</a:t>
            </a:r>
            <a:r>
              <a:rPr lang="de-DE" dirty="0" err="1"/>
              <a:t>organisationspsychologie</a:t>
            </a:r>
            <a:r>
              <a:rPr lang="de-DE" dirty="0"/>
              <a:t>/</a:t>
            </a:r>
            <a:r>
              <a:rPr lang="de-DE" dirty="0" err="1"/>
              <a:t>glossar</a:t>
            </a:r>
            <a:r>
              <a:rPr lang="de-DE" dirty="0"/>
              <a:t>/d/</a:t>
            </a:r>
          </a:p>
        </p:txBody>
      </p:sp>
      <p:sp>
        <p:nvSpPr>
          <p:cNvPr id="4" name="Foliennummernplatzhalter 3"/>
          <p:cNvSpPr>
            <a:spLocks noGrp="1"/>
          </p:cNvSpPr>
          <p:nvPr>
            <p:ph type="sldNum" sz="quarter" idx="5"/>
          </p:nvPr>
        </p:nvSpPr>
        <p:spPr/>
        <p:txBody>
          <a:bodyPr/>
          <a:lstStyle/>
          <a:p>
            <a:fld id="{2286E2BA-BB2F-4E81-8782-3C51E79584DE}" type="slidenum">
              <a:rPr lang="de-DE" smtClean="0"/>
              <a:t>30</a:t>
            </a:fld>
            <a:endParaRPr lang="de-DE"/>
          </a:p>
        </p:txBody>
      </p:sp>
    </p:spTree>
    <p:extLst>
      <p:ext uri="{BB962C8B-B14F-4D97-AF65-F5344CB8AC3E}">
        <p14:creationId xmlns:p14="http://schemas.microsoft.com/office/powerpoint/2010/main" val="3479888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31</a:t>
            </a:fld>
            <a:endParaRPr lang="de-DE"/>
          </a:p>
        </p:txBody>
      </p:sp>
    </p:spTree>
    <p:extLst>
      <p:ext uri="{BB962C8B-B14F-4D97-AF65-F5344CB8AC3E}">
        <p14:creationId xmlns:p14="http://schemas.microsoft.com/office/powerpoint/2010/main" val="2376405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32</a:t>
            </a:fld>
            <a:endParaRPr lang="de-DE"/>
          </a:p>
        </p:txBody>
      </p:sp>
    </p:spTree>
    <p:extLst>
      <p:ext uri="{BB962C8B-B14F-4D97-AF65-F5344CB8AC3E}">
        <p14:creationId xmlns:p14="http://schemas.microsoft.com/office/powerpoint/2010/main" val="80173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33</a:t>
            </a:fld>
            <a:endParaRPr lang="de-DE"/>
          </a:p>
        </p:txBody>
      </p:sp>
    </p:spTree>
    <p:extLst>
      <p:ext uri="{BB962C8B-B14F-4D97-AF65-F5344CB8AC3E}">
        <p14:creationId xmlns:p14="http://schemas.microsoft.com/office/powerpoint/2010/main" val="152147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Heute beschäftigen wir uns mit der Validierung unseres nun konstruierten Tests, d.h. unsere Itemanalyse ist in den Ergebnissen resultiert, die wir brauchen für die Zielgruppe des Tests brauchen.</a:t>
            </a:r>
          </a:p>
          <a:p>
            <a:r>
              <a:rPr lang="de-DE" dirty="0"/>
              <a:t>Validierung: Untersuchung der Validität eines Tests</a:t>
            </a:r>
          </a:p>
        </p:txBody>
      </p:sp>
      <p:sp>
        <p:nvSpPr>
          <p:cNvPr id="4" name="Foliennummernplatzhalter 3"/>
          <p:cNvSpPr>
            <a:spLocks noGrp="1"/>
          </p:cNvSpPr>
          <p:nvPr>
            <p:ph type="sldNum" sz="quarter" idx="5"/>
          </p:nvPr>
        </p:nvSpPr>
        <p:spPr/>
        <p:txBody>
          <a:bodyPr/>
          <a:lstStyle/>
          <a:p>
            <a:fld id="{2286E2BA-BB2F-4E81-8782-3C51E79584DE}" type="slidenum">
              <a:rPr lang="de-DE" smtClean="0"/>
              <a:t>4</a:t>
            </a:fld>
            <a:endParaRPr lang="de-DE"/>
          </a:p>
        </p:txBody>
      </p:sp>
    </p:spTree>
    <p:extLst>
      <p:ext uri="{BB962C8B-B14F-4D97-AF65-F5344CB8AC3E}">
        <p14:creationId xmlns:p14="http://schemas.microsoft.com/office/powerpoint/2010/main" val="535903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i="1" dirty="0"/>
              <a:t>Rückfrage</a:t>
            </a:r>
            <a:r>
              <a:rPr lang="de-DE" dirty="0"/>
              <a:t>: Was ist Validität?</a:t>
            </a:r>
          </a:p>
          <a:p>
            <a:pPr marL="0" indent="0">
              <a:buFont typeface="Arial" panose="020B0604020202020204" pitchFamily="34" charset="0"/>
              <a:buNone/>
            </a:pPr>
            <a:r>
              <a:rPr lang="de-DE" dirty="0"/>
              <a:t>-&gt; Antworten, Gedanken, </a:t>
            </a:r>
            <a:r>
              <a:rPr lang="de-DE" dirty="0" err="1"/>
              <a:t>Anregunen</a:t>
            </a:r>
            <a:r>
              <a:rPr lang="de-DE" dirty="0"/>
              <a:t> Wünsche: </a:t>
            </a:r>
            <a:r>
              <a:rPr lang="de-DE" dirty="0" err="1"/>
              <a:t>Mentimeter</a:t>
            </a:r>
            <a:r>
              <a:rPr lang="de-DE" dirty="0"/>
              <a:t>!</a:t>
            </a:r>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5</a:t>
            </a:fld>
            <a:endParaRPr lang="de-DE"/>
          </a:p>
        </p:txBody>
      </p:sp>
    </p:spTree>
    <p:extLst>
      <p:ext uri="{BB962C8B-B14F-4D97-AF65-F5344CB8AC3E}">
        <p14:creationId xmlns:p14="http://schemas.microsoft.com/office/powerpoint/2010/main" val="80632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Gruppen 4-5 QR-Code:</a:t>
            </a:r>
          </a:p>
          <a:p>
            <a:pPr marL="171450" indent="-171450">
              <a:buFont typeface="Arial" panose="020B0604020202020204" pitchFamily="34" charset="0"/>
              <a:buChar char="•"/>
            </a:pPr>
            <a:r>
              <a:rPr lang="de-DE" dirty="0"/>
              <a:t>https://</a:t>
            </a:r>
            <a:r>
              <a:rPr lang="de-DE" dirty="0" err="1"/>
              <a:t>www.mentimeter.com</a:t>
            </a:r>
            <a:r>
              <a:rPr lang="de-DE" dirty="0"/>
              <a:t>/s/a37a061b70833fa615516bc6825abeba/da207a2ca2a6/</a:t>
            </a:r>
            <a:r>
              <a:rPr lang="de-DE" dirty="0" err="1"/>
              <a:t>edit</a:t>
            </a:r>
            <a:endParaRPr lang="de-DE" dirty="0"/>
          </a:p>
          <a:p>
            <a:pPr marL="171450" indent="-171450">
              <a:buFont typeface="Arial" panose="020B0604020202020204" pitchFamily="34" charset="0"/>
              <a:buChar char="•"/>
            </a:pPr>
            <a:r>
              <a:rPr lang="de-DE" dirty="0"/>
              <a:t>Ein Gütekriterium; Qualitätsanforderung, dem ein Test genügen muss.</a:t>
            </a:r>
          </a:p>
          <a:p>
            <a:pPr marL="171450" indent="-171450">
              <a:buFont typeface="Arial" panose="020B0604020202020204" pitchFamily="34" charset="0"/>
              <a:buChar char="•"/>
            </a:pPr>
            <a:r>
              <a:rPr lang="de-DE" dirty="0"/>
              <a:t>Was fällt Ihnen zur Validität noch ein?</a:t>
            </a:r>
          </a:p>
          <a:p>
            <a:pPr marL="171450" indent="-171450">
              <a:buFont typeface="Arial" panose="020B0604020202020204" pitchFamily="34" charset="0"/>
              <a:buChar char="•"/>
            </a:pPr>
            <a:r>
              <a:rPr lang="de-DE" dirty="0"/>
              <a:t>Generell: es gibt nicht DIE Validität bzw. ein Test ist nicht per se valide; es ist immer wichtig, dass die spezifische Interpretation und Verwendung angegeben wird, wofür die TESTWERTE valide interpretierbar sind.</a:t>
            </a:r>
          </a:p>
          <a:p>
            <a:endParaRPr lang="de-DE" dirty="0"/>
          </a:p>
          <a:p>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6</a:t>
            </a:fld>
            <a:endParaRPr lang="de-DE"/>
          </a:p>
        </p:txBody>
      </p:sp>
    </p:spTree>
    <p:extLst>
      <p:ext uri="{BB962C8B-B14F-4D97-AF65-F5344CB8AC3E}">
        <p14:creationId xmlns:p14="http://schemas.microsoft.com/office/powerpoint/2010/main" val="111666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Gütekriterium := Qualitätsanforderung, dem ein Test genügen muss.</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1) Definition: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2 ) Geben Sie immer die spezifische Interpretation und Verwendung an, wofür die </a:t>
            </a:r>
            <a:r>
              <a:rPr lang="de-DE" i="1" dirty="0"/>
              <a:t>Testwerte</a:t>
            </a:r>
            <a:r>
              <a:rPr lang="de-DE" dirty="0"/>
              <a:t> valide interpretierbar sind.</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Zu 3) </a:t>
            </a:r>
            <a:r>
              <a:rPr lang="de-DE" u="sng" dirty="0"/>
              <a:t>Rückfrage</a:t>
            </a:r>
            <a:r>
              <a:rPr lang="de-DE" dirty="0"/>
              <a:t>: Zusammenhang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t>-&gt; Objektivität &amp; Reliabilität =&gt; Validität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p>
          <a:p>
            <a:pPr marL="0" indent="0">
              <a:buFont typeface="Arial" panose="020B0604020202020204" pitchFamily="34" charset="0"/>
              <a:buNone/>
            </a:pPr>
            <a:r>
              <a:rPr lang="de-DE" dirty="0"/>
              <a:t>Zu 4) Warum komplex?</a:t>
            </a:r>
          </a:p>
          <a:p>
            <a:pPr marL="0" indent="0">
              <a:buFont typeface="Arial" panose="020B0604020202020204" pitchFamily="34" charset="0"/>
              <a:buNone/>
            </a:pPr>
            <a:r>
              <a:rPr lang="de-DE" dirty="0"/>
              <a:t>-&gt; Überprüfung umfasst ganzen Forschungsprozess; </a:t>
            </a:r>
          </a:p>
          <a:p>
            <a:pPr marL="0" indent="0">
              <a:buFont typeface="Arial" panose="020B0604020202020204" pitchFamily="34" charset="0"/>
              <a:buNone/>
            </a:pPr>
            <a:r>
              <a:rPr lang="de-DE" dirty="0"/>
              <a:t>-&gt; Alle Einzelbefunde müssen wir zu einer </a:t>
            </a:r>
            <a:r>
              <a:rPr lang="de-DE" b="0" i="1" dirty="0"/>
              <a:t>integrierenden Bewertung</a:t>
            </a:r>
            <a:r>
              <a:rPr lang="de-DE" b="0" dirty="0"/>
              <a:t> zusammenfassen!</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7</a:t>
            </a:fld>
            <a:endParaRPr lang="de-DE"/>
          </a:p>
        </p:txBody>
      </p:sp>
    </p:spTree>
    <p:extLst>
      <p:ext uri="{BB962C8B-B14F-4D97-AF65-F5344CB8AC3E}">
        <p14:creationId xmlns:p14="http://schemas.microsoft.com/office/powerpoint/2010/main" val="125707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sym typeface="Symbol" pitchFamily="2" charset="2"/>
              </a:rPr>
              <a:t>Wollen Sie </a:t>
            </a:r>
            <a:r>
              <a:rPr lang="de-DE" dirty="0" err="1">
                <a:sym typeface="Symbol" pitchFamily="2" charset="2"/>
              </a:rPr>
              <a:t>Valdität</a:t>
            </a:r>
            <a:r>
              <a:rPr lang="de-DE" dirty="0">
                <a:sym typeface="Symbol" pitchFamily="2" charset="2"/>
              </a:rPr>
              <a:t> (ihrer Ergebnisse) untersuchen, dann müssen sie sich festlegen, auf welche Interpretation eines Testergebnisses sich die Validität bezieht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Bewertender Schluss: wenn Individuen aufgrund ihrer Testwerte hinsichtlich ihrer Ausprägung des gemessenen Konstruktes verglichen werden – z.B. Aussagen über höhere/niedrigere Rechenfähigkeiten aus Basis eines Rechentestwerten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Verallgemeinerung: Annahme, dass eine getestete Person mit einem hohen </a:t>
            </a:r>
            <a:r>
              <a:rPr lang="de-DE" dirty="0" err="1">
                <a:sym typeface="Symbol" pitchFamily="2" charset="2"/>
              </a:rPr>
              <a:t>Testwert</a:t>
            </a:r>
            <a:r>
              <a:rPr lang="de-DE" dirty="0">
                <a:sym typeface="Symbol" pitchFamily="2" charset="2"/>
              </a:rPr>
              <a:t> auch weitre, inhaltlich ähnliche Items in Richtung einer hohen Ausprägung beantworten werden (z.B. ähnliche Leistungstestaufgaben)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Extrapolation: Schlussfolgerung von Testergebnissen auf Bereiche außerhalb der Testsituation (z.B. Rückschlüssen aus Eignungstest auf den Berufserfolg oder kognitive Leistungen im Test als guter Indikator für Schulleistungen)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Erklärung: Testergebnis wird mit Bezug auf Theorien als Indikator für ein theoretisches Konstrukt interpretiert; z.B. Annahmen über das Konstrukt Intelligenz werden herangezogen, um die beobachteten Testleistungen zu interpretieren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Entscheidungen: aus Testergebnissen wird eine schlussfolgernde Entscheidung abgeleitet werden; z.B. ob eine Person geeignet ist für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dirty="0">
                <a:sym typeface="Symbol" pitchFamily="2" charset="2"/>
              </a:rPr>
              <a:t>Jede Interpretation kann untersch. Durch theoretische Argumente u./ o. empirische Belege gestützt werden </a:t>
            </a:r>
            <a:r>
              <a:rPr lang="de-DE" dirty="0">
                <a:sym typeface="Wingdings" pitchFamily="2" charset="2"/>
              </a:rPr>
              <a:t> Vor der Validierung ist es meist wichtig, zu entscheiden, welche Testwert-Interpretationen für den jeweiligen Test am wichtigsten sind; Basis: Theoretische Überlegungen oder Anwendungskontext</a:t>
            </a:r>
            <a:endParaRPr lang="de-DE" dirty="0">
              <a:sym typeface="Symbol" pitchFamily="2" charset="2"/>
            </a:endParaRPr>
          </a:p>
          <a:p>
            <a:pPr marL="0" indent="0">
              <a:buFont typeface="Arial" panose="020B0604020202020204" pitchFamily="34" charset="0"/>
              <a:buNone/>
            </a:pPr>
            <a:endParaRPr lang="de-DE" dirty="0">
              <a:sym typeface="Symbol" pitchFamily="2" charset="2"/>
            </a:endParaRPr>
          </a:p>
        </p:txBody>
      </p:sp>
      <p:sp>
        <p:nvSpPr>
          <p:cNvPr id="4" name="Foliennummernplatzhalter 3"/>
          <p:cNvSpPr>
            <a:spLocks noGrp="1"/>
          </p:cNvSpPr>
          <p:nvPr>
            <p:ph type="sldNum" sz="quarter" idx="5"/>
          </p:nvPr>
        </p:nvSpPr>
        <p:spPr/>
        <p:txBody>
          <a:bodyPr/>
          <a:lstStyle/>
          <a:p>
            <a:fld id="{2286E2BA-BB2F-4E81-8782-3C51E79584DE}" type="slidenum">
              <a:rPr lang="de-DE" smtClean="0"/>
              <a:t>8</a:t>
            </a:fld>
            <a:endParaRPr lang="de-DE"/>
          </a:p>
        </p:txBody>
      </p:sp>
    </p:spTree>
    <p:extLst>
      <p:ext uri="{BB962C8B-B14F-4D97-AF65-F5344CB8AC3E}">
        <p14:creationId xmlns:p14="http://schemas.microsoft.com/office/powerpoint/2010/main" val="215634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Zu 1) Validität = komplex ; deshalb: Validierung: Tests != kein Routineverfahren</a:t>
            </a:r>
          </a:p>
          <a:p>
            <a:pPr marL="0" indent="0">
              <a:buFontTx/>
              <a:buNone/>
            </a:pPr>
            <a:r>
              <a:rPr lang="de-DE" dirty="0"/>
              <a:t>d.h. es läuft nicht immer gleich ab! Sondern es ist…</a:t>
            </a:r>
          </a:p>
          <a:p>
            <a:pPr marL="0" indent="0">
              <a:buFontTx/>
              <a:buNone/>
            </a:pPr>
            <a:endParaRPr lang="de-DE" dirty="0"/>
          </a:p>
          <a:p>
            <a:pPr marL="0" indent="0">
              <a:buFontTx/>
              <a:buNone/>
            </a:pPr>
            <a:r>
              <a:rPr lang="de-DE" dirty="0"/>
              <a:t>Zu 2) Es ist theoriegeleitete Forschung notwendig </a:t>
            </a:r>
          </a:p>
          <a:p>
            <a:pPr marL="0" indent="0">
              <a:buFontTx/>
              <a:buNone/>
            </a:pPr>
            <a:endParaRPr lang="de-DE" dirty="0"/>
          </a:p>
          <a:p>
            <a:pPr marL="0" indent="0">
              <a:buFontTx/>
              <a:buNone/>
            </a:pPr>
            <a:r>
              <a:rPr lang="de-DE" u="sng" dirty="0"/>
              <a:t>Rückfrage</a:t>
            </a:r>
            <a:r>
              <a:rPr lang="de-DE" dirty="0"/>
              <a:t>: Warum theoriegeleitete Forschung?</a:t>
            </a:r>
          </a:p>
          <a:p>
            <a:pPr marL="0" indent="0">
              <a:buFontTx/>
              <a:buNone/>
            </a:pPr>
            <a:r>
              <a:rPr lang="de-DE" dirty="0"/>
              <a:t>-&gt; Wissen ob Sie messen, was sie messen wollen erfordert Wissen darüber was ich messen will.</a:t>
            </a:r>
          </a:p>
          <a:p>
            <a:pPr marL="0" indent="0">
              <a:buFontTx/>
              <a:buNone/>
            </a:pPr>
            <a:r>
              <a:rPr lang="de-DE" dirty="0"/>
              <a:t>z.B.: </a:t>
            </a:r>
            <a:r>
              <a:rPr lang="de-DE" dirty="0" err="1"/>
              <a:t>nomologisches</a:t>
            </a:r>
            <a:r>
              <a:rPr lang="de-DE" dirty="0"/>
              <a:t> Netzwerk</a:t>
            </a:r>
          </a:p>
          <a:p>
            <a:pPr marL="0" indent="0">
              <a:buFontTx/>
              <a:buNone/>
            </a:pPr>
            <a:endParaRPr lang="de-DE" dirty="0"/>
          </a:p>
          <a:p>
            <a:pPr marL="0" indent="0">
              <a:buFontTx/>
              <a:buNone/>
            </a:pPr>
            <a:r>
              <a:rPr lang="de-DE" dirty="0"/>
              <a:t>Zu 3) Heute: 3 wichtige Aspekte der Validität: „Inhaltsvalidität“; „Konstruktvalidität“ und „Kriteriumsvalidität“ </a:t>
            </a:r>
          </a:p>
          <a:p>
            <a:pPr marL="0" indent="0">
              <a:buFontTx/>
              <a:buNone/>
            </a:pPr>
            <a:r>
              <a:rPr lang="de-DE" dirty="0"/>
              <a:t>---</a:t>
            </a:r>
          </a:p>
          <a:p>
            <a:pPr marL="0" indent="0">
              <a:buFontTx/>
              <a:buNone/>
            </a:pPr>
            <a:endParaRPr lang="de-DE" dirty="0"/>
          </a:p>
          <a:p>
            <a:pPr marL="0" indent="0">
              <a:buFontTx/>
              <a:buNone/>
            </a:pPr>
            <a:r>
              <a:rPr lang="de-DE" dirty="0"/>
              <a:t>Exkurs: vor dem ganzen Theoriekram</a:t>
            </a:r>
          </a:p>
          <a:p>
            <a:pPr marL="0" indent="0">
              <a:buFontTx/>
              <a:buNone/>
            </a:pPr>
            <a:endParaRPr lang="de-DE" dirty="0"/>
          </a:p>
          <a:p>
            <a:pPr marL="0" indent="0">
              <a:buFontTx/>
              <a:buNone/>
            </a:pPr>
            <a:r>
              <a:rPr lang="de-DE" u="sng" dirty="0"/>
              <a:t>Rückfrage</a:t>
            </a:r>
            <a:r>
              <a:rPr lang="de-DE" dirty="0"/>
              <a:t>: Wie könnte ich Validität der Testwerte beispielsweise empirisch ermitteln?</a:t>
            </a:r>
          </a:p>
          <a:p>
            <a:pPr marL="0" indent="0">
              <a:buFontTx/>
              <a:buNone/>
            </a:pPr>
            <a:endParaRPr lang="de-DE" dirty="0"/>
          </a:p>
          <a:p>
            <a:pPr marL="0" indent="0">
              <a:buFontTx/>
              <a:buNone/>
            </a:pPr>
            <a:r>
              <a:rPr lang="de-DE" i="1" dirty="0" err="1"/>
              <a:t>Cor</a:t>
            </a:r>
            <a:r>
              <a:rPr lang="de-DE" i="1" dirty="0"/>
              <a:t>(</a:t>
            </a:r>
            <a:r>
              <a:rPr lang="de-DE" i="1" dirty="0" err="1"/>
              <a:t>Testwert</a:t>
            </a:r>
            <a:r>
              <a:rPr lang="de-DE" i="1" dirty="0"/>
              <a:t>, Außenkriterium)</a:t>
            </a:r>
          </a:p>
          <a:p>
            <a:pPr marL="0" indent="0">
              <a:buFontTx/>
              <a:buNone/>
            </a:pPr>
            <a:r>
              <a:rPr lang="de-DE" dirty="0"/>
              <a:t>z.B. </a:t>
            </a:r>
            <a:r>
              <a:rPr lang="de-DE" dirty="0" err="1"/>
              <a:t>Religiösität</a:t>
            </a:r>
            <a:r>
              <a:rPr lang="de-DE" dirty="0"/>
              <a:t> und </a:t>
            </a:r>
            <a:r>
              <a:rPr lang="de-DE" dirty="0" err="1"/>
              <a:t>Kirchgangshäufigkeit</a:t>
            </a:r>
            <a:endParaRPr lang="de-DE" dirty="0"/>
          </a:p>
          <a:p>
            <a:pPr marL="0" indent="0">
              <a:buFontTx/>
              <a:buNone/>
            </a:pPr>
            <a:endParaRPr lang="de-DE" dirty="0"/>
          </a:p>
          <a:p>
            <a:pPr marL="0" indent="0">
              <a:buFontTx/>
              <a:buNone/>
            </a:pPr>
            <a:r>
              <a:rPr lang="de-DE" u="sng" dirty="0"/>
              <a:t>Rückfrage:</a:t>
            </a:r>
            <a:r>
              <a:rPr lang="de-DE" u="none" dirty="0"/>
              <a:t> Viele ihnen weitere ein?</a:t>
            </a:r>
            <a:endParaRPr lang="de-DE" u="sng" dirty="0"/>
          </a:p>
          <a:p>
            <a:pPr marL="0" indent="0">
              <a:buFontTx/>
              <a:buNone/>
            </a:pPr>
            <a:r>
              <a:rPr lang="de-DE" dirty="0"/>
              <a:t>-&gt; Schwierig! -&gt; Problem: Gute Außenkriterien finden…</a:t>
            </a:r>
          </a:p>
          <a:p>
            <a:pPr marL="0" indent="0">
              <a:buFontTx/>
              <a:buNone/>
            </a:pPr>
            <a:endParaRPr lang="de-DE" dirty="0"/>
          </a:p>
        </p:txBody>
      </p:sp>
      <p:sp>
        <p:nvSpPr>
          <p:cNvPr id="4" name="Foliennummernplatzhalter 3"/>
          <p:cNvSpPr>
            <a:spLocks noGrp="1"/>
          </p:cNvSpPr>
          <p:nvPr>
            <p:ph type="sldNum" sz="quarter" idx="5"/>
          </p:nvPr>
        </p:nvSpPr>
        <p:spPr/>
        <p:txBody>
          <a:bodyPr/>
          <a:lstStyle/>
          <a:p>
            <a:fld id="{2286E2BA-BB2F-4E81-8782-3C51E79584DE}" type="slidenum">
              <a:rPr lang="de-DE" smtClean="0"/>
              <a:t>9</a:t>
            </a:fld>
            <a:endParaRPr lang="de-DE"/>
          </a:p>
        </p:txBody>
      </p:sp>
    </p:spTree>
    <p:extLst>
      <p:ext uri="{BB962C8B-B14F-4D97-AF65-F5344CB8AC3E}">
        <p14:creationId xmlns:p14="http://schemas.microsoft.com/office/powerpoint/2010/main" val="154433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35846"/>
            <a:ext cx="10363200" cy="2387600"/>
          </a:xfrm>
        </p:spPr>
        <p:txBody>
          <a:bodyPr anchor="b">
            <a:normAutofit/>
          </a:bodyPr>
          <a:lstStyle>
            <a:lvl1pPr algn="ctr">
              <a:defRPr sz="4800">
                <a:latin typeface="Arial" panose="020B0604020202020204" pitchFamily="34" charset="0"/>
                <a:cs typeface="Arial" panose="020B0604020202020204" pitchFamily="34" charset="0"/>
              </a:defRPr>
            </a:lvl1pPr>
          </a:lstStyle>
          <a:p>
            <a:r>
              <a:rPr lang="de-DE"/>
              <a:t>Titelmasterformat durch Klicken bearbeiten</a:t>
            </a:r>
            <a:endParaRPr lang="en-US" dirty="0"/>
          </a:p>
        </p:txBody>
      </p:sp>
      <p:sp>
        <p:nvSpPr>
          <p:cNvPr id="3" name="Subtitle 2"/>
          <p:cNvSpPr>
            <a:spLocks noGrp="1"/>
          </p:cNvSpPr>
          <p:nvPr>
            <p:ph type="subTitle" idx="1"/>
          </p:nvPr>
        </p:nvSpPr>
        <p:spPr>
          <a:xfrm>
            <a:off x="3455706" y="3789462"/>
            <a:ext cx="7212293"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cxnSp>
        <p:nvCxnSpPr>
          <p:cNvPr id="9" name="Gerade Verbindung 8">
            <a:extLst>
              <a:ext uri="{FF2B5EF4-FFF2-40B4-BE49-F238E27FC236}">
                <a16:creationId xmlns:a16="http://schemas.microsoft.com/office/drawing/2014/main" id="{CF1B8E68-CE5E-8B45-87D8-9C45C63B2B95}"/>
              </a:ext>
            </a:extLst>
          </p:cNvPr>
          <p:cNvCxnSpPr>
            <a:cxnSpLocks/>
          </p:cNvCxnSpPr>
          <p:nvPr/>
        </p:nvCxnSpPr>
        <p:spPr>
          <a:xfrm>
            <a:off x="554182" y="3553253"/>
            <a:ext cx="11083637"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0E8B526A-7637-5849-99B9-B61A1298BF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6" y="3789041"/>
            <a:ext cx="2916324" cy="1944216"/>
          </a:xfrm>
          <a:prstGeom prst="rect">
            <a:avLst/>
          </a:prstGeom>
        </p:spPr>
      </p:pic>
    </p:spTree>
    <p:extLst>
      <p:ext uri="{BB962C8B-B14F-4D97-AF65-F5344CB8AC3E}">
        <p14:creationId xmlns:p14="http://schemas.microsoft.com/office/powerpoint/2010/main" val="37661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5DC327B0-6E67-3B44-A84C-28E270923EC7}"/>
              </a:ext>
            </a:extLst>
          </p:cNvPr>
          <p:cNvCxnSpPr>
            <a:cxnSpLocks/>
          </p:cNvCxnSpPr>
          <p:nvPr/>
        </p:nvCxnSpPr>
        <p:spPr>
          <a:xfrm>
            <a:off x="0" y="126876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268760"/>
            <a:ext cx="10515600" cy="5256584"/>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Rechteck 10">
            <a:extLst>
              <a:ext uri="{FF2B5EF4-FFF2-40B4-BE49-F238E27FC236}">
                <a16:creationId xmlns:a16="http://schemas.microsoft.com/office/drawing/2014/main" id="{1C91CF0B-74E9-B54A-BC6A-D1DD338AE87D}"/>
              </a:ext>
            </a:extLst>
          </p:cNvPr>
          <p:cNvSpPr/>
          <p:nvPr/>
        </p:nvSpPr>
        <p:spPr>
          <a:xfrm>
            <a:off x="0" y="6677774"/>
            <a:ext cx="12192000" cy="217841"/>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800"/>
          </a:p>
        </p:txBody>
      </p:sp>
      <p:sp>
        <p:nvSpPr>
          <p:cNvPr id="10" name="Title 1">
            <a:extLst>
              <a:ext uri="{FF2B5EF4-FFF2-40B4-BE49-F238E27FC236}">
                <a16:creationId xmlns:a16="http://schemas.microsoft.com/office/drawing/2014/main" id="{35196443-492E-2A44-8B74-0321ED074192}"/>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7" name="Foliennummernplatzhalter 4">
            <a:extLst>
              <a:ext uri="{FF2B5EF4-FFF2-40B4-BE49-F238E27FC236}">
                <a16:creationId xmlns:a16="http://schemas.microsoft.com/office/drawing/2014/main" id="{6AB1CF3C-FB12-314A-B460-43174DCC8DA8}"/>
              </a:ext>
            </a:extLst>
          </p:cNvPr>
          <p:cNvSpPr>
            <a:spLocks noGrp="1"/>
          </p:cNvSpPr>
          <p:nvPr>
            <p:ph type="sldNum" sz="quarter" idx="12"/>
          </p:nvPr>
        </p:nvSpPr>
        <p:spPr>
          <a:xfrm>
            <a:off x="9120336" y="6669360"/>
            <a:ext cx="2743200" cy="249385"/>
          </a:xfrm>
          <a:prstGeom prst="rect">
            <a:avLst/>
          </a:prstGeom>
        </p:spPr>
        <p:txBody>
          <a:bodyPr/>
          <a:lstStyle>
            <a:lvl1pPr>
              <a:defRPr>
                <a:solidFill>
                  <a:schemeClr val="bg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25437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5DC327B0-6E67-3B44-A84C-28E270923EC7}"/>
              </a:ext>
            </a:extLst>
          </p:cNvPr>
          <p:cNvCxnSpPr>
            <a:cxnSpLocks/>
          </p:cNvCxnSpPr>
          <p:nvPr/>
        </p:nvCxnSpPr>
        <p:spPr>
          <a:xfrm>
            <a:off x="0" y="126876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268760"/>
            <a:ext cx="10515600" cy="5256584"/>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Rechteck 10">
            <a:extLst>
              <a:ext uri="{FF2B5EF4-FFF2-40B4-BE49-F238E27FC236}">
                <a16:creationId xmlns:a16="http://schemas.microsoft.com/office/drawing/2014/main" id="{1C91CF0B-74E9-B54A-BC6A-D1DD338AE87D}"/>
              </a:ext>
            </a:extLst>
          </p:cNvPr>
          <p:cNvSpPr/>
          <p:nvPr/>
        </p:nvSpPr>
        <p:spPr>
          <a:xfrm>
            <a:off x="0" y="6677774"/>
            <a:ext cx="12192000" cy="217841"/>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800"/>
          </a:p>
        </p:txBody>
      </p:sp>
      <p:sp>
        <p:nvSpPr>
          <p:cNvPr id="10" name="Title 1">
            <a:extLst>
              <a:ext uri="{FF2B5EF4-FFF2-40B4-BE49-F238E27FC236}">
                <a16:creationId xmlns:a16="http://schemas.microsoft.com/office/drawing/2014/main" id="{35196443-492E-2A44-8B74-0321ED074192}"/>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pic>
        <p:nvPicPr>
          <p:cNvPr id="7" name="Picture 2" descr="https://encrypted-tbn1.gstatic.com/images?q=tbn:ANd9GcSK2-QNU9gEK1CdH4wfdOaCdpgdyKPTBzAmXLzO9FJvDUYaJiBisg">
            <a:extLst>
              <a:ext uri="{FF2B5EF4-FFF2-40B4-BE49-F238E27FC236}">
                <a16:creationId xmlns:a16="http://schemas.microsoft.com/office/drawing/2014/main" id="{1B0A907B-083D-E74E-9E7D-089BAF124B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36178" y="110644"/>
            <a:ext cx="1717622"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Foliennummernplatzhalter 4">
            <a:extLst>
              <a:ext uri="{FF2B5EF4-FFF2-40B4-BE49-F238E27FC236}">
                <a16:creationId xmlns:a16="http://schemas.microsoft.com/office/drawing/2014/main" id="{F9ACDF72-B93E-B94F-AFBA-CCD290D39B76}"/>
              </a:ext>
            </a:extLst>
          </p:cNvPr>
          <p:cNvSpPr>
            <a:spLocks noGrp="1"/>
          </p:cNvSpPr>
          <p:nvPr>
            <p:ph type="sldNum" sz="quarter" idx="12"/>
          </p:nvPr>
        </p:nvSpPr>
        <p:spPr>
          <a:xfrm>
            <a:off x="9120336" y="6669360"/>
            <a:ext cx="2743200" cy="249385"/>
          </a:xfrm>
          <a:prstGeom prst="rect">
            <a:avLst/>
          </a:prstGeom>
        </p:spPr>
        <p:txBody>
          <a:bodyPr/>
          <a:lstStyle>
            <a:lvl1pPr>
              <a:defRPr>
                <a:solidFill>
                  <a:schemeClr val="bg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23296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cxnSp>
        <p:nvCxnSpPr>
          <p:cNvPr id="9" name="Gerade Verbindung 8">
            <a:extLst>
              <a:ext uri="{FF2B5EF4-FFF2-40B4-BE49-F238E27FC236}">
                <a16:creationId xmlns:a16="http://schemas.microsoft.com/office/drawing/2014/main" id="{AD76DD68-D53F-A54C-BF9D-9AA1C3109C08}"/>
              </a:ext>
            </a:extLst>
          </p:cNvPr>
          <p:cNvCxnSpPr>
            <a:cxnSpLocks/>
          </p:cNvCxnSpPr>
          <p:nvPr/>
        </p:nvCxnSpPr>
        <p:spPr>
          <a:xfrm>
            <a:off x="0" y="4589290"/>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1851" y="1709740"/>
            <a:ext cx="10515600" cy="2852737"/>
          </a:xfrm>
        </p:spPr>
        <p:txBody>
          <a:bodyPr anchor="b">
            <a:normAutofit/>
          </a:bodyPr>
          <a:lstStyle>
            <a:lvl1pPr>
              <a:defRPr sz="4800">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Textmasterformat bearbeiten</a:t>
            </a:r>
          </a:p>
        </p:txBody>
      </p:sp>
    </p:spTree>
    <p:extLst>
      <p:ext uri="{BB962C8B-B14F-4D97-AF65-F5344CB8AC3E}">
        <p14:creationId xmlns:p14="http://schemas.microsoft.com/office/powerpoint/2010/main" val="86853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10" name="Gerade Verbindung 9">
            <a:extLst>
              <a:ext uri="{FF2B5EF4-FFF2-40B4-BE49-F238E27FC236}">
                <a16:creationId xmlns:a16="http://schemas.microsoft.com/office/drawing/2014/main" id="{DE9D738D-E572-164D-86AD-660D5F78BAEC}"/>
              </a:ext>
            </a:extLst>
          </p:cNvPr>
          <p:cNvCxnSpPr>
            <a:cxnSpLocks/>
          </p:cNvCxnSpPr>
          <p:nvPr/>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Foliennummernplatzhalter 4">
            <a:extLst>
              <a:ext uri="{FF2B5EF4-FFF2-40B4-BE49-F238E27FC236}">
                <a16:creationId xmlns:a16="http://schemas.microsoft.com/office/drawing/2014/main" id="{1F80E350-66CC-F947-ADDA-ABF47BFBE134}"/>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0513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839789"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172201"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cxnSp>
        <p:nvCxnSpPr>
          <p:cNvPr id="14" name="Gerade Verbindung 13">
            <a:extLst>
              <a:ext uri="{FF2B5EF4-FFF2-40B4-BE49-F238E27FC236}">
                <a16:creationId xmlns:a16="http://schemas.microsoft.com/office/drawing/2014/main" id="{C8434168-6727-0845-B76E-941E6F1FF3E6}"/>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C5AECAED-3150-5141-81D0-40747CCBB820}"/>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10" name="Foliennummernplatzhalter 4">
            <a:extLst>
              <a:ext uri="{FF2B5EF4-FFF2-40B4-BE49-F238E27FC236}">
                <a16:creationId xmlns:a16="http://schemas.microsoft.com/office/drawing/2014/main" id="{66F76C59-94D0-F743-87CD-A9DDE9C577B3}"/>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417235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cxnSp>
        <p:nvCxnSpPr>
          <p:cNvPr id="10" name="Gerade Verbindung 9">
            <a:extLst>
              <a:ext uri="{FF2B5EF4-FFF2-40B4-BE49-F238E27FC236}">
                <a16:creationId xmlns:a16="http://schemas.microsoft.com/office/drawing/2014/main" id="{223771C0-6213-1E4B-A66B-DB61B4BB2B41}"/>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680F0E6-7DA1-F448-AA91-7CCB1E864D2E}"/>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6" name="Foliennummernplatzhalter 4">
            <a:extLst>
              <a:ext uri="{FF2B5EF4-FFF2-40B4-BE49-F238E27FC236}">
                <a16:creationId xmlns:a16="http://schemas.microsoft.com/office/drawing/2014/main" id="{CA8FEED0-81A8-6F44-9FF6-D05775D803EF}"/>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251024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0" name="Rechteck 19"/>
          <p:cNvSpPr/>
          <p:nvPr/>
        </p:nvSpPr>
        <p:spPr>
          <a:xfrm>
            <a:off x="9648395" y="6425702"/>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9" name="Rechteck 18"/>
          <p:cNvSpPr/>
          <p:nvPr userDrawn="1"/>
        </p:nvSpPr>
        <p:spPr>
          <a:xfrm>
            <a:off x="6768075" y="6425703"/>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8" name="Rechteck 17"/>
          <p:cNvSpPr/>
          <p:nvPr userDrawn="1"/>
        </p:nvSpPr>
        <p:spPr>
          <a:xfrm>
            <a:off x="3552495" y="6425705"/>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2" name="Rechteck 11"/>
          <p:cNvSpPr/>
          <p:nvPr/>
        </p:nvSpPr>
        <p:spPr>
          <a:xfrm>
            <a:off x="0" y="6548383"/>
            <a:ext cx="12192000" cy="45719"/>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3" name="Rechteck 12"/>
          <p:cNvSpPr/>
          <p:nvPr userDrawn="1"/>
        </p:nvSpPr>
        <p:spPr>
          <a:xfrm>
            <a:off x="815413" y="6450296"/>
            <a:ext cx="1824203" cy="291073"/>
          </a:xfrm>
          <a:prstGeom prst="rect">
            <a:avLst/>
          </a:prstGeom>
          <a:solidFill>
            <a:srgbClr val="00727D"/>
          </a:solidFill>
          <a:ln>
            <a:solidFill>
              <a:srgbClr val="00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Content Placehold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cxnSp>
        <p:nvCxnSpPr>
          <p:cNvPr id="21" name="Gerade Verbindung 20">
            <a:extLst>
              <a:ext uri="{FF2B5EF4-FFF2-40B4-BE49-F238E27FC236}">
                <a16:creationId xmlns:a16="http://schemas.microsoft.com/office/drawing/2014/main" id="{A358210C-2BE2-B045-8E91-A3B987FE3528}"/>
              </a:ext>
            </a:extLst>
          </p:cNvPr>
          <p:cNvCxnSpPr>
            <a:cxnSpLocks/>
          </p:cNvCxnSpPr>
          <p:nvPr userDrawn="1"/>
        </p:nvCxnSpPr>
        <p:spPr>
          <a:xfrm>
            <a:off x="0" y="1412776"/>
            <a:ext cx="12192000" cy="0"/>
          </a:xfrm>
          <a:prstGeom prst="line">
            <a:avLst/>
          </a:prstGeom>
          <a:ln w="57150">
            <a:solidFill>
              <a:srgbClr val="00727D"/>
            </a:solidFill>
            <a:prstDash val="soli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9B40CDFD-F451-CB40-8C97-B711685F8C86}"/>
              </a:ext>
            </a:extLst>
          </p:cNvPr>
          <p:cNvSpPr>
            <a:spLocks noGrp="1"/>
          </p:cNvSpPr>
          <p:nvPr>
            <p:ph type="title"/>
          </p:nvPr>
        </p:nvSpPr>
        <p:spPr>
          <a:xfrm>
            <a:off x="838200" y="365127"/>
            <a:ext cx="10515600" cy="903633"/>
          </a:xfrm>
        </p:spPr>
        <p:txBody>
          <a:bodyPr>
            <a:normAutofit/>
          </a:bodyPr>
          <a:lstStyle>
            <a:lvl1pPr>
              <a:defRPr sz="2400">
                <a:solidFill>
                  <a:schemeClr val="bg1">
                    <a:lumMod val="50000"/>
                  </a:schemeClr>
                </a:solidFill>
              </a:defRPr>
            </a:lvl1pPr>
          </a:lstStyle>
          <a:p>
            <a:r>
              <a:rPr lang="de-DE" dirty="0"/>
              <a:t>Titelmasterformat durch Klicken bearbeiten</a:t>
            </a:r>
            <a:endParaRPr lang="en-US" dirty="0"/>
          </a:p>
        </p:txBody>
      </p:sp>
      <p:sp>
        <p:nvSpPr>
          <p:cNvPr id="11" name="Foliennummernplatzhalter 4">
            <a:extLst>
              <a:ext uri="{FF2B5EF4-FFF2-40B4-BE49-F238E27FC236}">
                <a16:creationId xmlns:a16="http://schemas.microsoft.com/office/drawing/2014/main" id="{DEB9A262-22C7-DB4A-87C6-5FD782CE0F29}"/>
              </a:ext>
            </a:extLst>
          </p:cNvPr>
          <p:cNvSpPr>
            <a:spLocks noGrp="1"/>
          </p:cNvSpPr>
          <p:nvPr>
            <p:ph type="sldNum" sz="quarter" idx="12"/>
          </p:nvPr>
        </p:nvSpPr>
        <p:spPr>
          <a:xfrm>
            <a:off x="9120336" y="6597352"/>
            <a:ext cx="2743200" cy="249385"/>
          </a:xfrm>
          <a:prstGeom prst="rect">
            <a:avLst/>
          </a:prstGeom>
        </p:spPr>
        <p:txBody>
          <a:bodyPr/>
          <a:lstStyle>
            <a:lvl1pPr>
              <a:defRPr>
                <a:solidFill>
                  <a:schemeClr val="tx1"/>
                </a:solidFill>
              </a:defRPr>
            </a:lvl1pPr>
          </a:lstStyle>
          <a:p>
            <a:pPr>
              <a:defRPr/>
            </a:pPr>
            <a:fld id="{2BA4E41C-69D4-400F-A27B-ADBF917C3F51}" type="slidenum">
              <a:rPr lang="de-DE" altLang="en-US" smtClean="0"/>
              <a:pPr>
                <a:defRPr/>
              </a:pPr>
              <a:t>‹#›</a:t>
            </a:fld>
            <a:endParaRPr lang="de-DE" altLang="en-US"/>
          </a:p>
        </p:txBody>
      </p:sp>
    </p:spTree>
    <p:extLst>
      <p:ext uri="{BB962C8B-B14F-4D97-AF65-F5344CB8AC3E}">
        <p14:creationId xmlns:p14="http://schemas.microsoft.com/office/powerpoint/2010/main" val="133671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021962"/>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5"/>
          <p:cNvSpPr>
            <a:spLocks noGrp="1"/>
          </p:cNvSpPr>
          <p:nvPr>
            <p:ph type="sldNum" sz="quarter" idx="4"/>
          </p:nvPr>
        </p:nvSpPr>
        <p:spPr>
          <a:xfrm>
            <a:off x="8610600" y="6635999"/>
            <a:ext cx="2743200" cy="249385"/>
          </a:xfrm>
          <a:prstGeom prst="rect">
            <a:avLst/>
          </a:prstGeom>
          <a:ln>
            <a:noFill/>
          </a:ln>
        </p:spPr>
        <p:txBody>
          <a:bodyPr vert="horz" lIns="91440" tIns="45720" rIns="91440" bIns="45720" rtlCol="0" anchor="ctr"/>
          <a:lstStyle>
            <a:lvl1pPr algn="r">
              <a:defRPr sz="1200">
                <a:solidFill>
                  <a:schemeClr val="bg1"/>
                </a:solidFill>
              </a:defRPr>
            </a:lvl1pPr>
          </a:lstStyle>
          <a:p>
            <a:fld id="{5FA4FA89-FA0E-4282-9DF8-10248F24E354}" type="slidenum">
              <a:rPr lang="de-DE" smtClean="0"/>
              <a:pPr/>
              <a:t>‹#›</a:t>
            </a:fld>
            <a:endParaRPr lang="de-DE" dirty="0"/>
          </a:p>
        </p:txBody>
      </p:sp>
    </p:spTree>
    <p:extLst>
      <p:ext uri="{BB962C8B-B14F-4D97-AF65-F5344CB8AC3E}">
        <p14:creationId xmlns:p14="http://schemas.microsoft.com/office/powerpoint/2010/main" val="2105890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4" r:id="rId3"/>
    <p:sldLayoutId id="2147483663" r:id="rId4"/>
    <p:sldLayoutId id="2147483664" r:id="rId5"/>
    <p:sldLayoutId id="2147483665" r:id="rId6"/>
    <p:sldLayoutId id="2147483666"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F681E9E-7579-B74E-A187-B888680951F9}"/>
              </a:ext>
            </a:extLst>
          </p:cNvPr>
          <p:cNvSpPr>
            <a:spLocks noGrp="1"/>
          </p:cNvSpPr>
          <p:nvPr>
            <p:ph type="ctrTitle"/>
          </p:nvPr>
        </p:nvSpPr>
        <p:spPr>
          <a:xfrm>
            <a:off x="914400" y="1844824"/>
            <a:ext cx="10363200" cy="1578622"/>
          </a:xfrm>
        </p:spPr>
        <p:txBody>
          <a:bodyPr anchor="ctr"/>
          <a:lstStyle/>
          <a:p>
            <a:pPr algn="ctr"/>
            <a:r>
              <a:rPr lang="de-DE" dirty="0">
                <a:latin typeface="+mj-lt"/>
              </a:rPr>
              <a:t>B.F.3 Übung zur Diagnostik/Testtheorie</a:t>
            </a:r>
          </a:p>
        </p:txBody>
      </p:sp>
      <p:sp>
        <p:nvSpPr>
          <p:cNvPr id="5" name="Inhaltsplatzhalter 4"/>
          <p:cNvSpPr>
            <a:spLocks noGrp="1"/>
          </p:cNvSpPr>
          <p:nvPr>
            <p:ph type="subTitle" idx="1"/>
          </p:nvPr>
        </p:nvSpPr>
        <p:spPr>
          <a:xfrm>
            <a:off x="3143672" y="4297953"/>
            <a:ext cx="7212293" cy="643215"/>
          </a:xfrm>
        </p:spPr>
        <p:txBody>
          <a:bodyPr anchor="t">
            <a:normAutofit/>
          </a:bodyPr>
          <a:lstStyle/>
          <a:p>
            <a:pPr marL="0" indent="0" algn="ctr">
              <a:buNone/>
            </a:pPr>
            <a:r>
              <a:rPr lang="de-DE" sz="3600" i="1" dirty="0">
                <a:latin typeface="+mj-lt"/>
              </a:rPr>
              <a:t>Validität</a:t>
            </a:r>
            <a:endParaRPr lang="de-DE" sz="2800" i="1" dirty="0">
              <a:latin typeface="+mj-lt"/>
            </a:endParaRP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
        <p:nvSpPr>
          <p:cNvPr id="6" name="Textfeld 5">
            <a:extLst>
              <a:ext uri="{FF2B5EF4-FFF2-40B4-BE49-F238E27FC236}">
                <a16:creationId xmlns:a16="http://schemas.microsoft.com/office/drawing/2014/main" id="{1A599284-8543-8042-BBE4-33B84A1A641D}"/>
              </a:ext>
            </a:extLst>
          </p:cNvPr>
          <p:cNvSpPr txBox="1"/>
          <p:nvPr/>
        </p:nvSpPr>
        <p:spPr>
          <a:xfrm>
            <a:off x="597877" y="4607169"/>
            <a:ext cx="184731" cy="369332"/>
          </a:xfrm>
          <a:prstGeom prst="rect">
            <a:avLst/>
          </a:prstGeom>
          <a:noFill/>
        </p:spPr>
        <p:txBody>
          <a:bodyPr wrap="none" rtlCol="0">
            <a:spAutoFit/>
          </a:bodyPr>
          <a:lstStyle/>
          <a:p>
            <a:endParaRPr lang="de-DE" dirty="0"/>
          </a:p>
        </p:txBody>
      </p:sp>
      <p:sp>
        <p:nvSpPr>
          <p:cNvPr id="7" name="Inhaltsplatzhalter 4">
            <a:extLst>
              <a:ext uri="{FF2B5EF4-FFF2-40B4-BE49-F238E27FC236}">
                <a16:creationId xmlns:a16="http://schemas.microsoft.com/office/drawing/2014/main" id="{5BEB3198-D59A-4702-964D-53BCD024EC32}"/>
              </a:ext>
            </a:extLst>
          </p:cNvPr>
          <p:cNvSpPr txBox="1">
            <a:spLocks/>
          </p:cNvSpPr>
          <p:nvPr/>
        </p:nvSpPr>
        <p:spPr>
          <a:xfrm>
            <a:off x="3359696" y="5013176"/>
            <a:ext cx="8699781" cy="643215"/>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3600" dirty="0">
                <a:latin typeface="+mj-lt"/>
              </a:rPr>
              <a:t>Elisabeth </a:t>
            </a:r>
            <a:r>
              <a:rPr lang="de-DE" sz="3600" dirty="0" err="1">
                <a:latin typeface="+mj-lt"/>
              </a:rPr>
              <a:t>Prestele</a:t>
            </a:r>
            <a:r>
              <a:rPr lang="de-DE" sz="3600" dirty="0">
                <a:latin typeface="+mj-lt"/>
              </a:rPr>
              <a:t>, Rebekka Kupffer, Steven </a:t>
            </a:r>
            <a:r>
              <a:rPr lang="de-DE" sz="3600" dirty="0" err="1">
                <a:latin typeface="+mj-lt"/>
              </a:rPr>
              <a:t>Bißantz</a:t>
            </a:r>
            <a:r>
              <a:rPr lang="de-DE" sz="3600" dirty="0">
                <a:latin typeface="+mj-lt"/>
              </a:rPr>
              <a:t>, Maria Jalynskij</a:t>
            </a:r>
            <a:endParaRPr lang="de-DE" sz="2800" dirty="0">
              <a:latin typeface="+mj-lt"/>
            </a:endParaRPr>
          </a:p>
          <a:p>
            <a:endParaRPr lang="de-DE" dirty="0"/>
          </a:p>
          <a:p>
            <a:endParaRPr lang="de-DE" dirty="0"/>
          </a:p>
          <a:p>
            <a:endParaRPr lang="de-DE" dirty="0"/>
          </a:p>
          <a:p>
            <a:endParaRPr lang="de-DE" dirty="0"/>
          </a:p>
          <a:p>
            <a:endParaRPr lang="de-DE" dirty="0"/>
          </a:p>
        </p:txBody>
      </p:sp>
      <p:pic>
        <p:nvPicPr>
          <p:cNvPr id="8" name="Grafik 7" descr="Häkchen">
            <a:extLst>
              <a:ext uri="{FF2B5EF4-FFF2-40B4-BE49-F238E27FC236}">
                <a16:creationId xmlns:a16="http://schemas.microsoft.com/office/drawing/2014/main" id="{AD9E9755-5990-FF42-8FB7-042AED238E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02496" y="3840753"/>
            <a:ext cx="914400" cy="914400"/>
          </a:xfrm>
          <a:prstGeom prst="rect">
            <a:avLst/>
          </a:prstGeom>
        </p:spPr>
      </p:pic>
    </p:spTree>
    <p:extLst>
      <p:ext uri="{BB962C8B-B14F-4D97-AF65-F5344CB8AC3E}">
        <p14:creationId xmlns:p14="http://schemas.microsoft.com/office/powerpoint/2010/main" val="278546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457200" lvl="1" indent="0">
              <a:buNone/>
            </a:pPr>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endParaRPr lang="de-DE" dirty="0">
              <a:sym typeface="Symbol" pitchFamily="2" charset="2"/>
            </a:endParaRPr>
          </a:p>
          <a:p>
            <a:r>
              <a:rPr lang="de-DE" dirty="0">
                <a:sym typeface="Symbol" pitchFamily="2" charset="2"/>
              </a:rPr>
              <a:t>Verhältnis zwischen dem zu erfassenden Merkmal und den Test- bzw. </a:t>
            </a:r>
            <a:r>
              <a:rPr lang="de-DE" dirty="0" err="1">
                <a:sym typeface="Symbol" pitchFamily="2" charset="2"/>
              </a:rPr>
              <a:t>Iteminhalten</a:t>
            </a:r>
            <a:r>
              <a:rPr lang="de-DE" dirty="0">
                <a:sym typeface="Symbol" pitchFamily="2" charset="2"/>
              </a:rPr>
              <a:t> zentral</a:t>
            </a:r>
          </a:p>
          <a:p>
            <a:r>
              <a:rPr lang="de-DE" dirty="0">
                <a:sym typeface="Symbol" pitchFamily="2" charset="2"/>
              </a:rPr>
              <a:t>„Inhalt“ eines Tests bzw. Items</a:t>
            </a:r>
          </a:p>
          <a:p>
            <a:pPr lvl="1"/>
            <a:r>
              <a:rPr lang="de-DE" dirty="0">
                <a:sym typeface="Symbol" pitchFamily="2" charset="2"/>
              </a:rPr>
              <a:t>Item-Aussagen (Persönlichkeitstests), Aufgabenmaterial (Leistungstests)</a:t>
            </a:r>
          </a:p>
          <a:p>
            <a:pPr lvl="1"/>
            <a:r>
              <a:rPr lang="de-DE" dirty="0">
                <a:sym typeface="Symbol" pitchFamily="2" charset="2"/>
              </a:rPr>
              <a:t>Antwortmöglichkeiten und -format</a:t>
            </a:r>
          </a:p>
        </p:txBody>
      </p:sp>
      <p:sp>
        <p:nvSpPr>
          <p:cNvPr id="2" name="Titel 1"/>
          <p:cNvSpPr>
            <a:spLocks noGrp="1"/>
          </p:cNvSpPr>
          <p:nvPr>
            <p:ph type="title"/>
          </p:nvPr>
        </p:nvSpPr>
        <p:spPr>
          <a:xfrm>
            <a:off x="838200" y="365127"/>
            <a:ext cx="10515600" cy="615601"/>
          </a:xfrm>
          <a:ln w="38100">
            <a:solidFill>
              <a:schemeClr val="accent2"/>
            </a:solidFill>
          </a:ln>
        </p:spPr>
        <p:txBody>
          <a:bodyPr/>
          <a:lstStyle/>
          <a:p>
            <a:r>
              <a:rPr lang="de-DE" dirty="0"/>
              <a:t>1 Inhaltsvalidität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10</a:t>
            </a:fld>
            <a:endParaRPr lang="de-DE" altLang="en-US"/>
          </a:p>
        </p:txBody>
      </p:sp>
      <p:sp>
        <p:nvSpPr>
          <p:cNvPr id="7" name="Rechteck 6">
            <a:extLst>
              <a:ext uri="{FF2B5EF4-FFF2-40B4-BE49-F238E27FC236}">
                <a16:creationId xmlns:a16="http://schemas.microsoft.com/office/drawing/2014/main" id="{3B08F33A-AF7E-1E4B-B9C6-C546282FDF0A}"/>
              </a:ext>
            </a:extLst>
          </p:cNvPr>
          <p:cNvSpPr/>
          <p:nvPr/>
        </p:nvSpPr>
        <p:spPr>
          <a:xfrm>
            <a:off x="838200" y="1484784"/>
            <a:ext cx="10515600" cy="1008112"/>
          </a:xfrm>
          <a:prstGeom prst="rect">
            <a:avLst/>
          </a:prstGeom>
          <a:noFill/>
          <a:ln w="38100">
            <a:solidFill>
              <a:srgbClr val="F67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b="1" dirty="0">
                <a:solidFill>
                  <a:schemeClr val="tx1"/>
                </a:solidFill>
                <a:latin typeface="Arial" panose="020B0604020202020204" pitchFamily="34" charset="0"/>
                <a:cs typeface="Arial" panose="020B0604020202020204" pitchFamily="34" charset="0"/>
                <a:sym typeface="Symbol" pitchFamily="2" charset="2"/>
              </a:rPr>
              <a:t>„Definition“</a:t>
            </a:r>
            <a:r>
              <a:rPr lang="de-DE" sz="2400" dirty="0">
                <a:solidFill>
                  <a:schemeClr val="tx1"/>
                </a:solidFill>
                <a:latin typeface="Arial" panose="020B0604020202020204" pitchFamily="34" charset="0"/>
                <a:cs typeface="Arial" panose="020B0604020202020204" pitchFamily="34" charset="0"/>
                <a:sym typeface="Symbol" pitchFamily="2" charset="2"/>
              </a:rPr>
              <a:t>: Eine</a:t>
            </a:r>
            <a:r>
              <a:rPr lang="de-DE" sz="2400" dirty="0">
                <a:solidFill>
                  <a:schemeClr val="accent2"/>
                </a:solidFill>
                <a:latin typeface="Arial" panose="020B0604020202020204" pitchFamily="34" charset="0"/>
                <a:cs typeface="Arial" panose="020B0604020202020204" pitchFamily="34" charset="0"/>
                <a:sym typeface="Symbol" pitchFamily="2" charset="2"/>
              </a:rPr>
              <a:t> präzise Repräsentation </a:t>
            </a:r>
            <a:r>
              <a:rPr lang="de-DE" sz="2400" dirty="0">
                <a:solidFill>
                  <a:schemeClr val="tx1"/>
                </a:solidFill>
                <a:latin typeface="Arial" panose="020B0604020202020204" pitchFamily="34" charset="0"/>
                <a:cs typeface="Arial" panose="020B0604020202020204" pitchFamily="34" charset="0"/>
                <a:sym typeface="Symbol" pitchFamily="2" charset="2"/>
              </a:rPr>
              <a:t>des interessierenden </a:t>
            </a:r>
            <a:r>
              <a:rPr lang="de-DE" sz="2400" dirty="0">
                <a:solidFill>
                  <a:schemeClr val="accent2"/>
                </a:solidFill>
                <a:latin typeface="Arial" panose="020B0604020202020204" pitchFamily="34" charset="0"/>
                <a:cs typeface="Arial" panose="020B0604020202020204" pitchFamily="34" charset="0"/>
                <a:sym typeface="Symbol" pitchFamily="2" charset="2"/>
              </a:rPr>
              <a:t>Konstruktes</a:t>
            </a:r>
            <a:r>
              <a:rPr lang="de-DE" sz="2400" i="1" dirty="0">
                <a:solidFill>
                  <a:schemeClr val="accent2"/>
                </a:solidFill>
                <a:latin typeface="Arial" panose="020B0604020202020204" pitchFamily="34" charset="0"/>
                <a:cs typeface="Arial" panose="020B0604020202020204" pitchFamily="34" charset="0"/>
                <a:sym typeface="Symbol" pitchFamily="2" charset="2"/>
              </a:rPr>
              <a:t> </a:t>
            </a:r>
            <a:r>
              <a:rPr lang="de-DE" sz="2400" dirty="0">
                <a:solidFill>
                  <a:schemeClr val="tx1"/>
                </a:solidFill>
                <a:latin typeface="Arial" panose="020B0604020202020204" pitchFamily="34" charset="0"/>
                <a:cs typeface="Arial" panose="020B0604020202020204" pitchFamily="34" charset="0"/>
                <a:sym typeface="Symbol" pitchFamily="2" charset="2"/>
              </a:rPr>
              <a:t>durch die </a:t>
            </a:r>
            <a:r>
              <a:rPr lang="de-DE" sz="2400" dirty="0">
                <a:solidFill>
                  <a:schemeClr val="accent2"/>
                </a:solidFill>
                <a:latin typeface="Arial" panose="020B0604020202020204" pitchFamily="34" charset="0"/>
                <a:cs typeface="Arial" panose="020B0604020202020204" pitchFamily="34" charset="0"/>
                <a:sym typeface="Symbol" pitchFamily="2" charset="2"/>
              </a:rPr>
              <a:t>Test- bzw. </a:t>
            </a:r>
            <a:r>
              <a:rPr lang="de-DE" sz="2400" dirty="0" err="1">
                <a:solidFill>
                  <a:schemeClr val="accent2"/>
                </a:solidFill>
                <a:latin typeface="Arial" panose="020B0604020202020204" pitchFamily="34" charset="0"/>
                <a:cs typeface="Arial" panose="020B0604020202020204" pitchFamily="34" charset="0"/>
                <a:sym typeface="Symbol" pitchFamily="2" charset="2"/>
              </a:rPr>
              <a:t>Iteminhalte</a:t>
            </a:r>
            <a:r>
              <a:rPr lang="de-DE" sz="2400" dirty="0">
                <a:solidFill>
                  <a:schemeClr val="accent2"/>
                </a:solidFill>
                <a:latin typeface="Arial" panose="020B0604020202020204" pitchFamily="34" charset="0"/>
                <a:cs typeface="Arial" panose="020B0604020202020204" pitchFamily="34" charset="0"/>
                <a:sym typeface="Symbol" pitchFamily="2" charset="2"/>
              </a:rPr>
              <a:t>.</a:t>
            </a:r>
            <a:endParaRPr lang="de-DE" sz="2400" dirty="0">
              <a:solidFill>
                <a:schemeClr val="tx1"/>
              </a:solidFill>
              <a:latin typeface="Arial" panose="020B0604020202020204" pitchFamily="34" charset="0"/>
              <a:cs typeface="Arial" panose="020B0604020202020204" pitchFamily="34" charset="0"/>
              <a:sym typeface="Symbol" pitchFamily="2" charset="2"/>
            </a:endParaRPr>
          </a:p>
        </p:txBody>
      </p:sp>
    </p:spTree>
    <p:extLst>
      <p:ext uri="{BB962C8B-B14F-4D97-AF65-F5344CB8AC3E}">
        <p14:creationId xmlns:p14="http://schemas.microsoft.com/office/powerpoint/2010/main" val="7017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u="sng" dirty="0">
                <a:sym typeface="Symbol" pitchFamily="2" charset="2"/>
              </a:rPr>
              <a:t>Bei operational-definierten Merkmalen</a:t>
            </a:r>
            <a:r>
              <a:rPr lang="de-DE" dirty="0">
                <a:sym typeface="Symbol" pitchFamily="2" charset="2"/>
              </a:rPr>
              <a:t>: </a:t>
            </a:r>
          </a:p>
          <a:p>
            <a:r>
              <a:rPr lang="de-DE" dirty="0">
                <a:sym typeface="Symbol" pitchFamily="2" charset="2"/>
              </a:rPr>
              <a:t>vor allem</a:t>
            </a:r>
            <a:r>
              <a:rPr lang="de-DE" dirty="0">
                <a:sym typeface="Wingdings" pitchFamily="2" charset="2"/>
              </a:rPr>
              <a:t> </a:t>
            </a:r>
            <a:r>
              <a:rPr lang="de-DE" dirty="0">
                <a:solidFill>
                  <a:schemeClr val="accent2"/>
                </a:solidFill>
                <a:sym typeface="Wingdings" pitchFamily="2" charset="2"/>
              </a:rPr>
              <a:t>verallgemeinernde Interpretation</a:t>
            </a:r>
          </a:p>
          <a:p>
            <a:pPr lvl="1"/>
            <a:r>
              <a:rPr lang="de-DE" sz="2200" dirty="0">
                <a:sym typeface="Symbol" pitchFamily="2" charset="2"/>
              </a:rPr>
              <a:t>Nachweis, dass Items des Tests die definierten Konstrukte hinreichend gut </a:t>
            </a:r>
            <a:r>
              <a:rPr lang="de-DE" sz="2200" i="1" dirty="0">
                <a:sym typeface="Symbol" pitchFamily="2" charset="2"/>
              </a:rPr>
              <a:t>repräsentieren</a:t>
            </a:r>
          </a:p>
          <a:p>
            <a:pPr lvl="1"/>
            <a:r>
              <a:rPr lang="de-DE" sz="2200" dirty="0">
                <a:solidFill>
                  <a:schemeClr val="accent2"/>
                </a:solidFill>
                <a:sym typeface="Symbol" pitchFamily="2" charset="2"/>
              </a:rPr>
              <a:t>Repräsentationsschluss</a:t>
            </a:r>
            <a:r>
              <a:rPr lang="de-DE" sz="2200" dirty="0">
                <a:sym typeface="Symbol" pitchFamily="2" charset="2"/>
              </a:rPr>
              <a:t>: von den Antworten in den bearbeiteten Items soll auf potenzielle Antworten im </a:t>
            </a:r>
            <a:r>
              <a:rPr lang="de-DE" sz="2200" dirty="0" err="1">
                <a:sym typeface="Symbol" pitchFamily="2" charset="2"/>
              </a:rPr>
              <a:t>Itemuniversum</a:t>
            </a:r>
            <a:r>
              <a:rPr lang="de-DE" sz="2200" dirty="0">
                <a:sym typeface="Symbol" pitchFamily="2" charset="2"/>
              </a:rPr>
              <a:t> geschlossen werden</a:t>
            </a:r>
          </a:p>
          <a:p>
            <a:pPr lvl="1"/>
            <a:r>
              <a:rPr lang="de-DE" sz="2200" dirty="0" err="1">
                <a:solidFill>
                  <a:schemeClr val="accent2"/>
                </a:solidFill>
                <a:sym typeface="Symbol" pitchFamily="2" charset="2"/>
              </a:rPr>
              <a:t>Itemuniversum</a:t>
            </a:r>
            <a:r>
              <a:rPr lang="de-DE" sz="2200" dirty="0">
                <a:sym typeface="Symbol" pitchFamily="2" charset="2"/>
              </a:rPr>
              <a:t>: hypothetische Menge möglicher Items</a:t>
            </a:r>
          </a:p>
          <a:p>
            <a:pPr marL="457200" lvl="1" indent="0">
              <a:buNone/>
            </a:pPr>
            <a:endParaRPr lang="de-DE" dirty="0">
              <a:sym typeface="Symbol" pitchFamily="2" charset="2"/>
            </a:endParaRPr>
          </a:p>
          <a:p>
            <a:r>
              <a:rPr lang="de-DE" u="sng" dirty="0">
                <a:sym typeface="Symbol" pitchFamily="2" charset="2"/>
              </a:rPr>
              <a:t>Beleg für eine hinreichende Repräsentativität der Items:</a:t>
            </a:r>
          </a:p>
          <a:p>
            <a:pPr lvl="1"/>
            <a:r>
              <a:rPr lang="de-DE" sz="2200" dirty="0">
                <a:sym typeface="Symbol" pitchFamily="2" charset="2"/>
              </a:rPr>
              <a:t>Präzise Definition der relevanten Gesamtheit möglicher Items </a:t>
            </a:r>
          </a:p>
          <a:p>
            <a:pPr lvl="1"/>
            <a:r>
              <a:rPr lang="de-DE" sz="2200" dirty="0">
                <a:sym typeface="Symbol" pitchFamily="2" charset="2"/>
              </a:rPr>
              <a:t>Kritische Beurteilung der Testinhalte auf Item- und Gesamtebene; objektivierbar durch das Einholen von Urteilen geeigneter Experten </a:t>
            </a:r>
          </a:p>
        </p:txBody>
      </p:sp>
      <p:sp>
        <p:nvSpPr>
          <p:cNvPr id="2" name="Titel 1"/>
          <p:cNvSpPr>
            <a:spLocks noGrp="1"/>
          </p:cNvSpPr>
          <p:nvPr>
            <p:ph type="title"/>
          </p:nvPr>
        </p:nvSpPr>
        <p:spPr>
          <a:xfrm>
            <a:off x="838200" y="365127"/>
            <a:ext cx="10515600" cy="615601"/>
          </a:xfrm>
          <a:ln w="38100">
            <a:noFill/>
          </a:ln>
        </p:spPr>
        <p:txBody>
          <a:bodyPr/>
          <a:lstStyle/>
          <a:p>
            <a:r>
              <a:rPr lang="de-DE" dirty="0"/>
              <a:t>1 Inhaltsvalidität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11</a:t>
            </a:fld>
            <a:endParaRPr lang="de-DE" altLang="en-US"/>
          </a:p>
        </p:txBody>
      </p:sp>
      <p:sp>
        <p:nvSpPr>
          <p:cNvPr id="3" name="Textfeld 2">
            <a:extLst>
              <a:ext uri="{FF2B5EF4-FFF2-40B4-BE49-F238E27FC236}">
                <a16:creationId xmlns:a16="http://schemas.microsoft.com/office/drawing/2014/main" id="{1543BFF2-DC42-3F44-BC37-25790CAEA9B0}"/>
              </a:ext>
            </a:extLst>
          </p:cNvPr>
          <p:cNvSpPr txBox="1"/>
          <p:nvPr/>
        </p:nvSpPr>
        <p:spPr>
          <a:xfrm>
            <a:off x="7848714" y="155133"/>
            <a:ext cx="4320479" cy="646331"/>
          </a:xfrm>
          <a:prstGeom prst="rect">
            <a:avLst/>
          </a:prstGeom>
          <a:noFill/>
        </p:spPr>
        <p:txBody>
          <a:bodyPr wrap="square" rtlCol="0">
            <a:spAutoFit/>
          </a:bodyPr>
          <a:lstStyle/>
          <a:p>
            <a:r>
              <a:rPr lang="de-DE" dirty="0">
                <a:solidFill>
                  <a:schemeClr val="accent2"/>
                </a:solidFill>
              </a:rPr>
              <a:t>Was könnte mit einer verallgemeinernden Interpretation gemeint sein? </a:t>
            </a:r>
          </a:p>
        </p:txBody>
      </p:sp>
    </p:spTree>
    <p:extLst>
      <p:ext uri="{BB962C8B-B14F-4D97-AF65-F5344CB8AC3E}">
        <p14:creationId xmlns:p14="http://schemas.microsoft.com/office/powerpoint/2010/main" val="20840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u="sng" dirty="0">
                <a:sym typeface="Symbol" pitchFamily="2" charset="2"/>
              </a:rPr>
              <a:t>Bei theoretisch-definierten Merkmalen</a:t>
            </a:r>
            <a:r>
              <a:rPr lang="de-DE" dirty="0">
                <a:sym typeface="Symbol" pitchFamily="2" charset="2"/>
              </a:rPr>
              <a:t>:</a:t>
            </a:r>
          </a:p>
          <a:p>
            <a:r>
              <a:rPr lang="de-DE" dirty="0">
                <a:sym typeface="Symbol" pitchFamily="2" charset="2"/>
              </a:rPr>
              <a:t>Verallgemeinernde Interpretation ebenfalls relevant</a:t>
            </a:r>
          </a:p>
          <a:p>
            <a:r>
              <a:rPr lang="de-DE" dirty="0">
                <a:sym typeface="Symbol" pitchFamily="2" charset="2"/>
              </a:rPr>
              <a:t>Zusätzlich: </a:t>
            </a:r>
            <a:r>
              <a:rPr lang="de-DE" dirty="0">
                <a:solidFill>
                  <a:schemeClr val="accent2"/>
                </a:solidFill>
                <a:sym typeface="Symbol" pitchFamily="2" charset="2"/>
              </a:rPr>
              <a:t>erklärende Interpretation </a:t>
            </a:r>
            <a:r>
              <a:rPr lang="de-DE" dirty="0">
                <a:sym typeface="Symbol" pitchFamily="2" charset="2"/>
              </a:rPr>
              <a:t>von Testergebnissen auf </a:t>
            </a:r>
            <a:r>
              <a:rPr lang="de-DE" dirty="0" err="1">
                <a:sym typeface="Symbol" pitchFamily="2" charset="2"/>
              </a:rPr>
              <a:t>Itemebene</a:t>
            </a:r>
            <a:endParaRPr lang="de-DE" dirty="0">
              <a:sym typeface="Symbol" pitchFamily="2" charset="2"/>
            </a:endParaRPr>
          </a:p>
          <a:p>
            <a:pPr lvl="1"/>
            <a:r>
              <a:rPr lang="de-DE" sz="2200" dirty="0">
                <a:sym typeface="Symbol" pitchFamily="2" charset="2"/>
              </a:rPr>
              <a:t>Annahme: Verschiedene Antworten im Test </a:t>
            </a:r>
            <a:r>
              <a:rPr lang="de-DE" sz="2200" dirty="0">
                <a:sym typeface="Wingdings" pitchFamily="2" charset="2"/>
              </a:rPr>
              <a:t>durch Unterschiede in dem interessierenden Konstrukt</a:t>
            </a:r>
          </a:p>
          <a:p>
            <a:pPr lvl="1"/>
            <a:r>
              <a:rPr lang="de-DE" sz="2200" dirty="0">
                <a:sym typeface="Wingdings" pitchFamily="2" charset="2"/>
              </a:rPr>
              <a:t>D.h. aus den Antworten wird auf latente Konstrukte geschlossen  Nachweis dieser Schlussfolgerung</a:t>
            </a:r>
            <a:endParaRPr lang="de-DE" sz="2200" dirty="0">
              <a:sym typeface="Symbol" pitchFamily="2" charset="2"/>
            </a:endParaRPr>
          </a:p>
          <a:p>
            <a:endParaRPr lang="de-DE" sz="2600" dirty="0">
              <a:sym typeface="Symbol" pitchFamily="2" charset="2"/>
            </a:endParaRPr>
          </a:p>
          <a:p>
            <a:r>
              <a:rPr lang="de-DE" u="sng" dirty="0">
                <a:sym typeface="Wingdings" pitchFamily="2" charset="2"/>
              </a:rPr>
              <a:t>Nachweis der Schlussfolgerung:</a:t>
            </a:r>
          </a:p>
          <a:p>
            <a:pPr lvl="1"/>
            <a:r>
              <a:rPr lang="de-DE" sz="2200" dirty="0">
                <a:sym typeface="Wingdings" pitchFamily="2" charset="2"/>
              </a:rPr>
              <a:t>Theoretische Fundierung und darauf aufbauende </a:t>
            </a:r>
            <a:r>
              <a:rPr lang="de-DE" sz="2200" dirty="0" err="1">
                <a:sym typeface="Wingdings" pitchFamily="2" charset="2"/>
              </a:rPr>
              <a:t>Itementwicklung</a:t>
            </a:r>
            <a:endParaRPr lang="de-DE" sz="2200" dirty="0">
              <a:sym typeface="Wingdings" pitchFamily="2" charset="2"/>
            </a:endParaRPr>
          </a:p>
          <a:p>
            <a:pPr lvl="1"/>
            <a:r>
              <a:rPr lang="de-DE" sz="2200" dirty="0">
                <a:sym typeface="Wingdings" pitchFamily="2" charset="2"/>
              </a:rPr>
              <a:t>systematische Argumentation für den Schluss von </a:t>
            </a:r>
            <a:r>
              <a:rPr lang="de-DE" sz="2200" dirty="0" err="1">
                <a:sym typeface="Wingdings" pitchFamily="2" charset="2"/>
              </a:rPr>
              <a:t>Itemantwort</a:t>
            </a:r>
            <a:r>
              <a:rPr lang="de-DE" sz="2200" dirty="0">
                <a:sym typeface="Wingdings" pitchFamily="2" charset="2"/>
              </a:rPr>
              <a:t> auf ein Konstrukt  (abhängig von der zugrundeliegenden Theorie)</a:t>
            </a:r>
          </a:p>
          <a:p>
            <a:pPr lvl="1"/>
            <a:endParaRPr lang="de-DE" sz="2200" dirty="0">
              <a:sym typeface="Wingdings" pitchFamily="2" charset="2"/>
            </a:endParaRPr>
          </a:p>
        </p:txBody>
      </p:sp>
      <p:sp>
        <p:nvSpPr>
          <p:cNvPr id="2" name="Titel 1"/>
          <p:cNvSpPr>
            <a:spLocks noGrp="1"/>
          </p:cNvSpPr>
          <p:nvPr>
            <p:ph type="title"/>
          </p:nvPr>
        </p:nvSpPr>
        <p:spPr>
          <a:xfrm>
            <a:off x="838200" y="365127"/>
            <a:ext cx="10515600" cy="615601"/>
          </a:xfrm>
          <a:ln w="38100">
            <a:noFill/>
          </a:ln>
        </p:spPr>
        <p:txBody>
          <a:bodyPr/>
          <a:lstStyle/>
          <a:p>
            <a:r>
              <a:rPr lang="de-DE" dirty="0"/>
              <a:t>1 Inhaltsvalidität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12</a:t>
            </a:fld>
            <a:endParaRPr lang="de-DE" altLang="en-US"/>
          </a:p>
        </p:txBody>
      </p:sp>
      <p:sp>
        <p:nvSpPr>
          <p:cNvPr id="5" name="Textfeld 4">
            <a:extLst>
              <a:ext uri="{FF2B5EF4-FFF2-40B4-BE49-F238E27FC236}">
                <a16:creationId xmlns:a16="http://schemas.microsoft.com/office/drawing/2014/main" id="{9DA22F64-F130-4246-807C-92C32433EEE7}"/>
              </a:ext>
            </a:extLst>
          </p:cNvPr>
          <p:cNvSpPr txBox="1"/>
          <p:nvPr/>
        </p:nvSpPr>
        <p:spPr>
          <a:xfrm>
            <a:off x="7848714" y="155133"/>
            <a:ext cx="4320479" cy="646331"/>
          </a:xfrm>
          <a:prstGeom prst="rect">
            <a:avLst/>
          </a:prstGeom>
          <a:noFill/>
        </p:spPr>
        <p:txBody>
          <a:bodyPr wrap="square" rtlCol="0">
            <a:spAutoFit/>
          </a:bodyPr>
          <a:lstStyle/>
          <a:p>
            <a:r>
              <a:rPr lang="de-DE" dirty="0">
                <a:solidFill>
                  <a:schemeClr val="accent2"/>
                </a:solidFill>
              </a:rPr>
              <a:t>Was könnte mit einer erklärenden Interpretation gemeint sein? </a:t>
            </a:r>
          </a:p>
        </p:txBody>
      </p:sp>
    </p:spTree>
    <p:extLst>
      <p:ext uri="{BB962C8B-B14F-4D97-AF65-F5344CB8AC3E}">
        <p14:creationId xmlns:p14="http://schemas.microsoft.com/office/powerpoint/2010/main" val="41422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479376" y="1268760"/>
            <a:ext cx="11712624" cy="5256584"/>
          </a:xfrm>
        </p:spPr>
        <p:txBody>
          <a:bodyPr>
            <a:normAutofit/>
          </a:bodyPr>
          <a:lstStyle/>
          <a:p>
            <a:r>
              <a:rPr lang="de-DE" dirty="0">
                <a:sym typeface="Symbol" pitchFamily="2" charset="2"/>
              </a:rPr>
              <a:t>Bestimmung schwierig: kein Koeffizient, mit dem Inhaltsvalidität objektivierbar wäre</a:t>
            </a:r>
          </a:p>
          <a:p>
            <a:r>
              <a:rPr lang="de-DE" dirty="0">
                <a:solidFill>
                  <a:schemeClr val="accent2"/>
                </a:solidFill>
                <a:sym typeface="Symbol" pitchFamily="2" charset="2"/>
              </a:rPr>
              <a:t>Heißt das, dass wir die Überprüfung der Inhaltsvalidität überspringen können?</a:t>
            </a:r>
          </a:p>
          <a:p>
            <a:pPr lvl="1"/>
            <a:r>
              <a:rPr lang="de-DE" dirty="0">
                <a:solidFill>
                  <a:schemeClr val="accent2"/>
                </a:solidFill>
                <a:sym typeface="Symbol" pitchFamily="2" charset="2"/>
              </a:rPr>
              <a:t>NEIN</a:t>
            </a:r>
          </a:p>
          <a:p>
            <a:endParaRPr lang="de-DE" dirty="0">
              <a:sym typeface="Symbol" pitchFamily="2" charset="2"/>
            </a:endParaRPr>
          </a:p>
          <a:p>
            <a:r>
              <a:rPr lang="de-DE" dirty="0">
                <a:sym typeface="Symbol" pitchFamily="2" charset="2"/>
              </a:rPr>
              <a:t>WICHTIG:</a:t>
            </a:r>
          </a:p>
          <a:p>
            <a:pPr lvl="1"/>
            <a:r>
              <a:rPr lang="de-DE" dirty="0">
                <a:sym typeface="Symbol" pitchFamily="2" charset="2"/>
              </a:rPr>
              <a:t>Gute Überlegungen im Test-Konstruktionsprozess (</a:t>
            </a:r>
            <a:r>
              <a:rPr lang="de-DE" dirty="0" err="1">
                <a:sym typeface="Symbol" pitchFamily="2" charset="2"/>
              </a:rPr>
              <a:t>Konstruktdefinition</a:t>
            </a:r>
            <a:r>
              <a:rPr lang="de-DE" dirty="0">
                <a:sym typeface="Symbol" pitchFamily="2" charset="2"/>
              </a:rPr>
              <a:t> u. Generierung der </a:t>
            </a:r>
            <a:r>
              <a:rPr lang="de-DE" dirty="0" err="1">
                <a:sym typeface="Symbol" pitchFamily="2" charset="2"/>
              </a:rPr>
              <a:t>Itemmenge</a:t>
            </a:r>
            <a:r>
              <a:rPr lang="de-DE" dirty="0">
                <a:sym typeface="Symbol" pitchFamily="2" charset="2"/>
              </a:rPr>
              <a:t>) wichtig (s. Sitzung 3!)</a:t>
            </a:r>
          </a:p>
          <a:p>
            <a:pPr lvl="1"/>
            <a:r>
              <a:rPr lang="de-DE" dirty="0">
                <a:sym typeface="Symbol" pitchFamily="2" charset="2"/>
              </a:rPr>
              <a:t>Mangelnde Überlegungen im Konstruktionsprozess </a:t>
            </a:r>
            <a:r>
              <a:rPr lang="de-DE" dirty="0">
                <a:sym typeface="Wingdings" pitchFamily="2" charset="2"/>
              </a:rPr>
              <a:t> qualitativ minderwertige psychologische Tests</a:t>
            </a:r>
            <a:endParaRPr lang="de-DE" dirty="0">
              <a:sym typeface="Symbol" pitchFamily="2" charset="2"/>
            </a:endParaRPr>
          </a:p>
        </p:txBody>
      </p:sp>
      <p:sp>
        <p:nvSpPr>
          <p:cNvPr id="2" name="Titel 1"/>
          <p:cNvSpPr>
            <a:spLocks noGrp="1"/>
          </p:cNvSpPr>
          <p:nvPr>
            <p:ph type="title"/>
          </p:nvPr>
        </p:nvSpPr>
        <p:spPr/>
        <p:txBody>
          <a:bodyPr/>
          <a:lstStyle/>
          <a:p>
            <a:r>
              <a:rPr lang="de-DE" dirty="0"/>
              <a:t>1 Inhaltsvalidität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13</a:t>
            </a:fld>
            <a:endParaRPr lang="de-DE" altLang="en-US"/>
          </a:p>
        </p:txBody>
      </p:sp>
    </p:spTree>
    <p:extLst>
      <p:ext uri="{BB962C8B-B14F-4D97-AF65-F5344CB8AC3E}">
        <p14:creationId xmlns:p14="http://schemas.microsoft.com/office/powerpoint/2010/main" val="16034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b="1" dirty="0"/>
          </a:p>
          <a:p>
            <a:r>
              <a:rPr lang="de-DE" dirty="0"/>
              <a:t>Theoretische Fundierung des mit dem Test gemessenen Konstruktes zentral</a:t>
            </a:r>
          </a:p>
          <a:p>
            <a:r>
              <a:rPr lang="de-DE" dirty="0"/>
              <a:t>2 Analyseebenen</a:t>
            </a:r>
          </a:p>
          <a:p>
            <a:pPr lvl="1"/>
            <a:r>
              <a:rPr lang="de-DE" dirty="0" err="1"/>
              <a:t>Itemebene</a:t>
            </a:r>
            <a:r>
              <a:rPr lang="de-DE" dirty="0"/>
              <a:t> und Testebene</a:t>
            </a: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solidFill>
              <a:srgbClr val="0070C0"/>
            </a:solidFill>
          </a:ln>
        </p:spPr>
        <p:txBody>
          <a:bodyPr/>
          <a:lstStyle/>
          <a:p>
            <a:r>
              <a:rPr lang="de-DE" dirty="0"/>
              <a:t>2 Konstruktvalidität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14</a:t>
            </a:fld>
            <a:endParaRPr lang="de-DE" altLang="en-US"/>
          </a:p>
        </p:txBody>
      </p:sp>
      <p:sp>
        <p:nvSpPr>
          <p:cNvPr id="7" name="Rechteck 6">
            <a:extLst>
              <a:ext uri="{FF2B5EF4-FFF2-40B4-BE49-F238E27FC236}">
                <a16:creationId xmlns:a16="http://schemas.microsoft.com/office/drawing/2014/main" id="{E4DEB7C4-12CE-3A45-9E52-E7E6A624F25A}"/>
              </a:ext>
            </a:extLst>
          </p:cNvPr>
          <p:cNvSpPr/>
          <p:nvPr/>
        </p:nvSpPr>
        <p:spPr>
          <a:xfrm>
            <a:off x="838200" y="1484783"/>
            <a:ext cx="10513168" cy="162732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solidFill>
                  <a:schemeClr val="tx1"/>
                </a:solidFill>
                <a:latin typeface="Arial" panose="020B0604020202020204" pitchFamily="34" charset="0"/>
                <a:cs typeface="Arial" panose="020B0604020202020204" pitchFamily="34" charset="0"/>
                <a:sym typeface="Symbol" pitchFamily="2" charset="2"/>
              </a:rPr>
              <a:t>„…umfasst die </a:t>
            </a:r>
            <a:r>
              <a:rPr lang="de-DE" sz="2400" dirty="0">
                <a:solidFill>
                  <a:srgbClr val="0070C0"/>
                </a:solidFill>
                <a:latin typeface="Arial" panose="020B0604020202020204" pitchFamily="34" charset="0"/>
                <a:cs typeface="Arial" panose="020B0604020202020204" pitchFamily="34" charset="0"/>
                <a:sym typeface="Symbol" pitchFamily="2" charset="2"/>
              </a:rPr>
              <a:t>empirischen Befunde </a:t>
            </a:r>
            <a:r>
              <a:rPr lang="de-DE" sz="2400" dirty="0">
                <a:solidFill>
                  <a:schemeClr val="tx1"/>
                </a:solidFill>
                <a:latin typeface="Arial" panose="020B0604020202020204" pitchFamily="34" charset="0"/>
                <a:cs typeface="Arial" panose="020B0604020202020204" pitchFamily="34" charset="0"/>
                <a:sym typeface="Symbol" pitchFamily="2" charset="2"/>
              </a:rPr>
              <a:t>und Argumente, mit denen die </a:t>
            </a:r>
            <a:r>
              <a:rPr lang="de-DE" sz="2400" dirty="0">
                <a:solidFill>
                  <a:srgbClr val="0070C0"/>
                </a:solidFill>
                <a:latin typeface="Arial" panose="020B0604020202020204" pitchFamily="34" charset="0"/>
                <a:cs typeface="Arial" panose="020B0604020202020204" pitchFamily="34" charset="0"/>
                <a:sym typeface="Symbol" pitchFamily="2" charset="2"/>
              </a:rPr>
              <a:t>Zuverlässigkeit der Interpretation </a:t>
            </a:r>
            <a:r>
              <a:rPr lang="de-DE" sz="2400" dirty="0">
                <a:solidFill>
                  <a:schemeClr val="tx1"/>
                </a:solidFill>
                <a:latin typeface="Arial" panose="020B0604020202020204" pitchFamily="34" charset="0"/>
                <a:cs typeface="Arial" panose="020B0604020202020204" pitchFamily="34" charset="0"/>
                <a:sym typeface="Symbol" pitchFamily="2" charset="2"/>
              </a:rPr>
              <a:t>von Testergebnissen im Sinne erklärender Konzepte […] gestützt wird.“ (</a:t>
            </a:r>
            <a:r>
              <a:rPr lang="de-DE" sz="2400" dirty="0" err="1">
                <a:solidFill>
                  <a:schemeClr val="tx1"/>
                </a:solidFill>
                <a:latin typeface="Arial" panose="020B0604020202020204" pitchFamily="34" charset="0"/>
                <a:cs typeface="Arial" panose="020B0604020202020204" pitchFamily="34" charset="0"/>
                <a:sym typeface="Symbol" pitchFamily="2" charset="2"/>
              </a:rPr>
              <a:t>Moosbrugger</a:t>
            </a:r>
            <a:r>
              <a:rPr lang="de-DE" sz="2400" dirty="0">
                <a:solidFill>
                  <a:schemeClr val="tx1"/>
                </a:solidFill>
                <a:latin typeface="Arial" panose="020B0604020202020204" pitchFamily="34" charset="0"/>
                <a:cs typeface="Arial" panose="020B0604020202020204" pitchFamily="34" charset="0"/>
                <a:sym typeface="Symbol" pitchFamily="2" charset="2"/>
              </a:rPr>
              <a:t> &amp; </a:t>
            </a:r>
            <a:r>
              <a:rPr lang="de-DE" sz="2400" dirty="0" err="1">
                <a:solidFill>
                  <a:schemeClr val="tx1"/>
                </a:solidFill>
                <a:latin typeface="Arial" panose="020B0604020202020204" pitchFamily="34" charset="0"/>
                <a:cs typeface="Arial" panose="020B0604020202020204" pitchFamily="34" charset="0"/>
                <a:sym typeface="Symbol" pitchFamily="2" charset="2"/>
              </a:rPr>
              <a:t>Kelava</a:t>
            </a:r>
            <a:r>
              <a:rPr lang="de-DE" sz="2400" dirty="0">
                <a:solidFill>
                  <a:schemeClr val="tx1"/>
                </a:solidFill>
                <a:latin typeface="Arial" panose="020B0604020202020204" pitchFamily="34" charset="0"/>
                <a:cs typeface="Arial" panose="020B0604020202020204" pitchFamily="34" charset="0"/>
                <a:sym typeface="Symbol" pitchFamily="2" charset="2"/>
              </a:rPr>
              <a:t>, 2012)</a:t>
            </a:r>
          </a:p>
        </p:txBody>
      </p:sp>
    </p:spTree>
    <p:extLst>
      <p:ext uri="{BB962C8B-B14F-4D97-AF65-F5344CB8AC3E}">
        <p14:creationId xmlns:p14="http://schemas.microsoft.com/office/powerpoint/2010/main" val="6349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a:t>
            </a:r>
            <a:r>
              <a:rPr lang="de-DE" b="1" u="sng" dirty="0" err="1">
                <a:sym typeface="Symbol" pitchFamily="2" charset="2"/>
              </a:rPr>
              <a:t>Itemebene</a:t>
            </a:r>
            <a:endParaRPr lang="de-DE" b="1" u="sng" dirty="0">
              <a:sym typeface="Symbol" pitchFamily="2" charset="2"/>
            </a:endParaRPr>
          </a:p>
          <a:p>
            <a:r>
              <a:rPr lang="de-DE" b="1" dirty="0">
                <a:sym typeface="Symbol" pitchFamily="2" charset="2"/>
              </a:rPr>
              <a:t>Faktorielle Validität</a:t>
            </a:r>
          </a:p>
          <a:p>
            <a:pPr lvl="1"/>
            <a:r>
              <a:rPr lang="de-DE" dirty="0">
                <a:sym typeface="Symbol" pitchFamily="2" charset="2"/>
              </a:rPr>
              <a:t>Zusammenhänge zwischen Messwerten von Tests werden untersucht (</a:t>
            </a:r>
            <a:r>
              <a:rPr lang="de-DE" dirty="0" err="1">
                <a:sym typeface="Symbol" pitchFamily="2" charset="2"/>
              </a:rPr>
              <a:t>Dimensionalität</a:t>
            </a:r>
            <a:r>
              <a:rPr lang="de-DE" dirty="0">
                <a:sym typeface="Symbol" pitchFamily="2" charset="2"/>
              </a:rPr>
              <a:t>)</a:t>
            </a:r>
          </a:p>
          <a:p>
            <a:pPr lvl="1"/>
            <a:r>
              <a:rPr lang="de-DE" dirty="0">
                <a:sym typeface="Symbol" pitchFamily="2" charset="2"/>
              </a:rPr>
              <a:t>Verfahren: Explorative Faktorenanalyse, </a:t>
            </a:r>
            <a:r>
              <a:rPr lang="de-DE" dirty="0" err="1">
                <a:sym typeface="Symbol" pitchFamily="2" charset="2"/>
              </a:rPr>
              <a:t>konfirmatorische</a:t>
            </a:r>
            <a:r>
              <a:rPr lang="de-DE" dirty="0">
                <a:sym typeface="Symbol" pitchFamily="2" charset="2"/>
              </a:rPr>
              <a:t> Faktorenanalyse und Item Response Theorie</a:t>
            </a:r>
          </a:p>
          <a:p>
            <a:pPr lvl="1"/>
            <a:r>
              <a:rPr lang="de-DE" dirty="0">
                <a:sym typeface="Symbol" pitchFamily="2" charset="2"/>
              </a:rPr>
              <a:t>Ziel: Items desselben Inhaltsbereichs zusammenfassen und von </a:t>
            </a:r>
            <a:r>
              <a:rPr lang="de-DE" dirty="0" err="1">
                <a:sym typeface="Symbol" pitchFamily="2" charset="2"/>
              </a:rPr>
              <a:t>konstruktfremden</a:t>
            </a:r>
            <a:r>
              <a:rPr lang="de-DE" dirty="0">
                <a:sym typeface="Symbol" pitchFamily="2" charset="2"/>
              </a:rPr>
              <a:t> Bereichen trennen</a:t>
            </a: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2.1 Konstruktvalidität: </a:t>
            </a:r>
            <a:r>
              <a:rPr lang="de-DE" dirty="0" err="1"/>
              <a:t>Itemebene</a:t>
            </a:r>
            <a:endParaRPr lang="de-DE" dirty="0"/>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15</a:t>
            </a:fld>
            <a:endParaRPr lang="de-DE" altLang="en-US"/>
          </a:p>
        </p:txBody>
      </p:sp>
      <p:pic>
        <p:nvPicPr>
          <p:cNvPr id="8" name="Grafik 7">
            <a:extLst>
              <a:ext uri="{FF2B5EF4-FFF2-40B4-BE49-F238E27FC236}">
                <a16:creationId xmlns:a16="http://schemas.microsoft.com/office/drawing/2014/main" id="{B3D54DC7-D916-F543-BF0C-7375190DCAC4}"/>
              </a:ext>
            </a:extLst>
          </p:cNvPr>
          <p:cNvPicPr>
            <a:picLocks noChangeAspect="1"/>
          </p:cNvPicPr>
          <p:nvPr/>
        </p:nvPicPr>
        <p:blipFill>
          <a:blip r:embed="rId3"/>
          <a:stretch>
            <a:fillRect/>
          </a:stretch>
        </p:blipFill>
        <p:spPr>
          <a:xfrm>
            <a:off x="5794320" y="3484944"/>
            <a:ext cx="5588000" cy="3200400"/>
          </a:xfrm>
          <a:prstGeom prst="rect">
            <a:avLst/>
          </a:prstGeom>
        </p:spPr>
      </p:pic>
      <p:sp>
        <p:nvSpPr>
          <p:cNvPr id="9" name="Textfeld 8">
            <a:extLst>
              <a:ext uri="{FF2B5EF4-FFF2-40B4-BE49-F238E27FC236}">
                <a16:creationId xmlns:a16="http://schemas.microsoft.com/office/drawing/2014/main" id="{E4F412BC-4BEE-364C-B3E7-098A41A94FB5}"/>
              </a:ext>
            </a:extLst>
          </p:cNvPr>
          <p:cNvSpPr txBox="1"/>
          <p:nvPr/>
        </p:nvSpPr>
        <p:spPr>
          <a:xfrm>
            <a:off x="1847528" y="6051346"/>
            <a:ext cx="3807453" cy="369332"/>
          </a:xfrm>
          <a:prstGeom prst="rect">
            <a:avLst/>
          </a:prstGeom>
          <a:noFill/>
        </p:spPr>
        <p:txBody>
          <a:bodyPr wrap="none" rtlCol="0">
            <a:spAutoFit/>
          </a:bodyPr>
          <a:lstStyle/>
          <a:p>
            <a:r>
              <a:rPr lang="de-DE" dirty="0"/>
              <a:t>(Abbildung 3.8 aus Geiser  2011, S. 66)</a:t>
            </a:r>
          </a:p>
        </p:txBody>
      </p:sp>
    </p:spTree>
    <p:extLst>
      <p:ext uri="{BB962C8B-B14F-4D97-AF65-F5344CB8AC3E}">
        <p14:creationId xmlns:p14="http://schemas.microsoft.com/office/powerpoint/2010/main" val="28601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a:t>
            </a:r>
            <a:r>
              <a:rPr lang="de-DE" b="1" u="sng" dirty="0" err="1">
                <a:sym typeface="Symbol" pitchFamily="2" charset="2"/>
              </a:rPr>
              <a:t>Itemebene</a:t>
            </a:r>
            <a:endParaRPr lang="de-DE" b="1" dirty="0">
              <a:sym typeface="Symbol" pitchFamily="2" charset="2"/>
            </a:endParaRPr>
          </a:p>
          <a:p>
            <a:r>
              <a:rPr lang="de-DE" b="1" dirty="0">
                <a:sym typeface="Symbol" pitchFamily="2" charset="2"/>
              </a:rPr>
              <a:t>Analyse der Antwortprozesse</a:t>
            </a:r>
          </a:p>
          <a:p>
            <a:pPr lvl="1"/>
            <a:r>
              <a:rPr lang="de-DE" dirty="0">
                <a:solidFill>
                  <a:srgbClr val="0070C0"/>
                </a:solidFill>
                <a:sym typeface="Symbol" pitchFamily="2" charset="2"/>
              </a:rPr>
              <a:t>Lautes Denken</a:t>
            </a: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marL="457200" lvl="1" indent="0">
              <a:buNone/>
            </a:pPr>
            <a:endParaRPr lang="de-DE" dirty="0">
              <a:sym typeface="Symbol" pitchFamily="2" charset="2"/>
            </a:endParaRPr>
          </a:p>
          <a:p>
            <a:pPr lvl="1"/>
            <a:r>
              <a:rPr lang="de-DE" dirty="0">
                <a:solidFill>
                  <a:srgbClr val="F6740E"/>
                </a:solidFill>
                <a:sym typeface="Symbol" pitchFamily="2" charset="2"/>
              </a:rPr>
              <a:t>kognitive Interviews</a:t>
            </a:r>
          </a:p>
          <a:p>
            <a:pPr marL="0"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2.1 Konstruktvalidität: </a:t>
            </a:r>
            <a:r>
              <a:rPr lang="de-DE" dirty="0" err="1"/>
              <a:t>Itemebene</a:t>
            </a:r>
            <a:endParaRPr lang="de-DE" dirty="0"/>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16</a:t>
            </a:fld>
            <a:endParaRPr lang="de-DE" altLang="en-US"/>
          </a:p>
        </p:txBody>
      </p:sp>
      <p:pic>
        <p:nvPicPr>
          <p:cNvPr id="5" name="Grafik 4" descr="Person mit Idee">
            <a:extLst>
              <a:ext uri="{FF2B5EF4-FFF2-40B4-BE49-F238E27FC236}">
                <a16:creationId xmlns:a16="http://schemas.microsoft.com/office/drawing/2014/main" id="{D2E7A327-7010-884B-A4B7-3D5EF2CB90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9616" y="2852936"/>
            <a:ext cx="914400" cy="914400"/>
          </a:xfrm>
          <a:prstGeom prst="rect">
            <a:avLst/>
          </a:prstGeom>
        </p:spPr>
      </p:pic>
      <p:pic>
        <p:nvPicPr>
          <p:cNvPr id="11" name="Grafik 10" descr="Liste RNL">
            <a:extLst>
              <a:ext uri="{FF2B5EF4-FFF2-40B4-BE49-F238E27FC236}">
                <a16:creationId xmlns:a16="http://schemas.microsoft.com/office/drawing/2014/main" id="{13ED3307-EB22-6B47-8B26-2F740AD7DA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1708" y="2828176"/>
            <a:ext cx="914400" cy="914400"/>
          </a:xfrm>
          <a:prstGeom prst="rect">
            <a:avLst/>
          </a:prstGeom>
        </p:spPr>
      </p:pic>
      <p:sp>
        <p:nvSpPr>
          <p:cNvPr id="13" name="Textfeld 12">
            <a:extLst>
              <a:ext uri="{FF2B5EF4-FFF2-40B4-BE49-F238E27FC236}">
                <a16:creationId xmlns:a16="http://schemas.microsoft.com/office/drawing/2014/main" id="{5167BAB6-B28A-934A-9A57-11A3761C2295}"/>
              </a:ext>
            </a:extLst>
          </p:cNvPr>
          <p:cNvSpPr txBox="1"/>
          <p:nvPr/>
        </p:nvSpPr>
        <p:spPr>
          <a:xfrm>
            <a:off x="3761667" y="2859821"/>
            <a:ext cx="5358669" cy="923330"/>
          </a:xfrm>
          <a:prstGeom prst="rect">
            <a:avLst/>
          </a:prstGeom>
          <a:noFill/>
        </p:spPr>
        <p:txBody>
          <a:bodyPr wrap="square" rtlCol="0">
            <a:spAutoFit/>
          </a:bodyPr>
          <a:lstStyle/>
          <a:p>
            <a:r>
              <a:rPr lang="de-DE" dirty="0">
                <a:solidFill>
                  <a:srgbClr val="0070C0"/>
                </a:solidFill>
                <a:latin typeface="Arial" panose="020B0604020202020204" pitchFamily="34" charset="0"/>
                <a:cs typeface="Arial" panose="020B0604020202020204" pitchFamily="34" charset="0"/>
              </a:rPr>
              <a:t>Parallele Bearbeitung eines psychologischen Tests und Aussprache von Gedanken während der Bearbeitung</a:t>
            </a:r>
          </a:p>
        </p:txBody>
      </p:sp>
      <p:sp>
        <p:nvSpPr>
          <p:cNvPr id="14" name="Textfeld 13">
            <a:extLst>
              <a:ext uri="{FF2B5EF4-FFF2-40B4-BE49-F238E27FC236}">
                <a16:creationId xmlns:a16="http://schemas.microsoft.com/office/drawing/2014/main" id="{125DC7A9-94F8-0A49-99D0-9D5FA26584E9}"/>
              </a:ext>
            </a:extLst>
          </p:cNvPr>
          <p:cNvSpPr txBox="1"/>
          <p:nvPr/>
        </p:nvSpPr>
        <p:spPr>
          <a:xfrm>
            <a:off x="2261409" y="3043497"/>
            <a:ext cx="338554" cy="461665"/>
          </a:xfrm>
          <a:prstGeom prst="rect">
            <a:avLst/>
          </a:prstGeom>
          <a:noFill/>
        </p:spPr>
        <p:txBody>
          <a:bodyPr wrap="none" rtlCol="0">
            <a:spAutoFit/>
          </a:bodyPr>
          <a:lstStyle/>
          <a:p>
            <a:r>
              <a:rPr lang="de-DE" sz="2400" dirty="0">
                <a:solidFill>
                  <a:srgbClr val="0070C0"/>
                </a:solidFill>
              </a:rPr>
              <a:t>+</a:t>
            </a:r>
          </a:p>
        </p:txBody>
      </p:sp>
      <p:pic>
        <p:nvPicPr>
          <p:cNvPr id="16" name="Grafik 15" descr="Person mit Idee">
            <a:extLst>
              <a:ext uri="{FF2B5EF4-FFF2-40B4-BE49-F238E27FC236}">
                <a16:creationId xmlns:a16="http://schemas.microsoft.com/office/drawing/2014/main" id="{A60829F1-EF1F-C740-AA90-7CD63AA3EA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39616" y="4769688"/>
            <a:ext cx="914400" cy="914400"/>
          </a:xfrm>
          <a:prstGeom prst="rect">
            <a:avLst/>
          </a:prstGeom>
        </p:spPr>
      </p:pic>
      <p:pic>
        <p:nvPicPr>
          <p:cNvPr id="17" name="Grafik 16" descr="Liste RNL">
            <a:extLst>
              <a:ext uri="{FF2B5EF4-FFF2-40B4-BE49-F238E27FC236}">
                <a16:creationId xmlns:a16="http://schemas.microsoft.com/office/drawing/2014/main" id="{2124B259-848E-6E40-AC3D-24E5FDFDFD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71464" y="4722088"/>
            <a:ext cx="914400" cy="914400"/>
          </a:xfrm>
          <a:prstGeom prst="rect">
            <a:avLst/>
          </a:prstGeom>
        </p:spPr>
      </p:pic>
      <p:sp>
        <p:nvSpPr>
          <p:cNvPr id="21" name="Textfeld 20">
            <a:extLst>
              <a:ext uri="{FF2B5EF4-FFF2-40B4-BE49-F238E27FC236}">
                <a16:creationId xmlns:a16="http://schemas.microsoft.com/office/drawing/2014/main" id="{3574D17A-C8AC-6F4A-8D7A-87F83F71192A}"/>
              </a:ext>
            </a:extLst>
          </p:cNvPr>
          <p:cNvSpPr txBox="1"/>
          <p:nvPr/>
        </p:nvSpPr>
        <p:spPr>
          <a:xfrm>
            <a:off x="3761667" y="4809926"/>
            <a:ext cx="5358669" cy="646331"/>
          </a:xfrm>
          <a:prstGeom prst="rect">
            <a:avLst/>
          </a:prstGeom>
          <a:noFill/>
        </p:spPr>
        <p:txBody>
          <a:bodyPr wrap="square" rtlCol="0">
            <a:spAutoFit/>
          </a:bodyPr>
          <a:lstStyle/>
          <a:p>
            <a:r>
              <a:rPr lang="de-DE" dirty="0">
                <a:solidFill>
                  <a:srgbClr val="F6740E"/>
                </a:solidFill>
                <a:latin typeface="Arial" panose="020B0604020202020204" pitchFamily="34" charset="0"/>
                <a:cs typeface="Arial" panose="020B0604020202020204" pitchFamily="34" charset="0"/>
              </a:rPr>
              <a:t>Erst Bearbeitung eines psychologischen Tests und anschließend Interview zu dem Antwortverhalten </a:t>
            </a:r>
          </a:p>
        </p:txBody>
      </p:sp>
    </p:spTree>
    <p:extLst>
      <p:ext uri="{BB962C8B-B14F-4D97-AF65-F5344CB8AC3E}">
        <p14:creationId xmlns:p14="http://schemas.microsoft.com/office/powerpoint/2010/main" val="513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1" grpId="0"/>
      <p:bldP spid="2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ym typeface="Symbol" pitchFamily="2" charset="2"/>
              </a:rPr>
              <a:t>Empirische Überprüfung von Zusammenhangsannahmen latenter Konstrukte</a:t>
            </a:r>
          </a:p>
          <a:p>
            <a:pPr lvl="1"/>
            <a:r>
              <a:rPr lang="de-DE" dirty="0">
                <a:sym typeface="Symbol" pitchFamily="2" charset="2"/>
              </a:rPr>
              <a:t>Werden die Zusammenhangsannahmen auf der beobachteten Ebene wiedergefunden?</a:t>
            </a:r>
          </a:p>
          <a:p>
            <a:endParaRPr lang="de-DE" dirty="0">
              <a:sym typeface="Symbol" pitchFamily="2" charset="2"/>
            </a:endParaRPr>
          </a:p>
          <a:p>
            <a:r>
              <a:rPr lang="de-DE" dirty="0">
                <a:sym typeface="Symbol" pitchFamily="2" charset="2"/>
              </a:rPr>
              <a:t>Vorgehen (</a:t>
            </a:r>
            <a:r>
              <a:rPr lang="de-DE" dirty="0" err="1">
                <a:sym typeface="Symbol" pitchFamily="2" charset="2"/>
              </a:rPr>
              <a:t>Cronbach</a:t>
            </a:r>
            <a:r>
              <a:rPr lang="de-DE" dirty="0">
                <a:sym typeface="Symbol" pitchFamily="2" charset="2"/>
              </a:rPr>
              <a:t> &amp; </a:t>
            </a:r>
            <a:r>
              <a:rPr lang="de-DE" dirty="0" err="1">
                <a:sym typeface="Symbol" pitchFamily="2" charset="2"/>
              </a:rPr>
              <a:t>Meehl</a:t>
            </a:r>
            <a:r>
              <a:rPr lang="de-DE" dirty="0">
                <a:sym typeface="Symbol" pitchFamily="2" charset="2"/>
              </a:rPr>
              <a:t>, 1955)</a:t>
            </a:r>
          </a:p>
          <a:p>
            <a:pPr marL="914400" lvl="1" indent="-457200">
              <a:buFont typeface="+mj-lt"/>
              <a:buAutoNum type="arabicPeriod"/>
            </a:pPr>
            <a:r>
              <a:rPr lang="de-DE" dirty="0">
                <a:sym typeface="Symbol" pitchFamily="2" charset="2"/>
              </a:rPr>
              <a:t>Definition latenter Konstrukte und von Zusammenhängen (Interdependenzen) zwischen Konstrukte</a:t>
            </a:r>
          </a:p>
          <a:p>
            <a:pPr marL="914400" lvl="1" indent="-457200">
              <a:buFont typeface="+mj-lt"/>
              <a:buAutoNum type="arabicPeriod"/>
            </a:pPr>
            <a:r>
              <a:rPr lang="de-DE" dirty="0">
                <a:sym typeface="Symbol" pitchFamily="2" charset="2"/>
              </a:rPr>
              <a:t>Korrespondenzregeln: Die Testwerte welcher Items stehen mit welchen latenten Konstrukten in Verbindung?</a:t>
            </a:r>
          </a:p>
          <a:p>
            <a:pPr marL="914400" lvl="1" indent="-457200">
              <a:buFont typeface="+mj-lt"/>
              <a:buAutoNum type="arabicPeriod"/>
            </a:pPr>
            <a:r>
              <a:rPr lang="de-DE" dirty="0">
                <a:sym typeface="Symbol" pitchFamily="2" charset="2"/>
              </a:rPr>
              <a:t>Aus den theoretischen Zusammenhängen aus (1) leiten wir Zusammenhangs-Vorhersagen für die beobachtbaren Testwerte ab</a:t>
            </a:r>
          </a:p>
          <a:p>
            <a:pPr marL="914400" lvl="1" indent="-457200">
              <a:buFont typeface="+mj-lt"/>
              <a:buAutoNum type="arabicPeriod"/>
            </a:pPr>
            <a:r>
              <a:rPr lang="de-DE" dirty="0">
                <a:sym typeface="Symbol" pitchFamily="2" charset="2"/>
              </a:rPr>
              <a:t>Ziel: Schrittweise Überprüfung des nomologischen Netzes</a:t>
            </a:r>
          </a:p>
          <a:p>
            <a:pPr lvl="1">
              <a:buFont typeface="Wingdings" pitchFamily="2" charset="2"/>
              <a:buChar char="à"/>
            </a:pPr>
            <a:r>
              <a:rPr lang="de-DE" dirty="0">
                <a:sym typeface="Symbol" pitchFamily="2" charset="2"/>
              </a:rPr>
              <a:t>   </a:t>
            </a:r>
            <a:r>
              <a:rPr lang="de-DE" dirty="0">
                <a:solidFill>
                  <a:schemeClr val="accent2"/>
                </a:solidFill>
                <a:sym typeface="Symbol" pitchFamily="2" charset="2"/>
              </a:rPr>
              <a:t>Nomologisches Netz </a:t>
            </a:r>
            <a:r>
              <a:rPr lang="de-DE" dirty="0">
                <a:sym typeface="Symbol" pitchFamily="2" charset="2"/>
              </a:rPr>
              <a:t>= Interdependenzen, Korrespondenzregeln, Vorhersagen</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17</a:t>
            </a:fld>
            <a:endParaRPr lang="de-DE" altLang="en-US"/>
          </a:p>
        </p:txBody>
      </p:sp>
      <p:sp>
        <p:nvSpPr>
          <p:cNvPr id="5" name="Rechteck 4">
            <a:extLst>
              <a:ext uri="{FF2B5EF4-FFF2-40B4-BE49-F238E27FC236}">
                <a16:creationId xmlns:a16="http://schemas.microsoft.com/office/drawing/2014/main" id="{34FF5A8B-FC20-DD49-BB59-E8660A881529}"/>
              </a:ext>
            </a:extLst>
          </p:cNvPr>
          <p:cNvSpPr/>
          <p:nvPr/>
        </p:nvSpPr>
        <p:spPr>
          <a:xfrm>
            <a:off x="8400256" y="3212976"/>
            <a:ext cx="2091680"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7EA2A1D7-D574-0943-AF81-3433A8B5764D}"/>
              </a:ext>
            </a:extLst>
          </p:cNvPr>
          <p:cNvSpPr/>
          <p:nvPr/>
        </p:nvSpPr>
        <p:spPr>
          <a:xfrm>
            <a:off x="1775520" y="3861048"/>
            <a:ext cx="2592288"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04573E1A-4D84-C743-A094-FB9675ABF998}"/>
              </a:ext>
            </a:extLst>
          </p:cNvPr>
          <p:cNvSpPr/>
          <p:nvPr/>
        </p:nvSpPr>
        <p:spPr>
          <a:xfrm>
            <a:off x="1775520" y="4797152"/>
            <a:ext cx="1512168"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8D66BECA-7EE0-4045-A366-12BCB606383A}"/>
              </a:ext>
            </a:extLst>
          </p:cNvPr>
          <p:cNvSpPr/>
          <p:nvPr/>
        </p:nvSpPr>
        <p:spPr>
          <a:xfrm>
            <a:off x="3791744" y="5085184"/>
            <a:ext cx="460851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808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p>
          <a:p>
            <a:pPr marL="0" indent="0">
              <a:buNone/>
            </a:pPr>
            <a:r>
              <a:rPr lang="de-DE" dirty="0">
                <a:sym typeface="Symbol" pitchFamily="2" charset="2"/>
              </a:rPr>
              <a:t>Beispiel: Es wird postuliert basierend auf theoretischen Überlegungen, dass </a:t>
            </a:r>
            <a:r>
              <a:rPr lang="de-DE" dirty="0">
                <a:solidFill>
                  <a:schemeClr val="accent1"/>
                </a:solidFill>
                <a:sym typeface="Symbol" pitchFamily="2" charset="2"/>
              </a:rPr>
              <a:t>Facetten der </a:t>
            </a:r>
            <a:r>
              <a:rPr lang="de-DE" dirty="0" err="1">
                <a:solidFill>
                  <a:schemeClr val="accent1"/>
                </a:solidFill>
                <a:sym typeface="Symbol" pitchFamily="2" charset="2"/>
              </a:rPr>
              <a:t>Social</a:t>
            </a:r>
            <a:r>
              <a:rPr lang="de-DE" dirty="0">
                <a:solidFill>
                  <a:schemeClr val="accent1"/>
                </a:solidFill>
                <a:sym typeface="Symbol" pitchFamily="2" charset="2"/>
              </a:rPr>
              <a:t> Engagement Skills </a:t>
            </a:r>
            <a:r>
              <a:rPr lang="de-DE" dirty="0">
                <a:sym typeface="Symbol" pitchFamily="2" charset="2"/>
              </a:rPr>
              <a:t>mit bestimmten </a:t>
            </a:r>
            <a:r>
              <a:rPr lang="de-DE" dirty="0">
                <a:solidFill>
                  <a:schemeClr val="accent1"/>
                </a:solidFill>
                <a:sym typeface="Symbol" pitchFamily="2" charset="2"/>
              </a:rPr>
              <a:t>Big Five Domänen </a:t>
            </a:r>
            <a:r>
              <a:rPr lang="de-DE" dirty="0">
                <a:sym typeface="Symbol" pitchFamily="2" charset="2"/>
              </a:rPr>
              <a:t>auf latenter Ebene zusammenhängen (Soto, </a:t>
            </a:r>
            <a:r>
              <a:rPr lang="de-DE" dirty="0" err="1">
                <a:sym typeface="Symbol" pitchFamily="2" charset="2"/>
              </a:rPr>
              <a:t>Napalitano</a:t>
            </a:r>
            <a:r>
              <a:rPr lang="de-DE" dirty="0">
                <a:sym typeface="Symbol" pitchFamily="2" charset="2"/>
              </a:rPr>
              <a:t>, et al., 2021)</a:t>
            </a:r>
          </a:p>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18</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3789041"/>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3798351"/>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3789041"/>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3789040"/>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3793696"/>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a:endCxn id="9" idx="0"/>
          </p:cNvCxnSpPr>
          <p:nvPr/>
        </p:nvCxnSpPr>
        <p:spPr>
          <a:xfrm rot="16200000" flipH="1">
            <a:off x="4778855" y="640347"/>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a:endCxn id="9" idx="0"/>
          </p:cNvCxnSpPr>
          <p:nvPr/>
        </p:nvCxnSpPr>
        <p:spPr>
          <a:xfrm rot="5400000" flipH="1" flipV="1">
            <a:off x="5832698" y="1698845"/>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stCxn id="7" idx="0"/>
            <a:endCxn id="8" idx="0"/>
          </p:cNvCxnSpPr>
          <p:nvPr/>
        </p:nvCxnSpPr>
        <p:spPr>
          <a:xfrm rot="5400000" flipH="1" flipV="1">
            <a:off x="7816190" y="1869379"/>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2852936"/>
            <a:ext cx="300082" cy="369332"/>
          </a:xfrm>
          <a:prstGeom prst="rect">
            <a:avLst/>
          </a:prstGeom>
          <a:noFill/>
        </p:spPr>
        <p:txBody>
          <a:bodyPr wrap="none" rtlCol="0">
            <a:spAutoFit/>
          </a:bodyPr>
          <a:lstStyle/>
          <a:p>
            <a:r>
              <a:rPr lang="de-DE" dirty="0"/>
              <a:t>+</a:t>
            </a:r>
          </a:p>
        </p:txBody>
      </p:sp>
      <p:sp>
        <p:nvSpPr>
          <p:cNvPr id="60" name="Textfeld 59">
            <a:extLst>
              <a:ext uri="{FF2B5EF4-FFF2-40B4-BE49-F238E27FC236}">
                <a16:creationId xmlns:a16="http://schemas.microsoft.com/office/drawing/2014/main" id="{ED9D8A86-07A1-404E-8CF5-0F78E454DFCD}"/>
              </a:ext>
            </a:extLst>
          </p:cNvPr>
          <p:cNvSpPr txBox="1"/>
          <p:nvPr/>
        </p:nvSpPr>
        <p:spPr>
          <a:xfrm>
            <a:off x="5303912" y="3275692"/>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812142" y="3275692"/>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03278" y="2979010"/>
            <a:ext cx="2079994"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p:sp>
        <p:nvSpPr>
          <p:cNvPr id="67" name="Textfeld 66">
            <a:extLst>
              <a:ext uri="{FF2B5EF4-FFF2-40B4-BE49-F238E27FC236}">
                <a16:creationId xmlns:a16="http://schemas.microsoft.com/office/drawing/2014/main" id="{D69B9413-7700-2E4E-9222-36E9EABE905D}"/>
              </a:ext>
            </a:extLst>
          </p:cNvPr>
          <p:cNvSpPr txBox="1"/>
          <p:nvPr/>
        </p:nvSpPr>
        <p:spPr>
          <a:xfrm>
            <a:off x="2081053" y="5484780"/>
            <a:ext cx="3815475" cy="369332"/>
          </a:xfrm>
          <a:prstGeom prst="rect">
            <a:avLst/>
          </a:prstGeom>
          <a:noFill/>
        </p:spPr>
        <p:txBody>
          <a:bodyPr wrap="square" rtlCol="0">
            <a:spAutoFit/>
          </a:bodyPr>
          <a:lstStyle/>
          <a:p>
            <a:r>
              <a:rPr lang="de-DE" dirty="0"/>
              <a:t>Drei </a:t>
            </a:r>
            <a:r>
              <a:rPr lang="de-DE" dirty="0" err="1"/>
              <a:t>Social</a:t>
            </a:r>
            <a:r>
              <a:rPr lang="de-DE" dirty="0"/>
              <a:t> Engagement Skills-Facetten</a:t>
            </a:r>
          </a:p>
        </p:txBody>
      </p:sp>
      <p:sp>
        <p:nvSpPr>
          <p:cNvPr id="70" name="Geschweifte Klammer links 69">
            <a:extLst>
              <a:ext uri="{FF2B5EF4-FFF2-40B4-BE49-F238E27FC236}">
                <a16:creationId xmlns:a16="http://schemas.microsoft.com/office/drawing/2014/main" id="{7B55F480-C510-0148-8228-5A87F7DCDFCA}"/>
              </a:ext>
            </a:extLst>
          </p:cNvPr>
          <p:cNvSpPr/>
          <p:nvPr/>
        </p:nvSpPr>
        <p:spPr>
          <a:xfrm rot="16200000">
            <a:off x="3579350" y="3056038"/>
            <a:ext cx="369332" cy="4265024"/>
          </a:xfrm>
          <a:prstGeom prst="leftBrace">
            <a:avLst>
              <a:gd name="adj1" fmla="val 3721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Textfeld 70">
            <a:extLst>
              <a:ext uri="{FF2B5EF4-FFF2-40B4-BE49-F238E27FC236}">
                <a16:creationId xmlns:a16="http://schemas.microsoft.com/office/drawing/2014/main" id="{0B0D5BF7-8B64-374D-915F-F3317DE0B54A}"/>
              </a:ext>
            </a:extLst>
          </p:cNvPr>
          <p:cNvSpPr txBox="1"/>
          <p:nvPr/>
        </p:nvSpPr>
        <p:spPr>
          <a:xfrm>
            <a:off x="7812142" y="5451870"/>
            <a:ext cx="3815475" cy="369332"/>
          </a:xfrm>
          <a:prstGeom prst="rect">
            <a:avLst/>
          </a:prstGeom>
          <a:noFill/>
        </p:spPr>
        <p:txBody>
          <a:bodyPr wrap="square" rtlCol="0">
            <a:spAutoFit/>
          </a:bodyPr>
          <a:lstStyle/>
          <a:p>
            <a:r>
              <a:rPr lang="de-DE" dirty="0"/>
              <a:t>Zwei Big Five-Domänen</a:t>
            </a:r>
          </a:p>
        </p:txBody>
      </p:sp>
      <p:sp>
        <p:nvSpPr>
          <p:cNvPr id="72" name="Geschweifte Klammer links 71">
            <a:extLst>
              <a:ext uri="{FF2B5EF4-FFF2-40B4-BE49-F238E27FC236}">
                <a16:creationId xmlns:a16="http://schemas.microsoft.com/office/drawing/2014/main" id="{345E0578-2DB9-3349-A92B-A507ED703168}"/>
              </a:ext>
            </a:extLst>
          </p:cNvPr>
          <p:cNvSpPr/>
          <p:nvPr/>
        </p:nvSpPr>
        <p:spPr>
          <a:xfrm rot="16200000">
            <a:off x="8741277" y="4194810"/>
            <a:ext cx="306618" cy="1924764"/>
          </a:xfrm>
          <a:prstGeom prst="leftBrace">
            <a:avLst>
              <a:gd name="adj1" fmla="val 495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83824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59" grpId="0"/>
      <p:bldP spid="60" grpId="0"/>
      <p:bldP spid="65" grpId="0"/>
      <p:bldP spid="66" grpId="0" animBg="1"/>
      <p:bldP spid="67" grpId="0"/>
      <p:bldP spid="70" grpId="0" animBg="1"/>
      <p:bldP spid="71" grpId="0"/>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19</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219555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220486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2195554"/>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2195553"/>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2204864"/>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p:cNvCxnSpPr>
          <p:nvPr/>
        </p:nvCxnSpPr>
        <p:spPr>
          <a:xfrm rot="16200000" flipH="1">
            <a:off x="4778855" y="-953140"/>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p:cNvCxnSpPr>
          <p:nvPr/>
        </p:nvCxnSpPr>
        <p:spPr>
          <a:xfrm rot="5400000" flipH="1" flipV="1">
            <a:off x="5832698" y="105358"/>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stCxn id="7" idx="0"/>
            <a:endCxn id="8" idx="0"/>
          </p:cNvCxnSpPr>
          <p:nvPr/>
        </p:nvCxnSpPr>
        <p:spPr>
          <a:xfrm rot="5400000" flipH="1" flipV="1">
            <a:off x="7816190" y="275892"/>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1259449"/>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812142" y="1682205"/>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35521" y="1444115"/>
            <a:ext cx="207204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F5E308A-7BA2-0844-93BC-140DC8BEC152}"/>
                  </a:ext>
                </a:extLst>
              </p:cNvPr>
              <p:cNvSpPr/>
              <p:nvPr/>
            </p:nvSpPr>
            <p:spPr>
              <a:xfrm>
                <a:off x="1305453"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𝐿𝐷</m:t>
                          </m:r>
                        </m:sub>
                      </m:sSub>
                    </m:oMath>
                  </m:oMathPara>
                </a14:m>
                <a:endParaRPr lang="de-DE" dirty="0">
                  <a:solidFill>
                    <a:schemeClr val="tx1"/>
                  </a:solidFill>
                </a:endParaRPr>
              </a:p>
            </p:txBody>
          </p:sp>
        </mc:Choice>
        <mc:Fallback xmlns="">
          <p:sp>
            <p:nvSpPr>
              <p:cNvPr id="5" name="Rechteck 4">
                <a:extLst>
                  <a:ext uri="{FF2B5EF4-FFF2-40B4-BE49-F238E27FC236}">
                    <a16:creationId xmlns:a16="http://schemas.microsoft.com/office/drawing/2014/main" id="{0F5E308A-7BA2-0844-93BC-140DC8BEC152}"/>
                  </a:ext>
                </a:extLst>
              </p:cNvPr>
              <p:cNvSpPr>
                <a:spLocks noRot="1" noChangeAspect="1" noMove="1" noResize="1" noEditPoints="1" noAdjustHandles="1" noChangeArrowheads="1" noChangeShapeType="1" noTextEdit="1"/>
              </p:cNvSpPr>
              <p:nvPr/>
            </p:nvSpPr>
            <p:spPr>
              <a:xfrm>
                <a:off x="1305453" y="4251314"/>
                <a:ext cx="649415" cy="610316"/>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Rechteck 21">
                <a:extLst>
                  <a:ext uri="{FF2B5EF4-FFF2-40B4-BE49-F238E27FC236}">
                    <a16:creationId xmlns:a16="http://schemas.microsoft.com/office/drawing/2014/main" id="{C1A68A82-06E0-A542-A32F-62DFF646C3D1}"/>
                  </a:ext>
                </a:extLst>
              </p:cNvPr>
              <p:cNvSpPr/>
              <p:nvPr/>
            </p:nvSpPr>
            <p:spPr>
              <a:xfrm>
                <a:off x="3413138"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𝐶𝑂𝑁</m:t>
                          </m:r>
                        </m:sub>
                      </m:sSub>
                    </m:oMath>
                  </m:oMathPara>
                </a14:m>
                <a:endParaRPr lang="de-DE" dirty="0">
                  <a:solidFill>
                    <a:schemeClr val="tx1"/>
                  </a:solidFill>
                </a:endParaRPr>
              </a:p>
            </p:txBody>
          </p:sp>
        </mc:Choice>
        <mc:Fallback xmlns="">
          <p:sp>
            <p:nvSpPr>
              <p:cNvPr id="22" name="Rechteck 21">
                <a:extLst>
                  <a:ext uri="{FF2B5EF4-FFF2-40B4-BE49-F238E27FC236}">
                    <a16:creationId xmlns:a16="http://schemas.microsoft.com/office/drawing/2014/main" id="{C1A68A82-06E0-A542-A32F-62DFF646C3D1}"/>
                  </a:ext>
                </a:extLst>
              </p:cNvPr>
              <p:cNvSpPr>
                <a:spLocks noRot="1" noChangeAspect="1" noMove="1" noResize="1" noEditPoints="1" noAdjustHandles="1" noChangeArrowheads="1" noChangeShapeType="1" noTextEdit="1"/>
              </p:cNvSpPr>
              <p:nvPr/>
            </p:nvSpPr>
            <p:spPr>
              <a:xfrm>
                <a:off x="3413138" y="4258453"/>
                <a:ext cx="649415" cy="610316"/>
              </a:xfrm>
              <a:prstGeom prst="rect">
                <a:avLst/>
              </a:prstGeom>
              <a:blipFill>
                <a:blip r:embed="rId4"/>
                <a:stretch>
                  <a:fillRect l="-37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a:extLst>
                  <a:ext uri="{FF2B5EF4-FFF2-40B4-BE49-F238E27FC236}">
                    <a16:creationId xmlns:a16="http://schemas.microsoft.com/office/drawing/2014/main" id="{0F241458-5274-E541-8353-D1FFA92CD5D5}"/>
                  </a:ext>
                </a:extLst>
              </p:cNvPr>
              <p:cNvSpPr/>
              <p:nvPr/>
            </p:nvSpPr>
            <p:spPr>
              <a:xfrm>
                <a:off x="5564651"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𝑃𝑆</m:t>
                          </m:r>
                        </m:sub>
                      </m:sSub>
                    </m:oMath>
                  </m:oMathPara>
                </a14:m>
                <a:endParaRPr lang="de-DE" dirty="0">
                  <a:solidFill>
                    <a:schemeClr val="tx1"/>
                  </a:solidFill>
                </a:endParaRPr>
              </a:p>
            </p:txBody>
          </p:sp>
        </mc:Choice>
        <mc:Fallback xmlns="">
          <p:sp>
            <p:nvSpPr>
              <p:cNvPr id="23" name="Rechteck 22">
                <a:extLst>
                  <a:ext uri="{FF2B5EF4-FFF2-40B4-BE49-F238E27FC236}">
                    <a16:creationId xmlns:a16="http://schemas.microsoft.com/office/drawing/2014/main" id="{0F241458-5274-E541-8353-D1FFA92CD5D5}"/>
                  </a:ext>
                </a:extLst>
              </p:cNvPr>
              <p:cNvSpPr>
                <a:spLocks noRot="1" noChangeAspect="1" noMove="1" noResize="1" noEditPoints="1" noAdjustHandles="1" noChangeArrowheads="1" noChangeShapeType="1" noTextEdit="1"/>
              </p:cNvSpPr>
              <p:nvPr/>
            </p:nvSpPr>
            <p:spPr>
              <a:xfrm>
                <a:off x="5564651" y="4258453"/>
                <a:ext cx="649415" cy="61031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1922D820-586B-A641-940C-2ECE07B8D880}"/>
                  </a:ext>
                </a:extLst>
              </p:cNvPr>
              <p:cNvSpPr/>
              <p:nvPr/>
            </p:nvSpPr>
            <p:spPr>
              <a:xfrm>
                <a:off x="7607496" y="4260725"/>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𝐸𝑋</m:t>
                          </m:r>
                        </m:sub>
                      </m:sSub>
                    </m:oMath>
                  </m:oMathPara>
                </a14:m>
                <a:endParaRPr lang="de-DE" dirty="0">
                  <a:solidFill>
                    <a:schemeClr val="tx1"/>
                  </a:solidFill>
                </a:endParaRPr>
              </a:p>
            </p:txBody>
          </p:sp>
        </mc:Choice>
        <mc:Fallback xmlns="">
          <p:sp>
            <p:nvSpPr>
              <p:cNvPr id="24" name="Rechteck 23">
                <a:extLst>
                  <a:ext uri="{FF2B5EF4-FFF2-40B4-BE49-F238E27FC236}">
                    <a16:creationId xmlns:a16="http://schemas.microsoft.com/office/drawing/2014/main" id="{1922D820-586B-A641-940C-2ECE07B8D880}"/>
                  </a:ext>
                </a:extLst>
              </p:cNvPr>
              <p:cNvSpPr>
                <a:spLocks noRot="1" noChangeAspect="1" noMove="1" noResize="1" noEditPoints="1" noAdjustHandles="1" noChangeArrowheads="1" noChangeShapeType="1" noTextEdit="1"/>
              </p:cNvSpPr>
              <p:nvPr/>
            </p:nvSpPr>
            <p:spPr>
              <a:xfrm>
                <a:off x="7607496" y="4260725"/>
                <a:ext cx="649415" cy="61031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3007B58B-7F9F-544D-B2B7-9F7029A759F9}"/>
                  </a:ext>
                </a:extLst>
              </p:cNvPr>
              <p:cNvSpPr/>
              <p:nvPr/>
            </p:nvSpPr>
            <p:spPr>
              <a:xfrm>
                <a:off x="9411144"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𝐴𝐺</m:t>
                          </m:r>
                        </m:sub>
                      </m:sSub>
                    </m:oMath>
                  </m:oMathPara>
                </a14:m>
                <a:endParaRPr lang="de-DE" dirty="0">
                  <a:solidFill>
                    <a:schemeClr val="tx1"/>
                  </a:solidFill>
                </a:endParaRPr>
              </a:p>
            </p:txBody>
          </p:sp>
        </mc:Choice>
        <mc:Fallback xmlns="">
          <p:sp>
            <p:nvSpPr>
              <p:cNvPr id="26" name="Rechteck 25">
                <a:extLst>
                  <a:ext uri="{FF2B5EF4-FFF2-40B4-BE49-F238E27FC236}">
                    <a16:creationId xmlns:a16="http://schemas.microsoft.com/office/drawing/2014/main" id="{3007B58B-7F9F-544D-B2B7-9F7029A759F9}"/>
                  </a:ext>
                </a:extLst>
              </p:cNvPr>
              <p:cNvSpPr>
                <a:spLocks noRot="1" noChangeAspect="1" noMove="1" noResize="1" noEditPoints="1" noAdjustHandles="1" noChangeArrowheads="1" noChangeShapeType="1" noTextEdit="1"/>
              </p:cNvSpPr>
              <p:nvPr/>
            </p:nvSpPr>
            <p:spPr>
              <a:xfrm>
                <a:off x="9411144" y="4251314"/>
                <a:ext cx="649415" cy="610316"/>
              </a:xfrm>
              <a:prstGeom prst="rect">
                <a:avLst/>
              </a:prstGeom>
              <a:blipFill>
                <a:blip r:embed="rId7"/>
                <a:stretch>
                  <a:fillRect/>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7E2C0978-0BF1-9346-A871-40620DA26AA8}"/>
              </a:ext>
            </a:extLst>
          </p:cNvPr>
          <p:cNvCxnSpPr>
            <a:stCxn id="3" idx="4"/>
            <a:endCxn id="5" idx="0"/>
          </p:cNvCxnSpPr>
          <p:nvPr/>
        </p:nvCxnSpPr>
        <p:spPr>
          <a:xfrm flipH="1">
            <a:off x="1630161" y="3347682"/>
            <a:ext cx="1" cy="9036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B2F8F77-8559-C34B-A18B-F224D7A5633C}"/>
              </a:ext>
            </a:extLst>
          </p:cNvPr>
          <p:cNvCxnSpPr>
            <a:stCxn id="6" idx="4"/>
            <a:endCxn id="22" idx="0"/>
          </p:cNvCxnSpPr>
          <p:nvPr/>
        </p:nvCxnSpPr>
        <p:spPr>
          <a:xfrm>
            <a:off x="3737846" y="3356992"/>
            <a:ext cx="0" cy="9014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3D3A690-A4C7-D540-BDF3-33F1828FFBBD}"/>
              </a:ext>
            </a:extLst>
          </p:cNvPr>
          <p:cNvCxnSpPr>
            <a:stCxn id="7" idx="4"/>
            <a:endCxn id="23" idx="0"/>
          </p:cNvCxnSpPr>
          <p:nvPr/>
        </p:nvCxnSpPr>
        <p:spPr>
          <a:xfrm flipH="1">
            <a:off x="5889359" y="3347682"/>
            <a:ext cx="7169" cy="9107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3EC18C0-032C-484A-B6E4-0504844D94F8}"/>
              </a:ext>
            </a:extLst>
          </p:cNvPr>
          <p:cNvCxnSpPr>
            <a:stCxn id="9" idx="4"/>
            <a:endCxn id="24" idx="0"/>
          </p:cNvCxnSpPr>
          <p:nvPr/>
        </p:nvCxnSpPr>
        <p:spPr>
          <a:xfrm>
            <a:off x="7932204" y="3356992"/>
            <a:ext cx="0" cy="903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F96C821-8050-C34D-8F5F-EAF8D971E49F}"/>
              </a:ext>
            </a:extLst>
          </p:cNvPr>
          <p:cNvCxnSpPr>
            <a:stCxn id="8" idx="4"/>
            <a:endCxn id="26" idx="0"/>
          </p:cNvCxnSpPr>
          <p:nvPr/>
        </p:nvCxnSpPr>
        <p:spPr>
          <a:xfrm>
            <a:off x="9735852" y="3347681"/>
            <a:ext cx="0" cy="903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F3EA0E62-6EC6-A74A-AF8C-ADC6F5952B05}"/>
              </a:ext>
            </a:extLst>
          </p:cNvPr>
          <p:cNvSpPr/>
          <p:nvPr/>
        </p:nvSpPr>
        <p:spPr>
          <a:xfrm>
            <a:off x="9769680" y="3481015"/>
            <a:ext cx="2422319"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2 Korrespondenzregeln</a:t>
            </a:r>
          </a:p>
        </p:txBody>
      </p:sp>
      <p:sp>
        <p:nvSpPr>
          <p:cNvPr id="41" name="Textfeld 40">
            <a:extLst>
              <a:ext uri="{FF2B5EF4-FFF2-40B4-BE49-F238E27FC236}">
                <a16:creationId xmlns:a16="http://schemas.microsoft.com/office/drawing/2014/main" id="{946F3E5F-A102-6746-9915-B4E101FCF0B3}"/>
              </a:ext>
            </a:extLst>
          </p:cNvPr>
          <p:cNvSpPr txBox="1"/>
          <p:nvPr/>
        </p:nvSpPr>
        <p:spPr>
          <a:xfrm>
            <a:off x="5003830" y="1700808"/>
            <a:ext cx="300082"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5525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3" grpId="0" animBg="1"/>
      <p:bldP spid="24" grpId="0" animBg="1"/>
      <p:bldP spid="26"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a:solidFill>
                  <a:schemeClr val="bg1">
                    <a:lumMod val="50000"/>
                  </a:schemeClr>
                </a:solidFill>
              </a:rPr>
              <a:t>Hinweis</a:t>
            </a:r>
          </a:p>
        </p:txBody>
      </p:sp>
      <p:sp>
        <p:nvSpPr>
          <p:cNvPr id="3" name="Textfeld 2"/>
          <p:cNvSpPr txBox="1"/>
          <p:nvPr/>
        </p:nvSpPr>
        <p:spPr>
          <a:xfrm>
            <a:off x="767408" y="1412776"/>
            <a:ext cx="10585176" cy="2060885"/>
          </a:xfrm>
          <a:prstGeom prst="rect">
            <a:avLst/>
          </a:prstGeom>
          <a:noFill/>
        </p:spPr>
        <p:txBody>
          <a:bodyPr wrap="square" rtlCol="0">
            <a:spAutoFit/>
          </a:bodyPr>
          <a:lstStyle/>
          <a:p>
            <a:pPr>
              <a:lnSpc>
                <a:spcPct val="150000"/>
              </a:lnSpc>
            </a:pPr>
            <a:r>
              <a:rPr lang="de-DE" sz="2200" dirty="0">
                <a:latin typeface="Arial" panose="020B0604020202020204" pitchFamily="34" charset="0"/>
                <a:cs typeface="Arial" panose="020B0604020202020204" pitchFamily="34" charset="0"/>
              </a:rPr>
              <a:t>Die Materialien sind ausschließlich für Ihren persönlichen Gebrauch bestimmt. </a:t>
            </a:r>
          </a:p>
          <a:p>
            <a:pPr>
              <a:lnSpc>
                <a:spcPct val="150000"/>
              </a:lnSpc>
            </a:pPr>
            <a:r>
              <a:rPr lang="de-DE" sz="2200" dirty="0">
                <a:latin typeface="Arial" panose="020B0604020202020204" pitchFamily="34" charset="0"/>
                <a:cs typeface="Arial" panose="020B0604020202020204" pitchFamily="34" charset="0"/>
              </a:rPr>
              <a:t>Das Urheberrecht liegt bei der Kursleitung bzw. den Rechteinhabern. </a:t>
            </a:r>
          </a:p>
          <a:p>
            <a:pPr>
              <a:lnSpc>
                <a:spcPct val="150000"/>
              </a:lnSpc>
            </a:pPr>
            <a:r>
              <a:rPr lang="de-DE" sz="2200" dirty="0">
                <a:latin typeface="Arial" panose="020B0604020202020204" pitchFamily="34" charset="0"/>
                <a:cs typeface="Arial" panose="020B0604020202020204" pitchFamily="34" charset="0"/>
              </a:rPr>
              <a:t>Die Weiterverbreitung, unsachgemäße Nutzung bzw. das Zugänglichmachen der Inhalte an Dritte ist nicht gestattet. </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157" y="3645024"/>
            <a:ext cx="4693591" cy="2449468"/>
          </a:xfrm>
          <a:prstGeom prst="rect">
            <a:avLst/>
          </a:prstGeom>
        </p:spPr>
      </p:pic>
      <p:sp>
        <p:nvSpPr>
          <p:cNvPr id="5" name="Foliennummernplatzhalter 4">
            <a:extLst>
              <a:ext uri="{FF2B5EF4-FFF2-40B4-BE49-F238E27FC236}">
                <a16:creationId xmlns:a16="http://schemas.microsoft.com/office/drawing/2014/main" id="{F67518C3-B714-5C40-AC8D-CEA1D6985245}"/>
              </a:ext>
            </a:extLst>
          </p:cNvPr>
          <p:cNvSpPr>
            <a:spLocks noGrp="1"/>
          </p:cNvSpPr>
          <p:nvPr>
            <p:ph type="sldNum" sz="quarter" idx="12"/>
          </p:nvPr>
        </p:nvSpPr>
        <p:spPr/>
        <p:txBody>
          <a:bodyPr/>
          <a:lstStyle/>
          <a:p>
            <a:pPr>
              <a:defRPr/>
            </a:pPr>
            <a:fld id="{2BA4E41C-69D4-400F-A27B-ADBF917C3F51}" type="slidenum">
              <a:rPr lang="de-DE" altLang="en-US" smtClean="0"/>
              <a:pPr>
                <a:defRPr/>
              </a:pPr>
              <a:t>2</a:t>
            </a:fld>
            <a:endParaRPr lang="de-DE" altLang="en-US"/>
          </a:p>
        </p:txBody>
      </p:sp>
    </p:spTree>
    <p:extLst>
      <p:ext uri="{BB962C8B-B14F-4D97-AF65-F5344CB8AC3E}">
        <p14:creationId xmlns:p14="http://schemas.microsoft.com/office/powerpoint/2010/main" val="328743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endParaRPr lang="de-DE" dirty="0">
              <a:sym typeface="Symbol" pitchFamily="2" charset="2"/>
            </a:endParaRPr>
          </a:p>
          <a:p>
            <a:pPr marL="0" indent="0">
              <a:buNone/>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20</a:t>
            </a:fld>
            <a:endParaRPr lang="de-DE" altLang="en-US"/>
          </a:p>
        </p:txBody>
      </p:sp>
      <p:sp>
        <p:nvSpPr>
          <p:cNvPr id="3" name="Oval 2">
            <a:extLst>
              <a:ext uri="{FF2B5EF4-FFF2-40B4-BE49-F238E27FC236}">
                <a16:creationId xmlns:a16="http://schemas.microsoft.com/office/drawing/2014/main" id="{99F18F36-4BDD-0048-8379-D7E96B4AE4BF}"/>
              </a:ext>
            </a:extLst>
          </p:cNvPr>
          <p:cNvSpPr/>
          <p:nvPr/>
        </p:nvSpPr>
        <p:spPr>
          <a:xfrm>
            <a:off x="694058" y="219555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Leadership </a:t>
            </a:r>
            <a:r>
              <a:rPr lang="de-DE" dirty="0" err="1">
                <a:solidFill>
                  <a:schemeClr val="tx1"/>
                </a:solidFill>
              </a:rPr>
              <a:t>skill</a:t>
            </a:r>
            <a:endParaRPr lang="de-DE" dirty="0">
              <a:solidFill>
                <a:schemeClr val="tx1"/>
              </a:solidFill>
            </a:endParaRPr>
          </a:p>
        </p:txBody>
      </p:sp>
      <p:sp>
        <p:nvSpPr>
          <p:cNvPr id="6" name="Oval 5">
            <a:extLst>
              <a:ext uri="{FF2B5EF4-FFF2-40B4-BE49-F238E27FC236}">
                <a16:creationId xmlns:a16="http://schemas.microsoft.com/office/drawing/2014/main" id="{E6726388-0DB3-454E-B151-BF04C5E02783}"/>
              </a:ext>
            </a:extLst>
          </p:cNvPr>
          <p:cNvSpPr/>
          <p:nvPr/>
        </p:nvSpPr>
        <p:spPr>
          <a:xfrm>
            <a:off x="2801742" y="2204864"/>
            <a:ext cx="187220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Conver-sational</a:t>
            </a:r>
            <a:r>
              <a:rPr lang="de-DE" dirty="0">
                <a:solidFill>
                  <a:schemeClr val="tx1"/>
                </a:solidFill>
              </a:rPr>
              <a:t> </a:t>
            </a:r>
            <a:r>
              <a:rPr lang="de-DE" dirty="0" err="1">
                <a:solidFill>
                  <a:schemeClr val="tx1"/>
                </a:solidFill>
              </a:rPr>
              <a:t>skill</a:t>
            </a:r>
            <a:endParaRPr lang="de-DE" dirty="0">
              <a:solidFill>
                <a:schemeClr val="tx1"/>
              </a:solidFill>
            </a:endParaRPr>
          </a:p>
        </p:txBody>
      </p:sp>
      <p:sp>
        <p:nvSpPr>
          <p:cNvPr id="7" name="Oval 6">
            <a:extLst>
              <a:ext uri="{FF2B5EF4-FFF2-40B4-BE49-F238E27FC236}">
                <a16:creationId xmlns:a16="http://schemas.microsoft.com/office/drawing/2014/main" id="{CBAAE086-4ED1-9940-9286-CA78C1987765}"/>
              </a:ext>
            </a:extLst>
          </p:cNvPr>
          <p:cNvSpPr/>
          <p:nvPr/>
        </p:nvSpPr>
        <p:spPr>
          <a:xfrm>
            <a:off x="5068436" y="2195554"/>
            <a:ext cx="1656184"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Persuasive </a:t>
            </a:r>
            <a:r>
              <a:rPr lang="de-DE" dirty="0" err="1">
                <a:solidFill>
                  <a:schemeClr val="tx1"/>
                </a:solidFill>
              </a:rPr>
              <a:t>skill</a:t>
            </a:r>
            <a:endParaRPr lang="de-DE" dirty="0">
              <a:solidFill>
                <a:schemeClr val="tx1"/>
              </a:solidFill>
            </a:endParaRPr>
          </a:p>
        </p:txBody>
      </p:sp>
      <p:sp>
        <p:nvSpPr>
          <p:cNvPr id="8" name="Oval 7">
            <a:extLst>
              <a:ext uri="{FF2B5EF4-FFF2-40B4-BE49-F238E27FC236}">
                <a16:creationId xmlns:a16="http://schemas.microsoft.com/office/drawing/2014/main" id="{A0D9D8B0-7DF9-0848-B441-67F3D5B7C2D6}"/>
              </a:ext>
            </a:extLst>
          </p:cNvPr>
          <p:cNvSpPr/>
          <p:nvPr/>
        </p:nvSpPr>
        <p:spPr>
          <a:xfrm>
            <a:off x="8979768" y="2195553"/>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Agree-ableness</a:t>
            </a:r>
            <a:endParaRPr lang="de-DE" dirty="0">
              <a:solidFill>
                <a:schemeClr val="tx1"/>
              </a:solidFill>
            </a:endParaRPr>
          </a:p>
        </p:txBody>
      </p:sp>
      <p:sp>
        <p:nvSpPr>
          <p:cNvPr id="9" name="Oval 8">
            <a:extLst>
              <a:ext uri="{FF2B5EF4-FFF2-40B4-BE49-F238E27FC236}">
                <a16:creationId xmlns:a16="http://schemas.microsoft.com/office/drawing/2014/main" id="{1D285D99-B0C0-A143-9539-5B6A06962412}"/>
              </a:ext>
            </a:extLst>
          </p:cNvPr>
          <p:cNvSpPr/>
          <p:nvPr/>
        </p:nvSpPr>
        <p:spPr>
          <a:xfrm>
            <a:off x="7176120" y="2204864"/>
            <a:ext cx="1512168" cy="115212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Extra-version</a:t>
            </a:r>
          </a:p>
        </p:txBody>
      </p:sp>
      <p:cxnSp>
        <p:nvCxnSpPr>
          <p:cNvPr id="25" name="Gerade Verbindung mit Pfeil 24">
            <a:extLst>
              <a:ext uri="{FF2B5EF4-FFF2-40B4-BE49-F238E27FC236}">
                <a16:creationId xmlns:a16="http://schemas.microsoft.com/office/drawing/2014/main" id="{0899D3D9-8C23-5640-BE0E-B46EAAA872F1}"/>
              </a:ext>
            </a:extLst>
          </p:cNvPr>
          <p:cNvCxnSpPr>
            <a:cxnSpLocks/>
            <a:stCxn id="3" idx="0"/>
          </p:cNvCxnSpPr>
          <p:nvPr/>
        </p:nvCxnSpPr>
        <p:spPr>
          <a:xfrm rot="16200000" flipH="1">
            <a:off x="4778855" y="-953140"/>
            <a:ext cx="4655" cy="6302042"/>
          </a:xfrm>
          <a:prstGeom prst="curvedConnector3">
            <a:avLst>
              <a:gd name="adj1" fmla="val -1309559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10605A-CE66-9644-91B5-1C246CC9B473}"/>
              </a:ext>
            </a:extLst>
          </p:cNvPr>
          <p:cNvCxnSpPr>
            <a:cxnSpLocks/>
            <a:stCxn id="6" idx="0"/>
          </p:cNvCxnSpPr>
          <p:nvPr/>
        </p:nvCxnSpPr>
        <p:spPr>
          <a:xfrm rot="5400000" flipH="1" flipV="1">
            <a:off x="5832698" y="105358"/>
            <a:ext cx="4655" cy="4194358"/>
          </a:xfrm>
          <a:prstGeom prst="curvedConnector3">
            <a:avLst>
              <a:gd name="adj1" fmla="val 501084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47B3B526-2B99-3B45-99A7-4BA83DFF29C2}"/>
              </a:ext>
            </a:extLst>
          </p:cNvPr>
          <p:cNvCxnSpPr>
            <a:cxnSpLocks/>
            <a:stCxn id="7" idx="0"/>
            <a:endCxn id="8" idx="0"/>
          </p:cNvCxnSpPr>
          <p:nvPr/>
        </p:nvCxnSpPr>
        <p:spPr>
          <a:xfrm rot="5400000" flipH="1" flipV="1">
            <a:off x="7816190" y="275892"/>
            <a:ext cx="1" cy="3839324"/>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E138AC42-E835-9542-A5C5-F9AF8CFB6A95}"/>
              </a:ext>
            </a:extLst>
          </p:cNvPr>
          <p:cNvSpPr txBox="1"/>
          <p:nvPr/>
        </p:nvSpPr>
        <p:spPr>
          <a:xfrm>
            <a:off x="4391420" y="1259449"/>
            <a:ext cx="300082" cy="369332"/>
          </a:xfrm>
          <a:prstGeom prst="rect">
            <a:avLst/>
          </a:prstGeom>
          <a:noFill/>
        </p:spPr>
        <p:txBody>
          <a:bodyPr wrap="none" rtlCol="0">
            <a:spAutoFit/>
          </a:bodyPr>
          <a:lstStyle/>
          <a:p>
            <a:r>
              <a:rPr lang="de-DE" dirty="0"/>
              <a:t>+</a:t>
            </a:r>
          </a:p>
        </p:txBody>
      </p:sp>
      <p:sp>
        <p:nvSpPr>
          <p:cNvPr id="65" name="Textfeld 64">
            <a:extLst>
              <a:ext uri="{FF2B5EF4-FFF2-40B4-BE49-F238E27FC236}">
                <a16:creationId xmlns:a16="http://schemas.microsoft.com/office/drawing/2014/main" id="{21FB9D2A-BA84-964E-A8E8-816611CD0AD6}"/>
              </a:ext>
            </a:extLst>
          </p:cNvPr>
          <p:cNvSpPr txBox="1"/>
          <p:nvPr/>
        </p:nvSpPr>
        <p:spPr>
          <a:xfrm>
            <a:off x="7929034" y="1682205"/>
            <a:ext cx="255198" cy="369332"/>
          </a:xfrm>
          <a:prstGeom prst="rect">
            <a:avLst/>
          </a:prstGeom>
          <a:noFill/>
        </p:spPr>
        <p:txBody>
          <a:bodyPr wrap="none" rtlCol="0">
            <a:spAutoFit/>
          </a:bodyPr>
          <a:lstStyle/>
          <a:p>
            <a:r>
              <a:rPr lang="de-DE" dirty="0"/>
              <a:t>-</a:t>
            </a:r>
          </a:p>
        </p:txBody>
      </p:sp>
      <p:sp>
        <p:nvSpPr>
          <p:cNvPr id="66" name="Rechteck 65">
            <a:extLst>
              <a:ext uri="{FF2B5EF4-FFF2-40B4-BE49-F238E27FC236}">
                <a16:creationId xmlns:a16="http://schemas.microsoft.com/office/drawing/2014/main" id="{A2A09D9A-5860-654A-8926-75159A75EBA5}"/>
              </a:ext>
            </a:extLst>
          </p:cNvPr>
          <p:cNvSpPr/>
          <p:nvPr/>
        </p:nvSpPr>
        <p:spPr>
          <a:xfrm>
            <a:off x="135521" y="1444115"/>
            <a:ext cx="207204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1 Interdependenzen</a:t>
            </a:r>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0F5E308A-7BA2-0844-93BC-140DC8BEC152}"/>
                  </a:ext>
                </a:extLst>
              </p:cNvPr>
              <p:cNvSpPr/>
              <p:nvPr/>
            </p:nvSpPr>
            <p:spPr>
              <a:xfrm>
                <a:off x="1305453"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𝐿𝐷</m:t>
                          </m:r>
                        </m:sub>
                      </m:sSub>
                    </m:oMath>
                  </m:oMathPara>
                </a14:m>
                <a:endParaRPr lang="de-DE" dirty="0">
                  <a:solidFill>
                    <a:schemeClr val="tx1"/>
                  </a:solidFill>
                </a:endParaRPr>
              </a:p>
            </p:txBody>
          </p:sp>
        </mc:Choice>
        <mc:Fallback xmlns="">
          <p:sp>
            <p:nvSpPr>
              <p:cNvPr id="5" name="Rechteck 4">
                <a:extLst>
                  <a:ext uri="{FF2B5EF4-FFF2-40B4-BE49-F238E27FC236}">
                    <a16:creationId xmlns:a16="http://schemas.microsoft.com/office/drawing/2014/main" id="{0F5E308A-7BA2-0844-93BC-140DC8BEC152}"/>
                  </a:ext>
                </a:extLst>
              </p:cNvPr>
              <p:cNvSpPr>
                <a:spLocks noRot="1" noChangeAspect="1" noMove="1" noResize="1" noEditPoints="1" noAdjustHandles="1" noChangeArrowheads="1" noChangeShapeType="1" noTextEdit="1"/>
              </p:cNvSpPr>
              <p:nvPr/>
            </p:nvSpPr>
            <p:spPr>
              <a:xfrm>
                <a:off x="1305453" y="4251314"/>
                <a:ext cx="649415" cy="610316"/>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Rechteck 21">
                <a:extLst>
                  <a:ext uri="{FF2B5EF4-FFF2-40B4-BE49-F238E27FC236}">
                    <a16:creationId xmlns:a16="http://schemas.microsoft.com/office/drawing/2014/main" id="{C1A68A82-06E0-A542-A32F-62DFF646C3D1}"/>
                  </a:ext>
                </a:extLst>
              </p:cNvPr>
              <p:cNvSpPr/>
              <p:nvPr/>
            </p:nvSpPr>
            <p:spPr>
              <a:xfrm>
                <a:off x="3413138"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𝐶𝑂𝑁</m:t>
                          </m:r>
                        </m:sub>
                      </m:sSub>
                    </m:oMath>
                  </m:oMathPara>
                </a14:m>
                <a:endParaRPr lang="de-DE" dirty="0">
                  <a:solidFill>
                    <a:schemeClr val="tx1"/>
                  </a:solidFill>
                </a:endParaRPr>
              </a:p>
            </p:txBody>
          </p:sp>
        </mc:Choice>
        <mc:Fallback xmlns="">
          <p:sp>
            <p:nvSpPr>
              <p:cNvPr id="22" name="Rechteck 21">
                <a:extLst>
                  <a:ext uri="{FF2B5EF4-FFF2-40B4-BE49-F238E27FC236}">
                    <a16:creationId xmlns:a16="http://schemas.microsoft.com/office/drawing/2014/main" id="{C1A68A82-06E0-A542-A32F-62DFF646C3D1}"/>
                  </a:ext>
                </a:extLst>
              </p:cNvPr>
              <p:cNvSpPr>
                <a:spLocks noRot="1" noChangeAspect="1" noMove="1" noResize="1" noEditPoints="1" noAdjustHandles="1" noChangeArrowheads="1" noChangeShapeType="1" noTextEdit="1"/>
              </p:cNvSpPr>
              <p:nvPr/>
            </p:nvSpPr>
            <p:spPr>
              <a:xfrm>
                <a:off x="3413138" y="4258453"/>
                <a:ext cx="649415" cy="610316"/>
              </a:xfrm>
              <a:prstGeom prst="rect">
                <a:avLst/>
              </a:prstGeom>
              <a:blipFill>
                <a:blip r:embed="rId4"/>
                <a:stretch>
                  <a:fillRect l="-377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a:extLst>
                  <a:ext uri="{FF2B5EF4-FFF2-40B4-BE49-F238E27FC236}">
                    <a16:creationId xmlns:a16="http://schemas.microsoft.com/office/drawing/2014/main" id="{0F241458-5274-E541-8353-D1FFA92CD5D5}"/>
                  </a:ext>
                </a:extLst>
              </p:cNvPr>
              <p:cNvSpPr/>
              <p:nvPr/>
            </p:nvSpPr>
            <p:spPr>
              <a:xfrm>
                <a:off x="5564651" y="4258453"/>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𝑃𝑆</m:t>
                          </m:r>
                        </m:sub>
                      </m:sSub>
                    </m:oMath>
                  </m:oMathPara>
                </a14:m>
                <a:endParaRPr lang="de-DE" dirty="0">
                  <a:solidFill>
                    <a:schemeClr val="tx1"/>
                  </a:solidFill>
                </a:endParaRPr>
              </a:p>
            </p:txBody>
          </p:sp>
        </mc:Choice>
        <mc:Fallback xmlns="">
          <p:sp>
            <p:nvSpPr>
              <p:cNvPr id="23" name="Rechteck 22">
                <a:extLst>
                  <a:ext uri="{FF2B5EF4-FFF2-40B4-BE49-F238E27FC236}">
                    <a16:creationId xmlns:a16="http://schemas.microsoft.com/office/drawing/2014/main" id="{0F241458-5274-E541-8353-D1FFA92CD5D5}"/>
                  </a:ext>
                </a:extLst>
              </p:cNvPr>
              <p:cNvSpPr>
                <a:spLocks noRot="1" noChangeAspect="1" noMove="1" noResize="1" noEditPoints="1" noAdjustHandles="1" noChangeArrowheads="1" noChangeShapeType="1" noTextEdit="1"/>
              </p:cNvSpPr>
              <p:nvPr/>
            </p:nvSpPr>
            <p:spPr>
              <a:xfrm>
                <a:off x="5564651" y="4258453"/>
                <a:ext cx="649415" cy="61031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1922D820-586B-A641-940C-2ECE07B8D880}"/>
                  </a:ext>
                </a:extLst>
              </p:cNvPr>
              <p:cNvSpPr/>
              <p:nvPr/>
            </p:nvSpPr>
            <p:spPr>
              <a:xfrm>
                <a:off x="7607496" y="4260725"/>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𝐸𝑋</m:t>
                          </m:r>
                        </m:sub>
                      </m:sSub>
                    </m:oMath>
                  </m:oMathPara>
                </a14:m>
                <a:endParaRPr lang="de-DE" dirty="0">
                  <a:solidFill>
                    <a:schemeClr val="tx1"/>
                  </a:solidFill>
                </a:endParaRPr>
              </a:p>
            </p:txBody>
          </p:sp>
        </mc:Choice>
        <mc:Fallback xmlns="">
          <p:sp>
            <p:nvSpPr>
              <p:cNvPr id="24" name="Rechteck 23">
                <a:extLst>
                  <a:ext uri="{FF2B5EF4-FFF2-40B4-BE49-F238E27FC236}">
                    <a16:creationId xmlns:a16="http://schemas.microsoft.com/office/drawing/2014/main" id="{1922D820-586B-A641-940C-2ECE07B8D880}"/>
                  </a:ext>
                </a:extLst>
              </p:cNvPr>
              <p:cNvSpPr>
                <a:spLocks noRot="1" noChangeAspect="1" noMove="1" noResize="1" noEditPoints="1" noAdjustHandles="1" noChangeArrowheads="1" noChangeShapeType="1" noTextEdit="1"/>
              </p:cNvSpPr>
              <p:nvPr/>
            </p:nvSpPr>
            <p:spPr>
              <a:xfrm>
                <a:off x="7607496" y="4260725"/>
                <a:ext cx="649415" cy="61031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3007B58B-7F9F-544D-B2B7-9F7029A759F9}"/>
                  </a:ext>
                </a:extLst>
              </p:cNvPr>
              <p:cNvSpPr/>
              <p:nvPr/>
            </p:nvSpPr>
            <p:spPr>
              <a:xfrm>
                <a:off x="9411144" y="4251314"/>
                <a:ext cx="649415" cy="6103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𝑋</m:t>
                          </m:r>
                        </m:e>
                        <m:sub>
                          <m:r>
                            <a:rPr lang="de-DE" b="0" i="1" smtClean="0">
                              <a:solidFill>
                                <a:schemeClr val="tx1"/>
                              </a:solidFill>
                              <a:latin typeface="Cambria Math" panose="02040503050406030204" pitchFamily="18" charset="0"/>
                            </a:rPr>
                            <m:t>𝐴𝐺</m:t>
                          </m:r>
                        </m:sub>
                      </m:sSub>
                    </m:oMath>
                  </m:oMathPara>
                </a14:m>
                <a:endParaRPr lang="de-DE" dirty="0">
                  <a:solidFill>
                    <a:schemeClr val="tx1"/>
                  </a:solidFill>
                </a:endParaRPr>
              </a:p>
            </p:txBody>
          </p:sp>
        </mc:Choice>
        <mc:Fallback xmlns="">
          <p:sp>
            <p:nvSpPr>
              <p:cNvPr id="26" name="Rechteck 25">
                <a:extLst>
                  <a:ext uri="{FF2B5EF4-FFF2-40B4-BE49-F238E27FC236}">
                    <a16:creationId xmlns:a16="http://schemas.microsoft.com/office/drawing/2014/main" id="{3007B58B-7F9F-544D-B2B7-9F7029A759F9}"/>
                  </a:ext>
                </a:extLst>
              </p:cNvPr>
              <p:cNvSpPr>
                <a:spLocks noRot="1" noChangeAspect="1" noMove="1" noResize="1" noEditPoints="1" noAdjustHandles="1" noChangeArrowheads="1" noChangeShapeType="1" noTextEdit="1"/>
              </p:cNvSpPr>
              <p:nvPr/>
            </p:nvSpPr>
            <p:spPr>
              <a:xfrm>
                <a:off x="9411144" y="4251314"/>
                <a:ext cx="649415" cy="610316"/>
              </a:xfrm>
              <a:prstGeom prst="rect">
                <a:avLst/>
              </a:prstGeom>
              <a:blipFill>
                <a:blip r:embed="rId7"/>
                <a:stretch>
                  <a:fillRect/>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7E2C0978-0BF1-9346-A871-40620DA26AA8}"/>
              </a:ext>
            </a:extLst>
          </p:cNvPr>
          <p:cNvCxnSpPr>
            <a:stCxn id="3" idx="4"/>
            <a:endCxn id="5" idx="0"/>
          </p:cNvCxnSpPr>
          <p:nvPr/>
        </p:nvCxnSpPr>
        <p:spPr>
          <a:xfrm flipH="1">
            <a:off x="1630161" y="3347682"/>
            <a:ext cx="1" cy="9036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B2F8F77-8559-C34B-A18B-F224D7A5633C}"/>
              </a:ext>
            </a:extLst>
          </p:cNvPr>
          <p:cNvCxnSpPr>
            <a:stCxn id="6" idx="4"/>
            <a:endCxn id="22" idx="0"/>
          </p:cNvCxnSpPr>
          <p:nvPr/>
        </p:nvCxnSpPr>
        <p:spPr>
          <a:xfrm>
            <a:off x="3737846" y="3356992"/>
            <a:ext cx="0" cy="9014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3D3A690-A4C7-D540-BDF3-33F1828FFBBD}"/>
              </a:ext>
            </a:extLst>
          </p:cNvPr>
          <p:cNvCxnSpPr>
            <a:stCxn id="7" idx="4"/>
            <a:endCxn id="23" idx="0"/>
          </p:cNvCxnSpPr>
          <p:nvPr/>
        </p:nvCxnSpPr>
        <p:spPr>
          <a:xfrm flipH="1">
            <a:off x="5889359" y="3347682"/>
            <a:ext cx="7169" cy="9107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3EC18C0-032C-484A-B6E4-0504844D94F8}"/>
              </a:ext>
            </a:extLst>
          </p:cNvPr>
          <p:cNvCxnSpPr>
            <a:stCxn id="9" idx="4"/>
            <a:endCxn id="24" idx="0"/>
          </p:cNvCxnSpPr>
          <p:nvPr/>
        </p:nvCxnSpPr>
        <p:spPr>
          <a:xfrm>
            <a:off x="7932204" y="3356992"/>
            <a:ext cx="0" cy="9037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F96C821-8050-C34D-8F5F-EAF8D971E49F}"/>
              </a:ext>
            </a:extLst>
          </p:cNvPr>
          <p:cNvCxnSpPr>
            <a:stCxn id="8" idx="4"/>
            <a:endCxn id="26" idx="0"/>
          </p:cNvCxnSpPr>
          <p:nvPr/>
        </p:nvCxnSpPr>
        <p:spPr>
          <a:xfrm>
            <a:off x="9735852" y="3347681"/>
            <a:ext cx="0" cy="9036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F3EA0E62-6EC6-A74A-AF8C-ADC6F5952B05}"/>
              </a:ext>
            </a:extLst>
          </p:cNvPr>
          <p:cNvSpPr/>
          <p:nvPr/>
        </p:nvSpPr>
        <p:spPr>
          <a:xfrm>
            <a:off x="9769680" y="3481015"/>
            <a:ext cx="2422319"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2 Korrespondenzregeln</a:t>
            </a:r>
          </a:p>
        </p:txBody>
      </p:sp>
      <p:cxnSp>
        <p:nvCxnSpPr>
          <p:cNvPr id="27" name="Gerade Verbindung mit Pfeil 24">
            <a:extLst>
              <a:ext uri="{FF2B5EF4-FFF2-40B4-BE49-F238E27FC236}">
                <a16:creationId xmlns:a16="http://schemas.microsoft.com/office/drawing/2014/main" id="{07B17633-08E7-8D43-A550-A05D0D6AEDA0}"/>
              </a:ext>
            </a:extLst>
          </p:cNvPr>
          <p:cNvCxnSpPr>
            <a:cxnSpLocks/>
          </p:cNvCxnSpPr>
          <p:nvPr/>
        </p:nvCxnSpPr>
        <p:spPr>
          <a:xfrm rot="16200000" flipH="1">
            <a:off x="4714237" y="1729386"/>
            <a:ext cx="4655" cy="6302042"/>
          </a:xfrm>
          <a:prstGeom prst="curvedConnector3">
            <a:avLst>
              <a:gd name="adj1" fmla="val 2029817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DB7CC105-2A97-0946-9C10-3BBC8E16E3CB}"/>
              </a:ext>
            </a:extLst>
          </p:cNvPr>
          <p:cNvSpPr txBox="1"/>
          <p:nvPr/>
        </p:nvSpPr>
        <p:spPr>
          <a:xfrm>
            <a:off x="5414610" y="1641696"/>
            <a:ext cx="300082" cy="369332"/>
          </a:xfrm>
          <a:prstGeom prst="rect">
            <a:avLst/>
          </a:prstGeom>
          <a:noFill/>
        </p:spPr>
        <p:txBody>
          <a:bodyPr wrap="none" rtlCol="0">
            <a:spAutoFit/>
          </a:bodyPr>
          <a:lstStyle/>
          <a:p>
            <a:r>
              <a:rPr lang="de-DE" dirty="0"/>
              <a:t>+</a:t>
            </a:r>
          </a:p>
        </p:txBody>
      </p:sp>
      <p:sp>
        <p:nvSpPr>
          <p:cNvPr id="31" name="Textfeld 30">
            <a:extLst>
              <a:ext uri="{FF2B5EF4-FFF2-40B4-BE49-F238E27FC236}">
                <a16:creationId xmlns:a16="http://schemas.microsoft.com/office/drawing/2014/main" id="{DE71AD7A-96AF-484E-A79E-3F0BB0B6C65A}"/>
              </a:ext>
            </a:extLst>
          </p:cNvPr>
          <p:cNvSpPr txBox="1"/>
          <p:nvPr/>
        </p:nvSpPr>
        <p:spPr>
          <a:xfrm>
            <a:off x="4373868" y="5845540"/>
            <a:ext cx="300082" cy="369332"/>
          </a:xfrm>
          <a:prstGeom prst="rect">
            <a:avLst/>
          </a:prstGeom>
          <a:noFill/>
        </p:spPr>
        <p:txBody>
          <a:bodyPr wrap="none" rtlCol="0">
            <a:spAutoFit/>
          </a:bodyPr>
          <a:lstStyle/>
          <a:p>
            <a:r>
              <a:rPr lang="de-DE" dirty="0"/>
              <a:t>+</a:t>
            </a:r>
          </a:p>
        </p:txBody>
      </p:sp>
      <p:sp>
        <p:nvSpPr>
          <p:cNvPr id="38" name="Textfeld 37">
            <a:extLst>
              <a:ext uri="{FF2B5EF4-FFF2-40B4-BE49-F238E27FC236}">
                <a16:creationId xmlns:a16="http://schemas.microsoft.com/office/drawing/2014/main" id="{6075D394-523E-EF4A-A6BA-9CE7EA7BF014}"/>
              </a:ext>
            </a:extLst>
          </p:cNvPr>
          <p:cNvSpPr txBox="1"/>
          <p:nvPr/>
        </p:nvSpPr>
        <p:spPr>
          <a:xfrm>
            <a:off x="5507886" y="5219908"/>
            <a:ext cx="300082" cy="369332"/>
          </a:xfrm>
          <a:prstGeom prst="rect">
            <a:avLst/>
          </a:prstGeom>
          <a:noFill/>
        </p:spPr>
        <p:txBody>
          <a:bodyPr wrap="none" rtlCol="0">
            <a:spAutoFit/>
          </a:bodyPr>
          <a:lstStyle/>
          <a:p>
            <a:r>
              <a:rPr lang="de-DE" dirty="0"/>
              <a:t>+</a:t>
            </a:r>
          </a:p>
        </p:txBody>
      </p:sp>
      <p:cxnSp>
        <p:nvCxnSpPr>
          <p:cNvPr id="41" name="Gerade Verbindung mit Pfeil 44">
            <a:extLst>
              <a:ext uri="{FF2B5EF4-FFF2-40B4-BE49-F238E27FC236}">
                <a16:creationId xmlns:a16="http://schemas.microsoft.com/office/drawing/2014/main" id="{FD791E22-9C30-6C46-92A1-566443F0CAC1}"/>
              </a:ext>
            </a:extLst>
          </p:cNvPr>
          <p:cNvCxnSpPr>
            <a:cxnSpLocks/>
          </p:cNvCxnSpPr>
          <p:nvPr/>
        </p:nvCxnSpPr>
        <p:spPr>
          <a:xfrm rot="5400000" flipH="1" flipV="1">
            <a:off x="5796693" y="2769653"/>
            <a:ext cx="4655" cy="4194358"/>
          </a:xfrm>
          <a:prstGeom prst="curvedConnector3">
            <a:avLst>
              <a:gd name="adj1" fmla="val -103765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55">
            <a:extLst>
              <a:ext uri="{FF2B5EF4-FFF2-40B4-BE49-F238E27FC236}">
                <a16:creationId xmlns:a16="http://schemas.microsoft.com/office/drawing/2014/main" id="{AAB20C4C-B84A-B044-B7A5-75828D4D36EA}"/>
              </a:ext>
            </a:extLst>
          </p:cNvPr>
          <p:cNvCxnSpPr>
            <a:cxnSpLocks/>
            <a:stCxn id="23" idx="2"/>
            <a:endCxn id="26" idx="2"/>
          </p:cNvCxnSpPr>
          <p:nvPr/>
        </p:nvCxnSpPr>
        <p:spPr>
          <a:xfrm rot="5400000" flipH="1" flipV="1">
            <a:off x="7809035" y="2941953"/>
            <a:ext cx="7139" cy="3846493"/>
          </a:xfrm>
          <a:prstGeom prst="curvedConnector3">
            <a:avLst>
              <a:gd name="adj1" fmla="val -57638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9F4393F8-1B22-E64A-B6F9-6BA95B20ADA0}"/>
              </a:ext>
            </a:extLst>
          </p:cNvPr>
          <p:cNvSpPr txBox="1"/>
          <p:nvPr/>
        </p:nvSpPr>
        <p:spPr>
          <a:xfrm>
            <a:off x="7824192" y="5291916"/>
            <a:ext cx="255198" cy="369332"/>
          </a:xfrm>
          <a:prstGeom prst="rect">
            <a:avLst/>
          </a:prstGeom>
          <a:noFill/>
        </p:spPr>
        <p:txBody>
          <a:bodyPr wrap="none" rtlCol="0">
            <a:spAutoFit/>
          </a:bodyPr>
          <a:lstStyle/>
          <a:p>
            <a:r>
              <a:rPr lang="de-DE" dirty="0"/>
              <a:t>-</a:t>
            </a:r>
          </a:p>
        </p:txBody>
      </p:sp>
      <p:sp>
        <p:nvSpPr>
          <p:cNvPr id="54" name="Rechteck 53">
            <a:extLst>
              <a:ext uri="{FF2B5EF4-FFF2-40B4-BE49-F238E27FC236}">
                <a16:creationId xmlns:a16="http://schemas.microsoft.com/office/drawing/2014/main" id="{5CB03B51-DD01-7942-BD1B-808DDEB74F28}"/>
              </a:ext>
            </a:extLst>
          </p:cNvPr>
          <p:cNvSpPr/>
          <p:nvPr/>
        </p:nvSpPr>
        <p:spPr>
          <a:xfrm>
            <a:off x="135521" y="5238492"/>
            <a:ext cx="157139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3 Vorhersagen</a:t>
            </a:r>
          </a:p>
        </p:txBody>
      </p:sp>
    </p:spTree>
    <p:extLst>
      <p:ext uri="{BB962C8B-B14F-4D97-AF65-F5344CB8AC3E}">
        <p14:creationId xmlns:p14="http://schemas.microsoft.com/office/powerpoint/2010/main" val="303797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P spid="53" grpId="0"/>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21</a:t>
            </a:fld>
            <a:endParaRPr lang="de-DE" altLang="en-US"/>
          </a:p>
        </p:txBody>
      </p:sp>
      <p:pic>
        <p:nvPicPr>
          <p:cNvPr id="6" name="Grafik 5">
            <a:extLst>
              <a:ext uri="{FF2B5EF4-FFF2-40B4-BE49-F238E27FC236}">
                <a16:creationId xmlns:a16="http://schemas.microsoft.com/office/drawing/2014/main" id="{98A88AD6-F3A8-1E46-B745-363894D95E8B}"/>
              </a:ext>
            </a:extLst>
          </p:cNvPr>
          <p:cNvPicPr>
            <a:picLocks noChangeAspect="1"/>
          </p:cNvPicPr>
          <p:nvPr/>
        </p:nvPicPr>
        <p:blipFill>
          <a:blip r:embed="rId3"/>
          <a:stretch>
            <a:fillRect/>
          </a:stretch>
        </p:blipFill>
        <p:spPr>
          <a:xfrm>
            <a:off x="838200" y="1504216"/>
            <a:ext cx="9017000" cy="3022600"/>
          </a:xfrm>
          <a:prstGeom prst="rect">
            <a:avLst/>
          </a:prstGeom>
        </p:spPr>
      </p:pic>
      <p:sp>
        <p:nvSpPr>
          <p:cNvPr id="7" name="Textfeld 6">
            <a:extLst>
              <a:ext uri="{FF2B5EF4-FFF2-40B4-BE49-F238E27FC236}">
                <a16:creationId xmlns:a16="http://schemas.microsoft.com/office/drawing/2014/main" id="{40F0A849-4C80-D242-AAB7-7E2DE4AF4534}"/>
              </a:ext>
            </a:extLst>
          </p:cNvPr>
          <p:cNvSpPr txBox="1"/>
          <p:nvPr/>
        </p:nvSpPr>
        <p:spPr>
          <a:xfrm>
            <a:off x="6333544" y="5156748"/>
            <a:ext cx="5998403" cy="369332"/>
          </a:xfrm>
          <a:prstGeom prst="rect">
            <a:avLst/>
          </a:prstGeom>
          <a:noFill/>
        </p:spPr>
        <p:txBody>
          <a:bodyPr wrap="square" rtlCol="0">
            <a:spAutoFit/>
          </a:bodyPr>
          <a:lstStyle/>
          <a:p>
            <a:r>
              <a:rPr lang="de-DE" dirty="0"/>
              <a:t>(Ausschnitt aus Tabelle 7 aus Soto, Napolitano, et al., 2021)</a:t>
            </a:r>
          </a:p>
        </p:txBody>
      </p:sp>
      <p:sp>
        <p:nvSpPr>
          <p:cNvPr id="8" name="Abgerundetes Rechteck 7">
            <a:extLst>
              <a:ext uri="{FF2B5EF4-FFF2-40B4-BE49-F238E27FC236}">
                <a16:creationId xmlns:a16="http://schemas.microsoft.com/office/drawing/2014/main" id="{47C0620D-FCD8-C74D-9702-649330853CFE}"/>
              </a:ext>
            </a:extLst>
          </p:cNvPr>
          <p:cNvSpPr/>
          <p:nvPr/>
        </p:nvSpPr>
        <p:spPr>
          <a:xfrm>
            <a:off x="4079776" y="3212976"/>
            <a:ext cx="36004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Abgerundetes Rechteck 8">
            <a:extLst>
              <a:ext uri="{FF2B5EF4-FFF2-40B4-BE49-F238E27FC236}">
                <a16:creationId xmlns:a16="http://schemas.microsoft.com/office/drawing/2014/main" id="{7144DD3B-69F9-5940-8FFB-83D4D68348C4}"/>
              </a:ext>
            </a:extLst>
          </p:cNvPr>
          <p:cNvSpPr/>
          <p:nvPr/>
        </p:nvSpPr>
        <p:spPr>
          <a:xfrm>
            <a:off x="6333544" y="2420888"/>
            <a:ext cx="3796120" cy="23413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s Rechteck 9">
            <a:extLst>
              <a:ext uri="{FF2B5EF4-FFF2-40B4-BE49-F238E27FC236}">
                <a16:creationId xmlns:a16="http://schemas.microsoft.com/office/drawing/2014/main" id="{17FF97C0-C7B2-5046-A985-2A5526C33F32}"/>
              </a:ext>
            </a:extLst>
          </p:cNvPr>
          <p:cNvSpPr/>
          <p:nvPr/>
        </p:nvSpPr>
        <p:spPr>
          <a:xfrm>
            <a:off x="5303912" y="3501008"/>
            <a:ext cx="36004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s Rechteck 11">
            <a:extLst>
              <a:ext uri="{FF2B5EF4-FFF2-40B4-BE49-F238E27FC236}">
                <a16:creationId xmlns:a16="http://schemas.microsoft.com/office/drawing/2014/main" id="{6F1DE7EE-58CF-FD4B-8F48-0F33A3380A0D}"/>
              </a:ext>
            </a:extLst>
          </p:cNvPr>
          <p:cNvSpPr/>
          <p:nvPr/>
        </p:nvSpPr>
        <p:spPr>
          <a:xfrm>
            <a:off x="4079776" y="4024496"/>
            <a:ext cx="360040" cy="26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A2740327-A04C-784F-AB3A-6357529A411E}"/>
              </a:ext>
            </a:extLst>
          </p:cNvPr>
          <p:cNvSpPr txBox="1"/>
          <p:nvPr/>
        </p:nvSpPr>
        <p:spPr>
          <a:xfrm>
            <a:off x="1356360" y="7345680"/>
            <a:ext cx="184731" cy="369332"/>
          </a:xfrm>
          <a:prstGeom prst="rect">
            <a:avLst/>
          </a:prstGeom>
          <a:noFill/>
        </p:spPr>
        <p:txBody>
          <a:bodyPr wrap="none" rtlCol="0">
            <a:spAutoFit/>
          </a:bodyPr>
          <a:lstStyle/>
          <a:p>
            <a:endParaRPr lang="de-DE" dirty="0"/>
          </a:p>
        </p:txBody>
      </p:sp>
      <p:sp>
        <p:nvSpPr>
          <p:cNvPr id="14" name="Textfeld 13">
            <a:extLst>
              <a:ext uri="{FF2B5EF4-FFF2-40B4-BE49-F238E27FC236}">
                <a16:creationId xmlns:a16="http://schemas.microsoft.com/office/drawing/2014/main" id="{600A9A48-86B7-3444-A640-A28507DC9F9A}"/>
              </a:ext>
            </a:extLst>
          </p:cNvPr>
          <p:cNvSpPr txBox="1"/>
          <p:nvPr/>
        </p:nvSpPr>
        <p:spPr>
          <a:xfrm>
            <a:off x="168608" y="5891103"/>
            <a:ext cx="11043664" cy="400110"/>
          </a:xfrm>
          <a:prstGeom prst="rect">
            <a:avLst/>
          </a:prstGeom>
          <a:noFill/>
        </p:spPr>
        <p:txBody>
          <a:bodyPr wrap="none" rtlCol="0">
            <a:spAutoFit/>
          </a:bodyPr>
          <a:lstStyle/>
          <a:p>
            <a:r>
              <a:rPr lang="de-DE" sz="2000" dirty="0">
                <a:solidFill>
                  <a:srgbClr val="0070C0"/>
                </a:solidFill>
                <a:latin typeface="Arial" panose="020B0604020202020204" pitchFamily="34" charset="0"/>
                <a:cs typeface="Arial" panose="020B0604020202020204" pitchFamily="34" charset="0"/>
              </a:rPr>
              <a:t>Ziel: Übereinstimmung zwischen theoretischen Vorhersagen und empirischen Beobachtungen    </a:t>
            </a:r>
          </a:p>
        </p:txBody>
      </p:sp>
      <p:sp>
        <p:nvSpPr>
          <p:cNvPr id="13" name="Rechteck 12">
            <a:extLst>
              <a:ext uri="{FF2B5EF4-FFF2-40B4-BE49-F238E27FC236}">
                <a16:creationId xmlns:a16="http://schemas.microsoft.com/office/drawing/2014/main" id="{2126AD67-343D-624D-86F7-B0935760CD9B}"/>
              </a:ext>
            </a:extLst>
          </p:cNvPr>
          <p:cNvSpPr/>
          <p:nvPr/>
        </p:nvSpPr>
        <p:spPr>
          <a:xfrm>
            <a:off x="135521" y="5238492"/>
            <a:ext cx="4363117" cy="4227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4 Überprüfung des nomologischen Netzes</a:t>
            </a:r>
          </a:p>
        </p:txBody>
      </p:sp>
    </p:spTree>
    <p:extLst>
      <p:ext uri="{BB962C8B-B14F-4D97-AF65-F5344CB8AC3E}">
        <p14:creationId xmlns:p14="http://schemas.microsoft.com/office/powerpoint/2010/main" val="185099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olidFill>
                  <a:schemeClr val="bg2">
                    <a:lumMod val="50000"/>
                  </a:schemeClr>
                </a:solidFill>
                <a:sym typeface="Symbol" pitchFamily="2" charset="2"/>
              </a:rPr>
              <a:t>Empirische Überprüfung von Zusammenhangsannahmen latenter Konstrukte</a:t>
            </a:r>
          </a:p>
          <a:p>
            <a:pPr lvl="1"/>
            <a:r>
              <a:rPr lang="de-DE" dirty="0">
                <a:solidFill>
                  <a:schemeClr val="bg2">
                    <a:lumMod val="50000"/>
                  </a:schemeClr>
                </a:solidFill>
                <a:sym typeface="Symbol" pitchFamily="2" charset="2"/>
              </a:rPr>
              <a:t>Werden die Zusammenhangsannahmen auf der beobachteten Ebene wiedergefunden?</a:t>
            </a:r>
          </a:p>
          <a:p>
            <a:pPr lvl="2"/>
            <a:r>
              <a:rPr lang="de-DE" dirty="0">
                <a:solidFill>
                  <a:schemeClr val="bg2">
                    <a:lumMod val="50000"/>
                  </a:schemeClr>
                </a:solidFill>
                <a:sym typeface="Symbol" pitchFamily="2" charset="2"/>
              </a:rPr>
              <a:t>Nomologisches Netzwerk</a:t>
            </a:r>
          </a:p>
          <a:p>
            <a:endParaRPr lang="de-DE" dirty="0">
              <a:sym typeface="Symbol" pitchFamily="2" charset="2"/>
            </a:endParaRPr>
          </a:p>
          <a:p>
            <a:r>
              <a:rPr lang="de-DE" u="sng" dirty="0">
                <a:sym typeface="Symbol" pitchFamily="2" charset="2"/>
              </a:rPr>
              <a:t>Weitere Methoden</a:t>
            </a:r>
          </a:p>
          <a:p>
            <a:pPr lvl="1"/>
            <a:r>
              <a:rPr lang="de-DE" dirty="0">
                <a:sym typeface="Symbol" pitchFamily="2" charset="2"/>
              </a:rPr>
              <a:t>Experimentelle Ansätze</a:t>
            </a:r>
          </a:p>
          <a:p>
            <a:pPr lvl="2"/>
            <a:r>
              <a:rPr lang="de-DE" dirty="0">
                <a:sym typeface="Symbol" pitchFamily="2" charset="2"/>
              </a:rPr>
              <a:t>Konstrukt als abhängige Variable (AV)</a:t>
            </a:r>
          </a:p>
          <a:p>
            <a:pPr lvl="2"/>
            <a:r>
              <a:rPr lang="de-DE" dirty="0">
                <a:sym typeface="Symbol" pitchFamily="2" charset="2"/>
              </a:rPr>
              <a:t>Konstrukt als unabhängige Variable (UV)</a:t>
            </a:r>
          </a:p>
          <a:p>
            <a:pPr lvl="1"/>
            <a:r>
              <a:rPr lang="de-DE" dirty="0">
                <a:sym typeface="Symbol" pitchFamily="2" charset="2"/>
              </a:rPr>
              <a:t>Korrelative Ansätze</a:t>
            </a:r>
          </a:p>
          <a:p>
            <a:pPr lvl="2"/>
            <a:r>
              <a:rPr lang="de-DE" dirty="0">
                <a:sym typeface="Symbol" pitchFamily="2" charset="2"/>
              </a:rPr>
              <a:t>Konvergente Validität</a:t>
            </a:r>
          </a:p>
          <a:p>
            <a:pPr lvl="2"/>
            <a:r>
              <a:rPr lang="de-DE" dirty="0">
                <a:sym typeface="Symbol" pitchFamily="2" charset="2"/>
              </a:rPr>
              <a:t>Diskriminante Validität</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22</a:t>
            </a:fld>
            <a:endParaRPr lang="de-DE" altLang="en-US"/>
          </a:p>
        </p:txBody>
      </p:sp>
      <p:sp>
        <p:nvSpPr>
          <p:cNvPr id="6" name="Rechteck 5">
            <a:extLst>
              <a:ext uri="{FF2B5EF4-FFF2-40B4-BE49-F238E27FC236}">
                <a16:creationId xmlns:a16="http://schemas.microsoft.com/office/drawing/2014/main" id="{FA4F776E-12C7-DE4A-B59E-7DE4B0D6B91B}"/>
              </a:ext>
            </a:extLst>
          </p:cNvPr>
          <p:cNvSpPr/>
          <p:nvPr/>
        </p:nvSpPr>
        <p:spPr>
          <a:xfrm>
            <a:off x="1127448" y="3573016"/>
            <a:ext cx="5112568" cy="9361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5314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Experimentelle Ansätze: Konstrukt als AV</a:t>
            </a:r>
          </a:p>
          <a:p>
            <a:r>
              <a:rPr lang="de-DE" dirty="0">
                <a:sym typeface="Symbol" pitchFamily="2" charset="2"/>
              </a:rPr>
              <a:t>Vorgehen</a:t>
            </a:r>
          </a:p>
          <a:p>
            <a:pPr lvl="1"/>
            <a:r>
              <a:rPr lang="de-DE" dirty="0">
                <a:sym typeface="Symbol" pitchFamily="2" charset="2"/>
              </a:rPr>
              <a:t>Annahme: bestimmte Faktoren (UV) haben einen Effekt auf das interessierende Konstrukt (AV)</a:t>
            </a:r>
          </a:p>
          <a:p>
            <a:pPr lvl="2"/>
            <a:r>
              <a:rPr lang="de-DE" dirty="0">
                <a:sym typeface="Symbol" pitchFamily="2" charset="2"/>
              </a:rPr>
              <a:t>Konstrukt: dasjenige, für welches wir den Test entwickelt haben</a:t>
            </a:r>
          </a:p>
          <a:p>
            <a:pPr lvl="1"/>
            <a:r>
              <a:rPr lang="de-DE" dirty="0">
                <a:sym typeface="Symbol" pitchFamily="2" charset="2"/>
              </a:rPr>
              <a:t>Für den Faktor (UV) nehmen wir eine experimentelle Manipulation vor</a:t>
            </a:r>
          </a:p>
          <a:p>
            <a:pPr lvl="1"/>
            <a:r>
              <a:rPr lang="de-DE" dirty="0">
                <a:sym typeface="Symbol" pitchFamily="2" charset="2"/>
              </a:rPr>
              <a:t>Denn: Variation im Faktor (UV) sollte laut unserer Annahme einen Effekt auf unsere beobachteten Testwerte des Konstruktes haben</a:t>
            </a: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r>
              <a:rPr lang="de-DE" dirty="0"/>
              <a:t>Wenn sich unsere Annahmen empirisch bestätigen, haben wir einen Nachweis für die Konstruktvalidität der Testwerte</a:t>
            </a:r>
          </a:p>
          <a:p>
            <a:pPr lvl="1"/>
            <a:endParaRPr lang="de-DE" dirty="0">
              <a:sym typeface="Symbol" pitchFamily="2" charset="2"/>
            </a:endParaRPr>
          </a:p>
          <a:p>
            <a:pPr marL="457200" lvl="1"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23</a:t>
            </a:fld>
            <a:endParaRPr lang="de-DE" altLang="en-US"/>
          </a:p>
        </p:txBody>
      </p:sp>
      <p:sp>
        <p:nvSpPr>
          <p:cNvPr id="3" name="Oval 2">
            <a:extLst>
              <a:ext uri="{FF2B5EF4-FFF2-40B4-BE49-F238E27FC236}">
                <a16:creationId xmlns:a16="http://schemas.microsoft.com/office/drawing/2014/main" id="{5E7033A4-E10C-9D47-8EBE-85720653680A}"/>
              </a:ext>
            </a:extLst>
          </p:cNvPr>
          <p:cNvSpPr/>
          <p:nvPr/>
        </p:nvSpPr>
        <p:spPr>
          <a:xfrm>
            <a:off x="2423592" y="4293096"/>
            <a:ext cx="151216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Faktor</a:t>
            </a:r>
          </a:p>
        </p:txBody>
      </p:sp>
      <p:sp>
        <p:nvSpPr>
          <p:cNvPr id="6" name="Oval 5">
            <a:extLst>
              <a:ext uri="{FF2B5EF4-FFF2-40B4-BE49-F238E27FC236}">
                <a16:creationId xmlns:a16="http://schemas.microsoft.com/office/drawing/2014/main" id="{E3969BE2-B589-914F-A219-074162D754D6}"/>
              </a:ext>
            </a:extLst>
          </p:cNvPr>
          <p:cNvSpPr/>
          <p:nvPr/>
        </p:nvSpPr>
        <p:spPr>
          <a:xfrm>
            <a:off x="5303912" y="4293096"/>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Konstrukt</a:t>
            </a:r>
          </a:p>
        </p:txBody>
      </p:sp>
      <p:cxnSp>
        <p:nvCxnSpPr>
          <p:cNvPr id="7" name="Gerade Verbindung mit Pfeil 6">
            <a:extLst>
              <a:ext uri="{FF2B5EF4-FFF2-40B4-BE49-F238E27FC236}">
                <a16:creationId xmlns:a16="http://schemas.microsoft.com/office/drawing/2014/main" id="{0D197BC9-93D0-CF4E-860E-CCAFEA9B2231}"/>
              </a:ext>
            </a:extLst>
          </p:cNvPr>
          <p:cNvCxnSpPr>
            <a:stCxn id="3" idx="6"/>
          </p:cNvCxnSpPr>
          <p:nvPr/>
        </p:nvCxnSpPr>
        <p:spPr>
          <a:xfrm>
            <a:off x="3935760" y="4725144"/>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6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Experimentelle Ansätze: Konstrukt als UV</a:t>
            </a:r>
          </a:p>
          <a:p>
            <a:r>
              <a:rPr lang="de-DE" dirty="0">
                <a:sym typeface="Symbol" pitchFamily="2" charset="2"/>
              </a:rPr>
              <a:t>Vorgehen</a:t>
            </a:r>
          </a:p>
          <a:p>
            <a:pPr lvl="1"/>
            <a:r>
              <a:rPr lang="de-DE" dirty="0">
                <a:sym typeface="Symbol" pitchFamily="2" charset="2"/>
              </a:rPr>
              <a:t>Annahme: Interessierendes Konstrukt (UV) hat einen Effekt auf ein anderes Konstrukt (AV)</a:t>
            </a:r>
          </a:p>
          <a:p>
            <a:pPr lvl="1"/>
            <a:r>
              <a:rPr lang="de-DE" dirty="0">
                <a:sym typeface="Symbol" pitchFamily="2" charset="2"/>
              </a:rPr>
              <a:t>Personen mit verschiedenen Skalen-</a:t>
            </a:r>
            <a:r>
              <a:rPr lang="de-DE" dirty="0" err="1">
                <a:sym typeface="Symbol" pitchFamily="2" charset="2"/>
              </a:rPr>
              <a:t>Scores</a:t>
            </a:r>
            <a:r>
              <a:rPr lang="de-DE" dirty="0">
                <a:sym typeface="Symbol" pitchFamily="2" charset="2"/>
              </a:rPr>
              <a:t> sollten in einem Experiment verschiedene Werte auf der AV haben</a:t>
            </a:r>
          </a:p>
          <a:p>
            <a:pPr lvl="1"/>
            <a:r>
              <a:rPr lang="de-DE" dirty="0">
                <a:sym typeface="Symbol" pitchFamily="2" charset="2"/>
              </a:rPr>
              <a:t>Vermutlich vor allem bei stabilen psychologischen Konstrukten relevant</a:t>
            </a: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sym typeface="Symbol" pitchFamily="2" charset="2"/>
            </a:endParaRPr>
          </a:p>
          <a:p>
            <a:pPr lvl="1"/>
            <a:endParaRPr lang="de-DE" dirty="0"/>
          </a:p>
          <a:p>
            <a:pPr lvl="1"/>
            <a:r>
              <a:rPr lang="de-DE" dirty="0"/>
              <a:t>Wenn sich unsere Annahmen empirisch bestätigen, haben wir einen Nachweis für die Konstruktvalidität der Testwerte</a:t>
            </a:r>
          </a:p>
          <a:p>
            <a:pPr lvl="1"/>
            <a:endParaRPr lang="de-DE" dirty="0">
              <a:sym typeface="Symbol" pitchFamily="2" charset="2"/>
            </a:endParaRPr>
          </a:p>
          <a:p>
            <a:pPr marL="457200" lvl="1" indent="0">
              <a:buNone/>
            </a:pPr>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24</a:t>
            </a:fld>
            <a:endParaRPr lang="de-DE" altLang="en-US"/>
          </a:p>
        </p:txBody>
      </p:sp>
      <p:sp>
        <p:nvSpPr>
          <p:cNvPr id="3" name="Oval 2">
            <a:extLst>
              <a:ext uri="{FF2B5EF4-FFF2-40B4-BE49-F238E27FC236}">
                <a16:creationId xmlns:a16="http://schemas.microsoft.com/office/drawing/2014/main" id="{5E7033A4-E10C-9D47-8EBE-85720653680A}"/>
              </a:ext>
            </a:extLst>
          </p:cNvPr>
          <p:cNvSpPr/>
          <p:nvPr/>
        </p:nvSpPr>
        <p:spPr>
          <a:xfrm>
            <a:off x="2279576" y="3861048"/>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Konstrukt</a:t>
            </a:r>
          </a:p>
        </p:txBody>
      </p:sp>
      <p:sp>
        <p:nvSpPr>
          <p:cNvPr id="6" name="Oval 5">
            <a:extLst>
              <a:ext uri="{FF2B5EF4-FFF2-40B4-BE49-F238E27FC236}">
                <a16:creationId xmlns:a16="http://schemas.microsoft.com/office/drawing/2014/main" id="{E3969BE2-B589-914F-A219-074162D754D6}"/>
              </a:ext>
            </a:extLst>
          </p:cNvPr>
          <p:cNvSpPr/>
          <p:nvPr/>
        </p:nvSpPr>
        <p:spPr>
          <a:xfrm>
            <a:off x="5303912" y="3861048"/>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Anderes Konstrukt</a:t>
            </a:r>
          </a:p>
        </p:txBody>
      </p:sp>
      <p:cxnSp>
        <p:nvCxnSpPr>
          <p:cNvPr id="7" name="Gerade Verbindung mit Pfeil 6">
            <a:extLst>
              <a:ext uri="{FF2B5EF4-FFF2-40B4-BE49-F238E27FC236}">
                <a16:creationId xmlns:a16="http://schemas.microsoft.com/office/drawing/2014/main" id="{0D197BC9-93D0-CF4E-860E-CCAFEA9B2231}"/>
              </a:ext>
            </a:extLst>
          </p:cNvPr>
          <p:cNvCxnSpPr>
            <a:cxnSpLocks/>
            <a:stCxn id="3" idx="6"/>
          </p:cNvCxnSpPr>
          <p:nvPr/>
        </p:nvCxnSpPr>
        <p:spPr>
          <a:xfrm>
            <a:off x="3935760" y="4293096"/>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6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Analysen auf Testebene</a:t>
            </a:r>
            <a:endParaRPr lang="de-DE" b="1" dirty="0">
              <a:sym typeface="Symbol" pitchFamily="2" charset="2"/>
            </a:endParaRPr>
          </a:p>
          <a:p>
            <a:pPr lvl="1"/>
            <a:r>
              <a:rPr lang="de-DE" dirty="0">
                <a:solidFill>
                  <a:schemeClr val="bg2">
                    <a:lumMod val="50000"/>
                  </a:schemeClr>
                </a:solidFill>
                <a:sym typeface="Symbol" pitchFamily="2" charset="2"/>
              </a:rPr>
              <a:t>Empirische Überprüfung von Zusammenhangsannahmen latenter Konstrukte</a:t>
            </a:r>
          </a:p>
          <a:p>
            <a:pPr lvl="1"/>
            <a:r>
              <a:rPr lang="de-DE" dirty="0">
                <a:solidFill>
                  <a:schemeClr val="bg2">
                    <a:lumMod val="50000"/>
                  </a:schemeClr>
                </a:solidFill>
                <a:sym typeface="Symbol" pitchFamily="2" charset="2"/>
              </a:rPr>
              <a:t>Werden die Zusammenhangsannahmen auf der beobachteten Ebene wiedergefunden?</a:t>
            </a:r>
          </a:p>
          <a:p>
            <a:pPr lvl="2"/>
            <a:r>
              <a:rPr lang="de-DE" dirty="0">
                <a:solidFill>
                  <a:schemeClr val="bg2">
                    <a:lumMod val="50000"/>
                  </a:schemeClr>
                </a:solidFill>
                <a:sym typeface="Symbol" pitchFamily="2" charset="2"/>
              </a:rPr>
              <a:t>Nomologisches Netzwerk</a:t>
            </a:r>
          </a:p>
          <a:p>
            <a:endParaRPr lang="de-DE" dirty="0">
              <a:sym typeface="Symbol" pitchFamily="2" charset="2"/>
            </a:endParaRPr>
          </a:p>
          <a:p>
            <a:r>
              <a:rPr lang="de-DE" u="sng" dirty="0">
                <a:sym typeface="Symbol" pitchFamily="2" charset="2"/>
              </a:rPr>
              <a:t>Weitere Methoden</a:t>
            </a:r>
          </a:p>
          <a:p>
            <a:pPr lvl="1"/>
            <a:r>
              <a:rPr lang="de-DE" dirty="0">
                <a:solidFill>
                  <a:schemeClr val="bg2">
                    <a:lumMod val="50000"/>
                  </a:schemeClr>
                </a:solidFill>
                <a:sym typeface="Symbol" pitchFamily="2" charset="2"/>
              </a:rPr>
              <a:t>Experimentelle Ansätze</a:t>
            </a:r>
          </a:p>
          <a:p>
            <a:pPr lvl="2"/>
            <a:r>
              <a:rPr lang="de-DE" dirty="0">
                <a:solidFill>
                  <a:schemeClr val="bg2">
                    <a:lumMod val="50000"/>
                  </a:schemeClr>
                </a:solidFill>
                <a:sym typeface="Symbol" pitchFamily="2" charset="2"/>
              </a:rPr>
              <a:t>Konstrukt als abhängige Variable (AV)</a:t>
            </a:r>
          </a:p>
          <a:p>
            <a:pPr lvl="2"/>
            <a:r>
              <a:rPr lang="de-DE" dirty="0">
                <a:solidFill>
                  <a:schemeClr val="bg2">
                    <a:lumMod val="50000"/>
                  </a:schemeClr>
                </a:solidFill>
                <a:sym typeface="Symbol" pitchFamily="2" charset="2"/>
              </a:rPr>
              <a:t>Konstrukt als unabhängige Variable (UV)</a:t>
            </a:r>
          </a:p>
          <a:p>
            <a:pPr lvl="1"/>
            <a:r>
              <a:rPr lang="de-DE" dirty="0">
                <a:sym typeface="Symbol" pitchFamily="2" charset="2"/>
              </a:rPr>
              <a:t>Korrelative Ansätze</a:t>
            </a:r>
          </a:p>
          <a:p>
            <a:pPr lvl="2"/>
            <a:r>
              <a:rPr lang="de-DE" dirty="0">
                <a:sym typeface="Symbol" pitchFamily="2" charset="2"/>
              </a:rPr>
              <a:t>Konvergente Validität</a:t>
            </a:r>
          </a:p>
          <a:p>
            <a:pPr lvl="2"/>
            <a:r>
              <a:rPr lang="de-DE" dirty="0">
                <a:sym typeface="Symbol" pitchFamily="2" charset="2"/>
              </a:rPr>
              <a:t>Diskriminante Validität</a:t>
            </a:r>
          </a:p>
          <a:p>
            <a:pPr marL="914400" lvl="1" indent="-457200">
              <a:buFont typeface="+mj-lt"/>
              <a:buAutoNum type="arabicPeriod"/>
            </a:pPr>
            <a:endParaRPr lang="de-DE" dirty="0">
              <a:sym typeface="Symbol" pitchFamily="2" charset="2"/>
            </a:endParaRPr>
          </a:p>
          <a:p>
            <a:pPr lvl="1"/>
            <a:endParaRPr lang="de-DE" dirty="0">
              <a:sym typeface="Symbol" pitchFamily="2" charset="2"/>
            </a:endParaRP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25</a:t>
            </a:fld>
            <a:endParaRPr lang="de-DE" altLang="en-US"/>
          </a:p>
        </p:txBody>
      </p:sp>
      <p:sp>
        <p:nvSpPr>
          <p:cNvPr id="5" name="Rechteck 4">
            <a:extLst>
              <a:ext uri="{FF2B5EF4-FFF2-40B4-BE49-F238E27FC236}">
                <a16:creationId xmlns:a16="http://schemas.microsoft.com/office/drawing/2014/main" id="{56D33EF9-94E7-AC4D-AD70-E1E636E91C3E}"/>
              </a:ext>
            </a:extLst>
          </p:cNvPr>
          <p:cNvSpPr/>
          <p:nvPr/>
        </p:nvSpPr>
        <p:spPr>
          <a:xfrm>
            <a:off x="1127448" y="4509120"/>
            <a:ext cx="5112568" cy="9361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167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Korrelative Ansätze</a:t>
            </a:r>
          </a:p>
          <a:p>
            <a:pPr lvl="1"/>
            <a:r>
              <a:rPr lang="de-DE" b="1" dirty="0">
                <a:sym typeface="Symbol" pitchFamily="2" charset="2"/>
              </a:rPr>
              <a:t>Konvergente Validität </a:t>
            </a:r>
          </a:p>
          <a:p>
            <a:pPr lvl="2"/>
            <a:r>
              <a:rPr lang="de-DE" dirty="0">
                <a:sym typeface="Symbol" pitchFamily="2" charset="2"/>
              </a:rPr>
              <a:t>Annahme hoher Zusammenhänge zwischen dem interessierenden Konstrukt mit verwandten Konstrukten</a:t>
            </a:r>
          </a:p>
          <a:p>
            <a:pPr lvl="1"/>
            <a:r>
              <a:rPr lang="de-DE" b="1" dirty="0">
                <a:sym typeface="Symbol" pitchFamily="2" charset="2"/>
              </a:rPr>
              <a:t>Diskriminante Validität</a:t>
            </a:r>
          </a:p>
          <a:p>
            <a:pPr lvl="2"/>
            <a:r>
              <a:rPr lang="de-DE" dirty="0">
                <a:sym typeface="Symbol" pitchFamily="2" charset="2"/>
              </a:rPr>
              <a:t>Annahme niedriger oder von Null-Zusammenhängen des interessierenden Konstruktes mit nicht-verwandten Konstrukten</a:t>
            </a:r>
          </a:p>
          <a:p>
            <a:pPr lvl="1"/>
            <a:endParaRPr lang="de-DE" dirty="0">
              <a:sym typeface="Symbol" pitchFamily="2" charset="2"/>
            </a:endParaRPr>
          </a:p>
          <a:p>
            <a:pPr lvl="1"/>
            <a:r>
              <a:rPr lang="de-DE" b="1" dirty="0" err="1">
                <a:sym typeface="Symbol" pitchFamily="2" charset="2"/>
              </a:rPr>
              <a:t>Multitrait</a:t>
            </a:r>
            <a:r>
              <a:rPr lang="de-DE" b="1" dirty="0">
                <a:sym typeface="Symbol" pitchFamily="2" charset="2"/>
              </a:rPr>
              <a:t>-</a:t>
            </a:r>
            <a:r>
              <a:rPr lang="de-DE" b="1" dirty="0" err="1">
                <a:sym typeface="Symbol" pitchFamily="2" charset="2"/>
              </a:rPr>
              <a:t>Multimethod</a:t>
            </a:r>
            <a:r>
              <a:rPr lang="de-DE" b="1" dirty="0">
                <a:sym typeface="Symbol" pitchFamily="2" charset="2"/>
              </a:rPr>
              <a:t>-Analyse </a:t>
            </a:r>
            <a:r>
              <a:rPr lang="de-DE" dirty="0">
                <a:sym typeface="Symbol" pitchFamily="2" charset="2"/>
              </a:rPr>
              <a:t>(Campbell &amp; Fiske, 1959) zur Überprüfung der konvergenten und </a:t>
            </a:r>
            <a:r>
              <a:rPr lang="de-DE" dirty="0" err="1">
                <a:sym typeface="Symbol" pitchFamily="2" charset="2"/>
              </a:rPr>
              <a:t>diskriminanten</a:t>
            </a:r>
            <a:r>
              <a:rPr lang="de-DE" dirty="0">
                <a:sym typeface="Symbol" pitchFamily="2" charset="2"/>
              </a:rPr>
              <a:t> Validität</a:t>
            </a:r>
          </a:p>
          <a:p>
            <a:pPr lvl="2"/>
            <a:r>
              <a:rPr lang="de-DE" dirty="0" err="1">
                <a:sym typeface="Symbol" pitchFamily="2" charset="2"/>
              </a:rPr>
              <a:t>Multitrait</a:t>
            </a:r>
            <a:r>
              <a:rPr lang="de-DE" dirty="0">
                <a:sym typeface="Symbol" pitchFamily="2" charset="2"/>
              </a:rPr>
              <a:t>: Korrelationen zwischen multiplen Konstrukte („</a:t>
            </a:r>
            <a:r>
              <a:rPr lang="de-DE" dirty="0" err="1">
                <a:sym typeface="Symbol" pitchFamily="2" charset="2"/>
              </a:rPr>
              <a:t>traits</a:t>
            </a:r>
            <a:r>
              <a:rPr lang="de-DE" dirty="0">
                <a:sym typeface="Symbol" pitchFamily="2" charset="2"/>
              </a:rPr>
              <a:t>“)</a:t>
            </a:r>
          </a:p>
          <a:p>
            <a:pPr lvl="2"/>
            <a:r>
              <a:rPr lang="de-DE" dirty="0" err="1">
                <a:sym typeface="Symbol" pitchFamily="2" charset="2"/>
              </a:rPr>
              <a:t>Multimethod</a:t>
            </a:r>
            <a:r>
              <a:rPr lang="de-DE" dirty="0">
                <a:sym typeface="Symbol" pitchFamily="2" charset="2"/>
              </a:rPr>
              <a:t>: Korrelationen zwischen multiplen Methoden</a:t>
            </a: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26</a:t>
            </a:fld>
            <a:endParaRPr lang="de-DE" altLang="en-US"/>
          </a:p>
        </p:txBody>
      </p:sp>
    </p:spTree>
    <p:extLst>
      <p:ext uri="{BB962C8B-B14F-4D97-AF65-F5344CB8AC3E}">
        <p14:creationId xmlns:p14="http://schemas.microsoft.com/office/powerpoint/2010/main" val="193422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b="1" u="sng" dirty="0">
                <a:sym typeface="Symbol" pitchFamily="2" charset="2"/>
              </a:rPr>
              <a:t>Korrelative Ansätze: </a:t>
            </a:r>
            <a:r>
              <a:rPr lang="de-DE" b="1" u="sng" dirty="0" err="1">
                <a:sym typeface="Symbol" pitchFamily="2" charset="2"/>
              </a:rPr>
              <a:t>Multitrait</a:t>
            </a:r>
            <a:r>
              <a:rPr lang="de-DE" b="1" u="sng" dirty="0">
                <a:sym typeface="Symbol" pitchFamily="2" charset="2"/>
              </a:rPr>
              <a:t>-</a:t>
            </a:r>
            <a:r>
              <a:rPr lang="de-DE" b="1" u="sng" dirty="0" err="1">
                <a:sym typeface="Symbol" pitchFamily="2" charset="2"/>
              </a:rPr>
              <a:t>Multimethod</a:t>
            </a:r>
            <a:r>
              <a:rPr lang="de-DE" b="1" u="sng" dirty="0">
                <a:sym typeface="Symbol" pitchFamily="2" charset="2"/>
              </a:rPr>
              <a:t>-Matrix</a:t>
            </a:r>
          </a:p>
          <a:p>
            <a:pPr marL="0" indent="0">
              <a:buNone/>
            </a:pPr>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2.2 Konstruktvalidität: Testebene</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27</a:t>
            </a:fld>
            <a:endParaRPr lang="de-DE" altLang="en-US"/>
          </a:p>
        </p:txBody>
      </p:sp>
      <p:sp>
        <p:nvSpPr>
          <p:cNvPr id="6" name="Textfeld 5">
            <a:extLst>
              <a:ext uri="{FF2B5EF4-FFF2-40B4-BE49-F238E27FC236}">
                <a16:creationId xmlns:a16="http://schemas.microsoft.com/office/drawing/2014/main" id="{4EB6177C-6B09-A24F-8E3E-18BD06F21E69}"/>
              </a:ext>
            </a:extLst>
          </p:cNvPr>
          <p:cNvSpPr txBox="1"/>
          <p:nvPr/>
        </p:nvSpPr>
        <p:spPr>
          <a:xfrm>
            <a:off x="184920" y="5743032"/>
            <a:ext cx="5562741" cy="369332"/>
          </a:xfrm>
          <a:prstGeom prst="rect">
            <a:avLst/>
          </a:prstGeom>
          <a:noFill/>
        </p:spPr>
        <p:txBody>
          <a:bodyPr wrap="none" rtlCol="0">
            <a:spAutoFit/>
          </a:bodyPr>
          <a:lstStyle/>
          <a:p>
            <a:r>
              <a:rPr lang="de-DE" dirty="0"/>
              <a:t>(Abbildung 25.1 aus </a:t>
            </a:r>
            <a:r>
              <a:rPr lang="de-DE" dirty="0" err="1"/>
              <a:t>Moosbrugger</a:t>
            </a:r>
            <a:r>
              <a:rPr lang="de-DE" dirty="0"/>
              <a:t> &amp; </a:t>
            </a:r>
            <a:r>
              <a:rPr lang="de-DE" dirty="0" err="1"/>
              <a:t>Kelava</a:t>
            </a:r>
            <a:r>
              <a:rPr lang="de-DE" dirty="0"/>
              <a:t>, 2020, S. 667)</a:t>
            </a:r>
          </a:p>
        </p:txBody>
      </p:sp>
      <p:pic>
        <p:nvPicPr>
          <p:cNvPr id="16" name="Grafik 15">
            <a:extLst>
              <a:ext uri="{FF2B5EF4-FFF2-40B4-BE49-F238E27FC236}">
                <a16:creationId xmlns:a16="http://schemas.microsoft.com/office/drawing/2014/main" id="{B3D2E2B3-38E5-C34B-A6F2-6103F35EA813}"/>
              </a:ext>
            </a:extLst>
          </p:cNvPr>
          <p:cNvPicPr>
            <a:picLocks noChangeAspect="1"/>
          </p:cNvPicPr>
          <p:nvPr/>
        </p:nvPicPr>
        <p:blipFill>
          <a:blip r:embed="rId3"/>
          <a:stretch>
            <a:fillRect/>
          </a:stretch>
        </p:blipFill>
        <p:spPr>
          <a:xfrm>
            <a:off x="191344" y="2006351"/>
            <a:ext cx="7340600" cy="3632200"/>
          </a:xfrm>
          <a:prstGeom prst="rect">
            <a:avLst/>
          </a:prstGeom>
        </p:spPr>
      </p:pic>
      <p:sp>
        <p:nvSpPr>
          <p:cNvPr id="8" name="Rechteck 7">
            <a:extLst>
              <a:ext uri="{FF2B5EF4-FFF2-40B4-BE49-F238E27FC236}">
                <a16:creationId xmlns:a16="http://schemas.microsoft.com/office/drawing/2014/main" id="{3F75B861-6BF3-324C-911C-20E4C0B02A4B}"/>
              </a:ext>
            </a:extLst>
          </p:cNvPr>
          <p:cNvSpPr/>
          <p:nvPr/>
        </p:nvSpPr>
        <p:spPr>
          <a:xfrm>
            <a:off x="1343472" y="2804268"/>
            <a:ext cx="1964593" cy="912763"/>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DC95A79-8267-DF49-9E33-DBDE85D0FCD6}"/>
              </a:ext>
            </a:extLst>
          </p:cNvPr>
          <p:cNvSpPr/>
          <p:nvPr/>
        </p:nvSpPr>
        <p:spPr>
          <a:xfrm>
            <a:off x="3467746" y="3760679"/>
            <a:ext cx="1980181" cy="892250"/>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8AA58E3F-56E0-A84D-A227-964D4D7CD0FF}"/>
              </a:ext>
            </a:extLst>
          </p:cNvPr>
          <p:cNvSpPr/>
          <p:nvPr/>
        </p:nvSpPr>
        <p:spPr>
          <a:xfrm>
            <a:off x="5570175" y="4725144"/>
            <a:ext cx="1965984" cy="841608"/>
          </a:xfrm>
          <a:prstGeom prst="rect">
            <a:avLst/>
          </a:prstGeom>
          <a:solidFill>
            <a:srgbClr val="EB03FC">
              <a:alpha val="16000"/>
            </a:srgbClr>
          </a:solidFill>
          <a:ln>
            <a:solidFill>
              <a:srgbClr val="EB03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D7A1A17B-54D0-8048-91AE-589CC538BC05}"/>
              </a:ext>
            </a:extLst>
          </p:cNvPr>
          <p:cNvSpPr/>
          <p:nvPr/>
        </p:nvSpPr>
        <p:spPr>
          <a:xfrm>
            <a:off x="1343472" y="3789040"/>
            <a:ext cx="1964593" cy="912763"/>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66688097-FB2E-8449-9380-9601174C352E}"/>
              </a:ext>
            </a:extLst>
          </p:cNvPr>
          <p:cNvSpPr/>
          <p:nvPr/>
        </p:nvSpPr>
        <p:spPr>
          <a:xfrm>
            <a:off x="1343473" y="4757189"/>
            <a:ext cx="1970882" cy="881362"/>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6E19F471-3320-F34B-8578-AF1F4BB210E5}"/>
              </a:ext>
            </a:extLst>
          </p:cNvPr>
          <p:cNvSpPr/>
          <p:nvPr/>
        </p:nvSpPr>
        <p:spPr>
          <a:xfrm>
            <a:off x="3467747" y="4796944"/>
            <a:ext cx="1965984" cy="841608"/>
          </a:xfrm>
          <a:prstGeom prst="rect">
            <a:avLst/>
          </a:prstGeom>
          <a:solidFill>
            <a:srgbClr val="00B0F0">
              <a:alpha val="1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BD682ABD-5036-554A-A3CC-22E14342BF8A}"/>
              </a:ext>
            </a:extLst>
          </p:cNvPr>
          <p:cNvSpPr txBox="1"/>
          <p:nvPr/>
        </p:nvSpPr>
        <p:spPr>
          <a:xfrm>
            <a:off x="7723436" y="1691559"/>
            <a:ext cx="4498317" cy="4524315"/>
          </a:xfrm>
          <a:prstGeom prst="rect">
            <a:avLst/>
          </a:prstGeom>
          <a:noFill/>
        </p:spPr>
        <p:txBody>
          <a:bodyPr wrap="square" rtlCol="0">
            <a:spAutoFit/>
          </a:bodyPr>
          <a:lstStyle/>
          <a:p>
            <a:r>
              <a:rPr lang="de-DE" dirty="0" err="1">
                <a:solidFill>
                  <a:srgbClr val="EB03FC"/>
                </a:solidFill>
              </a:rPr>
              <a:t>Monomethod</a:t>
            </a:r>
            <a:r>
              <a:rPr lang="de-DE" dirty="0">
                <a:solidFill>
                  <a:srgbClr val="EB03FC"/>
                </a:solidFill>
              </a:rPr>
              <a:t>-Blöcke</a:t>
            </a:r>
            <a:r>
              <a:rPr lang="de-DE" dirty="0"/>
              <a:t>: Korrelationen zwischen Traits, die mit derselben Methode erfasst wurden</a:t>
            </a:r>
          </a:p>
          <a:p>
            <a:pPr marL="285750" indent="-285750">
              <a:buFont typeface="Arial" panose="020B0604020202020204" pitchFamily="34" charset="0"/>
              <a:buChar char="•"/>
            </a:pPr>
            <a:r>
              <a:rPr lang="de-DE" dirty="0" err="1">
                <a:solidFill>
                  <a:srgbClr val="FF9300"/>
                </a:solidFill>
              </a:rPr>
              <a:t>Monotrait-Monomethod</a:t>
            </a:r>
            <a:r>
              <a:rPr lang="de-DE" dirty="0">
                <a:solidFill>
                  <a:srgbClr val="FF9300"/>
                </a:solidFill>
              </a:rPr>
              <a:t> (MTMM)-Koeffizienten</a:t>
            </a:r>
            <a:r>
              <a:rPr lang="de-DE" dirty="0"/>
              <a:t>: Reliabilität</a:t>
            </a:r>
          </a:p>
          <a:p>
            <a:endParaRPr lang="de-DE" dirty="0">
              <a:solidFill>
                <a:srgbClr val="EB03FC"/>
              </a:solidFill>
            </a:endParaRPr>
          </a:p>
          <a:p>
            <a:r>
              <a:rPr lang="de-DE" dirty="0">
                <a:solidFill>
                  <a:srgbClr val="00B0F0"/>
                </a:solidFill>
              </a:rPr>
              <a:t>Heteromethode-Blöcke</a:t>
            </a:r>
            <a:r>
              <a:rPr lang="de-DE" dirty="0"/>
              <a:t>: Korrelationen zwischen Traits, die mit jeweils verschiedenen Methoden gemessen wurden</a:t>
            </a:r>
          </a:p>
          <a:p>
            <a:pPr marL="285750" indent="-285750">
              <a:buFont typeface="Arial" panose="020B0604020202020204" pitchFamily="34" charset="0"/>
              <a:buChar char="•"/>
            </a:pPr>
            <a:r>
              <a:rPr lang="de-DE" dirty="0" err="1">
                <a:solidFill>
                  <a:srgbClr val="00B050"/>
                </a:solidFill>
              </a:rPr>
              <a:t>Monotrait</a:t>
            </a:r>
            <a:r>
              <a:rPr lang="de-DE" dirty="0">
                <a:solidFill>
                  <a:srgbClr val="00B050"/>
                </a:solidFill>
              </a:rPr>
              <a:t>-Heteromethod (MTHM)-Koeffizienten</a:t>
            </a:r>
            <a:r>
              <a:rPr lang="de-DE" dirty="0"/>
              <a:t>: konvergente Validität</a:t>
            </a:r>
          </a:p>
          <a:p>
            <a:pPr marL="285750" indent="-285750">
              <a:buFont typeface="Arial" panose="020B0604020202020204" pitchFamily="34" charset="0"/>
              <a:buChar char="•"/>
            </a:pPr>
            <a:endParaRPr lang="de-DE" dirty="0"/>
          </a:p>
          <a:p>
            <a:r>
              <a:rPr lang="de-DE" dirty="0" err="1"/>
              <a:t>Heterotrait</a:t>
            </a:r>
            <a:r>
              <a:rPr lang="de-DE" dirty="0"/>
              <a:t>-Koeffizienten in den Nebendiagonalen</a:t>
            </a:r>
          </a:p>
          <a:p>
            <a:pPr marL="285750" indent="-285750">
              <a:buFont typeface="Arial" panose="020B0604020202020204" pitchFamily="34" charset="0"/>
              <a:buChar char="•"/>
            </a:pPr>
            <a:r>
              <a:rPr lang="de-DE" dirty="0"/>
              <a:t>Diese sollten </a:t>
            </a:r>
            <a:r>
              <a:rPr lang="de-DE" u="sng" dirty="0"/>
              <a:t>kleiner sein als die konvergenten </a:t>
            </a:r>
            <a:r>
              <a:rPr lang="de-DE" u="sng" dirty="0" err="1"/>
              <a:t>Validitätskoeffizienten</a:t>
            </a:r>
            <a:endParaRPr lang="de-DE" u="sng" dirty="0"/>
          </a:p>
        </p:txBody>
      </p:sp>
    </p:spTree>
    <p:extLst>
      <p:ext uri="{BB962C8B-B14F-4D97-AF65-F5344CB8AC3E}">
        <p14:creationId xmlns:p14="http://schemas.microsoft.com/office/powerpoint/2010/main" val="11661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lnSpcReduction="10000"/>
          </a:bodyPr>
          <a:lstStyle/>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r>
              <a:rPr lang="de-DE" dirty="0">
                <a:sym typeface="Symbol" pitchFamily="2" charset="2"/>
              </a:rPr>
              <a:t>Kriterium = Verhalten außerhalb der Testsituation</a:t>
            </a:r>
          </a:p>
          <a:p>
            <a:r>
              <a:rPr lang="de-DE" dirty="0">
                <a:sym typeface="Symbol" pitchFamily="2" charset="2"/>
              </a:rPr>
              <a:t>Betrifft v.a. die </a:t>
            </a:r>
            <a:r>
              <a:rPr lang="de-DE" dirty="0">
                <a:solidFill>
                  <a:srgbClr val="00727E"/>
                </a:solidFill>
                <a:sym typeface="Symbol" pitchFamily="2" charset="2"/>
              </a:rPr>
              <a:t>extrapolierende Interpretation</a:t>
            </a:r>
          </a:p>
          <a:p>
            <a:r>
              <a:rPr lang="de-DE" dirty="0">
                <a:sym typeface="Symbol" pitchFamily="2" charset="2"/>
              </a:rPr>
              <a:t>Feststellung durch Test-Kriterium-Korrelation</a:t>
            </a:r>
          </a:p>
          <a:p>
            <a:r>
              <a:rPr lang="de-DE" dirty="0">
                <a:sym typeface="Symbol" pitchFamily="2" charset="2"/>
              </a:rPr>
              <a:t>Geeignete Kriterien:</a:t>
            </a:r>
          </a:p>
          <a:p>
            <a:pPr lvl="1"/>
            <a:r>
              <a:rPr lang="de-DE" dirty="0">
                <a:sym typeface="Symbol" pitchFamily="2" charset="2"/>
              </a:rPr>
              <a:t>Abhängig von dem Anwendungszweck und Relevanz für die diagnostische Entscheidung</a:t>
            </a:r>
          </a:p>
          <a:p>
            <a:pPr lvl="1"/>
            <a:r>
              <a:rPr lang="de-DE" dirty="0">
                <a:sym typeface="Symbol" pitchFamily="2" charset="2"/>
              </a:rPr>
              <a:t>Reliable gemessen</a:t>
            </a:r>
          </a:p>
          <a:p>
            <a:pPr lvl="1"/>
            <a:r>
              <a:rPr lang="de-DE" dirty="0">
                <a:sym typeface="Symbol" pitchFamily="2" charset="2"/>
              </a:rPr>
              <a:t>Im Idealfall wird die Interpretation durch theoretische Annahmen und empirische Belege gestützt</a:t>
            </a: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solidFill>
              <a:srgbClr val="00727E"/>
            </a:solid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28</a:t>
            </a:fld>
            <a:endParaRPr lang="de-DE" altLang="en-US"/>
          </a:p>
        </p:txBody>
      </p:sp>
      <p:sp>
        <p:nvSpPr>
          <p:cNvPr id="7" name="Rechteck 6">
            <a:extLst>
              <a:ext uri="{FF2B5EF4-FFF2-40B4-BE49-F238E27FC236}">
                <a16:creationId xmlns:a16="http://schemas.microsoft.com/office/drawing/2014/main" id="{E4DEB7C4-12CE-3A45-9E52-E7E6A624F25A}"/>
              </a:ext>
            </a:extLst>
          </p:cNvPr>
          <p:cNvSpPr/>
          <p:nvPr/>
        </p:nvSpPr>
        <p:spPr>
          <a:xfrm>
            <a:off x="838200" y="1484784"/>
            <a:ext cx="10513168" cy="1584176"/>
          </a:xfrm>
          <a:prstGeom prst="rect">
            <a:avLst/>
          </a:prstGeom>
          <a:noFill/>
          <a:ln w="38100">
            <a:solidFill>
              <a:srgbClr val="0072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solidFill>
                  <a:schemeClr val="tx1"/>
                </a:solidFill>
                <a:latin typeface="Arial" panose="020B0604020202020204" pitchFamily="34" charset="0"/>
                <a:cs typeface="Arial" panose="020B0604020202020204" pitchFamily="34" charset="0"/>
                <a:sym typeface="Symbol" pitchFamily="2" charset="2"/>
              </a:rPr>
              <a:t>„Ein Test weist Kriteriumsvalidität auf, wenn von einem </a:t>
            </a:r>
            <a:r>
              <a:rPr lang="de-DE" sz="2400" dirty="0" err="1">
                <a:solidFill>
                  <a:srgbClr val="00727E"/>
                </a:solidFill>
                <a:latin typeface="Arial" panose="020B0604020202020204" pitchFamily="34" charset="0"/>
                <a:cs typeface="Arial" panose="020B0604020202020204" pitchFamily="34" charset="0"/>
                <a:sym typeface="Symbol" pitchFamily="2" charset="2"/>
              </a:rPr>
              <a:t>Testwert</a:t>
            </a:r>
            <a:r>
              <a:rPr lang="de-DE" sz="2400" dirty="0">
                <a:solidFill>
                  <a:schemeClr val="tx1"/>
                </a:solidFill>
                <a:latin typeface="Arial" panose="020B0604020202020204" pitchFamily="34" charset="0"/>
                <a:cs typeface="Arial" panose="020B0604020202020204" pitchFamily="34" charset="0"/>
                <a:sym typeface="Symbol" pitchFamily="2" charset="2"/>
              </a:rPr>
              <a:t> […] erfolgreich </a:t>
            </a:r>
            <a:r>
              <a:rPr lang="de-DE" sz="2400" dirty="0">
                <a:solidFill>
                  <a:srgbClr val="00727E"/>
                </a:solidFill>
                <a:latin typeface="Arial" panose="020B0604020202020204" pitchFamily="34" charset="0"/>
                <a:cs typeface="Arial" panose="020B0604020202020204" pitchFamily="34" charset="0"/>
                <a:sym typeface="Symbol" pitchFamily="2" charset="2"/>
              </a:rPr>
              <a:t>auf ein ‚Kriterium‘ </a:t>
            </a:r>
            <a:r>
              <a:rPr lang="de-DE" sz="2400" dirty="0">
                <a:solidFill>
                  <a:schemeClr val="tx1"/>
                </a:solidFill>
                <a:latin typeface="Arial" panose="020B0604020202020204" pitchFamily="34" charset="0"/>
                <a:cs typeface="Arial" panose="020B0604020202020204" pitchFamily="34" charset="0"/>
                <a:sym typeface="Symbol" pitchFamily="2" charset="2"/>
              </a:rPr>
              <a:t>[…] </a:t>
            </a:r>
            <a:r>
              <a:rPr lang="de-DE" sz="2400" dirty="0">
                <a:solidFill>
                  <a:srgbClr val="00727E"/>
                </a:solidFill>
                <a:latin typeface="Arial" panose="020B0604020202020204" pitchFamily="34" charset="0"/>
                <a:cs typeface="Arial" panose="020B0604020202020204" pitchFamily="34" charset="0"/>
                <a:sym typeface="Symbol" pitchFamily="2" charset="2"/>
              </a:rPr>
              <a:t>extrapoliert</a:t>
            </a:r>
            <a:r>
              <a:rPr lang="de-DE" sz="2400" dirty="0">
                <a:solidFill>
                  <a:schemeClr val="tx1"/>
                </a:solidFill>
                <a:latin typeface="Arial" panose="020B0604020202020204" pitchFamily="34" charset="0"/>
                <a:cs typeface="Arial" panose="020B0604020202020204" pitchFamily="34" charset="0"/>
                <a:sym typeface="Symbol" pitchFamily="2" charset="2"/>
              </a:rPr>
              <a:t> werden kann. Die Enge dieser Beziehung und ihre Belastbarkeit […] [sind entscheidend].“ (</a:t>
            </a:r>
            <a:r>
              <a:rPr lang="de-DE" sz="2400" dirty="0" err="1">
                <a:solidFill>
                  <a:schemeClr val="tx1"/>
                </a:solidFill>
                <a:latin typeface="Arial" panose="020B0604020202020204" pitchFamily="34" charset="0"/>
                <a:cs typeface="Arial" panose="020B0604020202020204" pitchFamily="34" charset="0"/>
                <a:sym typeface="Symbol" pitchFamily="2" charset="2"/>
              </a:rPr>
              <a:t>Moosbrugger</a:t>
            </a:r>
            <a:r>
              <a:rPr lang="de-DE" sz="2400" dirty="0">
                <a:solidFill>
                  <a:schemeClr val="tx1"/>
                </a:solidFill>
                <a:latin typeface="Arial" panose="020B0604020202020204" pitchFamily="34" charset="0"/>
                <a:cs typeface="Arial" panose="020B0604020202020204" pitchFamily="34" charset="0"/>
                <a:sym typeface="Symbol" pitchFamily="2" charset="2"/>
              </a:rPr>
              <a:t> &amp; </a:t>
            </a:r>
            <a:r>
              <a:rPr lang="de-DE" sz="2400" dirty="0" err="1">
                <a:solidFill>
                  <a:schemeClr val="tx1"/>
                </a:solidFill>
                <a:latin typeface="Arial" panose="020B0604020202020204" pitchFamily="34" charset="0"/>
                <a:cs typeface="Arial" panose="020B0604020202020204" pitchFamily="34" charset="0"/>
                <a:sym typeface="Symbol" pitchFamily="2" charset="2"/>
              </a:rPr>
              <a:t>Kelava</a:t>
            </a:r>
            <a:r>
              <a:rPr lang="de-DE" sz="2400" dirty="0">
                <a:solidFill>
                  <a:schemeClr val="tx1"/>
                </a:solidFill>
                <a:latin typeface="Arial" panose="020B0604020202020204" pitchFamily="34" charset="0"/>
                <a:cs typeface="Arial" panose="020B0604020202020204" pitchFamily="34" charset="0"/>
                <a:sym typeface="Symbol" pitchFamily="2" charset="2"/>
              </a:rPr>
              <a:t>, 2020, S. 33)</a:t>
            </a:r>
          </a:p>
        </p:txBody>
      </p:sp>
    </p:spTree>
    <p:extLst>
      <p:ext uri="{BB962C8B-B14F-4D97-AF65-F5344CB8AC3E}">
        <p14:creationId xmlns:p14="http://schemas.microsoft.com/office/powerpoint/2010/main" val="7904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0" indent="0">
              <a:buNone/>
            </a:pPr>
            <a:r>
              <a:rPr lang="de-DE" dirty="0">
                <a:sym typeface="Symbol" pitchFamily="2" charset="2"/>
              </a:rPr>
              <a:t>Arten der Kriteriumsvalidität je nachdem, zu welchem Zeitpunkt das Kriterium auftrat oder gemessen wurde</a:t>
            </a:r>
          </a:p>
          <a:p>
            <a:pPr marL="0" indent="0">
              <a:buNone/>
            </a:pPr>
            <a:endParaRPr lang="de-DE" dirty="0">
              <a:sym typeface="Symbol" pitchFamily="2" charset="2"/>
            </a:endParaRPr>
          </a:p>
          <a:p>
            <a:pPr marL="457200" indent="-457200">
              <a:buAutoNum type="arabicPeriod"/>
            </a:pPr>
            <a:r>
              <a:rPr lang="de-DE" dirty="0">
                <a:sym typeface="Symbol" pitchFamily="2" charset="2"/>
              </a:rPr>
              <a:t>Vorhersage-/ prognostische Validität</a:t>
            </a:r>
          </a:p>
          <a:p>
            <a:pPr lvl="1"/>
            <a:r>
              <a:rPr lang="de-DE" dirty="0">
                <a:sym typeface="Symbol" pitchFamily="2" charset="2"/>
              </a:rPr>
              <a:t>Konstrukt zu MZP1, Kriterium zu MZP2</a:t>
            </a:r>
          </a:p>
          <a:p>
            <a:pPr marL="457200" indent="-457200">
              <a:buAutoNum type="arabicPeriod"/>
            </a:pPr>
            <a:r>
              <a:rPr lang="de-DE" dirty="0">
                <a:sym typeface="Symbol" pitchFamily="2" charset="2"/>
              </a:rPr>
              <a:t>Übereinstimmungsvalidität</a:t>
            </a:r>
          </a:p>
          <a:p>
            <a:pPr lvl="1"/>
            <a:r>
              <a:rPr lang="de-DE" dirty="0">
                <a:sym typeface="Symbol" pitchFamily="2" charset="2"/>
              </a:rPr>
              <a:t>Konstrukt und Kriterium werden zeitlich erhoben</a:t>
            </a:r>
          </a:p>
          <a:p>
            <a:pPr marL="457200" indent="-457200">
              <a:buAutoNum type="arabicPeriod"/>
            </a:pPr>
            <a:r>
              <a:rPr lang="de-DE" dirty="0">
                <a:sym typeface="Symbol" pitchFamily="2" charset="2"/>
              </a:rPr>
              <a:t>Retrospektive Validität</a:t>
            </a:r>
          </a:p>
          <a:p>
            <a:pPr lvl="1"/>
            <a:r>
              <a:rPr lang="de-DE" dirty="0">
                <a:sym typeface="Symbol" pitchFamily="2" charset="2"/>
              </a:rPr>
              <a:t>Kriterium zu MZP1, Konstrukt zu MZP2</a:t>
            </a:r>
          </a:p>
          <a:p>
            <a:pPr marL="457200" indent="-457200">
              <a:buAutoNum type="arabicPeriod"/>
            </a:pPr>
            <a:r>
              <a:rPr lang="de-DE" dirty="0">
                <a:sym typeface="Symbol" pitchFamily="2" charset="2"/>
              </a:rPr>
              <a:t>Inkrementelle Validität</a:t>
            </a:r>
          </a:p>
          <a:p>
            <a:pPr lvl="1"/>
            <a:r>
              <a:rPr lang="de-DE" dirty="0">
                <a:sym typeface="Symbol" pitchFamily="2" charset="2"/>
              </a:rPr>
              <a:t>Überprüfung, in welchem Ausmaß sich die Vorhersagbarkeit eines Kriteriums durch die Hinzunahme eines Konstruktes zu bereits existierenden Tests hinzugenommen wird</a:t>
            </a:r>
          </a:p>
          <a:p>
            <a:pPr lvl="1"/>
            <a:r>
              <a:rPr lang="de-DE" dirty="0">
                <a:sym typeface="Symbol" pitchFamily="2" charset="2"/>
              </a:rPr>
              <a:t>(Multiple Regression)</a:t>
            </a:r>
          </a:p>
          <a:p>
            <a:pPr marL="914400" lvl="1" indent="-457200">
              <a:buAutoNum type="arabicPeriod"/>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29</a:t>
            </a:fld>
            <a:endParaRPr lang="de-DE" altLang="en-US"/>
          </a:p>
        </p:txBody>
      </p:sp>
    </p:spTree>
    <p:extLst>
      <p:ext uri="{BB962C8B-B14F-4D97-AF65-F5344CB8AC3E}">
        <p14:creationId xmlns:p14="http://schemas.microsoft.com/office/powerpoint/2010/main" val="22074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548680"/>
            <a:ext cx="10515600" cy="432049"/>
          </a:xfrm>
        </p:spPr>
        <p:txBody>
          <a:bodyPr/>
          <a:lstStyle/>
          <a:p>
            <a:r>
              <a:rPr lang="de-DE" dirty="0"/>
              <a:t>Semesterübersicht</a:t>
            </a:r>
          </a:p>
        </p:txBody>
      </p:sp>
      <p:graphicFrame>
        <p:nvGraphicFramePr>
          <p:cNvPr id="5" name="Inhaltsplatzhalter 3">
            <a:extLst>
              <a:ext uri="{FF2B5EF4-FFF2-40B4-BE49-F238E27FC236}">
                <a16:creationId xmlns:a16="http://schemas.microsoft.com/office/drawing/2014/main" id="{B2BE864E-85E8-3A41-B543-F35F870CE3AD}"/>
              </a:ext>
            </a:extLst>
          </p:cNvPr>
          <p:cNvGraphicFramePr>
            <a:graphicFrameLocks noGrp="1"/>
          </p:cNvGraphicFramePr>
          <p:nvPr>
            <p:ph idx="1"/>
            <p:extLst>
              <p:ext uri="{D42A27DB-BD31-4B8C-83A1-F6EECF244321}">
                <p14:modId xmlns:p14="http://schemas.microsoft.com/office/powerpoint/2010/main" val="2297217710"/>
              </p:ext>
            </p:extLst>
          </p:nvPr>
        </p:nvGraphicFramePr>
        <p:xfrm>
          <a:off x="551384" y="1268760"/>
          <a:ext cx="10831246" cy="5440680"/>
        </p:xfrm>
        <a:graphic>
          <a:graphicData uri="http://schemas.openxmlformats.org/drawingml/2006/table">
            <a:tbl>
              <a:tblPr firstRow="1" bandRow="1">
                <a:tableStyleId>{3B4B98B0-60AC-42C2-AFA5-B58CD77FA1E5}</a:tableStyleId>
              </a:tblPr>
              <a:tblGrid>
                <a:gridCol w="500253">
                  <a:extLst>
                    <a:ext uri="{9D8B030D-6E8A-4147-A177-3AD203B41FA5}">
                      <a16:colId xmlns:a16="http://schemas.microsoft.com/office/drawing/2014/main" val="20000"/>
                    </a:ext>
                  </a:extLst>
                </a:gridCol>
                <a:gridCol w="1800816">
                  <a:extLst>
                    <a:ext uri="{9D8B030D-6E8A-4147-A177-3AD203B41FA5}">
                      <a16:colId xmlns:a16="http://schemas.microsoft.com/office/drawing/2014/main" val="20001"/>
                    </a:ext>
                  </a:extLst>
                </a:gridCol>
                <a:gridCol w="8530177">
                  <a:extLst>
                    <a:ext uri="{9D8B030D-6E8A-4147-A177-3AD203B41FA5}">
                      <a16:colId xmlns:a16="http://schemas.microsoft.com/office/drawing/2014/main" val="20002"/>
                    </a:ext>
                  </a:extLst>
                </a:gridCol>
              </a:tblGrid>
              <a:tr h="274014">
                <a:tc>
                  <a:txBody>
                    <a:bodyPr/>
                    <a:lstStyle/>
                    <a:p>
                      <a:r>
                        <a:rPr lang="de-DE" sz="1500" b="0" dirty="0">
                          <a:latin typeface="Arial" panose="020B0604020202020204" pitchFamily="34" charset="0"/>
                          <a:cs typeface="Arial" panose="020B0604020202020204" pitchFamily="34" charset="0"/>
                        </a:rPr>
                        <a:t>Nr.</a:t>
                      </a:r>
                    </a:p>
                  </a:txBody>
                  <a:tcPr/>
                </a:tc>
                <a:tc>
                  <a:txBody>
                    <a:bodyPr/>
                    <a:lstStyle/>
                    <a:p>
                      <a:r>
                        <a:rPr lang="de-DE" sz="1500" b="0" dirty="0">
                          <a:latin typeface="Arial" panose="020B0604020202020204" pitchFamily="34" charset="0"/>
                          <a:cs typeface="Arial" panose="020B0604020202020204" pitchFamily="34" charset="0"/>
                        </a:rPr>
                        <a:t>Zeitraum </a:t>
                      </a:r>
                    </a:p>
                  </a:txBody>
                  <a:tcPr/>
                </a:tc>
                <a:tc>
                  <a:txBody>
                    <a:bodyPr/>
                    <a:lstStyle/>
                    <a:p>
                      <a:r>
                        <a:rPr lang="de-DE" sz="1500" b="0" dirty="0">
                          <a:latin typeface="Arial" panose="020B0604020202020204" pitchFamily="34" charset="0"/>
                          <a:cs typeface="Arial" panose="020B0604020202020204" pitchFamily="34" charset="0"/>
                        </a:rPr>
                        <a:t>Thema</a:t>
                      </a:r>
                    </a:p>
                  </a:txBody>
                  <a:tcPr/>
                </a:tc>
                <a:extLst>
                  <a:ext uri="{0D108BD9-81ED-4DB2-BD59-A6C34878D82A}">
                    <a16:rowId xmlns:a16="http://schemas.microsoft.com/office/drawing/2014/main" val="10000"/>
                  </a:ext>
                </a:extLst>
              </a:tr>
              <a:tr h="274014">
                <a:tc>
                  <a:txBody>
                    <a:bodyPr/>
                    <a:lstStyle/>
                    <a:p>
                      <a:r>
                        <a:rPr lang="de-DE" sz="1500" b="0" dirty="0">
                          <a:latin typeface="Arial" panose="020B0604020202020204" pitchFamily="34" charset="0"/>
                          <a:cs typeface="Arial" panose="020B0604020202020204" pitchFamily="34" charset="0"/>
                        </a:rPr>
                        <a:t>0</a:t>
                      </a:r>
                    </a:p>
                  </a:txBody>
                  <a:tcPr/>
                </a:tc>
                <a:tc>
                  <a:txBody>
                    <a:bodyPr/>
                    <a:lstStyle/>
                    <a:p>
                      <a:r>
                        <a:rPr lang="de-DE" sz="1500" b="0" dirty="0">
                          <a:latin typeface="Arial" panose="020B0604020202020204" pitchFamily="34" charset="0"/>
                          <a:cs typeface="Arial" panose="020B0604020202020204" pitchFamily="34" charset="0"/>
                        </a:rPr>
                        <a:t>25.10. – 29.10.</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Einführung &amp; Kursmodalitäten</a:t>
                      </a:r>
                    </a:p>
                  </a:txBody>
                  <a:tcPr/>
                </a:tc>
                <a:extLst>
                  <a:ext uri="{0D108BD9-81ED-4DB2-BD59-A6C34878D82A}">
                    <a16:rowId xmlns:a16="http://schemas.microsoft.com/office/drawing/2014/main" val="2932875165"/>
                  </a:ext>
                </a:extLst>
              </a:tr>
              <a:tr h="274014">
                <a:tc>
                  <a:txBody>
                    <a:bodyPr/>
                    <a:lstStyle/>
                    <a:p>
                      <a:r>
                        <a:rPr lang="de-DE" sz="1500" b="0" dirty="0">
                          <a:latin typeface="Arial" panose="020B0604020202020204" pitchFamily="34" charset="0"/>
                          <a:cs typeface="Arial" panose="020B0604020202020204" pitchFamily="34" charset="0"/>
                        </a:rPr>
                        <a:t>1</a:t>
                      </a:r>
                    </a:p>
                  </a:txBody>
                  <a:tcPr/>
                </a:tc>
                <a:tc>
                  <a:txBody>
                    <a:bodyPr/>
                    <a:lstStyle/>
                    <a:p>
                      <a:r>
                        <a:rPr lang="de-DE" sz="1500" b="0" dirty="0">
                          <a:latin typeface="Arial" panose="020B0604020202020204" pitchFamily="34" charset="0"/>
                          <a:cs typeface="Arial" panose="020B0604020202020204" pitchFamily="34" charset="0"/>
                        </a:rPr>
                        <a:t>01.11. </a:t>
                      </a:r>
                      <a:r>
                        <a:rPr lang="de-DE" sz="1500" b="0" kern="1200" dirty="0">
                          <a:solidFill>
                            <a:schemeClr val="tx1"/>
                          </a:solidFill>
                          <a:latin typeface="Arial" panose="020B0604020202020204" pitchFamily="34" charset="0"/>
                          <a:ea typeface="+mn-ea"/>
                          <a:cs typeface="Arial" panose="020B0604020202020204" pitchFamily="34" charset="0"/>
                        </a:rPr>
                        <a:t>–</a:t>
                      </a:r>
                      <a:r>
                        <a:rPr lang="de-DE" sz="1500" b="0" dirty="0">
                          <a:latin typeface="Arial" panose="020B0604020202020204" pitchFamily="34" charset="0"/>
                          <a:cs typeface="Arial" panose="020B0604020202020204" pitchFamily="34" charset="0"/>
                        </a:rPr>
                        <a:t> 05.11.</a:t>
                      </a:r>
                    </a:p>
                  </a:txBody>
                  <a:tcPr/>
                </a:tc>
                <a:tc>
                  <a:txBody>
                    <a:bodyPr/>
                    <a:lstStyle/>
                    <a:p>
                      <a:r>
                        <a:rPr lang="de-DE" sz="1500" b="0" dirty="0">
                          <a:latin typeface="Arial" panose="020B0604020202020204" pitchFamily="34" charset="0"/>
                          <a:cs typeface="Arial" panose="020B0604020202020204" pitchFamily="34" charset="0"/>
                        </a:rPr>
                        <a:t>Grundlagen und Gütekriterien</a:t>
                      </a:r>
                    </a:p>
                  </a:txBody>
                  <a:tcPr/>
                </a:tc>
                <a:extLst>
                  <a:ext uri="{0D108BD9-81ED-4DB2-BD59-A6C34878D82A}">
                    <a16:rowId xmlns:a16="http://schemas.microsoft.com/office/drawing/2014/main" val="10001"/>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08.11. – 12.11.</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Schritte der Testkonstruktion: Konstrukt-Definition &amp; Item-Generierung</a:t>
                      </a:r>
                    </a:p>
                  </a:txBody>
                  <a:tcPr/>
                </a:tc>
                <a:extLst>
                  <a:ext uri="{0D108BD9-81ED-4DB2-BD59-A6C34878D82A}">
                    <a16:rowId xmlns:a16="http://schemas.microsoft.com/office/drawing/2014/main" val="10002"/>
                  </a:ext>
                </a:extLst>
              </a:tr>
              <a:tr h="274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15.11. – 19.11.  </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Erstellung eines Testentwurfs</a:t>
                      </a:r>
                    </a:p>
                  </a:txBody>
                  <a:tcPr/>
                </a:tc>
                <a:extLst>
                  <a:ext uri="{0D108BD9-81ED-4DB2-BD59-A6C34878D82A}">
                    <a16:rowId xmlns:a16="http://schemas.microsoft.com/office/drawing/2014/main" val="10003"/>
                  </a:ext>
                </a:extLst>
              </a:tr>
              <a:tr h="274014">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500" i="1" kern="1200" dirty="0">
                          <a:solidFill>
                            <a:schemeClr val="tx1"/>
                          </a:solidFill>
                          <a:latin typeface="Arial" panose="020B0604020202020204" pitchFamily="34" charset="0"/>
                          <a:ea typeface="+mn-ea"/>
                          <a:cs typeface="Arial" panose="020B0604020202020204" pitchFamily="34" charset="0"/>
                        </a:rPr>
                        <a:t>Psychotage/Lektürewoche</a:t>
                      </a:r>
                    </a:p>
                  </a:txBody>
                  <a:tcPr/>
                </a:tc>
                <a:extLst>
                  <a:ext uri="{0D108BD9-81ED-4DB2-BD59-A6C34878D82A}">
                    <a16:rowId xmlns:a16="http://schemas.microsoft.com/office/drawing/2014/main" val="10004"/>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4</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29.11. – 03.12.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Klassische Testtheorie (KTT)</a:t>
                      </a:r>
                    </a:p>
                  </a:txBody>
                  <a:tcPr/>
                </a:tc>
                <a:extLst>
                  <a:ext uri="{0D108BD9-81ED-4DB2-BD59-A6C34878D82A}">
                    <a16:rowId xmlns:a16="http://schemas.microsoft.com/office/drawing/2014/main" val="10005"/>
                  </a:ext>
                </a:extLst>
              </a:tr>
              <a:tr h="283488">
                <a:tc>
                  <a:txBody>
                    <a:bodyPr/>
                    <a:lstStyle/>
                    <a:p>
                      <a:r>
                        <a:rPr lang="de-DE" sz="1500" kern="1200" dirty="0">
                          <a:solidFill>
                            <a:schemeClr val="tx1"/>
                          </a:solidFill>
                          <a:latin typeface="Arial" panose="020B0604020202020204" pitchFamily="34" charset="0"/>
                          <a:ea typeface="+mn-ea"/>
                          <a:cs typeface="Arial" panose="020B0604020202020204" pitchFamily="34" charset="0"/>
                        </a:rPr>
                        <a:t>5</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06.12. – 10.12.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Item Response Theorie (IRT)</a:t>
                      </a:r>
                    </a:p>
                  </a:txBody>
                  <a:tcPr/>
                </a:tc>
                <a:extLst>
                  <a:ext uri="{0D108BD9-81ED-4DB2-BD59-A6C34878D82A}">
                    <a16:rowId xmlns:a16="http://schemas.microsoft.com/office/drawing/2014/main" val="10006"/>
                  </a:ext>
                </a:extLst>
              </a:tr>
              <a:tr h="283488">
                <a:tc>
                  <a:txBody>
                    <a:bodyPr/>
                    <a:lstStyle/>
                    <a:p>
                      <a:r>
                        <a:rPr lang="de-DE" sz="1500" kern="1200" dirty="0">
                          <a:solidFill>
                            <a:schemeClr val="tx1"/>
                          </a:solidFill>
                          <a:latin typeface="Arial" panose="020B0604020202020204" pitchFamily="34" charset="0"/>
                          <a:ea typeface="+mn-ea"/>
                          <a:cs typeface="Arial" panose="020B0604020202020204" pitchFamily="34" charset="0"/>
                        </a:rPr>
                        <a:t>6</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13.12. – 17.12.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Exploratorische Faktorenanalyse (EFA)</a:t>
                      </a:r>
                    </a:p>
                  </a:txBody>
                  <a:tcPr/>
                </a:tc>
                <a:extLst>
                  <a:ext uri="{0D108BD9-81ED-4DB2-BD59-A6C34878D82A}">
                    <a16:rowId xmlns:a16="http://schemas.microsoft.com/office/drawing/2014/main" val="10007"/>
                  </a:ext>
                </a:extLst>
              </a:tr>
              <a:tr h="274014">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7</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20.12. – 07.01.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kern="1200" dirty="0" err="1">
                          <a:solidFill>
                            <a:schemeClr val="tx1"/>
                          </a:solidFill>
                          <a:latin typeface="Arial" panose="020B0604020202020204" pitchFamily="34" charset="0"/>
                          <a:ea typeface="+mn-ea"/>
                          <a:cs typeface="Arial" panose="020B0604020202020204" pitchFamily="34" charset="0"/>
                        </a:rPr>
                        <a:t>Itemanalyse</a:t>
                      </a:r>
                      <a:endParaRPr lang="de-DE" sz="15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8"/>
                  </a:ext>
                </a:extLst>
              </a:tr>
              <a:tr h="274014">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endParaRPr lang="de-DE" sz="15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500" i="1" kern="1200" dirty="0">
                          <a:solidFill>
                            <a:schemeClr val="tx1"/>
                          </a:solidFill>
                          <a:latin typeface="Arial" panose="020B0604020202020204" pitchFamily="34" charset="0"/>
                          <a:ea typeface="+mn-ea"/>
                          <a:cs typeface="Arial" panose="020B0604020202020204" pitchFamily="34" charset="0"/>
                        </a:rPr>
                        <a:t>Weihnachtsferien</a:t>
                      </a:r>
                    </a:p>
                  </a:txBody>
                  <a:tcPr/>
                </a:tc>
                <a:extLst>
                  <a:ext uri="{0D108BD9-81ED-4DB2-BD59-A6C34878D82A}">
                    <a16:rowId xmlns:a16="http://schemas.microsoft.com/office/drawing/2014/main" val="10009"/>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8</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03.01. – 07.01.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err="1">
                          <a:solidFill>
                            <a:schemeClr val="tx1"/>
                          </a:solidFill>
                          <a:latin typeface="Arial" panose="020B0604020202020204" pitchFamily="34" charset="0"/>
                          <a:ea typeface="+mn-ea"/>
                          <a:cs typeface="Arial" panose="020B0604020202020204" pitchFamily="34" charset="0"/>
                        </a:rPr>
                        <a:t>Itemselektion</a:t>
                      </a:r>
                      <a:r>
                        <a:rPr lang="de-DE" sz="1500" kern="1200" dirty="0">
                          <a:solidFill>
                            <a:schemeClr val="tx1"/>
                          </a:solidFill>
                          <a:latin typeface="Arial" panose="020B0604020202020204" pitchFamily="34" charset="0"/>
                          <a:ea typeface="+mn-ea"/>
                          <a:cs typeface="Arial" panose="020B0604020202020204" pitchFamily="34" charset="0"/>
                        </a:rPr>
                        <a:t> und Testrevision</a:t>
                      </a:r>
                    </a:p>
                  </a:txBody>
                  <a:tcPr/>
                </a:tc>
                <a:extLst>
                  <a:ext uri="{0D108BD9-81ED-4DB2-BD59-A6C34878D82A}">
                    <a16:rowId xmlns:a16="http://schemas.microsoft.com/office/drawing/2014/main" val="3592136230"/>
                  </a:ext>
                </a:extLst>
              </a:tr>
              <a:tr h="274014">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9</a:t>
                      </a:r>
                    </a:p>
                  </a:txBody>
                  <a:tcPr/>
                </a:tc>
                <a:tc>
                  <a:txBody>
                    <a:bodyPr/>
                    <a:lstStyle/>
                    <a:p>
                      <a:r>
                        <a:rPr lang="de-DE" sz="1500" b="0" kern="1200" dirty="0">
                          <a:solidFill>
                            <a:schemeClr val="tx1"/>
                          </a:solidFill>
                          <a:latin typeface="Arial" panose="020B0604020202020204" pitchFamily="34" charset="0"/>
                          <a:ea typeface="+mn-ea"/>
                          <a:cs typeface="Arial" panose="020B0604020202020204" pitchFamily="34" charset="0"/>
                        </a:rPr>
                        <a:t>10.01. – 14.01.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0" kern="1200" dirty="0">
                          <a:solidFill>
                            <a:schemeClr val="tx1"/>
                          </a:solidFill>
                          <a:latin typeface="Arial" panose="020B0604020202020204" pitchFamily="34" charset="0"/>
                          <a:ea typeface="+mn-ea"/>
                          <a:cs typeface="Arial" panose="020B0604020202020204" pitchFamily="34" charset="0"/>
                        </a:rPr>
                        <a:t>Objektivität</a:t>
                      </a:r>
                    </a:p>
                  </a:txBody>
                  <a:tcPr/>
                </a:tc>
                <a:extLst>
                  <a:ext uri="{0D108BD9-81ED-4DB2-BD59-A6C34878D82A}">
                    <a16:rowId xmlns:a16="http://schemas.microsoft.com/office/drawing/2014/main" val="10010"/>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10</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17.01. – 21.01.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Reliabilität</a:t>
                      </a:r>
                    </a:p>
                  </a:txBody>
                  <a:tcPr/>
                </a:tc>
                <a:extLst>
                  <a:ext uri="{0D108BD9-81ED-4DB2-BD59-A6C34878D82A}">
                    <a16:rowId xmlns:a16="http://schemas.microsoft.com/office/drawing/2014/main" val="10011"/>
                  </a:ext>
                </a:extLst>
              </a:tr>
              <a:tr h="274014">
                <a:tc>
                  <a:txBody>
                    <a:bodyPr/>
                    <a:lstStyle/>
                    <a:p>
                      <a:r>
                        <a:rPr lang="de-DE" sz="1500" b="1" kern="1200" dirty="0">
                          <a:solidFill>
                            <a:schemeClr val="tx1"/>
                          </a:solidFill>
                          <a:latin typeface="Arial" panose="020B0604020202020204" pitchFamily="34" charset="0"/>
                          <a:ea typeface="+mn-ea"/>
                          <a:cs typeface="Arial" panose="020B0604020202020204" pitchFamily="34" charset="0"/>
                        </a:rPr>
                        <a:t>11</a:t>
                      </a:r>
                    </a:p>
                  </a:txBody>
                  <a:tcPr/>
                </a:tc>
                <a:tc>
                  <a:txBody>
                    <a:bodyPr/>
                    <a:lstStyle/>
                    <a:p>
                      <a:r>
                        <a:rPr lang="de-DE" sz="1500" b="1" kern="1200" dirty="0">
                          <a:solidFill>
                            <a:schemeClr val="tx1"/>
                          </a:solidFill>
                          <a:latin typeface="Arial" panose="020B0604020202020204" pitchFamily="34" charset="0"/>
                          <a:ea typeface="+mn-ea"/>
                          <a:cs typeface="Arial" panose="020B0604020202020204" pitchFamily="34" charset="0"/>
                        </a:rPr>
                        <a:t>24.01. – 28.01.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b="1" kern="1200" dirty="0">
                          <a:solidFill>
                            <a:schemeClr val="tx1"/>
                          </a:solidFill>
                          <a:latin typeface="Arial" panose="020B0604020202020204" pitchFamily="34" charset="0"/>
                          <a:ea typeface="+mn-ea"/>
                          <a:cs typeface="Arial" panose="020B0604020202020204" pitchFamily="34" charset="0"/>
                        </a:rPr>
                        <a:t>Validität</a:t>
                      </a:r>
                    </a:p>
                  </a:txBody>
                  <a:tcPr/>
                </a:tc>
                <a:extLst>
                  <a:ext uri="{0D108BD9-81ED-4DB2-BD59-A6C34878D82A}">
                    <a16:rowId xmlns:a16="http://schemas.microsoft.com/office/drawing/2014/main" val="893828756"/>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12</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31.01. – 04.02.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Normierung</a:t>
                      </a:r>
                    </a:p>
                  </a:txBody>
                  <a:tcPr/>
                </a:tc>
                <a:extLst>
                  <a:ext uri="{0D108BD9-81ED-4DB2-BD59-A6C34878D82A}">
                    <a16:rowId xmlns:a16="http://schemas.microsoft.com/office/drawing/2014/main" val="10012"/>
                  </a:ext>
                </a:extLst>
              </a:tr>
              <a:tr h="274014">
                <a:tc>
                  <a:txBody>
                    <a:bodyPr/>
                    <a:lstStyle/>
                    <a:p>
                      <a:r>
                        <a:rPr lang="de-DE" sz="1500" kern="1200" dirty="0">
                          <a:solidFill>
                            <a:schemeClr val="tx1"/>
                          </a:solidFill>
                          <a:latin typeface="Arial" panose="020B0604020202020204" pitchFamily="34" charset="0"/>
                          <a:ea typeface="+mn-ea"/>
                          <a:cs typeface="Arial" panose="020B0604020202020204" pitchFamily="34" charset="0"/>
                        </a:rPr>
                        <a:t>13</a:t>
                      </a:r>
                    </a:p>
                  </a:txBody>
                  <a:tcPr/>
                </a:tc>
                <a:tc>
                  <a:txBody>
                    <a:bodyPr/>
                    <a:lstStyle/>
                    <a:p>
                      <a:r>
                        <a:rPr lang="de-DE" sz="1500" kern="1200" dirty="0">
                          <a:solidFill>
                            <a:schemeClr val="tx1"/>
                          </a:solidFill>
                          <a:latin typeface="Arial" panose="020B0604020202020204" pitchFamily="34" charset="0"/>
                          <a:ea typeface="+mn-ea"/>
                          <a:cs typeface="Arial" panose="020B0604020202020204" pitchFamily="34" charset="0"/>
                        </a:rPr>
                        <a:t>07.02. – 11.02.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500" kern="1200" dirty="0">
                          <a:solidFill>
                            <a:schemeClr val="tx1"/>
                          </a:solidFill>
                          <a:latin typeface="Arial" panose="020B0604020202020204" pitchFamily="34" charset="0"/>
                          <a:ea typeface="+mn-ea"/>
                          <a:cs typeface="Arial" panose="020B0604020202020204" pitchFamily="34" charset="0"/>
                        </a:rPr>
                        <a:t>Puffer/Fragenrunde</a:t>
                      </a:r>
                    </a:p>
                  </a:txBody>
                  <a:tcPr/>
                </a:tc>
                <a:extLst>
                  <a:ext uri="{0D108BD9-81ED-4DB2-BD59-A6C34878D82A}">
                    <a16:rowId xmlns:a16="http://schemas.microsoft.com/office/drawing/2014/main" val="10013"/>
                  </a:ext>
                </a:extLst>
              </a:tr>
            </a:tbl>
          </a:graphicData>
        </a:graphic>
      </p:graphicFrame>
      <p:sp>
        <p:nvSpPr>
          <p:cNvPr id="3" name="Foliennummernplatzhalter 2">
            <a:extLst>
              <a:ext uri="{FF2B5EF4-FFF2-40B4-BE49-F238E27FC236}">
                <a16:creationId xmlns:a16="http://schemas.microsoft.com/office/drawing/2014/main" id="{9B129732-9422-5247-82C4-6478A62C1833}"/>
              </a:ext>
            </a:extLst>
          </p:cNvPr>
          <p:cNvSpPr>
            <a:spLocks noGrp="1"/>
          </p:cNvSpPr>
          <p:nvPr>
            <p:ph type="sldNum" sz="quarter" idx="12"/>
          </p:nvPr>
        </p:nvSpPr>
        <p:spPr>
          <a:xfrm>
            <a:off x="8610600" y="6669360"/>
            <a:ext cx="2743200" cy="249385"/>
          </a:xfrm>
        </p:spPr>
        <p:txBody>
          <a:bodyPr/>
          <a:lstStyle/>
          <a:p>
            <a:fld id="{D88BBF32-1173-4EF2-97EE-2222D8C2F03B}" type="slidenum">
              <a:rPr lang="de-DE" smtClean="0"/>
              <a:pPr/>
              <a:t>3</a:t>
            </a:fld>
            <a:endParaRPr lang="de-DE" dirty="0"/>
          </a:p>
        </p:txBody>
      </p:sp>
    </p:spTree>
    <p:extLst>
      <p:ext uri="{BB962C8B-B14F-4D97-AF65-F5344CB8AC3E}">
        <p14:creationId xmlns:p14="http://schemas.microsoft.com/office/powerpoint/2010/main" val="316206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lnSpcReduction="10000"/>
          </a:bodyPr>
          <a:lstStyle/>
          <a:p>
            <a:pPr marL="0" indent="0">
              <a:buNone/>
            </a:pPr>
            <a:r>
              <a:rPr lang="de-DE" dirty="0">
                <a:sym typeface="Symbol" pitchFamily="2" charset="2"/>
              </a:rPr>
              <a:t>Hängt ab von…</a:t>
            </a:r>
          </a:p>
          <a:p>
            <a:r>
              <a:rPr lang="de-DE" dirty="0">
                <a:sym typeface="Symbol" pitchFamily="2" charset="2"/>
              </a:rPr>
              <a:t>Inhaltsvalidität und Reliabilität</a:t>
            </a:r>
          </a:p>
          <a:p>
            <a:pPr lvl="1"/>
            <a:r>
              <a:rPr lang="de-DE" dirty="0">
                <a:sym typeface="Symbol" pitchFamily="2" charset="2"/>
              </a:rPr>
              <a:t> von Testwerten des interessierenden Konstruktes und des Kriteriums</a:t>
            </a:r>
          </a:p>
          <a:p>
            <a:r>
              <a:rPr lang="de-DE" dirty="0" err="1">
                <a:sym typeface="Symbol" pitchFamily="2" charset="2"/>
              </a:rPr>
              <a:t>Kriteriumskontamination</a:t>
            </a:r>
            <a:endParaRPr lang="de-DE" dirty="0">
              <a:sym typeface="Symbol" pitchFamily="2" charset="2"/>
            </a:endParaRPr>
          </a:p>
          <a:p>
            <a:pPr lvl="1"/>
            <a:r>
              <a:rPr lang="de-DE" dirty="0">
                <a:sym typeface="Symbol" pitchFamily="2" charset="2"/>
              </a:rPr>
              <a:t>Das Kriterium misst etwas anderes als das beabsichtigte Verhalten</a:t>
            </a:r>
          </a:p>
          <a:p>
            <a:pPr lvl="2"/>
            <a:r>
              <a:rPr lang="de-DE" dirty="0">
                <a:sym typeface="Symbol" pitchFamily="2" charset="2"/>
              </a:rPr>
              <a:t>Das gewählte Kriterium ist „kontaminiert“</a:t>
            </a:r>
          </a:p>
          <a:p>
            <a:pPr lvl="1"/>
            <a:r>
              <a:rPr lang="de-DE" dirty="0">
                <a:sym typeface="Symbol" pitchFamily="2" charset="2"/>
              </a:rPr>
              <a:t>z.B. Leistung einer Friseurin, Kriterium: „Anzahl von Neukunden“ in den letzten 3 Monaten</a:t>
            </a:r>
          </a:p>
          <a:p>
            <a:pPr lvl="1"/>
            <a:r>
              <a:rPr lang="de-DE" dirty="0">
                <a:sym typeface="Symbol" pitchFamily="2" charset="2"/>
              </a:rPr>
              <a:t>Kontamination: „Anzahl von Neukunden“ hängt auch von anderen Faktoren als der Leistung der Friseurin ab (Preis für einen Haarschnitt)</a:t>
            </a:r>
          </a:p>
          <a:p>
            <a:pPr lvl="1"/>
            <a:endParaRPr lang="de-DE" dirty="0">
              <a:sym typeface="Symbol" pitchFamily="2" charset="2"/>
            </a:endParaRPr>
          </a:p>
          <a:p>
            <a:r>
              <a:rPr lang="de-DE" dirty="0" err="1">
                <a:sym typeface="Symbol" pitchFamily="2" charset="2"/>
              </a:rPr>
              <a:t>Kriteriumsdefizienz</a:t>
            </a:r>
            <a:endParaRPr lang="de-DE" dirty="0">
              <a:sym typeface="Symbol" pitchFamily="2" charset="2"/>
            </a:endParaRPr>
          </a:p>
          <a:p>
            <a:pPr lvl="1"/>
            <a:r>
              <a:rPr lang="de-DE" dirty="0"/>
              <a:t>Ausmaß, in dem das Kriterium relevante Aspekte des zu erfassenden Verhaltens nicht misst</a:t>
            </a:r>
          </a:p>
          <a:p>
            <a:pPr lvl="1"/>
            <a:r>
              <a:rPr lang="de-DE" dirty="0">
                <a:sym typeface="Symbol" pitchFamily="2" charset="2"/>
              </a:rPr>
              <a:t>Z.B. „Anzahl der Neukunden“ beinhaltet nicht die Information darüber, ob die Neukunden zufrieden sind mit der Leistung </a:t>
            </a:r>
            <a:r>
              <a:rPr lang="de-DE">
                <a:sym typeface="Symbol" pitchFamily="2" charset="2"/>
              </a:rPr>
              <a:t>„Haarschnitt“</a:t>
            </a:r>
            <a:endParaRPr lang="de-DE" dirty="0">
              <a:sym typeface="Symbol" pitchFamily="2" charset="2"/>
            </a:endParaRPr>
          </a:p>
          <a:p>
            <a:pPr lvl="1"/>
            <a:endParaRPr lang="de-DE" dirty="0">
              <a:sym typeface="Symbol" pitchFamily="2" charset="2"/>
            </a:endParaRPr>
          </a:p>
          <a:p>
            <a:pPr marL="914400" lvl="1" indent="-457200">
              <a:buAutoNum type="arabicPeriod"/>
            </a:pPr>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3 Kriteriumsvalidität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30</a:t>
            </a:fld>
            <a:endParaRPr lang="de-DE" altLang="en-US"/>
          </a:p>
        </p:txBody>
      </p:sp>
    </p:spTree>
    <p:extLst>
      <p:ext uri="{BB962C8B-B14F-4D97-AF65-F5344CB8AC3E}">
        <p14:creationId xmlns:p14="http://schemas.microsoft.com/office/powerpoint/2010/main" val="36969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pPr marL="914400" lvl="1" indent="-457200">
              <a:buAutoNum type="arabicPeriod"/>
            </a:pPr>
            <a:endParaRPr lang="de-DE" dirty="0">
              <a:sym typeface="Symbol" pitchFamily="2" charset="2"/>
            </a:endParaRPr>
          </a:p>
          <a:p>
            <a:r>
              <a:rPr lang="de-DE" dirty="0">
                <a:sym typeface="Symbol" pitchFamily="2" charset="2"/>
              </a:rPr>
              <a:t>Bitte bearbeiten Sie die Übung zur Validität auf OLAT </a:t>
            </a:r>
            <a:r>
              <a:rPr lang="de-DE" dirty="0">
                <a:sym typeface="Wingdings" pitchFamily="2" charset="2"/>
              </a:rPr>
              <a:t></a:t>
            </a:r>
            <a:endParaRPr lang="de-DE" dirty="0">
              <a:sym typeface="Symbol" pitchFamily="2" charset="2"/>
            </a:endParaRPr>
          </a:p>
          <a:p>
            <a:endParaRPr lang="de-DE" dirty="0">
              <a:sym typeface="Symbol" pitchFamily="2" charset="2"/>
            </a:endParaRPr>
          </a:p>
          <a:p>
            <a:endParaRPr lang="de-DE" dirty="0">
              <a:sym typeface="Symbol" pitchFamily="2" charset="2"/>
            </a:endParaRPr>
          </a:p>
          <a:p>
            <a:pPr marL="0" indent="0">
              <a:buNone/>
            </a:pPr>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a:xfrm>
            <a:off x="838200" y="365128"/>
            <a:ext cx="10515600" cy="596546"/>
          </a:xfrm>
          <a:ln w="38100">
            <a:noFill/>
          </a:ln>
        </p:spPr>
        <p:txBody>
          <a:bodyPr/>
          <a:lstStyle/>
          <a:p>
            <a:r>
              <a:rPr lang="de-DE" dirty="0"/>
              <a:t>4 Last but not least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31</a:t>
            </a:fld>
            <a:endParaRPr lang="de-DE" altLang="en-US"/>
          </a:p>
        </p:txBody>
      </p:sp>
    </p:spTree>
    <p:extLst>
      <p:ext uri="{BB962C8B-B14F-4D97-AF65-F5344CB8AC3E}">
        <p14:creationId xmlns:p14="http://schemas.microsoft.com/office/powerpoint/2010/main" val="2872658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4" name="Foliennummernplatzhalter 3"/>
          <p:cNvSpPr>
            <a:spLocks noGrp="1"/>
          </p:cNvSpPr>
          <p:nvPr>
            <p:ph type="sldNum" sz="quarter" idx="12"/>
          </p:nvPr>
        </p:nvSpPr>
        <p:spPr/>
        <p:txBody>
          <a:bodyPr/>
          <a:lstStyle/>
          <a:p>
            <a:pPr>
              <a:defRPr/>
            </a:pPr>
            <a:fld id="{46668DF9-31B9-4574-BE62-D39E929935C9}" type="slidenum">
              <a:rPr lang="de-DE" altLang="en-US" smtClean="0"/>
              <a:pPr>
                <a:defRPr/>
              </a:pPr>
              <a:t>32</a:t>
            </a:fld>
            <a:endParaRPr lang="de-DE" altLang="en-US"/>
          </a:p>
        </p:txBody>
      </p:sp>
      <p:sp>
        <p:nvSpPr>
          <p:cNvPr id="7" name="Inhaltsplatzhalter 5">
            <a:extLst>
              <a:ext uri="{FF2B5EF4-FFF2-40B4-BE49-F238E27FC236}">
                <a16:creationId xmlns:a16="http://schemas.microsoft.com/office/drawing/2014/main" id="{56BCBE5F-D190-844F-BC9C-5301E43CD14F}"/>
              </a:ext>
            </a:extLst>
          </p:cNvPr>
          <p:cNvSpPr>
            <a:spLocks noGrp="1"/>
          </p:cNvSpPr>
          <p:nvPr>
            <p:ph sz="half" idx="2"/>
          </p:nvPr>
        </p:nvSpPr>
        <p:spPr>
          <a:xfrm>
            <a:off x="839728" y="3408708"/>
            <a:ext cx="10728819" cy="563885"/>
          </a:xfrm>
        </p:spPr>
        <p:txBody>
          <a:bodyPr>
            <a:normAutofit/>
          </a:bodyPr>
          <a:lstStyle/>
          <a:p>
            <a:pPr marL="0" indent="0">
              <a:buNone/>
            </a:pPr>
            <a:r>
              <a:rPr lang="de-DE" dirty="0"/>
              <a:t>Schön, dass Sie da waren und bis nächste Woche!</a:t>
            </a:r>
            <a:endParaRPr lang="ar-AE" dirty="0"/>
          </a:p>
        </p:txBody>
      </p:sp>
    </p:spTree>
    <p:extLst>
      <p:ext uri="{BB962C8B-B14F-4D97-AF65-F5344CB8AC3E}">
        <p14:creationId xmlns:p14="http://schemas.microsoft.com/office/powerpoint/2010/main" val="500787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4" name="Foliennummernplatzhalter 3"/>
          <p:cNvSpPr>
            <a:spLocks noGrp="1"/>
          </p:cNvSpPr>
          <p:nvPr>
            <p:ph type="sldNum" sz="quarter" idx="12"/>
          </p:nvPr>
        </p:nvSpPr>
        <p:spPr/>
        <p:txBody>
          <a:bodyPr/>
          <a:lstStyle/>
          <a:p>
            <a:pPr>
              <a:defRPr/>
            </a:pPr>
            <a:fld id="{46668DF9-31B9-4574-BE62-D39E929935C9}" type="slidenum">
              <a:rPr lang="de-DE" altLang="en-US" smtClean="0"/>
              <a:pPr>
                <a:defRPr/>
              </a:pPr>
              <a:t>33</a:t>
            </a:fld>
            <a:endParaRPr lang="de-DE" altLang="en-US"/>
          </a:p>
        </p:txBody>
      </p:sp>
      <p:sp>
        <p:nvSpPr>
          <p:cNvPr id="5" name="Inhaltsplatzhalter 4">
            <a:extLst>
              <a:ext uri="{FF2B5EF4-FFF2-40B4-BE49-F238E27FC236}">
                <a16:creationId xmlns:a16="http://schemas.microsoft.com/office/drawing/2014/main" id="{9C10D1F7-9319-5844-8921-ED16080143E8}"/>
              </a:ext>
            </a:extLst>
          </p:cNvPr>
          <p:cNvSpPr>
            <a:spLocks noGrp="1"/>
          </p:cNvSpPr>
          <p:nvPr>
            <p:ph sz="half" idx="2"/>
          </p:nvPr>
        </p:nvSpPr>
        <p:spPr>
          <a:xfrm>
            <a:off x="839789" y="1556792"/>
            <a:ext cx="10872835" cy="4632871"/>
          </a:xfrm>
        </p:spPr>
        <p:txBody>
          <a:bodyPr/>
          <a:lstStyle/>
          <a:p>
            <a:r>
              <a:rPr lang="de-DE" dirty="0" err="1"/>
              <a:t>Moosbrugger</a:t>
            </a:r>
            <a:r>
              <a:rPr lang="de-DE" dirty="0"/>
              <a:t>, H. &amp; </a:t>
            </a:r>
            <a:r>
              <a:rPr lang="de-DE" dirty="0" err="1"/>
              <a:t>Kelava</a:t>
            </a:r>
            <a:r>
              <a:rPr lang="de-DE" dirty="0"/>
              <a:t>, A. (2020). </a:t>
            </a:r>
            <a:r>
              <a:rPr lang="de-DE" i="1" dirty="0"/>
              <a:t>Testtheorie und Fragebogenkonstruktion</a:t>
            </a:r>
            <a:r>
              <a:rPr lang="de-DE" dirty="0"/>
              <a:t>. (3 Aufl.). Springer Verlag: Berlin.</a:t>
            </a:r>
          </a:p>
          <a:p>
            <a:r>
              <a:rPr lang="de-DE" dirty="0" err="1"/>
              <a:t>Moosbrugger</a:t>
            </a:r>
            <a:r>
              <a:rPr lang="de-DE" dirty="0"/>
              <a:t> &amp; </a:t>
            </a:r>
            <a:r>
              <a:rPr lang="de-DE" dirty="0" err="1"/>
              <a:t>Kelava</a:t>
            </a:r>
            <a:r>
              <a:rPr lang="de-DE" dirty="0"/>
              <a:t> (2012). </a:t>
            </a:r>
            <a:r>
              <a:rPr lang="de-DE" i="1" dirty="0"/>
              <a:t>Testtheorie und Fragebogenkonstruktion</a:t>
            </a:r>
            <a:r>
              <a:rPr lang="de-DE" dirty="0"/>
              <a:t>. (2 Aufl.). Springer Verlag: Berlin, Heidelberg.</a:t>
            </a:r>
          </a:p>
          <a:p>
            <a:r>
              <a:rPr lang="en-US" dirty="0"/>
              <a:t>Soto, C. J., Napolitano, C. M., Sewell, M. N., Yoon, H., &amp; Roberts, B. W. (2021). </a:t>
            </a:r>
            <a:r>
              <a:rPr lang="en-US" i="1" dirty="0"/>
              <a:t>An integrative framework for conceptualizing and assessing social, emotional, and behavioral skills: The BESSI.</a:t>
            </a:r>
            <a:endParaRPr lang="de-DE" dirty="0"/>
          </a:p>
        </p:txBody>
      </p:sp>
    </p:spTree>
    <p:extLst>
      <p:ext uri="{BB962C8B-B14F-4D97-AF65-F5344CB8AC3E}">
        <p14:creationId xmlns:p14="http://schemas.microsoft.com/office/powerpoint/2010/main" val="240108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27EB784-0BDF-164F-B0BC-A570220A14E1}"/>
              </a:ext>
            </a:extLst>
          </p:cNvPr>
          <p:cNvSpPr>
            <a:spLocks noGrp="1"/>
          </p:cNvSpPr>
          <p:nvPr>
            <p:ph type="title"/>
          </p:nvPr>
        </p:nvSpPr>
        <p:spPr/>
        <p:txBody>
          <a:bodyPr/>
          <a:lstStyle/>
          <a:p>
            <a:r>
              <a:rPr lang="de-DE" dirty="0"/>
              <a:t>Schritte der Testkonstruktion</a:t>
            </a:r>
          </a:p>
        </p:txBody>
      </p:sp>
      <p:sp>
        <p:nvSpPr>
          <p:cNvPr id="4" name="Foliennummernplatzhalter 3">
            <a:extLst>
              <a:ext uri="{FF2B5EF4-FFF2-40B4-BE49-F238E27FC236}">
                <a16:creationId xmlns:a16="http://schemas.microsoft.com/office/drawing/2014/main" id="{267CCFB7-156E-4549-8480-531C24B69F50}"/>
              </a:ext>
            </a:extLst>
          </p:cNvPr>
          <p:cNvSpPr>
            <a:spLocks noGrp="1"/>
          </p:cNvSpPr>
          <p:nvPr>
            <p:ph type="sldNum" sz="quarter" idx="12"/>
          </p:nvPr>
        </p:nvSpPr>
        <p:spPr/>
        <p:txBody>
          <a:bodyPr/>
          <a:lstStyle/>
          <a:p>
            <a:pPr>
              <a:defRPr/>
            </a:pPr>
            <a:fld id="{2BA4E41C-69D4-400F-A27B-ADBF917C3F51}" type="slidenum">
              <a:rPr lang="de-DE" altLang="en-US" smtClean="0"/>
              <a:pPr>
                <a:defRPr/>
              </a:pPr>
              <a:t>4</a:t>
            </a:fld>
            <a:endParaRPr lang="de-DE" altLang="en-US"/>
          </a:p>
        </p:txBody>
      </p:sp>
      <p:sp>
        <p:nvSpPr>
          <p:cNvPr id="11" name="Rechteck 10">
            <a:extLst>
              <a:ext uri="{FF2B5EF4-FFF2-40B4-BE49-F238E27FC236}">
                <a16:creationId xmlns:a16="http://schemas.microsoft.com/office/drawing/2014/main" id="{A15D7D88-2F93-324E-B72A-0CDF98BDCE47}"/>
              </a:ext>
            </a:extLst>
          </p:cNvPr>
          <p:cNvSpPr/>
          <p:nvPr/>
        </p:nvSpPr>
        <p:spPr>
          <a:xfrm>
            <a:off x="695400" y="2172393"/>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Konstrukt</a:t>
            </a:r>
          </a:p>
        </p:txBody>
      </p:sp>
      <p:sp>
        <p:nvSpPr>
          <p:cNvPr id="12" name="Rechteck 11">
            <a:extLst>
              <a:ext uri="{FF2B5EF4-FFF2-40B4-BE49-F238E27FC236}">
                <a16:creationId xmlns:a16="http://schemas.microsoft.com/office/drawing/2014/main" id="{BDFDD32A-DAD3-DE42-AA2F-EE2899D37BDB}"/>
              </a:ext>
            </a:extLst>
          </p:cNvPr>
          <p:cNvSpPr/>
          <p:nvPr/>
        </p:nvSpPr>
        <p:spPr>
          <a:xfrm>
            <a:off x="695400"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t>Itemmenge</a:t>
            </a:r>
            <a:endParaRPr lang="de-DE" sz="2400" dirty="0"/>
          </a:p>
        </p:txBody>
      </p:sp>
      <p:sp>
        <p:nvSpPr>
          <p:cNvPr id="13" name="Rechteck 12">
            <a:extLst>
              <a:ext uri="{FF2B5EF4-FFF2-40B4-BE49-F238E27FC236}">
                <a16:creationId xmlns:a16="http://schemas.microsoft.com/office/drawing/2014/main" id="{54413916-7F26-A740-BDDB-49437345DB51}"/>
              </a:ext>
            </a:extLst>
          </p:cNvPr>
          <p:cNvSpPr/>
          <p:nvPr/>
        </p:nvSpPr>
        <p:spPr>
          <a:xfrm>
            <a:off x="695400"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Erprobung</a:t>
            </a:r>
          </a:p>
        </p:txBody>
      </p:sp>
      <p:sp>
        <p:nvSpPr>
          <p:cNvPr id="14" name="Rechteck 13">
            <a:extLst>
              <a:ext uri="{FF2B5EF4-FFF2-40B4-BE49-F238E27FC236}">
                <a16:creationId xmlns:a16="http://schemas.microsoft.com/office/drawing/2014/main" id="{268A322B-E8AD-3044-BED9-80400C5F7A0A}"/>
              </a:ext>
            </a:extLst>
          </p:cNvPr>
          <p:cNvSpPr/>
          <p:nvPr/>
        </p:nvSpPr>
        <p:spPr>
          <a:xfrm>
            <a:off x="4439816"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Revision</a:t>
            </a:r>
          </a:p>
        </p:txBody>
      </p:sp>
      <p:sp>
        <p:nvSpPr>
          <p:cNvPr id="15" name="Rechteck 14">
            <a:extLst>
              <a:ext uri="{FF2B5EF4-FFF2-40B4-BE49-F238E27FC236}">
                <a16:creationId xmlns:a16="http://schemas.microsoft.com/office/drawing/2014/main" id="{84D2FCBE-E4DE-C24B-956D-1AD9D4337BCC}"/>
              </a:ext>
            </a:extLst>
          </p:cNvPr>
          <p:cNvSpPr/>
          <p:nvPr/>
        </p:nvSpPr>
        <p:spPr>
          <a:xfrm>
            <a:off x="8184232" y="3616086"/>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Normierung</a:t>
            </a:r>
          </a:p>
        </p:txBody>
      </p:sp>
      <p:sp>
        <p:nvSpPr>
          <p:cNvPr id="16" name="Rechteck 15">
            <a:extLst>
              <a:ext uri="{FF2B5EF4-FFF2-40B4-BE49-F238E27FC236}">
                <a16:creationId xmlns:a16="http://schemas.microsoft.com/office/drawing/2014/main" id="{B2689303-6492-7948-9BE9-DCA7757C372B}"/>
              </a:ext>
            </a:extLst>
          </p:cNvPr>
          <p:cNvSpPr/>
          <p:nvPr/>
        </p:nvSpPr>
        <p:spPr>
          <a:xfrm>
            <a:off x="4439816"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t>Itemanalyse</a:t>
            </a:r>
            <a:endParaRPr lang="de-DE" sz="2400" dirty="0"/>
          </a:p>
        </p:txBody>
      </p:sp>
      <p:sp>
        <p:nvSpPr>
          <p:cNvPr id="17" name="Rechteck 16">
            <a:extLst>
              <a:ext uri="{FF2B5EF4-FFF2-40B4-BE49-F238E27FC236}">
                <a16:creationId xmlns:a16="http://schemas.microsoft.com/office/drawing/2014/main" id="{0E1E9950-BA1C-4447-9B73-7221B7735696}"/>
              </a:ext>
            </a:extLst>
          </p:cNvPr>
          <p:cNvSpPr/>
          <p:nvPr/>
        </p:nvSpPr>
        <p:spPr>
          <a:xfrm>
            <a:off x="8184232" y="5059779"/>
            <a:ext cx="2448272" cy="720080"/>
          </a:xfrm>
          <a:prstGeom prst="rect">
            <a:avLst/>
          </a:prstGeom>
          <a:solidFill>
            <a:srgbClr val="0072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Validierung</a:t>
            </a:r>
          </a:p>
        </p:txBody>
      </p:sp>
      <p:cxnSp>
        <p:nvCxnSpPr>
          <p:cNvPr id="19" name="Gerade Verbindung mit Pfeil 18">
            <a:extLst>
              <a:ext uri="{FF2B5EF4-FFF2-40B4-BE49-F238E27FC236}">
                <a16:creationId xmlns:a16="http://schemas.microsoft.com/office/drawing/2014/main" id="{A42C789F-72E5-7340-AB37-4B19C40D1694}"/>
              </a:ext>
            </a:extLst>
          </p:cNvPr>
          <p:cNvCxnSpPr>
            <a:stCxn id="13" idx="3"/>
            <a:endCxn id="16" idx="1"/>
          </p:cNvCxnSpPr>
          <p:nvPr/>
        </p:nvCxnSpPr>
        <p:spPr>
          <a:xfrm>
            <a:off x="3143672" y="5419819"/>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4A7848F-8B32-4F4C-BF35-FC80F53F40F4}"/>
              </a:ext>
            </a:extLst>
          </p:cNvPr>
          <p:cNvCxnSpPr>
            <a:cxnSpLocks/>
            <a:endCxn id="17" idx="1"/>
          </p:cNvCxnSpPr>
          <p:nvPr/>
        </p:nvCxnSpPr>
        <p:spPr>
          <a:xfrm>
            <a:off x="6888088" y="5419819"/>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B841593C-ECBF-DA4D-A3D6-649458533408}"/>
              </a:ext>
            </a:extLst>
          </p:cNvPr>
          <p:cNvCxnSpPr>
            <a:cxnSpLocks/>
            <a:stCxn id="17" idx="0"/>
            <a:endCxn id="15" idx="2"/>
          </p:cNvCxnSpPr>
          <p:nvPr/>
        </p:nvCxnSpPr>
        <p:spPr>
          <a:xfrm flipV="1">
            <a:off x="9408368"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3A4FB3AC-EB66-2D4A-80F5-FAB5B1F3A2FD}"/>
              </a:ext>
            </a:extLst>
          </p:cNvPr>
          <p:cNvCxnSpPr>
            <a:cxnSpLocks/>
            <a:stCxn id="16" idx="0"/>
            <a:endCxn id="14" idx="2"/>
          </p:cNvCxnSpPr>
          <p:nvPr/>
        </p:nvCxnSpPr>
        <p:spPr>
          <a:xfrm flipV="1">
            <a:off x="5663952"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8AA4CA96-DB2D-BF44-9C25-8375E5D0BB1B}"/>
              </a:ext>
            </a:extLst>
          </p:cNvPr>
          <p:cNvCxnSpPr>
            <a:cxnSpLocks/>
            <a:stCxn id="14" idx="1"/>
            <a:endCxn id="12" idx="3"/>
          </p:cNvCxnSpPr>
          <p:nvPr/>
        </p:nvCxnSpPr>
        <p:spPr>
          <a:xfrm flipH="1">
            <a:off x="3143672" y="3976126"/>
            <a:ext cx="1296144"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C393968F-A431-9648-9D05-95E43CF4133A}"/>
              </a:ext>
            </a:extLst>
          </p:cNvPr>
          <p:cNvCxnSpPr>
            <a:cxnSpLocks/>
            <a:endCxn id="11" idx="3"/>
          </p:cNvCxnSpPr>
          <p:nvPr/>
        </p:nvCxnSpPr>
        <p:spPr>
          <a:xfrm flipH="1">
            <a:off x="3143672" y="2532433"/>
            <a:ext cx="8210128"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428072D9-4B6E-DF48-9DA3-758BF8C840D9}"/>
              </a:ext>
            </a:extLst>
          </p:cNvPr>
          <p:cNvCxnSpPr>
            <a:cxnSpLocks/>
          </p:cNvCxnSpPr>
          <p:nvPr/>
        </p:nvCxnSpPr>
        <p:spPr>
          <a:xfrm flipV="1">
            <a:off x="11353800" y="2532433"/>
            <a:ext cx="0" cy="2887386"/>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8DC597DD-7186-524E-B864-61E1001FD7B4}"/>
              </a:ext>
            </a:extLst>
          </p:cNvPr>
          <p:cNvCxnSpPr>
            <a:cxnSpLocks/>
            <a:stCxn id="14" idx="0"/>
          </p:cNvCxnSpPr>
          <p:nvPr/>
        </p:nvCxnSpPr>
        <p:spPr>
          <a:xfrm flipV="1">
            <a:off x="5663952" y="2780928"/>
            <a:ext cx="0" cy="835158"/>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6A10C486-EA2A-E24C-9BA7-8F62A1E55413}"/>
              </a:ext>
            </a:extLst>
          </p:cNvPr>
          <p:cNvCxnSpPr>
            <a:cxnSpLocks/>
            <a:endCxn id="17" idx="3"/>
          </p:cNvCxnSpPr>
          <p:nvPr/>
        </p:nvCxnSpPr>
        <p:spPr>
          <a:xfrm flipH="1" flipV="1">
            <a:off x="10632504" y="5419819"/>
            <a:ext cx="721296" cy="6744"/>
          </a:xfrm>
          <a:prstGeom prst="straightConnector1">
            <a:avLst/>
          </a:prstGeom>
          <a:ln>
            <a:solidFill>
              <a:schemeClr val="tx1"/>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4A95506-6B8A-1748-A82D-749FBEDE22F0}"/>
              </a:ext>
            </a:extLst>
          </p:cNvPr>
          <p:cNvCxnSpPr>
            <a:cxnSpLocks/>
            <a:stCxn id="11" idx="2"/>
            <a:endCxn id="12" idx="0"/>
          </p:cNvCxnSpPr>
          <p:nvPr/>
        </p:nvCxnSpPr>
        <p:spPr>
          <a:xfrm>
            <a:off x="1919536" y="2892473"/>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5A3EA593-266A-744A-9458-3EEB728477A3}"/>
              </a:ext>
            </a:extLst>
          </p:cNvPr>
          <p:cNvCxnSpPr>
            <a:cxnSpLocks/>
            <a:stCxn id="12" idx="2"/>
            <a:endCxn id="13" idx="0"/>
          </p:cNvCxnSpPr>
          <p:nvPr/>
        </p:nvCxnSpPr>
        <p:spPr>
          <a:xfrm>
            <a:off x="1919536" y="4336166"/>
            <a:ext cx="0" cy="72361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5A68212A-B94D-074A-B343-7D9E1F0CC0CE}"/>
              </a:ext>
            </a:extLst>
          </p:cNvPr>
          <p:cNvSpPr/>
          <p:nvPr/>
        </p:nvSpPr>
        <p:spPr>
          <a:xfrm>
            <a:off x="7932204" y="4807751"/>
            <a:ext cx="2952328" cy="122413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4" name="Gerade Verbindung mit Pfeil 53">
            <a:extLst>
              <a:ext uri="{FF2B5EF4-FFF2-40B4-BE49-F238E27FC236}">
                <a16:creationId xmlns:a16="http://schemas.microsoft.com/office/drawing/2014/main" id="{AA68C93D-E9DD-0548-AF7D-7590106CBA61}"/>
              </a:ext>
            </a:extLst>
          </p:cNvPr>
          <p:cNvCxnSpPr>
            <a:cxnSpLocks/>
          </p:cNvCxnSpPr>
          <p:nvPr/>
        </p:nvCxnSpPr>
        <p:spPr>
          <a:xfrm flipH="1">
            <a:off x="3143672" y="2780928"/>
            <a:ext cx="2520280" cy="0"/>
          </a:xfrm>
          <a:prstGeom prst="straightConnector1">
            <a:avLst/>
          </a:prstGeom>
          <a:ln>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1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8610600" y="6669360"/>
            <a:ext cx="2743200" cy="249385"/>
          </a:xfrm>
        </p:spPr>
        <p:txBody>
          <a:bodyPr/>
          <a:lstStyle/>
          <a:p>
            <a:pPr>
              <a:defRPr/>
            </a:pPr>
            <a:fld id="{46668DF9-31B9-4574-BE62-D39E929935C9}" type="slidenum">
              <a:rPr lang="de-DE" altLang="en-US" smtClean="0"/>
              <a:pPr>
                <a:defRPr/>
              </a:pPr>
              <a:t>5</a:t>
            </a:fld>
            <a:endParaRPr lang="de-DE" altLang="en-US"/>
          </a:p>
        </p:txBody>
      </p:sp>
      <p:pic>
        <p:nvPicPr>
          <p:cNvPr id="7" name="Grafik 6" descr="Verwirrte Person">
            <a:extLst>
              <a:ext uri="{FF2B5EF4-FFF2-40B4-BE49-F238E27FC236}">
                <a16:creationId xmlns:a16="http://schemas.microsoft.com/office/drawing/2014/main" id="{9F8B96A6-14AF-8B46-B5EF-148D7A79F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472" y="5013176"/>
            <a:ext cx="1418456" cy="1418456"/>
          </a:xfrm>
          <a:prstGeom prst="rect">
            <a:avLst/>
          </a:prstGeom>
        </p:spPr>
      </p:pic>
      <p:sp>
        <p:nvSpPr>
          <p:cNvPr id="8" name="Wolkenförmige Legende 7">
            <a:extLst>
              <a:ext uri="{FF2B5EF4-FFF2-40B4-BE49-F238E27FC236}">
                <a16:creationId xmlns:a16="http://schemas.microsoft.com/office/drawing/2014/main" id="{F5516AAD-58DF-7240-A3A1-822A75405C08}"/>
              </a:ext>
            </a:extLst>
          </p:cNvPr>
          <p:cNvSpPr/>
          <p:nvPr/>
        </p:nvSpPr>
        <p:spPr>
          <a:xfrm>
            <a:off x="2894112" y="1308212"/>
            <a:ext cx="5578152" cy="3344924"/>
          </a:xfrm>
          <a:prstGeom prst="cloudCallout">
            <a:avLst>
              <a:gd name="adj1" fmla="val -57716"/>
              <a:gd name="adj2" fmla="val 606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88BFD964-AE5A-1849-ABD0-963AC9D4FB62}"/>
              </a:ext>
            </a:extLst>
          </p:cNvPr>
          <p:cNvSpPr txBox="1"/>
          <p:nvPr/>
        </p:nvSpPr>
        <p:spPr>
          <a:xfrm>
            <a:off x="3856919" y="2688286"/>
            <a:ext cx="3538726" cy="584775"/>
          </a:xfrm>
          <a:prstGeom prst="rect">
            <a:avLst/>
          </a:prstGeom>
          <a:noFill/>
        </p:spPr>
        <p:txBody>
          <a:bodyPr wrap="none" rtlCol="0">
            <a:spAutoFit/>
          </a:bodyPr>
          <a:lstStyle/>
          <a:p>
            <a:r>
              <a:rPr lang="de-DE" sz="3200" b="1" dirty="0">
                <a:solidFill>
                  <a:schemeClr val="accent2"/>
                </a:solidFill>
                <a:latin typeface="Arial" panose="020B0604020202020204" pitchFamily="34" charset="0"/>
                <a:cs typeface="Arial" panose="020B0604020202020204" pitchFamily="34" charset="0"/>
              </a:rPr>
              <a:t>Was ist Validität?</a:t>
            </a:r>
          </a:p>
        </p:txBody>
      </p:sp>
      <p:pic>
        <p:nvPicPr>
          <p:cNvPr id="3" name="Grafik 2">
            <a:extLst>
              <a:ext uri="{FF2B5EF4-FFF2-40B4-BE49-F238E27FC236}">
                <a16:creationId xmlns:a16="http://schemas.microsoft.com/office/drawing/2014/main" id="{53FCDC05-6AFE-A14D-9348-224F2F03C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5122" y="3378823"/>
            <a:ext cx="3268705" cy="3268705"/>
          </a:xfrm>
          <a:prstGeom prst="rect">
            <a:avLst/>
          </a:prstGeom>
        </p:spPr>
      </p:pic>
    </p:spTree>
    <p:extLst>
      <p:ext uri="{BB962C8B-B14F-4D97-AF65-F5344CB8AC3E}">
        <p14:creationId xmlns:p14="http://schemas.microsoft.com/office/powerpoint/2010/main" val="140601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a:xfrm>
            <a:off x="8610600" y="6669360"/>
            <a:ext cx="2743200" cy="249385"/>
          </a:xfrm>
        </p:spPr>
        <p:txBody>
          <a:bodyPr/>
          <a:lstStyle/>
          <a:p>
            <a:pPr>
              <a:defRPr/>
            </a:pPr>
            <a:fld id="{46668DF9-31B9-4574-BE62-D39E929935C9}" type="slidenum">
              <a:rPr lang="de-DE" altLang="en-US" smtClean="0"/>
              <a:pPr>
                <a:defRPr/>
              </a:pPr>
              <a:t>6</a:t>
            </a:fld>
            <a:endParaRPr lang="de-DE" altLang="en-US"/>
          </a:p>
        </p:txBody>
      </p:sp>
      <p:pic>
        <p:nvPicPr>
          <p:cNvPr id="7" name="Grafik 6" descr="Verwirrte Person">
            <a:extLst>
              <a:ext uri="{FF2B5EF4-FFF2-40B4-BE49-F238E27FC236}">
                <a16:creationId xmlns:a16="http://schemas.microsoft.com/office/drawing/2014/main" id="{9F8B96A6-14AF-8B46-B5EF-148D7A79F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3472" y="5013176"/>
            <a:ext cx="1418456" cy="1418456"/>
          </a:xfrm>
          <a:prstGeom prst="rect">
            <a:avLst/>
          </a:prstGeom>
        </p:spPr>
      </p:pic>
      <p:sp>
        <p:nvSpPr>
          <p:cNvPr id="8" name="Wolkenförmige Legende 7">
            <a:extLst>
              <a:ext uri="{FF2B5EF4-FFF2-40B4-BE49-F238E27FC236}">
                <a16:creationId xmlns:a16="http://schemas.microsoft.com/office/drawing/2014/main" id="{F5516AAD-58DF-7240-A3A1-822A75405C08}"/>
              </a:ext>
            </a:extLst>
          </p:cNvPr>
          <p:cNvSpPr/>
          <p:nvPr/>
        </p:nvSpPr>
        <p:spPr>
          <a:xfrm>
            <a:off x="2894112" y="1308212"/>
            <a:ext cx="5578152" cy="3344924"/>
          </a:xfrm>
          <a:prstGeom prst="cloudCallout">
            <a:avLst>
              <a:gd name="adj1" fmla="val -57716"/>
              <a:gd name="adj2" fmla="val 6067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88BFD964-AE5A-1849-ABD0-963AC9D4FB62}"/>
              </a:ext>
            </a:extLst>
          </p:cNvPr>
          <p:cNvSpPr txBox="1"/>
          <p:nvPr/>
        </p:nvSpPr>
        <p:spPr>
          <a:xfrm>
            <a:off x="3856919" y="2688286"/>
            <a:ext cx="3538726" cy="584775"/>
          </a:xfrm>
          <a:prstGeom prst="rect">
            <a:avLst/>
          </a:prstGeom>
          <a:noFill/>
        </p:spPr>
        <p:txBody>
          <a:bodyPr wrap="none" rtlCol="0">
            <a:spAutoFit/>
          </a:bodyPr>
          <a:lstStyle/>
          <a:p>
            <a:r>
              <a:rPr lang="de-DE" sz="3200" b="1" dirty="0">
                <a:solidFill>
                  <a:schemeClr val="accent2"/>
                </a:solidFill>
                <a:latin typeface="Arial" panose="020B0604020202020204" pitchFamily="34" charset="0"/>
                <a:cs typeface="Arial" panose="020B0604020202020204" pitchFamily="34" charset="0"/>
              </a:rPr>
              <a:t>Was ist Validität?</a:t>
            </a:r>
          </a:p>
        </p:txBody>
      </p:sp>
      <p:pic>
        <p:nvPicPr>
          <p:cNvPr id="5" name="Grafik 4">
            <a:extLst>
              <a:ext uri="{FF2B5EF4-FFF2-40B4-BE49-F238E27FC236}">
                <a16:creationId xmlns:a16="http://schemas.microsoft.com/office/drawing/2014/main" id="{7FD31A02-07C5-F14F-8B25-5C83650AF6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3109727"/>
            <a:ext cx="3344924" cy="3344924"/>
          </a:xfrm>
          <a:prstGeom prst="rect">
            <a:avLst/>
          </a:prstGeom>
        </p:spPr>
      </p:pic>
    </p:spTree>
    <p:extLst>
      <p:ext uri="{BB962C8B-B14F-4D97-AF65-F5344CB8AC3E}">
        <p14:creationId xmlns:p14="http://schemas.microsoft.com/office/powerpoint/2010/main" val="203145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r>
              <a:rPr lang="de-DE" b="1" dirty="0">
                <a:sym typeface="Symbol" pitchFamily="2" charset="2"/>
              </a:rPr>
              <a:t>Definition</a:t>
            </a:r>
            <a:r>
              <a:rPr lang="de-DE" dirty="0">
                <a:sym typeface="Symbol" pitchFamily="2" charset="2"/>
              </a:rPr>
              <a:t>: oft „als das Ausmaß [dessen], in dem ein </a:t>
            </a:r>
            <a:r>
              <a:rPr lang="de-DE" dirty="0">
                <a:solidFill>
                  <a:schemeClr val="accent2"/>
                </a:solidFill>
                <a:sym typeface="Symbol" pitchFamily="2" charset="2"/>
              </a:rPr>
              <a:t>Test misst, was er messen soll</a:t>
            </a:r>
            <a:r>
              <a:rPr lang="de-DE" dirty="0">
                <a:sym typeface="Symbol" pitchFamily="2" charset="2"/>
              </a:rPr>
              <a:t>“ (</a:t>
            </a:r>
            <a:r>
              <a:rPr lang="de-DE" dirty="0" err="1">
                <a:sym typeface="Symbol" pitchFamily="2" charset="2"/>
              </a:rPr>
              <a:t>Moosbrugger</a:t>
            </a:r>
            <a:r>
              <a:rPr lang="de-DE" dirty="0">
                <a:sym typeface="Symbol" pitchFamily="2" charset="2"/>
              </a:rPr>
              <a:t> &amp; </a:t>
            </a:r>
            <a:r>
              <a:rPr lang="de-DE" dirty="0" err="1">
                <a:sym typeface="Symbol" pitchFamily="2" charset="2"/>
              </a:rPr>
              <a:t>Kelava</a:t>
            </a:r>
            <a:r>
              <a:rPr lang="de-DE" dirty="0">
                <a:sym typeface="Symbol" pitchFamily="2" charset="2"/>
              </a:rPr>
              <a:t>, 2020, S. 530) definiert</a:t>
            </a:r>
          </a:p>
          <a:p>
            <a:r>
              <a:rPr lang="de-DE" dirty="0">
                <a:sym typeface="Symbol" pitchFamily="2" charset="2"/>
              </a:rPr>
              <a:t>Bezieht sich auf die </a:t>
            </a:r>
            <a:r>
              <a:rPr lang="de-DE" dirty="0">
                <a:solidFill>
                  <a:schemeClr val="accent2"/>
                </a:solidFill>
                <a:sym typeface="Symbol" pitchFamily="2" charset="2"/>
              </a:rPr>
              <a:t>Gültigkeit der Schlussfolgerungen / Testwert-interpretationen</a:t>
            </a:r>
            <a:r>
              <a:rPr lang="de-DE" dirty="0">
                <a:sym typeface="Symbol" pitchFamily="2" charset="2"/>
              </a:rPr>
              <a:t>, die aus einem Test bzw. seinen Ergebnissen gezogen werden</a:t>
            </a:r>
          </a:p>
          <a:p>
            <a:r>
              <a:rPr lang="de-DE" b="1" dirty="0">
                <a:sym typeface="Symbol" pitchFamily="2" charset="2"/>
              </a:rPr>
              <a:t>Zusammenhang</a:t>
            </a:r>
            <a:r>
              <a:rPr lang="de-DE" dirty="0">
                <a:sym typeface="Symbol" pitchFamily="2" charset="2"/>
              </a:rPr>
              <a:t> der Hauptgütekriterien?</a:t>
            </a:r>
          </a:p>
          <a:p>
            <a:pPr lvl="1"/>
            <a:r>
              <a:rPr lang="de-DE" dirty="0">
                <a:sym typeface="Symbol" pitchFamily="2" charset="2"/>
              </a:rPr>
              <a:t>Objektivität </a:t>
            </a:r>
          </a:p>
          <a:p>
            <a:pPr lvl="1"/>
            <a:r>
              <a:rPr lang="de-DE" dirty="0">
                <a:sym typeface="Symbol" pitchFamily="2" charset="2"/>
              </a:rPr>
              <a:t>Reliabilität</a:t>
            </a:r>
          </a:p>
          <a:p>
            <a:pPr lvl="1"/>
            <a:r>
              <a:rPr lang="de-DE" dirty="0">
                <a:sym typeface="Symbol" pitchFamily="2" charset="2"/>
              </a:rPr>
              <a:t>Validität</a:t>
            </a:r>
          </a:p>
          <a:p>
            <a:pPr marL="0" indent="0">
              <a:buNone/>
            </a:pPr>
            <a:endParaRPr lang="de-DE" dirty="0">
              <a:sym typeface="Symbol" pitchFamily="2" charset="2"/>
            </a:endParaRPr>
          </a:p>
          <a:p>
            <a:r>
              <a:rPr lang="de-DE" dirty="0">
                <a:solidFill>
                  <a:srgbClr val="0070C0"/>
                </a:solidFill>
                <a:sym typeface="Symbol" pitchFamily="2" charset="2"/>
              </a:rPr>
              <a:t>Komplexestes</a:t>
            </a:r>
            <a:r>
              <a:rPr lang="de-DE" dirty="0">
                <a:sym typeface="Symbol" pitchFamily="2" charset="2"/>
              </a:rPr>
              <a:t> der Hauptgütekriterien</a:t>
            </a:r>
          </a:p>
          <a:p>
            <a:pPr marL="0" indent="0">
              <a:buNone/>
            </a:pPr>
            <a:endParaRPr lang="de-DE" dirty="0">
              <a:sym typeface="Symbol" pitchFamily="2" charset="2"/>
            </a:endParaRP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7</a:t>
            </a:fld>
            <a:endParaRPr lang="de-DE" altLang="en-US"/>
          </a:p>
        </p:txBody>
      </p:sp>
      <p:pic>
        <p:nvPicPr>
          <p:cNvPr id="5" name="Grafik 4" descr="Verwirrte Person">
            <a:extLst>
              <a:ext uri="{FF2B5EF4-FFF2-40B4-BE49-F238E27FC236}">
                <a16:creationId xmlns:a16="http://schemas.microsoft.com/office/drawing/2014/main" id="{8CFE5FF7-0D78-B14A-805A-98A4AA10D4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2384" y="4440524"/>
            <a:ext cx="1418456" cy="1418456"/>
          </a:xfrm>
          <a:prstGeom prst="rect">
            <a:avLst/>
          </a:prstGeom>
        </p:spPr>
      </p:pic>
      <p:sp>
        <p:nvSpPr>
          <p:cNvPr id="8" name="Textfeld 7">
            <a:extLst>
              <a:ext uri="{FF2B5EF4-FFF2-40B4-BE49-F238E27FC236}">
                <a16:creationId xmlns:a16="http://schemas.microsoft.com/office/drawing/2014/main" id="{6047D7AE-C9D1-2B46-B0A2-3C0F21ED864E}"/>
              </a:ext>
            </a:extLst>
          </p:cNvPr>
          <p:cNvSpPr txBox="1"/>
          <p:nvPr/>
        </p:nvSpPr>
        <p:spPr>
          <a:xfrm>
            <a:off x="9120336" y="3664404"/>
            <a:ext cx="2520280" cy="461665"/>
          </a:xfrm>
          <a:prstGeom prst="rect">
            <a:avLst/>
          </a:prstGeom>
          <a:noFill/>
        </p:spPr>
        <p:txBody>
          <a:bodyPr wrap="square" rtlCol="0">
            <a:spAutoFit/>
          </a:bodyPr>
          <a:lstStyle/>
          <a:p>
            <a:r>
              <a:rPr lang="de-DE" sz="2400" dirty="0">
                <a:solidFill>
                  <a:srgbClr val="0070C0"/>
                </a:solidFill>
                <a:latin typeface="Arial" panose="020B0604020202020204" pitchFamily="34" charset="0"/>
                <a:cs typeface="Arial" panose="020B0604020202020204" pitchFamily="34" charset="0"/>
              </a:rPr>
              <a:t>Weshalb????</a:t>
            </a:r>
          </a:p>
        </p:txBody>
      </p:sp>
    </p:spTree>
    <p:extLst>
      <p:ext uri="{BB962C8B-B14F-4D97-AF65-F5344CB8AC3E}">
        <p14:creationId xmlns:p14="http://schemas.microsoft.com/office/powerpoint/2010/main" val="30417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r>
              <a:rPr lang="de-DE" dirty="0">
                <a:sym typeface="Symbol" pitchFamily="2" charset="2"/>
              </a:rPr>
              <a:t>Untersuchung der Validität von Testwertinterpretationen erfordert eine Spezifikation, </a:t>
            </a:r>
            <a:r>
              <a:rPr lang="de-DE" dirty="0">
                <a:solidFill>
                  <a:schemeClr val="accent1"/>
                </a:solidFill>
                <a:sym typeface="Symbol" pitchFamily="2" charset="2"/>
              </a:rPr>
              <a:t>welche </a:t>
            </a:r>
            <a:r>
              <a:rPr lang="de-DE" u="sng" dirty="0">
                <a:solidFill>
                  <a:schemeClr val="accent1"/>
                </a:solidFill>
                <a:sym typeface="Symbol" pitchFamily="2" charset="2"/>
              </a:rPr>
              <a:t>Testwert</a:t>
            </a:r>
            <a:r>
              <a:rPr lang="de-DE" dirty="0">
                <a:solidFill>
                  <a:schemeClr val="accent1"/>
                </a:solidFill>
                <a:sym typeface="Symbol" pitchFamily="2" charset="2"/>
              </a:rPr>
              <a:t>interpretation </a:t>
            </a:r>
            <a:r>
              <a:rPr lang="de-DE" dirty="0">
                <a:sym typeface="Symbol" pitchFamily="2" charset="2"/>
              </a:rPr>
              <a:t>gestützt werden soll</a:t>
            </a:r>
          </a:p>
          <a:p>
            <a:endParaRPr lang="de-DE" dirty="0">
              <a:sym typeface="Symbol" pitchFamily="2" charset="2"/>
            </a:endParaRPr>
          </a:p>
          <a:p>
            <a:r>
              <a:rPr lang="de-DE" dirty="0">
                <a:sym typeface="Symbol" pitchFamily="2" charset="2"/>
              </a:rPr>
              <a:t>Beispiele: Interpretationen eines Testergebnisses mit Bezug auf…</a:t>
            </a:r>
          </a:p>
          <a:p>
            <a:pPr lvl="1"/>
            <a:r>
              <a:rPr lang="de-DE" dirty="0">
                <a:sym typeface="Symbol" pitchFamily="2" charset="2"/>
              </a:rPr>
              <a:t>das </a:t>
            </a:r>
            <a:r>
              <a:rPr lang="de-DE" i="1" dirty="0">
                <a:sym typeface="Symbol" pitchFamily="2" charset="2"/>
              </a:rPr>
              <a:t>Bewerten</a:t>
            </a:r>
            <a:r>
              <a:rPr lang="de-DE" dirty="0">
                <a:sym typeface="Symbol" pitchFamily="2" charset="2"/>
              </a:rPr>
              <a:t> des Ergebnisses</a:t>
            </a:r>
          </a:p>
          <a:p>
            <a:pPr lvl="1"/>
            <a:r>
              <a:rPr lang="de-DE" dirty="0">
                <a:sym typeface="Symbol" pitchFamily="2" charset="2"/>
              </a:rPr>
              <a:t>das </a:t>
            </a:r>
            <a:r>
              <a:rPr lang="de-DE" i="1" dirty="0">
                <a:sym typeface="Symbol" pitchFamily="2" charset="2"/>
              </a:rPr>
              <a:t>Verallgemeinern</a:t>
            </a:r>
            <a:r>
              <a:rPr lang="de-DE" dirty="0">
                <a:sym typeface="Symbol" pitchFamily="2" charset="2"/>
              </a:rPr>
              <a:t> des Ergebnisses</a:t>
            </a:r>
          </a:p>
          <a:p>
            <a:pPr lvl="1"/>
            <a:r>
              <a:rPr lang="de-DE" dirty="0">
                <a:sym typeface="Symbol" pitchFamily="2" charset="2"/>
              </a:rPr>
              <a:t>das </a:t>
            </a:r>
            <a:r>
              <a:rPr lang="de-DE" i="1" dirty="0">
                <a:sym typeface="Symbol" pitchFamily="2" charset="2"/>
              </a:rPr>
              <a:t>Extrapolieren</a:t>
            </a:r>
            <a:r>
              <a:rPr lang="de-DE" dirty="0">
                <a:sym typeface="Symbol" pitchFamily="2" charset="2"/>
              </a:rPr>
              <a:t> des Ergebnisses auf andere Bereiche</a:t>
            </a:r>
          </a:p>
          <a:p>
            <a:pPr lvl="1"/>
            <a:r>
              <a:rPr lang="de-DE" dirty="0">
                <a:sym typeface="Symbol" pitchFamily="2" charset="2"/>
              </a:rPr>
              <a:t>das </a:t>
            </a:r>
            <a:r>
              <a:rPr lang="de-DE" i="1" dirty="0">
                <a:sym typeface="Symbol" pitchFamily="2" charset="2"/>
              </a:rPr>
              <a:t>Erklären</a:t>
            </a:r>
            <a:r>
              <a:rPr lang="de-DE" dirty="0">
                <a:sym typeface="Symbol" pitchFamily="2" charset="2"/>
              </a:rPr>
              <a:t> eines Testergebnisses</a:t>
            </a:r>
          </a:p>
          <a:p>
            <a:pPr lvl="1"/>
            <a:r>
              <a:rPr lang="de-DE" dirty="0">
                <a:sym typeface="Symbol" pitchFamily="2" charset="2"/>
              </a:rPr>
              <a:t>das Fällen von weiterführenden </a:t>
            </a:r>
            <a:r>
              <a:rPr lang="de-DE" i="1" dirty="0">
                <a:sym typeface="Symbol" pitchFamily="2" charset="2"/>
              </a:rPr>
              <a:t>Entscheidungen</a:t>
            </a:r>
            <a:r>
              <a:rPr lang="de-DE" dirty="0">
                <a:sym typeface="Symbol" pitchFamily="2" charset="2"/>
              </a:rPr>
              <a:t> als Konsequenz aus dem Testergebnis</a:t>
            </a:r>
          </a:p>
          <a:p>
            <a:pPr lvl="1"/>
            <a:endParaRPr lang="de-DE" dirty="0">
              <a:sym typeface="Symbol" pitchFamily="2" charset="2"/>
            </a:endParaRPr>
          </a:p>
          <a:p>
            <a:endParaRPr lang="de-DE" dirty="0">
              <a:sym typeface="Symbol" pitchFamily="2" charset="2"/>
            </a:endParaRPr>
          </a:p>
          <a:p>
            <a:endParaRPr lang="de-DE" dirty="0">
              <a:sym typeface="Symbol" pitchFamily="2" charset="2"/>
            </a:endParaRPr>
          </a:p>
          <a:p>
            <a:endParaRPr lang="de-DE" dirty="0">
              <a:sym typeface="Symbol" pitchFamily="2" charset="2"/>
            </a:endParaRP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8</a:t>
            </a:fld>
            <a:endParaRPr lang="de-DE" altLang="en-US"/>
          </a:p>
        </p:txBody>
      </p:sp>
    </p:spTree>
    <p:extLst>
      <p:ext uri="{BB962C8B-B14F-4D97-AF65-F5344CB8AC3E}">
        <p14:creationId xmlns:p14="http://schemas.microsoft.com/office/powerpoint/2010/main" val="155668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a:extLst>
              <a:ext uri="{FF2B5EF4-FFF2-40B4-BE49-F238E27FC236}">
                <a16:creationId xmlns:a16="http://schemas.microsoft.com/office/drawing/2014/main" id="{94AEB336-241E-3249-AE16-96E77ED85A38}"/>
              </a:ext>
            </a:extLst>
          </p:cNvPr>
          <p:cNvSpPr>
            <a:spLocks noGrp="1"/>
          </p:cNvSpPr>
          <p:nvPr>
            <p:ph idx="1"/>
          </p:nvPr>
        </p:nvSpPr>
        <p:spPr>
          <a:xfrm>
            <a:off x="838200" y="1268760"/>
            <a:ext cx="10874424" cy="5256584"/>
          </a:xfrm>
        </p:spPr>
        <p:txBody>
          <a:bodyPr>
            <a:normAutofit/>
          </a:bodyPr>
          <a:lstStyle/>
          <a:p>
            <a:endParaRPr lang="de-DE" dirty="0">
              <a:sym typeface="Symbol" pitchFamily="2" charset="2"/>
            </a:endParaRPr>
          </a:p>
          <a:p>
            <a:r>
              <a:rPr lang="de-DE" dirty="0">
                <a:sym typeface="Symbol" pitchFamily="2" charset="2"/>
              </a:rPr>
              <a:t>Validierung eines Tests ≠ Routineverfahren</a:t>
            </a:r>
          </a:p>
          <a:p>
            <a:r>
              <a:rPr lang="de-DE" dirty="0">
                <a:sym typeface="Symbol" pitchFamily="2" charset="2"/>
              </a:rPr>
              <a:t>(theoriegeleitete) Forschung notwendig</a:t>
            </a:r>
          </a:p>
          <a:p>
            <a:pPr marL="0" indent="0">
              <a:buNone/>
            </a:pPr>
            <a:endParaRPr lang="de-DE" dirty="0">
              <a:sym typeface="Symbol" pitchFamily="2" charset="2"/>
            </a:endParaRPr>
          </a:p>
          <a:p>
            <a:r>
              <a:rPr lang="de-DE" dirty="0">
                <a:sym typeface="Symbol" pitchFamily="2" charset="2"/>
              </a:rPr>
              <a:t>Verschiedene Validierungsstrategien</a:t>
            </a:r>
          </a:p>
          <a:p>
            <a:pPr marL="457200" indent="-457200">
              <a:buAutoNum type="arabicPeriod"/>
            </a:pPr>
            <a:r>
              <a:rPr lang="de-DE" dirty="0">
                <a:solidFill>
                  <a:schemeClr val="accent2"/>
                </a:solidFill>
                <a:sym typeface="Symbol" pitchFamily="2" charset="2"/>
              </a:rPr>
              <a:t>Inhaltsvalidität</a:t>
            </a:r>
          </a:p>
          <a:p>
            <a:pPr marL="457200" indent="-457200">
              <a:buAutoNum type="arabicPeriod"/>
            </a:pPr>
            <a:r>
              <a:rPr lang="de-DE" dirty="0">
                <a:solidFill>
                  <a:srgbClr val="0070C0"/>
                </a:solidFill>
                <a:sym typeface="Symbol" pitchFamily="2" charset="2"/>
              </a:rPr>
              <a:t>Konstruktvalidität</a:t>
            </a:r>
          </a:p>
          <a:p>
            <a:pPr marL="457200" indent="-457200">
              <a:buAutoNum type="arabicPeriod"/>
            </a:pPr>
            <a:r>
              <a:rPr lang="de-DE" dirty="0">
                <a:solidFill>
                  <a:srgbClr val="00727E"/>
                </a:solidFill>
                <a:sym typeface="Symbol" pitchFamily="2" charset="2"/>
              </a:rPr>
              <a:t>Kriteriumsvalidität</a:t>
            </a:r>
          </a:p>
        </p:txBody>
      </p:sp>
      <p:sp>
        <p:nvSpPr>
          <p:cNvPr id="2" name="Titel 1"/>
          <p:cNvSpPr>
            <a:spLocks noGrp="1"/>
          </p:cNvSpPr>
          <p:nvPr>
            <p:ph type="title"/>
          </p:nvPr>
        </p:nvSpPr>
        <p:spPr/>
        <p:txBody>
          <a:bodyPr/>
          <a:lstStyle/>
          <a:p>
            <a:r>
              <a:rPr lang="de-DE" dirty="0"/>
              <a:t>Validität</a:t>
            </a:r>
          </a:p>
        </p:txBody>
      </p:sp>
      <p:sp>
        <p:nvSpPr>
          <p:cNvPr id="4" name="Foliennummernplatzhalter 3"/>
          <p:cNvSpPr>
            <a:spLocks noGrp="1"/>
          </p:cNvSpPr>
          <p:nvPr>
            <p:ph type="sldNum" sz="quarter" idx="12"/>
          </p:nvPr>
        </p:nvSpPr>
        <p:spPr/>
        <p:txBody>
          <a:bodyPr/>
          <a:lstStyle/>
          <a:p>
            <a:fld id="{46668DF9-31B9-4574-BE62-D39E929935C9}" type="slidenum">
              <a:rPr lang="de-DE" altLang="en-US" smtClean="0"/>
              <a:pPr/>
              <a:t>9</a:t>
            </a:fld>
            <a:endParaRPr lang="de-DE" altLang="en-US"/>
          </a:p>
        </p:txBody>
      </p:sp>
    </p:spTree>
    <p:extLst>
      <p:ext uri="{BB962C8B-B14F-4D97-AF65-F5344CB8AC3E}">
        <p14:creationId xmlns:p14="http://schemas.microsoft.com/office/powerpoint/2010/main" val="591293150"/>
      </p:ext>
    </p:extLst>
  </p:cSld>
  <p:clrMapOvr>
    <a:masterClrMapping/>
  </p:clrMapOvr>
</p:sld>
</file>

<file path=ppt/theme/theme1.xml><?xml version="1.0" encoding="utf-8"?>
<a:theme xmlns:a="http://schemas.openxmlformats.org/drawingml/2006/main" name="Präsentation1">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KOLD_Forschungsprozess_petrol" id="{20D0DBDF-4CFB-4F4D-B94B-769CC07FB16B}" vid="{2EB7E85E-2C56-6340-8236-8307A8CF9A2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ppt3F17.pptm [Automatisch gespeichert]</Template>
  <TotalTime>49</TotalTime>
  <Words>4664</Words>
  <Application>Microsoft Macintosh PowerPoint</Application>
  <PresentationFormat>Widescreen</PresentationFormat>
  <Paragraphs>659</Paragraphs>
  <Slides>33</Slides>
  <Notes>33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Wingdings</vt:lpstr>
      <vt:lpstr>Präsentation1</vt:lpstr>
      <vt:lpstr>B.F.3 Übung zur Diagnostik/Testtheorie</vt:lpstr>
      <vt:lpstr>Hinweis</vt:lpstr>
      <vt:lpstr>Semesterübersicht</vt:lpstr>
      <vt:lpstr>Schritte der Testkonstruktion</vt:lpstr>
      <vt:lpstr>PowerPoint Presentation</vt:lpstr>
      <vt:lpstr>PowerPoint Presentation</vt:lpstr>
      <vt:lpstr>Validität</vt:lpstr>
      <vt:lpstr>Validität</vt:lpstr>
      <vt:lpstr>Validität</vt:lpstr>
      <vt:lpstr>1 Inhaltsvalidität</vt:lpstr>
      <vt:lpstr>1 Inhaltsvalidität</vt:lpstr>
      <vt:lpstr>1 Inhaltsvalidität</vt:lpstr>
      <vt:lpstr>1 Inhaltsvalidität</vt:lpstr>
      <vt:lpstr>2 Konstruktvalidität</vt:lpstr>
      <vt:lpstr>2.1 Konstruktvalidität: Itemebene</vt:lpstr>
      <vt:lpstr>2.1 Konstruktvalidität: Itemebene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2.2 Konstruktvalidität: Testebene</vt:lpstr>
      <vt:lpstr>3 Kriteriumsvalidität</vt:lpstr>
      <vt:lpstr>3 Kriteriumsvalidität</vt:lpstr>
      <vt:lpstr>3 Kriteriumsvalidität</vt:lpstr>
      <vt:lpstr>4 Last but not least</vt:lpstr>
      <vt:lpstr>PowerPoint Presentation</vt:lpstr>
      <vt:lpstr>Literatur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Maria Jalynskij</dc:creator>
  <cp:keywords/>
  <dc:description/>
  <cp:lastModifiedBy>Microsoft Office User</cp:lastModifiedBy>
  <cp:revision>635</cp:revision>
  <cp:lastPrinted>2019-07-02T05:05:22Z</cp:lastPrinted>
  <dcterms:created xsi:type="dcterms:W3CDTF">2013-08-07T13:15:51Z</dcterms:created>
  <dcterms:modified xsi:type="dcterms:W3CDTF">2022-01-21T17:13:39Z</dcterms:modified>
  <cp:category/>
</cp:coreProperties>
</file>