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592" r:id="rId2"/>
    <p:sldId id="589" r:id="rId3"/>
    <p:sldId id="610" r:id="rId4"/>
    <p:sldId id="654" r:id="rId5"/>
    <p:sldId id="647" r:id="rId6"/>
    <p:sldId id="655" r:id="rId7"/>
    <p:sldId id="636" r:id="rId8"/>
    <p:sldId id="658" r:id="rId9"/>
    <p:sldId id="637" r:id="rId10"/>
    <p:sldId id="638" r:id="rId11"/>
    <p:sldId id="639" r:id="rId12"/>
    <p:sldId id="643" r:id="rId13"/>
    <p:sldId id="640" r:id="rId14"/>
    <p:sldId id="641" r:id="rId15"/>
    <p:sldId id="642" r:id="rId16"/>
    <p:sldId id="644" r:id="rId17"/>
    <p:sldId id="645" r:id="rId18"/>
    <p:sldId id="659" r:id="rId19"/>
    <p:sldId id="660" r:id="rId20"/>
    <p:sldId id="646" r:id="rId21"/>
    <p:sldId id="661" r:id="rId22"/>
    <p:sldId id="662" r:id="rId23"/>
    <p:sldId id="649" r:id="rId24"/>
    <p:sldId id="650" r:id="rId25"/>
    <p:sldId id="657" r:id="rId26"/>
    <p:sldId id="663" r:id="rId27"/>
    <p:sldId id="665" r:id="rId28"/>
    <p:sldId id="666" r:id="rId29"/>
    <p:sldId id="667" r:id="rId30"/>
    <p:sldId id="651" r:id="rId31"/>
    <p:sldId id="668" r:id="rId32"/>
    <p:sldId id="656" r:id="rId33"/>
    <p:sldId id="635" r:id="rId34"/>
  </p:sldIdLst>
  <p:sldSz cx="12192000" cy="6858000"/>
  <p:notesSz cx="7102475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Jalynskij" initials="MJ" lastIdx="10" clrIdx="0">
    <p:extLst>
      <p:ext uri="{19B8F6BF-5375-455C-9EA6-DF929625EA0E}">
        <p15:presenceInfo xmlns:p15="http://schemas.microsoft.com/office/powerpoint/2012/main" userId="Maria Jalynskij" providerId="None"/>
      </p:ext>
    </p:extLst>
  </p:cmAuthor>
  <p:cmAuthor id="2" name="Rebekka Kupffer" initials="RK" lastIdx="10" clrIdx="1">
    <p:extLst>
      <p:ext uri="{19B8F6BF-5375-455C-9EA6-DF929625EA0E}">
        <p15:presenceInfo xmlns:p15="http://schemas.microsoft.com/office/powerpoint/2012/main" userId="Rebekka Kupf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3FC"/>
    <a:srgbClr val="00727D"/>
    <a:srgbClr val="F6740E"/>
    <a:srgbClr val="0150FF"/>
    <a:srgbClr val="00727E"/>
    <a:srgbClr val="FF7E79"/>
    <a:srgbClr val="FF9300"/>
    <a:srgbClr val="9DD4CC"/>
    <a:srgbClr val="D9DB2A"/>
    <a:srgbClr val="D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71106" autoAdjust="0"/>
  </p:normalViewPr>
  <p:slideViewPr>
    <p:cSldViewPr>
      <p:cViewPr varScale="1">
        <p:scale>
          <a:sx n="109" d="100"/>
          <a:sy n="109" d="100"/>
        </p:scale>
        <p:origin x="2368" y="1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1C14020-C86F-44CF-B312-F5A319AF4C0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84B4E42-E344-4AE2-91A2-0040876C81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6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65825FF-D0BE-439C-953B-50BAD0D90B96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286E2BA-BB2F-4E81-8782-3C51E79584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00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scisurvey.de/mfc-pre-assessment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3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u="sng" dirty="0"/>
              <a:t>Idee</a:t>
            </a:r>
            <a:r>
              <a:rPr lang="de-DE" dirty="0"/>
              <a:t>: Am einfachsten wäre es einfach die </a:t>
            </a:r>
            <a:r>
              <a:rPr lang="de-DE" i="1" dirty="0"/>
              <a:t>prozentuale Übereinstimmung</a:t>
            </a:r>
            <a:r>
              <a:rPr lang="de-DE" dirty="0"/>
              <a:t> zwischen den Beobachtern zu wählen – s. die Zellen (1,1); (2,2); (3,3) aufsummieren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Rückfrage</a:t>
            </a:r>
            <a:r>
              <a:rPr lang="de-DE" dirty="0"/>
              <a:t>: Warum ist diese Vorgehensweise ungeeignet?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-&gt; Mechanismus: Es gibt mehrere Gründe warum Rater übereinstimmen können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z.B.: akribisches Befolgen einer Prozedur (gut) ; Zufall (schlecht)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Problem: zufällige Übereinstimmungen werden mitgezählt – der Grad der Übereinstimmung damit überschätzt!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6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Cohens Kappa: …berücksichtigt nur den Anteil der Beobachterübereinstimmung der über die per Zufall erwartete Übereinstimmung hinausgeht!</a:t>
            </a:r>
          </a:p>
          <a:p>
            <a:pPr marL="0" indent="0">
              <a:buFontTx/>
              <a:buNone/>
            </a:pPr>
            <a:r>
              <a:rPr lang="de-DE" dirty="0"/>
              <a:t>Kappa := (Beobachteter Anteil – erwarteter Anteil)/erwarteter Anteil := (beobachtete Häufigkeit – erwartete Häufigkeit) / (Beobachtungsanzahl – erwarte Häufigkeit)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 erwarteter Anteil := Produkt der beiden Randanteile (0.55*0.47</a:t>
            </a:r>
          </a:p>
          <a:p>
            <a:pPr marL="171450" indent="-171450">
              <a:buFontTx/>
              <a:buChar char="-"/>
            </a:pPr>
            <a:r>
              <a:rPr lang="de-DE" dirty="0"/>
              <a:t>p_0: (Summe der) beobachtete(</a:t>
            </a:r>
            <a:r>
              <a:rPr lang="de-DE" dirty="0" err="1"/>
              <a:t>n</a:t>
            </a:r>
            <a:r>
              <a:rPr lang="de-DE" dirty="0"/>
              <a:t>) Anteil (.41, .10, .20 = .71)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p_e</a:t>
            </a:r>
            <a:r>
              <a:rPr lang="de-DE" dirty="0"/>
              <a:t> : (Summe der) erwarteten Anteil(</a:t>
            </a:r>
            <a:r>
              <a:rPr lang="de-DE" dirty="0" err="1"/>
              <a:t>e</a:t>
            </a:r>
            <a:r>
              <a:rPr lang="de-DE" dirty="0"/>
              <a:t>)  (.26, .04, .08 = .38)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Beurteilung von Kappa: nächste Folie!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Zur Bestimmung von Cohens Kappa wird die </a:t>
            </a:r>
            <a:r>
              <a:rPr lang="de-DE" b="1" dirty="0"/>
              <a:t>erwartet</a:t>
            </a:r>
            <a:r>
              <a:rPr lang="de-DE" dirty="0"/>
              <a:t>e </a:t>
            </a:r>
            <a:r>
              <a:rPr lang="de-DE" b="1" dirty="0"/>
              <a:t>zufällige</a:t>
            </a:r>
            <a:r>
              <a:rPr lang="de-DE" dirty="0"/>
              <a:t> </a:t>
            </a:r>
            <a:r>
              <a:rPr lang="de-DE" b="1" dirty="0"/>
              <a:t>Übereinstimmung (</a:t>
            </a:r>
            <a:r>
              <a:rPr lang="de-DE" b="1" dirty="0" err="1"/>
              <a:t>pe</a:t>
            </a:r>
            <a:r>
              <a:rPr lang="de-DE" b="1" dirty="0"/>
              <a:t>)</a:t>
            </a:r>
            <a:r>
              <a:rPr lang="de-DE" dirty="0"/>
              <a:t> bestimmt, um die beobachtete Übereinstimmung anzupassen / zu adjustieren (Ziel: Übereinstimmung nicht überschätzen)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Erwartete zufällige Übereinstimmung wird von der beobachteten Übereinstimmung subtrahiert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Personen zufällig einer Kategorie zuzuordnen entspricht dem Produkt der Summen- und Randanteile: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Voraussetzung für Multiplikation:  Beobachter A und B sind vollständig unabhängig voneinander Beurteilungen abgegeben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Um erwartete Übereinstimmung für die Kategorie 1 (selbstsicher) berechnen wollen: entsprechenden Randverteilungen der beiden Beobachter hinzuziehen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siehe Zelle (1,1)  dafür wählen wir die Spaltensumme unter der Kategorie 1 = .47 und die Zeilensumme der Kategorie 1 = .55 (Anteil der Klienten, die B und A jeweils dem selbstsicherem Verhalten zugeordnet haben)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Das Produkt, d.h. das Ergebnis der Multiplikation ist .26</a:t>
            </a:r>
          </a:p>
          <a:p>
            <a:pPr marL="628650" lvl="1" indent="-171450">
              <a:buFontTx/>
              <a:buChar char="-"/>
            </a:pPr>
            <a:r>
              <a:rPr lang="de-DE" baseline="0" dirty="0">
                <a:sym typeface="Wingdings" pitchFamily="2" charset="2"/>
              </a:rPr>
              <a:t> Hier ist fett markiert und in Klammern, wie die Werte aussehen, wenn man das für alle weiteren Zellen berechnen würde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Aufsummieren dieser Werte = erwartete Übereinstimmung (.53)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56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Wertebereich von Kappa: 0-1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u="sng" dirty="0"/>
              <a:t>Rückfrage</a:t>
            </a:r>
            <a:r>
              <a:rPr lang="de-DE" dirty="0"/>
              <a:t>: Warum interessieren uns negative Werte nicht (obwohl diese möglich sind)?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itchFamily="2" charset="2"/>
              </a:rPr>
              <a:t> Sprechen für schlechte Übereinstimmung (-&gt; wir definieren Werte kleiner 0 als 0)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5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 Cohens Kappa wird die beobachtete Übereinstimmung um die zufällige erwartete Übereinstimmung korrigiert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Folie vorlesen!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87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u="sng" dirty="0"/>
              <a:t>Voraussetzungen zur Bestimmung</a:t>
            </a:r>
            <a:r>
              <a:rPr lang="de-DE" dirty="0"/>
              <a:t>:</a:t>
            </a:r>
          </a:p>
          <a:p>
            <a:pPr marL="228600" indent="-228600">
              <a:buFont typeface="+mj-lt"/>
              <a:buAutoNum type="arabicPeriod"/>
            </a:pPr>
            <a:endParaRPr lang="de-DE" u="none" dirty="0"/>
          </a:p>
          <a:p>
            <a:pPr marL="228600" indent="-228600">
              <a:buFont typeface="+mj-lt"/>
              <a:buAutoNum type="arabicPeriod"/>
            </a:pPr>
            <a:r>
              <a:rPr lang="de-DE" u="none" dirty="0"/>
              <a:t>Unabhängige Untersuchungseinheiten </a:t>
            </a:r>
            <a:r>
              <a:rPr lang="de-DE" u="sng" dirty="0"/>
              <a:t>(</a:t>
            </a:r>
            <a:r>
              <a:rPr lang="de-DE" dirty="0"/>
              <a:t>z.B. Beurteilte Führungskräfte sind unabhängig)</a:t>
            </a:r>
          </a:p>
          <a:p>
            <a:pPr marL="228600" indent="-228600">
              <a:buFont typeface="+mj-lt"/>
              <a:buAutoNum type="arabicPeriod"/>
            </a:pPr>
            <a:endParaRPr lang="de-DE" u="none" dirty="0"/>
          </a:p>
          <a:p>
            <a:pPr marL="228600" indent="-228600">
              <a:buFont typeface="+mj-lt"/>
              <a:buAutoNum type="arabicPeriod"/>
            </a:pPr>
            <a:r>
              <a:rPr lang="de-DE" u="none" dirty="0"/>
              <a:t>Kategorien sind </a:t>
            </a:r>
            <a:r>
              <a:rPr lang="de-DE" i="1" u="none" dirty="0"/>
              <a:t>disjunkt</a:t>
            </a:r>
            <a:r>
              <a:rPr lang="de-DE" u="none" dirty="0"/>
              <a:t> und </a:t>
            </a:r>
            <a:r>
              <a:rPr lang="de-DE" i="1" u="none" dirty="0"/>
              <a:t>exhaustiv</a:t>
            </a:r>
            <a:r>
              <a:rPr lang="de-DE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de-DE" i="1" u="none" dirty="0"/>
              <a:t>disjunkt: ..</a:t>
            </a:r>
            <a:r>
              <a:rPr lang="de-DE" dirty="0"/>
              <a:t>schließen sich gegenseitig aus –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 z.B. selbstsicheres und aggressives Verhalten sollten nicht dieselben „Indikatoren“ / Verhaltensweisen umfassen</a:t>
            </a:r>
          </a:p>
          <a:p>
            <a:pPr marL="628650" lvl="1" indent="-171450">
              <a:buFontTx/>
              <a:buChar char="-"/>
            </a:pPr>
            <a:r>
              <a:rPr lang="de-DE" i="1" u="none" dirty="0"/>
              <a:t>exhaustiv</a:t>
            </a:r>
            <a:r>
              <a:rPr lang="de-DE" i="1" dirty="0"/>
              <a:t> </a:t>
            </a:r>
            <a:r>
              <a:rPr lang="de-DE" dirty="0"/>
              <a:t>alle interessierenden Verhaltensweisen sollten abgedeckt sein,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z.B. Beobachter beurteilen nur selbstsicheres + unsicheres Verhalten - Wo ordnen wir dann aggressives Verhalten ein?</a:t>
            </a:r>
          </a:p>
          <a:p>
            <a:pPr marL="1085850" lvl="2" indent="-171450">
              <a:buFontTx/>
              <a:buChar char="-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u="none" dirty="0"/>
              <a:t>Unabhängige Beurteilungen </a:t>
            </a:r>
            <a:r>
              <a:rPr lang="de-DE" dirty="0"/>
              <a:t>durch die Beobachter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e-DE" dirty="0"/>
              <a:t>z.B. sind keine Rücksprachen während der Beurteilung möglich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u="sng" dirty="0"/>
              <a:t>Wertebereich von Kappa: </a:t>
            </a:r>
            <a:r>
              <a:rPr lang="de-DE" u="none" dirty="0"/>
              <a:t>(Folie)</a:t>
            </a:r>
            <a:endParaRPr lang="de-DE" u="sng" dirty="0"/>
          </a:p>
          <a:p>
            <a:pPr marL="171450" indent="-171450">
              <a:buFontTx/>
              <a:buChar char="-"/>
            </a:pPr>
            <a:endParaRPr lang="de-DE" u="sng" dirty="0"/>
          </a:p>
          <a:p>
            <a:pPr marL="171450" indent="-171450">
              <a:buFontTx/>
              <a:buChar char="-"/>
            </a:pPr>
            <a:r>
              <a:rPr lang="de-DE" i="1" u="none" dirty="0"/>
              <a:t>Hinweis</a:t>
            </a:r>
            <a:r>
              <a:rPr lang="de-DE" u="none" dirty="0"/>
              <a:t>: </a:t>
            </a:r>
            <a:r>
              <a:rPr lang="de-DE" dirty="0"/>
              <a:t>Summe kleinere Randanteile werden auf der nächsten Folie nochmal markiert dargestellt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602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K_max</a:t>
            </a:r>
            <a:r>
              <a:rPr lang="de-DE" dirty="0"/>
              <a:t> = (Summe der kleineren Randanteile – erwarteter Anteil) / (1-erwarter Anteil)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Rückfrage: </a:t>
            </a:r>
            <a:r>
              <a:rPr lang="de-DE" u="none" dirty="0"/>
              <a:t> Was ist mit „kleinere Randanteile gemeint“?</a:t>
            </a:r>
          </a:p>
          <a:p>
            <a:pPr marL="0" indent="0">
              <a:buNone/>
            </a:pPr>
            <a:r>
              <a:rPr lang="de-DE" u="none" dirty="0"/>
              <a:t>-&gt; </a:t>
            </a:r>
            <a:r>
              <a:rPr lang="de-DE" dirty="0"/>
              <a:t>kleineren Randanteile: .47 &lt; .55 -&gt; .47 ; 19.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Note: .38 = .26 + .04 + .08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u="sng" dirty="0"/>
              <a:t>Rückfrage</a:t>
            </a:r>
            <a:r>
              <a:rPr lang="de-DE" dirty="0"/>
              <a:t>: Wie interpretieren wir das Ergebnis?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itchFamily="2" charset="2"/>
              </a:rPr>
              <a:t>-&gt; Die maximal mögliche Übereinstimmung zwischen den Beobachtern wäre .85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„fehlende Ratings“: möglich, dass nicht jedes UE von jedem Beobachter beurteilt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itchFamily="2" charset="2"/>
              </a:rPr>
              <a:t>(z.B. ein paar Klienten wurden von A nicht beurteilt, dafür wurden diese von Beobachter B beurteilt)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Idee: In diesen Ratings können A und B nicht übereinstimmen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-&gt; Werte vor Berechnung entfernt (sonst Kappa: unterschätzt)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Rückfrage: Wie interpretiert man .7 und .8 ?</a:t>
            </a:r>
          </a:p>
          <a:p>
            <a:pPr marL="0" indent="0">
              <a:buNone/>
            </a:pPr>
            <a:r>
              <a:rPr lang="de-DE" dirty="0"/>
              <a:t>-&gt; Rater A hat 7% der Probanden nicht beurteilt </a:t>
            </a:r>
          </a:p>
          <a:p>
            <a:pPr marL="0" indent="0">
              <a:buNone/>
            </a:pPr>
            <a:r>
              <a:rPr lang="de-DE" dirty="0"/>
              <a:t>-&gt; Rater B hat 8% der Probanden nicht beurteilt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Anschließende Berechnung von Cohens Kappa wie üblich!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3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Paradoxien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>
                <a:sym typeface="Wingdings" pitchFamily="2" charset="2"/>
              </a:rPr>
              <a:t>Zu 1) wenn ein Merkmal eine extreme Verteilung aufweist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itchFamily="2" charset="2"/>
              </a:rPr>
              <a:t>z.B.: Bei der Testung von Hochbegabten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itchFamily="2" charset="2"/>
              </a:rPr>
              <a:t>(Merkmal hat niedrige </a:t>
            </a:r>
            <a:r>
              <a:rPr lang="de-DE" i="1" dirty="0">
                <a:sym typeface="Wingdings" pitchFamily="2" charset="2"/>
              </a:rPr>
              <a:t>Base Rate </a:t>
            </a:r>
            <a:r>
              <a:rPr lang="de-DE" i="0" dirty="0">
                <a:sym typeface="Wingdings" pitchFamily="2" charset="2"/>
              </a:rPr>
              <a:t>:= </a:t>
            </a:r>
            <a:r>
              <a:rPr lang="de-DE" dirty="0">
                <a:sym typeface="Wingdings" pitchFamily="2" charset="2"/>
              </a:rPr>
              <a:t>niedrige Wahrscheinlichkeit haben aufzutreten)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ym typeface="Wingdings" pitchFamily="2" charset="2"/>
              </a:rPr>
              <a:t>Zu 2)  </a:t>
            </a:r>
            <a:r>
              <a:rPr lang="de-DE" dirty="0"/>
              <a:t>Beobachter*innen sich systematisch in ihrer Beurteiler-Strenge unterscheiden</a:t>
            </a:r>
          </a:p>
          <a:p>
            <a:pPr marL="0" indent="0">
              <a:buFontTx/>
              <a:buNone/>
            </a:pPr>
            <a:r>
              <a:rPr lang="de-DE" dirty="0"/>
              <a:t>(Problem: die erwartete Übereinstimmung basiert auf Zufall)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Was tun? I</a:t>
            </a:r>
            <a:r>
              <a:rPr lang="de-DE" dirty="0">
                <a:sym typeface="Wingdings" pitchFamily="2" charset="2"/>
              </a:rPr>
              <a:t>n solchen Situationen sollte man sich auf die Suche nach anderen Maßen begeben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800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Paradoxe Werte </a:t>
            </a:r>
            <a:r>
              <a:rPr lang="de-DE" dirty="0">
                <a:sym typeface="Wingdings" pitchFamily="2" charset="2"/>
              </a:rPr>
              <a:t> in solchen Situationen sollte man sich auf die Suche nach anderen Maßen begeben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1. wenn ein Merkmal eine extreme Verteilung aufweist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Z.B. 100 Schüler werden auf Hochbegabung beurteilt (Kategorien: hochbegabt, nicht-hochbegabt);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Beobachter 1 hat 100 % als nicht-hochbegabt eingeschätzt, Beobachter 2: 10% sind hochbegabt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Beobachtete Übereinstimmung: .9 (Einigkeit darüber, dass Schüler nicht hochbegabt sind)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Randanteile wie üblich nutzen zur Bestimmung der erwarteten zufälligen Übereinstimmung= ebenfalls .9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Cohens Kappa = 0; paradox </a:t>
            </a:r>
            <a:r>
              <a:rPr lang="de-DE" dirty="0">
                <a:sym typeface="Wingdings" pitchFamily="2" charset="2"/>
              </a:rPr>
              <a:t> intuitiv: in 90% der Fälle haben die Beobachter*innen übereingestimmt, also müsste Cohens Kappa auch hoch ausfallen; Problematisch: Korrektur über den erwarteten zufälligen Anteil ist streng  man müsste die zufällige erwartete Übereinstimmung in diesem Fall anders berechnen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v.a. bei Merkmalen, die niedrige Wahrscheinlichkeit haben, aufzutreten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4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2. wenn sich Beobachter*innen sich systematisch in ihrer Beurteiler-Strenge unterscheiden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Randverteilungen, die symmetrisch und ähnlich sind </a:t>
            </a:r>
            <a:r>
              <a:rPr lang="de-DE" dirty="0">
                <a:sym typeface="Wingdings" pitchFamily="2" charset="2"/>
              </a:rPr>
              <a:t> kleineres Kappa als wenn sie asymmetrisch und ungleich sind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Beispiel: AC  100 Bewerber wurden hinsichtlich ihrer Eignung beurteilt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Links: A und B waren sich relativ einig darin, welche Bewerber ungeeignet sind  .60 bei B und .70 bei A  Beobachter A und B haben ein ähnliches Strenge-Level und eine ähnliche Schwelle dafür, ab wann ist jemand geeignet  niedrigerer Kappa-Wert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Rechts: A und B scheinbar unterschiedlich streng; B hat viele Fälle als ungeeignet eingestuft und A hat mehr Fälle als geeignet eingestuft (A weniger streng)  asymmetrische Randverteilungen  höherer Kappa-Wert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Paradox: intuitiv: im linken Fall stimmen A und B stärker miteinander überein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Problem: Annahme bei Cohens Kappa, dass die gesamte erwartete Übereinstimmung basiert auf Zufall  im linken Fall wird ein höherer Wert subtrahiert von dem beobachteten Anteil als im rechten Fall; dadurch fällt Cohens Kappa kleiner aus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Wenn sich Beobachter in ihrer Strenge unterscheiden, ist Cohens Kappa nicht das geeignete Maß, um die </a:t>
            </a:r>
            <a:r>
              <a:rPr lang="de-DE" dirty="0" err="1">
                <a:sym typeface="Wingdings" pitchFamily="2" charset="2"/>
              </a:rPr>
              <a:t>Beurteilerübereinstimmung</a:t>
            </a:r>
            <a:r>
              <a:rPr lang="de-DE" dirty="0">
                <a:sym typeface="Wingdings" pitchFamily="2" charset="2"/>
              </a:rPr>
              <a:t> zu bestimmen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7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60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Fokus: Maß für </a:t>
            </a:r>
            <a:r>
              <a:rPr lang="de-DE" dirty="0" err="1"/>
              <a:t>intervallskallierte</a:t>
            </a:r>
            <a:r>
              <a:rPr lang="de-DE" dirty="0"/>
              <a:t> Daten (ICC)! 	(– nicht verwechseln mit der Item-</a:t>
            </a:r>
            <a:r>
              <a:rPr lang="de-DE" dirty="0" err="1"/>
              <a:t>Characteristic</a:t>
            </a:r>
            <a:r>
              <a:rPr lang="de-DE" dirty="0"/>
              <a:t>-</a:t>
            </a:r>
            <a:r>
              <a:rPr lang="de-DE" dirty="0" err="1"/>
              <a:t>Curve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Idee: ist die Varianz </a:t>
            </a:r>
            <a:r>
              <a:rPr lang="de-DE" i="1" dirty="0"/>
              <a:t>zwischen</a:t>
            </a:r>
            <a:r>
              <a:rPr lang="de-DE" dirty="0"/>
              <a:t> den UE (im Vergleicht zur Varianz </a:t>
            </a:r>
            <a:r>
              <a:rPr lang="de-DE" i="1" dirty="0"/>
              <a:t>innerhalb</a:t>
            </a:r>
            <a:r>
              <a:rPr lang="de-DE" dirty="0"/>
              <a:t> der UE) groß </a:t>
            </a:r>
            <a:r>
              <a:rPr lang="de-DE" dirty="0">
                <a:sym typeface="Wingdings" pitchFamily="2" charset="2"/>
              </a:rPr>
              <a:t> hohe Beobachterübereinstimmung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Hinweis: Vorlesungsfolie 19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u="sng" dirty="0">
                <a:sym typeface="Wingdings" pitchFamily="2" charset="2"/>
              </a:rPr>
              <a:t>Rückfrage:</a:t>
            </a:r>
            <a:r>
              <a:rPr lang="de-DE" dirty="0">
                <a:sym typeface="Wingdings" pitchFamily="2" charset="2"/>
              </a:rPr>
              <a:t> Warum Fokus auf Beurteilung zwischen den UE?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-&gt;  Ziel: interindividuelle Unterschiede zwischen Personen aufdecken; deshalb ist die Varianz zwischen den Personen relevant!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Warum wünschen wir uns eine geringer Inter-Rater-Varianz bei der Beurteilung derselben Person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 weil die Rater sich in ihren Beurteilungen möglichst einig sein sollten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55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Maß für intervallskalierte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Idee: wenn die Varianz zwischen den Untersuchungsobjekten/Personen groß ist im Vergleich zur Varianz innerhalb der Untersuchungsobjekte/Personen </a:t>
            </a:r>
            <a:r>
              <a:rPr lang="de-DE" dirty="0">
                <a:sym typeface="Wingdings" pitchFamily="2" charset="2"/>
              </a:rPr>
              <a:t> hohe Beobachterübereinstimmung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Varianz zwischen beurteilten Untersuchungsobjekten ist von Interesse  Ziel: interindividuelle Unterschiede zwischen Personen aufdecken; Varianz zwischen den Personen 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„Varianz innerhalb der </a:t>
            </a:r>
            <a:r>
              <a:rPr lang="de-DE" dirty="0" err="1">
                <a:sym typeface="Wingdings" pitchFamily="2" charset="2"/>
              </a:rPr>
              <a:t>Unterschuchungsobjekte</a:t>
            </a:r>
            <a:r>
              <a:rPr lang="de-DE" dirty="0">
                <a:sym typeface="Wingdings" pitchFamily="2" charset="2"/>
              </a:rPr>
              <a:t>“ = Varianz zwischen unterschiedlichen Ratern in der Beurteilung derselben Person  erwünscht: niedrige Varianz, weil die Rater sich in ihren Beurteilungen </a:t>
            </a:r>
            <a:r>
              <a:rPr lang="de-DE">
                <a:sym typeface="Wingdings" pitchFamily="2" charset="2"/>
              </a:rPr>
              <a:t>möglichst einig sein sollten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82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ICC = Sammelsurium Koeffizienten (insg. 6 versch.)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Grundlage der Entscheidung ist ein Entscheidungsbaum: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Folie vorlesen!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361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 1): Führt der Entscheidungsbaum zu folgender Konstellation … Folie!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 2): Führt der Entscheidungsbaum hingegen zu folgender Konstellation … Folie!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Wertebereich: [-1,1] – jedoch definieren wir den ICC jeden Wert kleiner 0 als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---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1: </a:t>
            </a:r>
            <a:r>
              <a:rPr lang="de-DE" dirty="0" err="1"/>
              <a:t>one-way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Reliabilität der über alle </a:t>
            </a:r>
            <a:r>
              <a:rPr lang="de-DE" dirty="0" err="1">
                <a:sym typeface="Wingdings" pitchFamily="2" charset="2"/>
              </a:rPr>
              <a:t>k</a:t>
            </a:r>
            <a:r>
              <a:rPr lang="de-DE" dirty="0">
                <a:sym typeface="Wingdings" pitchFamily="2" charset="2"/>
              </a:rPr>
              <a:t> Beobachter zusammengefassten Urteile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2: </a:t>
            </a:r>
            <a:r>
              <a:rPr lang="de-DE" dirty="0" err="1"/>
              <a:t>one-way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als Reliabilität der Urteile </a:t>
            </a:r>
            <a:r>
              <a:rPr lang="de-DE" b="1" dirty="0">
                <a:sym typeface="Wingdings" pitchFamily="2" charset="2"/>
              </a:rPr>
              <a:t>eines beliebigen Raters </a:t>
            </a:r>
            <a:r>
              <a:rPr lang="de-DE" dirty="0">
                <a:sym typeface="Wingdings" pitchFamily="2" charset="2"/>
              </a:rPr>
              <a:t>zu verstehen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 zweitem Koeffizient: ähnlich: man verwendet einzelne Ratings statt Mittelwerte in dem Koeffizienten </a:t>
            </a:r>
            <a:r>
              <a:rPr lang="de-DE" dirty="0">
                <a:sym typeface="Wingdings" pitchFamily="2" charset="2"/>
              </a:rPr>
              <a:t> im Nenner plus (k-1)</a:t>
            </a:r>
            <a:r>
              <a:rPr lang="de-DE" dirty="0" err="1">
                <a:sym typeface="Wingdings" pitchFamily="2" charset="2"/>
              </a:rPr>
              <a:t>var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inn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46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Hinweis: die Formeln werden ihnen aus Statistik bekannt vorkommen (1F-Varianzanalyse)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Übertrag zu hier:  Berechnung der Inter-Rater-Varianz </a:t>
            </a:r>
            <a:r>
              <a:rPr lang="de-DE" i="1" dirty="0"/>
              <a:t>zwischen</a:t>
            </a:r>
            <a:r>
              <a:rPr lang="de-DE" dirty="0"/>
              <a:t> den Untersuchungsobjekten und </a:t>
            </a:r>
            <a:r>
              <a:rPr lang="de-DE" i="1" dirty="0"/>
              <a:t>innerhalb</a:t>
            </a:r>
            <a:r>
              <a:rPr lang="de-DE" dirty="0"/>
              <a:t> der Untersuchungsobjekte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Hinweis: Vor der  Varianz Quadratsummen (</a:t>
            </a:r>
            <a:r>
              <a:rPr lang="de-DE" dirty="0" err="1"/>
              <a:t>sigma</a:t>
            </a:r>
            <a:r>
              <a:rPr lang="de-DE" dirty="0"/>
              <a:t>) – </a:t>
            </a:r>
            <a:r>
              <a:rPr lang="de-DE" u="sng" dirty="0" err="1"/>
              <a:t>Nachrfrage</a:t>
            </a:r>
            <a:r>
              <a:rPr lang="de-DE" dirty="0"/>
              <a:t>: Kennen Sie das Summensymbol und dessen Funktionsweise?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Erklärung am Beispiel </a:t>
            </a:r>
            <a:r>
              <a:rPr lang="de-DE" dirty="0" err="1"/>
              <a:t>QS_zwischen</a:t>
            </a:r>
            <a:r>
              <a:rPr lang="de-DE" dirty="0"/>
              <a:t>: -- In Worten: </a:t>
            </a:r>
          </a:p>
          <a:p>
            <a:pPr marL="0" indent="0">
              <a:buFontTx/>
              <a:buNone/>
            </a:pPr>
            <a:r>
              <a:rPr lang="de-DE" dirty="0"/>
              <a:t>„</a:t>
            </a:r>
            <a:r>
              <a:rPr lang="de-DE" dirty="0" err="1">
                <a:sym typeface="Wingdings" pitchFamily="2" charset="2"/>
              </a:rPr>
              <a:t>QS_zwischen</a:t>
            </a:r>
            <a:r>
              <a:rPr lang="de-DE" dirty="0">
                <a:sym typeface="Wingdings" pitchFamily="2" charset="2"/>
              </a:rPr>
              <a:t> die </a:t>
            </a:r>
            <a:r>
              <a:rPr lang="de-DE" i="1" dirty="0">
                <a:sym typeface="Wingdings" pitchFamily="2" charset="2"/>
              </a:rPr>
              <a:t>quadrierte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i="1" dirty="0">
                <a:sym typeface="Wingdings" pitchFamily="2" charset="2"/>
              </a:rPr>
              <a:t>Differenz</a:t>
            </a:r>
            <a:r>
              <a:rPr lang="de-DE" dirty="0">
                <a:sym typeface="Wingdings" pitchFamily="2" charset="2"/>
              </a:rPr>
              <a:t> zwischen dem {</a:t>
            </a:r>
            <a:r>
              <a:rPr lang="de-DE" i="1" dirty="0">
                <a:sym typeface="Wingdings" pitchFamily="2" charset="2"/>
              </a:rPr>
              <a:t>Mittelwert des Untersuchungsobjektes (</a:t>
            </a:r>
            <a:r>
              <a:rPr lang="de-DE" i="1" dirty="0" err="1">
                <a:sym typeface="Wingdings" pitchFamily="2" charset="2"/>
              </a:rPr>
              <a:t>j</a:t>
            </a:r>
            <a:r>
              <a:rPr lang="de-DE" i="1" dirty="0">
                <a:sym typeface="Wingdings" pitchFamily="2" charset="2"/>
              </a:rPr>
              <a:t>) über alle Rater (</a:t>
            </a:r>
            <a:r>
              <a:rPr lang="de-DE" i="1" dirty="0" err="1">
                <a:sym typeface="Wingdings" pitchFamily="2" charset="2"/>
              </a:rPr>
              <a:t>k</a:t>
            </a:r>
            <a:r>
              <a:rPr lang="de-DE" i="1" dirty="0">
                <a:sym typeface="Wingdings" pitchFamily="2" charset="2"/>
              </a:rPr>
              <a:t>) hinweg</a:t>
            </a:r>
            <a:r>
              <a:rPr lang="de-DE" dirty="0">
                <a:sym typeface="Wingdings" pitchFamily="2" charset="2"/>
              </a:rPr>
              <a:t>} und dem {</a:t>
            </a:r>
            <a:r>
              <a:rPr lang="de-DE" i="1" dirty="0">
                <a:sym typeface="Wingdings" pitchFamily="2" charset="2"/>
              </a:rPr>
              <a:t>Gesamtmittelwert</a:t>
            </a:r>
            <a:r>
              <a:rPr lang="de-DE" dirty="0">
                <a:sym typeface="Wingdings" pitchFamily="2" charset="2"/>
              </a:rPr>
              <a:t>}“</a:t>
            </a:r>
          </a:p>
          <a:p>
            <a:pPr marL="0" indent="0">
              <a:buFontTx/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de-DE" dirty="0" err="1">
                <a:sym typeface="Wingdings" pitchFamily="2" charset="2"/>
              </a:rPr>
              <a:t>QS_zwischen</a:t>
            </a:r>
            <a:r>
              <a:rPr lang="de-DE" dirty="0">
                <a:sym typeface="Wingdings" pitchFamily="2" charset="2"/>
              </a:rPr>
              <a:t> = k_1 * (X_1 – X)^2 + k_1 * (X_1 – X)^2 + … + </a:t>
            </a:r>
            <a:r>
              <a:rPr lang="de-DE" dirty="0" err="1">
                <a:sym typeface="Wingdings" pitchFamily="2" charset="2"/>
              </a:rPr>
              <a:t>k_n</a:t>
            </a:r>
            <a:r>
              <a:rPr lang="de-DE" dirty="0">
                <a:sym typeface="Wingdings" pitchFamily="2" charset="2"/>
              </a:rPr>
              <a:t> * (</a:t>
            </a:r>
            <a:r>
              <a:rPr lang="de-DE" dirty="0" err="1">
                <a:sym typeface="Wingdings" pitchFamily="2" charset="2"/>
              </a:rPr>
              <a:t>X_n</a:t>
            </a:r>
            <a:r>
              <a:rPr lang="de-DE" dirty="0">
                <a:sym typeface="Wingdings" pitchFamily="2" charset="2"/>
              </a:rPr>
              <a:t> – X)^2</a:t>
            </a:r>
          </a:p>
          <a:p>
            <a:pPr marL="0" indent="0">
              <a:buFontTx/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ym typeface="Wingdings" pitchFamily="2" charset="2"/>
              </a:rPr>
              <a:t>Das gleiche gilt für </a:t>
            </a:r>
            <a:r>
              <a:rPr lang="de-DE" dirty="0" err="1">
                <a:sym typeface="Wingdings" pitchFamily="2" charset="2"/>
              </a:rPr>
              <a:t>QS_innerhalb</a:t>
            </a:r>
            <a:r>
              <a:rPr lang="de-DE" dirty="0">
                <a:sym typeface="Wingdings" pitchFamily="2" charset="2"/>
              </a:rPr>
              <a:t>!</a:t>
            </a:r>
          </a:p>
          <a:p>
            <a:pPr marL="0" indent="0">
              <a:buFontTx/>
              <a:buNone/>
            </a:pPr>
            <a:r>
              <a:rPr lang="de-DE" u="sng" dirty="0">
                <a:sym typeface="Wingdings" pitchFamily="2" charset="2"/>
              </a:rPr>
              <a:t>Rückfrage: </a:t>
            </a:r>
            <a:r>
              <a:rPr lang="de-DE" u="none" dirty="0">
                <a:sym typeface="Wingdings" pitchFamily="2" charset="2"/>
              </a:rPr>
              <a:t>Mag das jemand mal versuchen?</a:t>
            </a:r>
            <a:endParaRPr lang="de-DE" u="sng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361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Instruktion</a:t>
            </a:r>
            <a:r>
              <a:rPr lang="de-DE" dirty="0"/>
              <a:t>: Lesen sie sich den Text durch und schauen Sie sich die Tabelle an. Führen Sie sich den Entscheidungsbaum vor Augen und beantworten Sie folgende Fragen: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1. Haben wir eine Zufallsauswahl von Ratern? -&gt; ja (4/8)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2. Wird jeder Bewerber von jedem Rater beurteilt? -&gt; nein (aber jeder Berber wird von der gleichen Anzahl an Ratern)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Hinweis: Nicht jede</a:t>
            </a:r>
            <a:r>
              <a:rPr lang="de-DE" dirty="0">
                <a:sym typeface="Wingdings" pitchFamily="2" charset="2"/>
              </a:rPr>
              <a:t> Zeile ist nicht mit den selben 4 Ratern assoziiert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3. Mittelwert? -&gt; Ja! W</a:t>
            </a:r>
            <a:r>
              <a:rPr lang="de-DE" dirty="0"/>
              <a:t>ir wollen den Mittelwert über die Rater hinweg auswerten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Konklusion: </a:t>
            </a:r>
            <a:r>
              <a:rPr lang="de-DE" i="1" dirty="0"/>
              <a:t>ICC(1,k)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126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Rückfrage:</a:t>
            </a:r>
            <a:r>
              <a:rPr lang="de-DE" u="none" dirty="0"/>
              <a:t> Was drückt die 1. Zeile aus?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u="none" dirty="0"/>
              <a:t>Zeile 1 – </a:t>
            </a:r>
            <a:r>
              <a:rPr lang="de-DE" i="1" u="none" dirty="0" err="1"/>
              <a:t>Var_innerhalb</a:t>
            </a:r>
            <a:r>
              <a:rPr lang="de-DE" i="1" u="none" dirty="0"/>
              <a:t> </a:t>
            </a:r>
            <a:r>
              <a:rPr lang="de-DE" u="none" dirty="0"/>
              <a:t>– Wie stark variieren die Rater in ihrem Urteil der 1. Person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u="none" dirty="0"/>
              <a:t>(relativiert über: den Mittelwert der Person)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de-DE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Rechte Spalte (</a:t>
            </a:r>
            <a:r>
              <a:rPr lang="de-DE" dirty="0" err="1"/>
              <a:t>X_j</a:t>
            </a:r>
            <a:r>
              <a:rPr lang="de-DE" dirty="0"/>
              <a:t>) : Mittelwerte der Bewerber (über alle Rater hinweg)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Gesamtmittelwert (:= Mittelwert der Zeilenmittelwerte </a:t>
            </a:r>
            <a:r>
              <a:rPr lang="de-DE" i="1" dirty="0"/>
              <a:t>oder</a:t>
            </a:r>
            <a:r>
              <a:rPr lang="de-DE" dirty="0"/>
              <a:t> aller Zelleinträge) -- unten in der rechten Spalte (5.125)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Var_zwischen</a:t>
            </a:r>
            <a:r>
              <a:rPr lang="de-DE" dirty="0"/>
              <a:t> &amp; </a:t>
            </a:r>
            <a:r>
              <a:rPr lang="de-DE" dirty="0" err="1"/>
              <a:t>Var_innerhalb</a:t>
            </a:r>
            <a:r>
              <a:rPr lang="de-DE" dirty="0"/>
              <a:t>: Folie!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988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Rückfrage:</a:t>
            </a:r>
            <a:r>
              <a:rPr lang="de-DE" u="none" dirty="0"/>
              <a:t> Was drückt die 1. Zeile aus?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u="none" dirty="0"/>
              <a:t>Zeile 1 – </a:t>
            </a:r>
            <a:r>
              <a:rPr lang="de-DE" i="1" u="none" dirty="0" err="1"/>
              <a:t>Var_innerhalb</a:t>
            </a:r>
            <a:r>
              <a:rPr lang="de-DE" i="1" u="none" dirty="0"/>
              <a:t> </a:t>
            </a:r>
            <a:r>
              <a:rPr lang="de-DE" u="none" dirty="0"/>
              <a:t>– Wie stark variieren die Rater in ihrem Urteil der 1. Person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u="none" dirty="0"/>
              <a:t>(relativiert über: den Mittelwert der Person)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de-DE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Rechte Spalte (</a:t>
            </a:r>
            <a:r>
              <a:rPr lang="de-DE" dirty="0" err="1"/>
              <a:t>X_j</a:t>
            </a:r>
            <a:r>
              <a:rPr lang="de-DE" dirty="0"/>
              <a:t>) : Mittelwerte der Bewerber (über alle Rater hinweg)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Gesamtmittelwert (:= Mittelwert der Zeilenmittelwerte </a:t>
            </a:r>
            <a:r>
              <a:rPr lang="de-DE" i="1" dirty="0"/>
              <a:t>oder</a:t>
            </a:r>
            <a:r>
              <a:rPr lang="de-DE" dirty="0"/>
              <a:t> aller Zelleinträge) -- unten in der rechten Spalte (5.125)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Var_zwischen</a:t>
            </a:r>
            <a:r>
              <a:rPr lang="de-DE" dirty="0"/>
              <a:t> &amp; </a:t>
            </a:r>
            <a:r>
              <a:rPr lang="de-DE" dirty="0" err="1"/>
              <a:t>Var_innerhalb</a:t>
            </a:r>
            <a:r>
              <a:rPr lang="de-DE" dirty="0"/>
              <a:t>: Folie!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 stark variieren die individuellen Ratings der Rater um den Personenmittelwert/den Mittelwert des Untersuchungsobjektes; von jedem individuellen Rating (Zelle) wird der Personenmittelwert (Zelle in der letzten Spalte) subtrahiert; quadrieren </a:t>
            </a:r>
            <a:r>
              <a:rPr lang="de-DE" dirty="0">
                <a:sym typeface="Wingdings" pitchFamily="2" charset="2"/>
              </a:rPr>
              <a:t> Summe über alle Rater innerhalb eines Untersuchungsobjektes bilden und über alle beurteilten Untersuchungsobjekte hinweg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Varianz innerhalb = 2.04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814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Jetzt kann man die berechneten Varianzen in die Formel einsetzen, um die Intraklassenkorrelation zu bestimmen = 0.91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6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35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Rooms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231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Link in den Chat posten: </a:t>
            </a:r>
            <a:r>
              <a:rPr lang="en-GB" b="1" dirty="0">
                <a:hlinkClick r:id="rId3"/>
              </a:rPr>
              <a:t>https://www.soscisurvey.de/mfc-pre-assessment/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987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Für eine normorientierte Interpretation muss der Test normiert werden </a:t>
            </a:r>
            <a:r>
              <a:rPr lang="de-DE" dirty="0">
                <a:sym typeface="Wingdings" pitchFamily="2" charset="2"/>
              </a:rPr>
              <a:t> Ziel der Normierung: aussagekräftige Vergleichswerte von entsprechenden Personen der Zielgruppe in Form von Testnormen gewinnen; d.h. es wird ein Bezugssystem erstellt, mit welchem die Ergebnisse einer Testperson eingeordnet (und somit interpretiert) werden können  wichtig: Repräsentativität der Eichstichprobe bzw. Ähnlichkeit hinsichtlich relevanter Merkmale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Kriteriumsorientierte</a:t>
            </a:r>
            <a:r>
              <a:rPr lang="de-DE" dirty="0">
                <a:sym typeface="Wingdings" pitchFamily="2" charset="2"/>
              </a:rPr>
              <a:t> Interpretation: nicht die relative Stellung einer einzelnen Person im Vergleich zur Zielpopulation zentral, sondern die Zuordnung von Testleistungen zu bestimmten Merkmalsausprägungen  es wird festgelegt, welche Testwerte für das Vorhandensein bestimmter Merkmale sprechen und welche nicht: dadurch Sicherstellung der Interpretationsobjektivität (z.B. bei der Erreichung eines bestimmten Wertes in einem </a:t>
            </a:r>
            <a:r>
              <a:rPr lang="de-DE" dirty="0" err="1">
                <a:sym typeface="Wingdings" pitchFamily="2" charset="2"/>
              </a:rPr>
              <a:t>Depressionsfragebgen</a:t>
            </a:r>
            <a:r>
              <a:rPr lang="de-DE" dirty="0">
                <a:sym typeface="Wingdings" pitchFamily="2" charset="2"/>
              </a:rPr>
              <a:t> ist eine Depression </a:t>
            </a:r>
            <a:r>
              <a:rPr lang="de-DE">
                <a:sym typeface="Wingdings" pitchFamily="2" charset="2"/>
              </a:rPr>
              <a:t>zu diagnostizieren)</a:t>
            </a: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852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3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Nachfrage: </a:t>
            </a:r>
            <a:r>
              <a:rPr lang="de-DE" u="none" dirty="0"/>
              <a:t> Wenn ich sie fragen würde, was ich Objektivität nochmal, was kommt ihnen in den Sinn?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Gütekriterium (:=Qualitätsanforderung, dem ein Test genügen muss.) – genauer: Hauptgütekriterium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Test: objektiv </a:t>
            </a:r>
            <a:r>
              <a:rPr lang="de-DE" dirty="0">
                <a:sym typeface="Wingdings" pitchFamily="2" charset="2"/>
              </a:rPr>
              <a:t> {</a:t>
            </a:r>
            <a:r>
              <a:rPr lang="de-DE" dirty="0"/>
              <a:t>Testung, die Auswertung und Interpretation} _||_ {Testdurchführenden, Testauswertenden, und Testinterpretierenden}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Z.B VL hat keinen Verhaltensspielraum bei der Durchführung, Auswertung und Interpretation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32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Zusammenfassung der Nachfrage</a:t>
            </a:r>
          </a:p>
          <a:p>
            <a:endParaRPr lang="de-DE" u="sng" dirty="0"/>
          </a:p>
          <a:p>
            <a:endParaRPr lang="de-DE" u="sng" dirty="0"/>
          </a:p>
          <a:p>
            <a:r>
              <a:rPr lang="de-DE" u="sng" dirty="0"/>
              <a:t>Nachfrage:</a:t>
            </a:r>
          </a:p>
          <a:p>
            <a:endParaRPr lang="en-DE" u="sng" dirty="0"/>
          </a:p>
          <a:p>
            <a:r>
              <a:rPr lang="en-DE" u="sng" dirty="0"/>
              <a:t>Rückfrage</a:t>
            </a:r>
            <a:r>
              <a:rPr lang="en-DE" dirty="0"/>
              <a:t>: Was sind die anderen Hauptgütekriterien?</a:t>
            </a:r>
          </a:p>
          <a:p>
            <a:r>
              <a:rPr lang="en-DE" dirty="0"/>
              <a:t>-&gt; Reliabilität, Validität </a:t>
            </a:r>
          </a:p>
          <a:p>
            <a:endParaRPr lang="en-DE" u="sng" dirty="0"/>
          </a:p>
          <a:p>
            <a:r>
              <a:rPr lang="en-DE" u="sng" dirty="0"/>
              <a:t>Rückfrage</a:t>
            </a:r>
            <a:r>
              <a:rPr lang="en-DE" dirty="0"/>
              <a:t>: Wie hängt Ibjektivität mit den anderen Hauptgütekriterien zusammen?</a:t>
            </a:r>
          </a:p>
          <a:p>
            <a:r>
              <a:rPr lang="en-GB" dirty="0"/>
              <a:t>O</a:t>
            </a:r>
            <a:r>
              <a:rPr lang="en-DE" dirty="0"/>
              <a:t>bjektivität -&gt; Reliabilität -&gt; Validität</a:t>
            </a:r>
          </a:p>
          <a:p>
            <a:r>
              <a:rPr lang="en-DE" dirty="0"/>
              <a:t>(unabhängig) (zuverlässig)   (genau)</a:t>
            </a:r>
          </a:p>
          <a:p>
            <a:endParaRPr lang="en-DE" dirty="0"/>
          </a:p>
          <a:p>
            <a:r>
              <a:rPr lang="de-DE" dirty="0"/>
              <a:t>d.h.: bei fehlender Objektivität kann eine Messung auch nicht zuverlässig/reliabel sein.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2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/>
              <a:t>Durchführungsobjektivität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Font typeface="+mj-lt"/>
              <a:buNone/>
            </a:pPr>
            <a:r>
              <a:rPr lang="de-DE" dirty="0"/>
              <a:t>Folie!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pPr marL="0" indent="0">
              <a:buFont typeface="+mj-lt"/>
              <a:buNone/>
            </a:pPr>
            <a:r>
              <a:rPr lang="de-DE" u="sng" dirty="0"/>
              <a:t>Exkurs</a:t>
            </a:r>
            <a:r>
              <a:rPr lang="de-DE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u="sng" dirty="0"/>
              <a:t>Konstanz der Fragen, Aufgabenstellungen, Testmaterialien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Fragen möglichst schriftlich vorgeben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Interaktion zwischen Testleiter und Testperson (wenn möglich) minimieren </a:t>
            </a:r>
          </a:p>
          <a:p>
            <a:pPr marL="457200" indent="-457200">
              <a:buFont typeface="+mj-lt"/>
              <a:buAutoNum type="arabicPeriod"/>
            </a:pPr>
            <a:r>
              <a:rPr lang="de-DE" u="sng" dirty="0"/>
              <a:t>Angabe der zur Beantwortung vorgesehenen Zeitdauer, d.h. Zeitbegrenzung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Vor allem bei </a:t>
            </a:r>
            <a:r>
              <a:rPr lang="de-DE" dirty="0" err="1"/>
              <a:t>Speedtests</a:t>
            </a:r>
            <a:r>
              <a:rPr lang="de-DE" dirty="0"/>
              <a:t> ist das wichtig, um die Vergleichbarkeit der Testleistungen zu gewährleisten</a:t>
            </a:r>
          </a:p>
          <a:p>
            <a:pPr marL="457200" indent="-457200">
              <a:buFont typeface="+mj-lt"/>
              <a:buAutoNum type="arabicPeriod"/>
            </a:pPr>
            <a:r>
              <a:rPr lang="de-DE" u="sng" dirty="0"/>
              <a:t>Festlegung der Instruktion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b="1" dirty="0"/>
              <a:t>schriftliche</a:t>
            </a:r>
            <a:r>
              <a:rPr lang="de-DE" dirty="0"/>
              <a:t> Erklärung an die Testpersonen, was sie in dem Test zu tun haben </a:t>
            </a:r>
            <a:r>
              <a:rPr lang="de-DE" dirty="0">
                <a:sym typeface="Wingdings" pitchFamily="2" charset="2"/>
              </a:rPr>
              <a:t> Absicherung, dass das Testergebnis nicht davon abhängt, welcher VL den Test durchführt; sollte alles Wesentliche beinhalten, denn bei Fragen von VPs sollten diese durch einen Rückverweis auf die Instruktion beantwortet werden können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z.B. Bearbeitung von gleichartigen Probe-Items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Warum schriftlich? (um VL-Effekte wie unterschiedliche Betonungen zu vermeiden)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93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Fokus der heutigen Sitzung: </a:t>
            </a:r>
            <a:r>
              <a:rPr lang="de-DE" u="sng" dirty="0"/>
              <a:t>Auswertungsobjektivität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 vorlesen!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z.B.: eindeutige Anweisung, wie die Antworten auf die einzelnen Items einzuordnen sind;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Hinweis: </a:t>
            </a:r>
            <a:r>
              <a:rPr lang="de-DE" dirty="0" err="1"/>
              <a:t>Abhäng</a:t>
            </a:r>
            <a:r>
              <a:rPr lang="de-DE" dirty="0"/>
              <a:t> vom Antwortformat </a:t>
            </a:r>
          </a:p>
          <a:p>
            <a:pPr marL="228600" indent="-228600">
              <a:buFont typeface="Arial" panose="020B0604020202020204" pitchFamily="34" charset="0"/>
              <a:buAutoNum type="alphaLcParenBoth"/>
            </a:pPr>
            <a:r>
              <a:rPr lang="de-DE" dirty="0" err="1"/>
              <a:t>MultipleChoice</a:t>
            </a:r>
            <a:r>
              <a:rPr lang="de-DE" dirty="0"/>
              <a:t>-Test: leicht</a:t>
            </a:r>
          </a:p>
          <a:p>
            <a:pPr marL="228600" indent="-228600">
              <a:buFont typeface="Arial" panose="020B0604020202020204" pitchFamily="34" charset="0"/>
              <a:buAutoNum type="alphaLcParenBoth"/>
            </a:pPr>
            <a:r>
              <a:rPr lang="de-DE" dirty="0"/>
              <a:t>bei offenen Antworten deutlich komplexer (</a:t>
            </a:r>
            <a:r>
              <a:rPr lang="de-DE" dirty="0" err="1"/>
              <a:t>Kodierer</a:t>
            </a:r>
            <a:r>
              <a:rPr lang="de-DE" dirty="0"/>
              <a:t>-/</a:t>
            </a:r>
            <a:r>
              <a:rPr lang="de-DE" dirty="0" err="1"/>
              <a:t>Auswerterregeln</a:t>
            </a:r>
            <a:r>
              <a:rPr lang="de-DE" dirty="0"/>
              <a:t> notwendig)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Crux: ist das Verhalten völlig frei (z.B.: </a:t>
            </a:r>
            <a:r>
              <a:rPr lang="de-DE" dirty="0" err="1"/>
              <a:t>Verhaltenbeobachtungen</a:t>
            </a:r>
            <a:r>
              <a:rPr lang="de-DE" dirty="0"/>
              <a:t>) bedarf es einem empirischen Nachweis über den Grad der Übereinstimmung verschiedener Auswerter: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-&gt; </a:t>
            </a:r>
            <a:r>
              <a:rPr lang="de-DE" dirty="0" err="1"/>
              <a:t>Beurteiluns</a:t>
            </a:r>
            <a:r>
              <a:rPr lang="de-DE" dirty="0"/>
              <a:t>-Übereinstimmung / (Inter-Rater-</a:t>
            </a:r>
            <a:r>
              <a:rPr lang="de-DE" dirty="0" err="1"/>
              <a:t>Reliabiliy</a:t>
            </a:r>
            <a:r>
              <a:rPr lang="de-DE" dirty="0"/>
              <a:t>)</a:t>
            </a:r>
            <a:endParaRPr lang="de-DE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07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International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confusion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WTF?! „Reliabilität“ (heute: Objektivität)?!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-&gt; </a:t>
            </a:r>
            <a:r>
              <a:rPr lang="de-DE" b="0" i="1" dirty="0">
                <a:sym typeface="Wingdings" pitchFamily="2" charset="2"/>
              </a:rPr>
              <a:t>Maße</a:t>
            </a:r>
            <a:r>
              <a:rPr lang="de-DE" dirty="0">
                <a:sym typeface="Wingdings" pitchFamily="2" charset="2"/>
              </a:rPr>
              <a:t> werden diese zur Objektivität gezählt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Heute: </a:t>
            </a:r>
            <a:r>
              <a:rPr lang="de-DE" dirty="0"/>
              <a:t>2 Maßen für Übereinstimmung zw. Beobachter*innen beurteilen kann!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Hinweis: abhängig vom Datentyp – Folie vorlesen!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Exkurs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“nominalskalierte Daten“ – was war das nochmal?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„</a:t>
            </a:r>
            <a:r>
              <a:rPr lang="de-DE" dirty="0" err="1"/>
              <a:t>intervallskallierte</a:t>
            </a:r>
            <a:r>
              <a:rPr lang="de-DE" dirty="0"/>
              <a:t> Daten“ – was war das nochmal?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66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Folie vorlesen! (bis Tabelle)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Rückfrage: Was bedeutet die .47 in Zelle 4,1 – 1. Wert der Hauptdiagonalen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-&gt; Beobachterin A hat bei 47% der UEs (Proband*innen) gesagt, sie zeigen selbstsicheres Verhalten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Rückfrage: Was bedeutet z.B. 0.41 in Zelle 1,1 (inhaltlich) – erster Wert der Randverteilung für A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in 41 % der Fälle stimmen A + B in ihrer Beurteilung hinsichtlich der Kategorie 1 „selbstsicheres Verhalten“ überein.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--------------------------------------------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Kategorien: Selbstsicheres, unsicheres &amp; aggressives Verhalten ist hier gewählt auf Basis eines „sozialen Kompetenztrainings“ aus der Praxis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Hier im Beispiel 2 Rater, die Klienten hinsichtlich ihres Sozialverhaltens in z.B. einer Situation beurteilt haben; Kategorien: selbstsicheres, selbstunsicheres &amp; aggressives Verhalten (aus sozialem Kompetenztraining)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Zellen: Anteil der Fälle, die von Beobachter A und B jeweils den Kategorien zugeordnet wurden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Hier kann man nachhacken, ob und wie die Tabelle gelesen wird/werden kann – was bedeutet z.B. 0.41 in Zelle 1,1 </a:t>
            </a:r>
            <a:r>
              <a:rPr lang="de-DE" dirty="0">
                <a:sym typeface="Wingdings" pitchFamily="2" charset="2"/>
              </a:rPr>
              <a:t> Es wurden 41 % der Klienten sowohl von Beobachter A als auch von B der Kategorie 1 (selbstsicheren Verhalten) zugeordnet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itchFamily="2" charset="2"/>
              </a:rPr>
              <a:t>.05 in p(2,1)  bei 5% der Klienten hat Beobachter B das Verhalten als selbstunsicher (Kat 2) bewertet, und Beobachter A hat dasselbe als selbstsicher beurteilt (Kategorie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itchFamily="2" charset="2"/>
              </a:rPr>
              <a:t>Randverteilungen angegeben  letzte Zeile für Beobachter A, letzte Spalte für Beobachter 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itchFamily="2" charset="2"/>
              </a:rPr>
              <a:t>Z.B. .47 in p(3,1): bei 47% der Klienten hat Beobachter A das Verhalten als selbstsicher beurteilt, usw.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itchFamily="2" charset="2"/>
              </a:rPr>
              <a:t>Mit diesen Anteilen wollen wir Aussagen darüber treffen, wie sehr Beobachter A und B in ihrer Beurteilung übereinstimmen  Welche Zellen sind hierfür intuitiv relevant?: Zellen, die Info über die Übereinstimmung beinhalten, sind in der Diagonalen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6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35846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706" y="3789462"/>
            <a:ext cx="7212293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CF1B8E68-CE5E-8B45-87D8-9C45C63B2B95}"/>
              </a:ext>
            </a:extLst>
          </p:cNvPr>
          <p:cNvCxnSpPr>
            <a:cxnSpLocks/>
          </p:cNvCxnSpPr>
          <p:nvPr/>
        </p:nvCxnSpPr>
        <p:spPr>
          <a:xfrm>
            <a:off x="554182" y="3553253"/>
            <a:ext cx="11083637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0E8B526A-7637-5849-99B9-B61A1298B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789041"/>
            <a:ext cx="291632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C327B0-6E67-3B44-A84C-28E270923EC7}"/>
              </a:ext>
            </a:extLst>
          </p:cNvPr>
          <p:cNvCxnSpPr>
            <a:cxnSpLocks/>
          </p:cNvCxnSpPr>
          <p:nvPr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25658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91CF0B-74E9-B54A-BC6A-D1DD338AE87D}"/>
              </a:ext>
            </a:extLst>
          </p:cNvPr>
          <p:cNvSpPr/>
          <p:nvPr/>
        </p:nvSpPr>
        <p:spPr>
          <a:xfrm>
            <a:off x="0" y="6677774"/>
            <a:ext cx="12192000" cy="217841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96443-492E-2A44-8B74-0321ED0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6AB1CF3C-FB12-314A-B460-43174DCC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669360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372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C327B0-6E67-3B44-A84C-28E270923EC7}"/>
              </a:ext>
            </a:extLst>
          </p:cNvPr>
          <p:cNvCxnSpPr>
            <a:cxnSpLocks/>
          </p:cNvCxnSpPr>
          <p:nvPr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25658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91CF0B-74E9-B54A-BC6A-D1DD338AE87D}"/>
              </a:ext>
            </a:extLst>
          </p:cNvPr>
          <p:cNvSpPr/>
          <p:nvPr/>
        </p:nvSpPr>
        <p:spPr>
          <a:xfrm>
            <a:off x="0" y="6677774"/>
            <a:ext cx="12192000" cy="217841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96443-492E-2A44-8B74-0321ED0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7" name="Picture 2" descr="https://encrypted-tbn1.gstatic.com/images?q=tbn:ANd9GcSK2-QNU9gEK1CdH4wfdOaCdpgdyKPTBzAmXLzO9FJvDUYaJiBisg">
            <a:extLst>
              <a:ext uri="{FF2B5EF4-FFF2-40B4-BE49-F238E27FC236}">
                <a16:creationId xmlns:a16="http://schemas.microsoft.com/office/drawing/2014/main" id="{1B0A907B-083D-E74E-9E7D-089BAF124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78" y="110644"/>
            <a:ext cx="171762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F9ACDF72-B93E-B94F-AFBA-CCD290D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669360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3296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D76DD68-D53F-A54C-BF9D-9AA1C3109C08}"/>
              </a:ext>
            </a:extLst>
          </p:cNvPr>
          <p:cNvCxnSpPr>
            <a:cxnSpLocks/>
          </p:cNvCxnSpPr>
          <p:nvPr/>
        </p:nvCxnSpPr>
        <p:spPr>
          <a:xfrm>
            <a:off x="0" y="458929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853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E9D738D-E572-164D-86AD-660D5F78BAEC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1F80E350-66CC-F947-ADDA-ABF47BFB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1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8434168-6727-0845-B76E-941E6F1FF3E6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5AECAED-3150-5141-81D0-40747CCB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66F76C59-94D0-F743-87CD-A9DDE9C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3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223771C0-6213-1E4B-A66B-DB61B4BB2B41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680F0E6-7DA1-F448-AA91-7CCB1E86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A8FEED0-81A8-6F44-9FF6-D05775D8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102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9648395" y="6425702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Rechteck 18"/>
          <p:cNvSpPr/>
          <p:nvPr userDrawn="1"/>
        </p:nvSpPr>
        <p:spPr>
          <a:xfrm>
            <a:off x="6768075" y="6425703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Rechteck 17"/>
          <p:cNvSpPr/>
          <p:nvPr userDrawn="1"/>
        </p:nvSpPr>
        <p:spPr>
          <a:xfrm>
            <a:off x="3552495" y="6425705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Rechteck 11"/>
          <p:cNvSpPr/>
          <p:nvPr/>
        </p:nvSpPr>
        <p:spPr>
          <a:xfrm>
            <a:off x="0" y="6548383"/>
            <a:ext cx="12192000" cy="45719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Rechteck 12"/>
          <p:cNvSpPr/>
          <p:nvPr userDrawn="1"/>
        </p:nvSpPr>
        <p:spPr>
          <a:xfrm>
            <a:off x="815413" y="6450296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A358210C-2BE2-B045-8E91-A3B987FE3528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B40CDFD-F451-CB40-8C97-B711685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DEB9A262-22C7-DB4A-87C6-5FD782CE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3671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35999"/>
            <a:ext cx="2743200" cy="2493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A4FA89-FA0E-4282-9DF8-10248F24E35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8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4" r:id="rId3"/>
    <p:sldLayoutId id="2147483663" r:id="rId4"/>
    <p:sldLayoutId id="2147483664" r:id="rId5"/>
    <p:sldLayoutId id="2147483665" r:id="rId6"/>
    <p:sldLayoutId id="2147483666" r:id="rId7"/>
    <p:sldLayoutId id="214748366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0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scisurvey.de/mfc-pre-assessmen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yb4w6pmss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F681E9E-7579-B74E-A187-B8886809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44824"/>
            <a:ext cx="10363200" cy="1578622"/>
          </a:xfrm>
        </p:spPr>
        <p:txBody>
          <a:bodyPr anchor="ctr"/>
          <a:lstStyle/>
          <a:p>
            <a:pPr algn="ctr"/>
            <a:r>
              <a:rPr lang="de-DE" dirty="0">
                <a:latin typeface="+mj-lt"/>
              </a:rPr>
              <a:t>B.F.3 Übung zur Diagnostik/Testtheorie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>
          <a:xfrm>
            <a:off x="3143672" y="4297953"/>
            <a:ext cx="7212293" cy="64321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DE" sz="3600" i="1" dirty="0">
                <a:latin typeface="+mj-lt"/>
              </a:rPr>
              <a:t>Objektivität</a:t>
            </a:r>
            <a:endParaRPr lang="de-DE" sz="2800" i="1" dirty="0">
              <a:latin typeface="+mj-lt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99284-8543-8042-BBE4-33B84A1A641D}"/>
              </a:ext>
            </a:extLst>
          </p:cNvPr>
          <p:cNvSpPr txBox="1"/>
          <p:nvPr/>
        </p:nvSpPr>
        <p:spPr>
          <a:xfrm>
            <a:off x="597877" y="4607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EB3198-D59A-4702-964D-53BCD024EC32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8699781" cy="64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latin typeface="+mj-lt"/>
              </a:rPr>
              <a:t>Elisabeth </a:t>
            </a:r>
            <a:r>
              <a:rPr lang="de-DE" sz="3600" dirty="0" err="1">
                <a:latin typeface="+mj-lt"/>
              </a:rPr>
              <a:t>Prestele</a:t>
            </a:r>
            <a:r>
              <a:rPr lang="de-DE" sz="3600" dirty="0">
                <a:latin typeface="+mj-lt"/>
              </a:rPr>
              <a:t>, Rebekka Kupffer, Steven </a:t>
            </a:r>
            <a:r>
              <a:rPr lang="de-DE" sz="3600" dirty="0" err="1">
                <a:latin typeface="+mj-lt"/>
              </a:rPr>
              <a:t>Bißantz</a:t>
            </a:r>
            <a:r>
              <a:rPr lang="de-DE" sz="3600" dirty="0">
                <a:latin typeface="+mj-lt"/>
              </a:rPr>
              <a:t>, Maria Jalynskij</a:t>
            </a:r>
            <a:endParaRPr lang="de-DE" sz="2800" dirty="0">
              <a:latin typeface="+mj-lt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 descr="Kamera">
            <a:extLst>
              <a:ext uri="{FF2B5EF4-FFF2-40B4-BE49-F238E27FC236}">
                <a16:creationId xmlns:a16="http://schemas.microsoft.com/office/drawing/2014/main" id="{85D52A98-E4EE-C441-9D5E-2D3C42776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580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 - Hinführung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Einfachster intuitivster Ansatz </a:t>
            </a:r>
            <a:r>
              <a:rPr lang="de-DE" dirty="0"/>
              <a:t>zur Bestimmung der Beobachterübereinstimmung: </a:t>
            </a:r>
          </a:p>
          <a:p>
            <a:r>
              <a:rPr lang="de-DE" dirty="0"/>
              <a:t>prozentuale Übereinstimmung als Übereinstimmungskoeffizient</a:t>
            </a:r>
          </a:p>
          <a:p>
            <a:r>
              <a:rPr lang="de-DE" i="1" dirty="0" err="1"/>
              <a:t>p</a:t>
            </a:r>
            <a:r>
              <a:rPr lang="de-DE" i="1" baseline="-25000" dirty="0" err="1"/>
              <a:t>o</a:t>
            </a:r>
            <a:r>
              <a:rPr lang="de-DE" dirty="0"/>
              <a:t> = .</a:t>
            </a:r>
            <a:r>
              <a:rPr lang="de-DE" dirty="0">
                <a:solidFill>
                  <a:srgbClr val="00727E"/>
                </a:solidFill>
              </a:rPr>
              <a:t>41 + .10 + .20 </a:t>
            </a:r>
            <a:r>
              <a:rPr lang="de-DE" dirty="0"/>
              <a:t>= .71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441080"/>
                  </p:ext>
                </p:extLst>
              </p:nvPr>
            </p:nvGraphicFramePr>
            <p:xfrm>
              <a:off x="982824" y="3093048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441080"/>
                  </p:ext>
                </p:extLst>
              </p:nvPr>
            </p:nvGraphicFramePr>
            <p:xfrm>
              <a:off x="982824" y="3093048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239" t="-511765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F76D47A-3E87-634E-8E6F-0E47FEFB8F22}"/>
              </a:ext>
            </a:extLst>
          </p:cNvPr>
          <p:cNvSpPr txBox="1"/>
          <p:nvPr/>
        </p:nvSpPr>
        <p:spPr>
          <a:xfrm>
            <a:off x="1015928" y="5879013"/>
            <a:ext cx="102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= beobachteter Anteil, „o“ für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F552A1-FFD5-F54F-88B0-AE3311E0CC55}"/>
              </a:ext>
            </a:extLst>
          </p:cNvPr>
          <p:cNvSpPr/>
          <p:nvPr/>
        </p:nvSpPr>
        <p:spPr>
          <a:xfrm rot="903844">
            <a:off x="4124203" y="4298618"/>
            <a:ext cx="4770233" cy="5936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38603FC-EC6B-8B48-A420-A2550B3E4C25}"/>
              </a:ext>
            </a:extLst>
          </p:cNvPr>
          <p:cNvSpPr txBox="1"/>
          <p:nvPr/>
        </p:nvSpPr>
        <p:spPr>
          <a:xfrm>
            <a:off x="8889625" y="5867980"/>
            <a:ext cx="27242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Methode eher ungeeignet!</a:t>
            </a:r>
          </a:p>
        </p:txBody>
      </p:sp>
    </p:spTree>
    <p:extLst>
      <p:ext uri="{BB962C8B-B14F-4D97-AF65-F5344CB8AC3E}">
        <p14:creationId xmlns:p14="http://schemas.microsoft.com/office/powerpoint/2010/main" val="28159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Schätzung der erwarteten </a:t>
                </a:r>
                <a:r>
                  <a:rPr lang="de-DE" u="sng" dirty="0"/>
                  <a:t>zufälligen</a:t>
                </a:r>
                <a:r>
                  <a:rPr lang="de-DE" dirty="0"/>
                  <a:t> Übereinstimmung (</a:t>
                </a:r>
                <a:r>
                  <a:rPr lang="de-DE" i="1" dirty="0" err="1"/>
                  <a:t>p</a:t>
                </a:r>
                <a:r>
                  <a:rPr lang="de-DE" i="1" baseline="-25000" dirty="0" err="1"/>
                  <a:t>e</a:t>
                </a:r>
                <a:r>
                  <a:rPr lang="de-DE" dirty="0"/>
                  <a:t> mit </a:t>
                </a:r>
                <a:r>
                  <a:rPr lang="de-DE" i="1" dirty="0" err="1"/>
                  <a:t>e</a:t>
                </a:r>
                <a:r>
                  <a:rPr lang="de-DE" dirty="0"/>
                  <a:t> für </a:t>
                </a:r>
                <a:r>
                  <a:rPr lang="de-DE" i="1" dirty="0" err="1"/>
                  <a:t>expected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i="1" dirty="0">
                    <a:solidFill>
                      <a:schemeClr val="accent6"/>
                    </a:solidFill>
                  </a:rPr>
                  <a:t>z.B. p</a:t>
                </a:r>
                <a:r>
                  <a:rPr lang="de-DE" i="1" baseline="-25000" dirty="0">
                    <a:solidFill>
                      <a:schemeClr val="accent6"/>
                    </a:solidFill>
                  </a:rPr>
                  <a:t>11</a:t>
                </a:r>
                <a:r>
                  <a:rPr lang="de-DE" i="1" dirty="0">
                    <a:solidFill>
                      <a:schemeClr val="accent6"/>
                    </a:solidFill>
                  </a:rPr>
                  <a:t> = .47 * .55 = </a:t>
                </a:r>
                <a:r>
                  <a:rPr lang="de-DE" b="1" i="1" dirty="0">
                    <a:solidFill>
                      <a:schemeClr val="accent6"/>
                    </a:solidFill>
                  </a:rPr>
                  <a:t>.26</a:t>
                </a:r>
                <a:endParaRPr lang="de-DE" b="1" i="1" dirty="0"/>
              </a:p>
              <a:p>
                <a:pPr lvl="1"/>
                <a:r>
                  <a:rPr lang="de-DE" i="1" dirty="0" err="1"/>
                  <a:t>p</a:t>
                </a:r>
                <a:r>
                  <a:rPr lang="de-DE" i="1" baseline="-25000" dirty="0" err="1"/>
                  <a:t>e</a:t>
                </a:r>
                <a:r>
                  <a:rPr lang="de-DE" dirty="0"/>
                  <a:t> = </a:t>
                </a:r>
                <a:r>
                  <a:rPr lang="de-DE" dirty="0">
                    <a:solidFill>
                      <a:schemeClr val="accent6"/>
                    </a:solidFill>
                  </a:rPr>
                  <a:t>.</a:t>
                </a:r>
                <a:r>
                  <a:rPr lang="de-DE" b="1" dirty="0">
                    <a:solidFill>
                      <a:schemeClr val="accent6"/>
                    </a:solidFill>
                  </a:rPr>
                  <a:t>26</a:t>
                </a:r>
                <a:r>
                  <a:rPr lang="de-DE" dirty="0">
                    <a:solidFill>
                      <a:schemeClr val="accent6"/>
                    </a:solidFill>
                  </a:rPr>
                  <a:t> </a:t>
                </a:r>
                <a:r>
                  <a:rPr lang="de-DE" dirty="0"/>
                  <a:t>+ </a:t>
                </a:r>
                <a:r>
                  <a:rPr lang="de-DE" b="1" dirty="0"/>
                  <a:t>.04 </a:t>
                </a:r>
                <a:r>
                  <a:rPr lang="de-DE" dirty="0"/>
                  <a:t>+ </a:t>
                </a:r>
                <a:r>
                  <a:rPr lang="de-DE" b="1" dirty="0"/>
                  <a:t>.08 </a:t>
                </a:r>
                <a:r>
                  <a:rPr lang="de-DE" dirty="0"/>
                  <a:t>= .38</a:t>
                </a:r>
              </a:p>
              <a:p>
                <a:r>
                  <a:rPr lang="de-DE" dirty="0"/>
                  <a:t>Nutzung dieser zur Adjustierung/Korrektur von </a:t>
                </a:r>
                <a:r>
                  <a:rPr lang="de-DE" i="1" dirty="0" err="1"/>
                  <a:t>p</a:t>
                </a:r>
                <a:r>
                  <a:rPr lang="de-DE" i="1" baseline="-25000" dirty="0" err="1"/>
                  <a:t>o</a:t>
                </a:r>
                <a:endParaRPr lang="de-DE" i="1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  <m:r>
                      <a:rPr lang="de-DE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.7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− 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1 − 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= 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de-DE" dirty="0">
                    <a:effectLst/>
                  </a:rPr>
                  <a:t> </a:t>
                </a:r>
                <a:endParaRPr lang="de-DE" i="1" dirty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722366"/>
                  </p:ext>
                </p:extLst>
              </p:nvPr>
            </p:nvGraphicFramePr>
            <p:xfrm>
              <a:off x="982824" y="3897052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722366"/>
                  </p:ext>
                </p:extLst>
              </p:nvPr>
            </p:nvGraphicFramePr>
            <p:xfrm>
              <a:off x="982824" y="3897052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239" t="-508824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5344BAA-A62D-4C46-85CD-D8490FDC1965}"/>
              </a:ext>
            </a:extLst>
          </p:cNvPr>
          <p:cNvSpPr/>
          <p:nvPr/>
        </p:nvSpPr>
        <p:spPr>
          <a:xfrm>
            <a:off x="4799856" y="4653136"/>
            <a:ext cx="936104" cy="53892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1A6F48-FFF9-3446-BE5B-BD9FB6A350E1}"/>
              </a:ext>
            </a:extLst>
          </p:cNvPr>
          <p:cNvSpPr/>
          <p:nvPr/>
        </p:nvSpPr>
        <p:spPr>
          <a:xfrm>
            <a:off x="4367808" y="6093296"/>
            <a:ext cx="648072" cy="3937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CD9BAF-4CF2-7A45-A714-9005C0DE2755}"/>
              </a:ext>
            </a:extLst>
          </p:cNvPr>
          <p:cNvSpPr/>
          <p:nvPr/>
        </p:nvSpPr>
        <p:spPr>
          <a:xfrm>
            <a:off x="9480376" y="4691420"/>
            <a:ext cx="648072" cy="3937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AE0723-A350-A949-8769-CB5564AC2D4A}"/>
              </a:ext>
            </a:extLst>
          </p:cNvPr>
          <p:cNvCxnSpPr/>
          <p:nvPr/>
        </p:nvCxnSpPr>
        <p:spPr>
          <a:xfrm flipH="1">
            <a:off x="10128448" y="4869160"/>
            <a:ext cx="129614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A44B87A-F14F-D940-9AD8-7540F86F164B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691844" y="6487060"/>
            <a:ext cx="0" cy="1823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FA408B55-97A3-904A-8E79-D6C911C3C9E9}"/>
              </a:ext>
            </a:extLst>
          </p:cNvPr>
          <p:cNvCxnSpPr>
            <a:cxnSpLocks/>
          </p:cNvCxnSpPr>
          <p:nvPr/>
        </p:nvCxnSpPr>
        <p:spPr>
          <a:xfrm>
            <a:off x="4691844" y="6597352"/>
            <a:ext cx="673274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F801346-03CB-1445-A576-269EFDDD6D2D}"/>
              </a:ext>
            </a:extLst>
          </p:cNvPr>
          <p:cNvCxnSpPr/>
          <p:nvPr/>
        </p:nvCxnSpPr>
        <p:spPr>
          <a:xfrm>
            <a:off x="11424592" y="4869160"/>
            <a:ext cx="0" cy="1800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C60EA3-3445-7C46-9E21-464F61DFDAE5}"/>
              </a:ext>
            </a:extLst>
          </p:cNvPr>
          <p:cNvSpPr/>
          <p:nvPr/>
        </p:nvSpPr>
        <p:spPr>
          <a:xfrm>
            <a:off x="11568608" y="5733256"/>
            <a:ext cx="360040" cy="36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49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Beurteilung von Kappa:</a:t>
            </a:r>
          </a:p>
          <a:p>
            <a:r>
              <a:rPr lang="de-DE" dirty="0">
                <a:sym typeface="Symbol" pitchFamily="2" charset="2"/>
              </a:rPr>
              <a:t>≤ .40: ungenügend</a:t>
            </a:r>
          </a:p>
          <a:p>
            <a:r>
              <a:rPr lang="de-DE" dirty="0">
                <a:sym typeface="Symbol" pitchFamily="2" charset="2"/>
              </a:rPr>
              <a:t>= .41 - .60: befriedigend</a:t>
            </a:r>
          </a:p>
          <a:p>
            <a:r>
              <a:rPr lang="de-DE" dirty="0">
                <a:sym typeface="Symbol" pitchFamily="2" charset="2"/>
              </a:rPr>
              <a:t>= .61 - .80: gut</a:t>
            </a:r>
          </a:p>
          <a:p>
            <a:r>
              <a:rPr lang="de-DE" dirty="0">
                <a:sym typeface="Symbol" pitchFamily="2" charset="2"/>
              </a:rPr>
              <a:t>&gt; .80: sehr gut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0696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70C0"/>
                </a:solidFill>
              </a:rPr>
              <a:t>Cohens Kappa …</a:t>
            </a:r>
          </a:p>
          <a:p>
            <a:r>
              <a:rPr lang="de-DE" dirty="0"/>
              <a:t>… berücksichtigt nur den Anteil der beobachteten Übereinstimmung, der über die per Zufall erwartete Übereinstimmung hinausgeht</a:t>
            </a:r>
          </a:p>
          <a:p>
            <a:r>
              <a:rPr lang="de-DE" dirty="0"/>
              <a:t>… repräsentiert </a:t>
            </a:r>
            <a:r>
              <a:rPr lang="de-DE" dirty="0">
                <a:solidFill>
                  <a:srgbClr val="0070C0"/>
                </a:solidFill>
              </a:rPr>
              <a:t>die um zufällige Übereinstimmung korrigierte Beobachterübereinstimmung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6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79376" y="1844824"/>
            <a:ext cx="5181600" cy="2035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Voraussetzungen</a:t>
            </a:r>
          </a:p>
          <a:p>
            <a:r>
              <a:rPr lang="de-DE" sz="2000" dirty="0"/>
              <a:t>Unabhängige Untersuchungseinheiten</a:t>
            </a:r>
          </a:p>
          <a:p>
            <a:r>
              <a:rPr lang="de-DE" sz="2000" dirty="0"/>
              <a:t>Disjunkte &amp; exhaustive Kategorien</a:t>
            </a:r>
          </a:p>
          <a:p>
            <a:r>
              <a:rPr lang="de-DE" sz="2000" dirty="0"/>
              <a:t>Unabhängige Beurteilungen durch die Beobachter*innen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14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19">
                <a:extLst>
                  <a:ext uri="{FF2B5EF4-FFF2-40B4-BE49-F238E27FC236}">
                    <a16:creationId xmlns:a16="http://schemas.microsoft.com/office/drawing/2014/main" id="{F5DF2849-7C02-5C46-80E4-296744D6BD4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23992" y="1844824"/>
                <a:ext cx="585063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Wertebereich von Kappa</a:t>
                </a:r>
              </a:p>
              <a:p>
                <a:r>
                  <a:rPr lang="de-DE" sz="2000" dirty="0"/>
                  <a:t>Wenn </a:t>
                </a:r>
                <a:r>
                  <a:rPr lang="de-DE" sz="2000" dirty="0" err="1"/>
                  <a:t>p</a:t>
                </a:r>
                <a:r>
                  <a:rPr lang="de-DE" sz="2000" baseline="-25000" dirty="0" err="1"/>
                  <a:t>o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p</a:t>
                </a:r>
                <a:r>
                  <a:rPr lang="de-DE" sz="2000" baseline="-25000" dirty="0" err="1"/>
                  <a:t>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= 0</a:t>
                </a:r>
              </a:p>
              <a:p>
                <a:r>
                  <a:rPr lang="de-DE" sz="2000" dirty="0"/>
                  <a:t>Bei perfekter Übereinstimmung (Neben-Diagonalen = 0) zwischen Beobachter*innen, ist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= 1</a:t>
                </a:r>
              </a:p>
              <a:p>
                <a:r>
                  <a:rPr lang="de-DE" sz="2000" dirty="0"/>
                  <a:t>Ungleiche Randverteilung und/ oder Elemente der Neben-Diagonalen ≠ 0: Maximalwert für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ist &lt; 1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>
                    <a:sym typeface="Symbol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 sz="2000" b="0">
                            <a:latin typeface="Cambria Math" panose="02040503050406030204" pitchFamily="18" charset="0"/>
                            <a:sym typeface="Symbol" pitchFamily="2" charset="2"/>
                          </a:rPr>
                          <m:t>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𝑚𝑎𝑥</m:t>
                        </m:r>
                      </m:sub>
                    </m:sSub>
                    <m:r>
                      <a:rPr lang="de-DE" sz="20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2000" dirty="0" err="1"/>
                  <a:t>p</a:t>
                </a:r>
                <a:r>
                  <a:rPr lang="de-DE" sz="2000" baseline="-25000" dirty="0" err="1"/>
                  <a:t>o,r</a:t>
                </a:r>
                <a:r>
                  <a:rPr lang="de-DE" sz="2000" dirty="0"/>
                  <a:t>: Summe der kleineren Randanteile </a:t>
                </a:r>
                <a:r>
                  <a:rPr lang="de-DE" sz="2000" dirty="0">
                    <a:sym typeface="Wingdings" pitchFamily="2" charset="2"/>
                  </a:rPr>
                  <a:t>(s. nächste Folie)</a:t>
                </a:r>
                <a:endParaRPr lang="de-DE" sz="2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Inhaltsplatzhalter 19">
                <a:extLst>
                  <a:ext uri="{FF2B5EF4-FFF2-40B4-BE49-F238E27FC236}">
                    <a16:creationId xmlns:a16="http://schemas.microsoft.com/office/drawing/2014/main" id="{F5DF2849-7C02-5C46-80E4-296744D6B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23992" y="1844824"/>
                <a:ext cx="5850632" cy="4351338"/>
              </a:xfrm>
              <a:blipFill>
                <a:blip r:embed="rId3"/>
                <a:stretch>
                  <a:fillRect l="-1732" t="-2041" r="-1515" b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9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b="1" dirty="0">
                    <a:sym typeface="Symbol" pitchFamily="2" charset="2"/>
                  </a:rPr>
                  <a:t>Maximum von Cohens Kappa </a:t>
                </a:r>
                <a:r>
                  <a:rPr lang="de-DE" dirty="0">
                    <a:sym typeface="Symbol" pitchFamily="2" charset="2"/>
                  </a:rPr>
                  <a:t>(Bsp.)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>
                            <a:latin typeface="Cambria Math" panose="02040503050406030204" pitchFamily="18" charset="0"/>
                            <a:sym typeface="Symbol" pitchFamily="2" charset="2"/>
                          </a:rPr>
                          <m:t></m:t>
                        </m:r>
                      </m:e>
                      <m:sub>
                        <m:r>
                          <a:rPr lang="de-DE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𝑚𝑎𝑥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.47+ .19+ .</m:t>
                            </m:r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de-D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.91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 .85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15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e 7">
                <a:extLst>
                  <a:ext uri="{FF2B5EF4-FFF2-40B4-BE49-F238E27FC236}">
                    <a16:creationId xmlns:a16="http://schemas.microsoft.com/office/drawing/2014/main" id="{2E46300F-754F-9A4F-A4B2-CDB41DE9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164670"/>
                  </p:ext>
                </p:extLst>
              </p:nvPr>
            </p:nvGraphicFramePr>
            <p:xfrm>
              <a:off x="982824" y="3429000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e 7">
                <a:extLst>
                  <a:ext uri="{FF2B5EF4-FFF2-40B4-BE49-F238E27FC236}">
                    <a16:creationId xmlns:a16="http://schemas.microsoft.com/office/drawing/2014/main" id="{2E46300F-754F-9A4F-A4B2-CDB41DE9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164670"/>
                  </p:ext>
                </p:extLst>
              </p:nvPr>
            </p:nvGraphicFramePr>
            <p:xfrm>
              <a:off x="982824" y="3429000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239" t="-488235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32D4CDA-C3A4-3841-B5D0-17B10D580978}"/>
              </a:ext>
            </a:extLst>
          </p:cNvPr>
          <p:cNvSpPr/>
          <p:nvPr/>
        </p:nvSpPr>
        <p:spPr>
          <a:xfrm>
            <a:off x="4367808" y="5445224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3650B-1F18-1441-ADB4-E1E8FC1FADF5}"/>
              </a:ext>
            </a:extLst>
          </p:cNvPr>
          <p:cNvSpPr/>
          <p:nvPr/>
        </p:nvSpPr>
        <p:spPr>
          <a:xfrm>
            <a:off x="6096000" y="5445224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A963A-CBBF-0846-914D-D4E3CB1CB992}"/>
              </a:ext>
            </a:extLst>
          </p:cNvPr>
          <p:cNvSpPr/>
          <p:nvPr/>
        </p:nvSpPr>
        <p:spPr>
          <a:xfrm>
            <a:off x="9480376" y="5065656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Fragezeichen">
            <a:extLst>
              <a:ext uri="{FF2B5EF4-FFF2-40B4-BE49-F238E27FC236}">
                <a16:creationId xmlns:a16="http://schemas.microsoft.com/office/drawing/2014/main" id="{9DC7B562-5D37-1B4D-B830-8F0A0D06B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2464" y="1605584"/>
            <a:ext cx="1171600" cy="11716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D38C7CD-B916-6947-9C9A-82D7C7FE9556}"/>
              </a:ext>
            </a:extLst>
          </p:cNvPr>
          <p:cNvSpPr txBox="1"/>
          <p:nvPr/>
        </p:nvSpPr>
        <p:spPr>
          <a:xfrm>
            <a:off x="8986056" y="1976289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Gibt es bis hierher Fragen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6E7567-BAB1-944C-9560-CE0FA67F7B20}"/>
              </a:ext>
            </a:extLst>
          </p:cNvPr>
          <p:cNvSpPr txBox="1"/>
          <p:nvPr/>
        </p:nvSpPr>
        <p:spPr>
          <a:xfrm>
            <a:off x="7627331" y="2972781"/>
            <a:ext cx="377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p</a:t>
            </a:r>
            <a:r>
              <a:rPr lang="de-DE" baseline="-25000" dirty="0" err="1">
                <a:solidFill>
                  <a:srgbClr val="C00000"/>
                </a:solidFill>
              </a:rPr>
              <a:t>o,r</a:t>
            </a:r>
            <a:r>
              <a:rPr lang="de-DE" dirty="0">
                <a:solidFill>
                  <a:srgbClr val="C00000"/>
                </a:solidFill>
              </a:rPr>
              <a:t>: Summe der kleineren Randanteile</a:t>
            </a:r>
          </a:p>
        </p:txBody>
      </p:sp>
    </p:spTree>
    <p:extLst>
      <p:ext uri="{BB962C8B-B14F-4D97-AF65-F5344CB8AC3E}">
        <p14:creationId xmlns:p14="http://schemas.microsoft.com/office/powerpoint/2010/main" val="40207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>
                    <a:sym typeface="Symbol" pitchFamily="2" charset="2"/>
                  </a:rPr>
                  <a:t>Wenn nicht jede*</a:t>
                </a:r>
                <a:r>
                  <a:rPr lang="de-DE" sz="2000" dirty="0" err="1">
                    <a:sym typeface="Symbol" pitchFamily="2" charset="2"/>
                  </a:rPr>
                  <a:t>r</a:t>
                </a:r>
                <a:r>
                  <a:rPr lang="de-DE" sz="2000" dirty="0">
                    <a:sym typeface="Symbol" pitchFamily="2" charset="2"/>
                  </a:rPr>
                  <a:t> Rater*in (hier: Beobachter*in) jede Person beurteilt, dann sind die </a:t>
                </a:r>
                <a:r>
                  <a:rPr lang="de-DE" sz="2000" b="1" dirty="0">
                    <a:sym typeface="Symbol" pitchFamily="2" charset="2"/>
                  </a:rPr>
                  <a:t>fehlenden Ratings </a:t>
                </a:r>
                <a:r>
                  <a:rPr lang="de-DE" sz="2000" dirty="0">
                    <a:sym typeface="Symbol" pitchFamily="2" charset="2"/>
                  </a:rPr>
                  <a:t>vor der Berechnung der beobachteten Übereinstimmung zu entfernen</a:t>
                </a:r>
              </a:p>
              <a:p>
                <a:r>
                  <a:rPr lang="de-DE" sz="2000" dirty="0">
                    <a:sym typeface="Symbol" pitchFamily="2" charset="2"/>
                  </a:rPr>
                  <a:t>z.B. </a:t>
                </a:r>
                <a:r>
                  <a:rPr lang="de-DE" sz="2000" dirty="0">
                    <a:solidFill>
                      <a:srgbClr val="0070C0"/>
                    </a:solidFill>
                    <a:sym typeface="Symbol" pitchFamily="2" charset="2"/>
                  </a:rPr>
                  <a:t>Zelle p</a:t>
                </a:r>
                <a:r>
                  <a:rPr lang="de-DE" sz="2000" baseline="-25000" dirty="0">
                    <a:solidFill>
                      <a:srgbClr val="0070C0"/>
                    </a:solidFill>
                    <a:sym typeface="Symbol" pitchFamily="2" charset="2"/>
                  </a:rPr>
                  <a:t>1x = </a:t>
                </a:r>
                <a:r>
                  <a:rPr lang="de-DE" sz="2000" dirty="0">
                    <a:solidFill>
                      <a:srgbClr val="0070C0"/>
                    </a:solidFill>
                    <a:sym typeface="Symbol" pitchFamily="2" charset="2"/>
                  </a:rPr>
                  <a:t>0.03</a:t>
                </a:r>
                <a:r>
                  <a:rPr lang="de-DE" sz="2000" dirty="0">
                    <a:sym typeface="Symbol" pitchFamily="2" charset="2"/>
                  </a:rPr>
                  <a:t>: Anteil, die von Beobachter B in Kategorie 1 geordnet wurden, von A aber nicht</a:t>
                </a:r>
              </a:p>
              <a:p>
                <a:r>
                  <a:rPr lang="de-DE" sz="2000" dirty="0">
                    <a:solidFill>
                      <a:srgbClr val="F6740E"/>
                    </a:solidFill>
                    <a:sym typeface="Symbol" pitchFamily="2" charset="2"/>
                  </a:rPr>
                  <a:t>Zelle </a:t>
                </a:r>
                <a:r>
                  <a:rPr lang="de-DE" sz="2000" dirty="0" err="1">
                    <a:solidFill>
                      <a:srgbClr val="F6740E"/>
                    </a:solidFill>
                    <a:sym typeface="Symbol" pitchFamily="2" charset="2"/>
                  </a:rPr>
                  <a:t>p</a:t>
                </a:r>
                <a:r>
                  <a:rPr lang="de-DE" sz="2000" baseline="-25000" dirty="0" err="1">
                    <a:solidFill>
                      <a:srgbClr val="F6740E"/>
                    </a:solidFill>
                    <a:sym typeface="Symbol" pitchFamily="2" charset="2"/>
                  </a:rPr>
                  <a:t>xx</a:t>
                </a:r>
                <a:r>
                  <a:rPr lang="de-DE" sz="2000" baseline="-25000" dirty="0">
                    <a:solidFill>
                      <a:srgbClr val="F6740E"/>
                    </a:solidFill>
                    <a:sym typeface="Symbol" pitchFamily="2" charset="2"/>
                  </a:rPr>
                  <a:t> </a:t>
                </a:r>
                <a:endParaRPr lang="de-DE" sz="2000" dirty="0">
                  <a:sym typeface="Symbol" pitchFamily="2" charset="2"/>
                </a:endParaRPr>
              </a:p>
              <a:p>
                <a:r>
                  <a:rPr lang="de-DE" sz="2000" i="1" dirty="0" err="1">
                    <a:sym typeface="Symbol" pitchFamily="2" charset="2"/>
                  </a:rPr>
                  <a:t>p</a:t>
                </a:r>
                <a:r>
                  <a:rPr lang="de-DE" sz="2000" i="1" baseline="-25000" dirty="0" err="1">
                    <a:sym typeface="Symbol" pitchFamily="2" charset="2"/>
                  </a:rPr>
                  <a:t>o</a:t>
                </a:r>
                <a:r>
                  <a:rPr lang="de-DE" sz="2000" dirty="0"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.18+ .23+ .14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.0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.0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</a:rPr>
                  <a:t> = .65</a:t>
                </a:r>
                <a:endParaRPr lang="de-DE" sz="2000" dirty="0">
                  <a:sym typeface="Symbol" pitchFamily="2" charset="2"/>
                </a:endParaRPr>
              </a:p>
              <a:p>
                <a:endParaRPr lang="de-DE" sz="2000" dirty="0">
                  <a:sym typeface="Symbol" pitchFamily="2" charset="2"/>
                </a:endParaRPr>
              </a:p>
            </p:txBody>
          </p:sp>
        </mc:Choice>
        <mc:Fallback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96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16</a:t>
            </a:fld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E3CBACD4-594C-4843-A5A9-ED7042DFA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851148"/>
                  </p:ext>
                </p:extLst>
              </p:nvPr>
            </p:nvGraphicFramePr>
            <p:xfrm>
              <a:off x="823314" y="3675232"/>
              <a:ext cx="11040222" cy="292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5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.18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(.09)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  <a:r>
                            <a:rPr lang="de-DE" sz="2000" b="0" u="sng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(.14)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.14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 (.006)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E3CBACD4-594C-4843-A5A9-ED7042DFA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851148"/>
                  </p:ext>
                </p:extLst>
              </p:nvPr>
            </p:nvGraphicFramePr>
            <p:xfrm>
              <a:off x="823314" y="3675232"/>
              <a:ext cx="11040222" cy="292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5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.18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(.09)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  <a:r>
                            <a:rPr lang="de-DE" sz="2000" b="0" u="sng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(.14)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.14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 (.006)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2419" t="-588235" r="-80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0D8ED7F-2A05-8B44-8778-4B29D62416DD}"/>
              </a:ext>
            </a:extLst>
          </p:cNvPr>
          <p:cNvSpPr/>
          <p:nvPr/>
        </p:nvSpPr>
        <p:spPr>
          <a:xfrm flipV="1">
            <a:off x="8688288" y="5703048"/>
            <a:ext cx="576064" cy="468052"/>
          </a:xfrm>
          <a:prstGeom prst="ellipse">
            <a:avLst/>
          </a:prstGeom>
          <a:noFill/>
          <a:ln w="28575">
            <a:solidFill>
              <a:srgbClr val="F674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2574A2-A3A3-664F-A553-648D84C1E627}"/>
              </a:ext>
            </a:extLst>
          </p:cNvPr>
          <p:cNvSpPr/>
          <p:nvPr/>
        </p:nvSpPr>
        <p:spPr>
          <a:xfrm>
            <a:off x="8688288" y="4437112"/>
            <a:ext cx="576064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4895B-E656-FE4F-A4AD-0D7A066C7118}"/>
              </a:ext>
            </a:extLst>
          </p:cNvPr>
          <p:cNvSpPr/>
          <p:nvPr/>
        </p:nvSpPr>
        <p:spPr>
          <a:xfrm rot="903844">
            <a:off x="4124203" y="4902785"/>
            <a:ext cx="4770233" cy="5936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B807B2-959C-5D44-9D52-939EF23D2C2D}"/>
              </a:ext>
            </a:extLst>
          </p:cNvPr>
          <p:cNvSpPr txBox="1"/>
          <p:nvPr/>
        </p:nvSpPr>
        <p:spPr>
          <a:xfrm>
            <a:off x="7752184" y="300199"/>
            <a:ext cx="361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Zahlenbeispiel aus der Vorlesung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5DC04-68D8-5546-83A5-72631E3B6030}"/>
              </a:ext>
            </a:extLst>
          </p:cNvPr>
          <p:cNvSpPr/>
          <p:nvPr/>
        </p:nvSpPr>
        <p:spPr>
          <a:xfrm>
            <a:off x="8688288" y="6171100"/>
            <a:ext cx="576064" cy="4262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77715-2F68-6C42-B77A-7951B00CBA17}"/>
              </a:ext>
            </a:extLst>
          </p:cNvPr>
          <p:cNvSpPr/>
          <p:nvPr/>
        </p:nvSpPr>
        <p:spPr>
          <a:xfrm>
            <a:off x="10272464" y="5733256"/>
            <a:ext cx="576064" cy="4262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Paradoxien</a:t>
            </a:r>
          </a:p>
          <a:p>
            <a:r>
              <a:rPr lang="de-DE" dirty="0">
                <a:sym typeface="Symbol" pitchFamily="2" charset="2"/>
              </a:rPr>
              <a:t>Cohens Kappa kann in 2 Situationen zu paradoxen Werten führen</a:t>
            </a: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457200" indent="-457200">
              <a:buAutoNum type="arabicPeriod"/>
            </a:pPr>
            <a:r>
              <a:rPr lang="de-DE" sz="2000" dirty="0">
                <a:sym typeface="Symbol" pitchFamily="2" charset="2"/>
              </a:rPr>
              <a:t>Bei sehr hohen erwarteten Anteilen (</a:t>
            </a:r>
            <a:r>
              <a:rPr lang="de-DE" sz="2000" i="1" dirty="0" err="1">
                <a:sym typeface="Symbol" pitchFamily="2" charset="2"/>
              </a:rPr>
              <a:t>p</a:t>
            </a:r>
            <a:r>
              <a:rPr lang="de-DE" sz="2000" i="1" baseline="-25000" dirty="0" err="1">
                <a:sym typeface="Symbol" pitchFamily="2" charset="2"/>
              </a:rPr>
              <a:t>e</a:t>
            </a:r>
            <a:r>
              <a:rPr lang="de-DE" sz="2000" dirty="0">
                <a:sym typeface="Symbol" pitchFamily="2" charset="2"/>
              </a:rPr>
              <a:t>) führt die Korrektur zu sehr niedrigen Kappa-Werten, obwohl der beobachtete Anteil (</a:t>
            </a:r>
            <a:r>
              <a:rPr lang="de-DE" sz="2000" i="1" dirty="0" err="1">
                <a:sym typeface="Symbol" pitchFamily="2" charset="2"/>
              </a:rPr>
              <a:t>p</a:t>
            </a:r>
            <a:r>
              <a:rPr lang="de-DE" sz="2000" i="1" baseline="-25000" dirty="0" err="1">
                <a:sym typeface="Symbol" pitchFamily="2" charset="2"/>
              </a:rPr>
              <a:t>o</a:t>
            </a:r>
            <a:r>
              <a:rPr lang="de-DE" sz="2000" dirty="0">
                <a:sym typeface="Symbol" pitchFamily="2" charset="2"/>
              </a:rPr>
              <a:t>) sehr hoch ist</a:t>
            </a:r>
          </a:p>
          <a:p>
            <a:pPr marL="457200" indent="-457200">
              <a:buAutoNum type="arabicPeriod"/>
            </a:pPr>
            <a:r>
              <a:rPr lang="de-DE" sz="2000" dirty="0">
                <a:sym typeface="Symbol" pitchFamily="2" charset="2"/>
              </a:rPr>
              <a:t>Ungleiche, asymmetrische Randverteilungen können zu höheren Kappa-Werten führen als ähnliche, symmetrische Randverteilungen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70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323648"/>
            <a:ext cx="4752528" cy="525658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dirty="0">
                <a:sym typeface="Symbol" pitchFamily="2" charset="2"/>
              </a:rPr>
              <a:t>Bei sehr hohen erwarteten Anteilen (</a:t>
            </a:r>
            <a:r>
              <a:rPr lang="de-DE" i="1" dirty="0" err="1">
                <a:sym typeface="Symbol" pitchFamily="2" charset="2"/>
              </a:rPr>
              <a:t>p</a:t>
            </a:r>
            <a:r>
              <a:rPr lang="de-DE" i="1" baseline="-25000" dirty="0" err="1">
                <a:sym typeface="Symbol" pitchFamily="2" charset="2"/>
              </a:rPr>
              <a:t>e</a:t>
            </a:r>
            <a:r>
              <a:rPr lang="de-DE" dirty="0">
                <a:sym typeface="Symbol" pitchFamily="2" charset="2"/>
              </a:rPr>
              <a:t>) führt die Korrektur zu sehr niedrigen Kappa-Werten, obwohl der beobachtete Anteil (</a:t>
            </a:r>
            <a:r>
              <a:rPr lang="de-DE" i="1" dirty="0" err="1">
                <a:sym typeface="Symbol" pitchFamily="2" charset="2"/>
              </a:rPr>
              <a:t>p</a:t>
            </a:r>
            <a:r>
              <a:rPr lang="de-DE" i="1" baseline="-25000" dirty="0" err="1">
                <a:sym typeface="Symbol" pitchFamily="2" charset="2"/>
              </a:rPr>
              <a:t>o</a:t>
            </a:r>
            <a:r>
              <a:rPr lang="de-DE" dirty="0">
                <a:sym typeface="Symbol" pitchFamily="2" charset="2"/>
              </a:rPr>
              <a:t>) sehr hoch ist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18</a:t>
            </a:fld>
            <a:endParaRPr lang="de-DE" alt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604D8E-76E8-FF41-900B-0E44FB1C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08" y="1470468"/>
            <a:ext cx="6619228" cy="493706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300890E-F48B-9146-A584-971549F584FC}"/>
              </a:ext>
            </a:extLst>
          </p:cNvPr>
          <p:cNvSpPr/>
          <p:nvPr/>
        </p:nvSpPr>
        <p:spPr>
          <a:xfrm>
            <a:off x="9114901" y="6057626"/>
            <a:ext cx="25922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Folie 15 aus der VL</a:t>
            </a:r>
          </a:p>
        </p:txBody>
      </p:sp>
    </p:spTree>
    <p:extLst>
      <p:ext uri="{BB962C8B-B14F-4D97-AF65-F5344CB8AC3E}">
        <p14:creationId xmlns:p14="http://schemas.microsoft.com/office/powerpoint/2010/main" val="37083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323648"/>
            <a:ext cx="475252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Symbol" pitchFamily="2" charset="2"/>
              </a:rPr>
              <a:t>2. Ungleiche, asymmetrische Randverteilungen können zu höheren Kappa-Werten führen als ähnliche, symmetrische Randverteilungen</a:t>
            </a:r>
          </a:p>
          <a:p>
            <a:pPr marL="0" indent="0">
              <a:buNone/>
            </a:pPr>
            <a:endParaRPr lang="de-DE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19</a:t>
            </a:fld>
            <a:endParaRPr lang="de-DE" alt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5EE5C0-0EF8-4541-BCF2-5099145D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838" y="1364568"/>
            <a:ext cx="7251700" cy="4656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E29EEB7-0215-1A4F-9CAC-EB6A55B01587}"/>
              </a:ext>
            </a:extLst>
          </p:cNvPr>
          <p:cNvSpPr/>
          <p:nvPr/>
        </p:nvSpPr>
        <p:spPr>
          <a:xfrm>
            <a:off x="9114901" y="6057626"/>
            <a:ext cx="25922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Folie 16 aus der VL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BA3CFC-4586-6C4C-8BAC-64FFBEEE9016}"/>
              </a:ext>
            </a:extLst>
          </p:cNvPr>
          <p:cNvSpPr/>
          <p:nvPr/>
        </p:nvSpPr>
        <p:spPr>
          <a:xfrm>
            <a:off x="7608168" y="342900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1A59F6-7C93-904A-9506-592D465BC564}"/>
              </a:ext>
            </a:extLst>
          </p:cNvPr>
          <p:cNvSpPr/>
          <p:nvPr/>
        </p:nvSpPr>
        <p:spPr>
          <a:xfrm>
            <a:off x="6096000" y="4509120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F7789C-210D-DA4F-B799-898435D952D9}"/>
              </a:ext>
            </a:extLst>
          </p:cNvPr>
          <p:cNvSpPr/>
          <p:nvPr/>
        </p:nvSpPr>
        <p:spPr>
          <a:xfrm>
            <a:off x="11136560" y="3429000"/>
            <a:ext cx="43204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F533BA-60BC-0A40-94D1-82F990507CF8}"/>
              </a:ext>
            </a:extLst>
          </p:cNvPr>
          <p:cNvSpPr/>
          <p:nvPr/>
        </p:nvSpPr>
        <p:spPr>
          <a:xfrm>
            <a:off x="9624392" y="4509120"/>
            <a:ext cx="43204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CDDF10-7EA6-6A4F-AE3D-BBBC94FC9276}"/>
              </a:ext>
            </a:extLst>
          </p:cNvPr>
          <p:cNvSpPr/>
          <p:nvPr/>
        </p:nvSpPr>
        <p:spPr>
          <a:xfrm>
            <a:off x="7032104" y="5517232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EDDDEB-FAD9-6042-B016-1B628A399682}"/>
              </a:ext>
            </a:extLst>
          </p:cNvPr>
          <p:cNvSpPr/>
          <p:nvPr/>
        </p:nvSpPr>
        <p:spPr>
          <a:xfrm>
            <a:off x="10488488" y="5517232"/>
            <a:ext cx="43204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Hinweis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67408" y="1412776"/>
            <a:ext cx="10585176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Die Materialien sind ausschließlich für Ihren persönlichen Gebrauch bestimmt. 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Das Urheberrecht liegt bei der Kursleitung bzw. den Rechteinhabern. 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Die Weiterverbreitung, unsachgemäße Nutzung bzw. das Zugänglichmachen der Inhalte an Dritte ist nicht gestattet.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57" y="3645024"/>
            <a:ext cx="4693591" cy="244946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518C3-B714-5C40-AC8D-CEA1D698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8743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sym typeface="Symbol" pitchFamily="2" charset="2"/>
            </a:endParaRPr>
          </a:p>
          <a:p>
            <a:r>
              <a:rPr lang="de-DE" dirty="0">
                <a:sym typeface="Symbol" pitchFamily="2" charset="2"/>
              </a:rPr>
              <a:t>Quantifizierung der Beobachterübereinstimmung mithilfe von Varianzverhältnissen</a:t>
            </a:r>
          </a:p>
          <a:p>
            <a:endParaRPr lang="de-DE" dirty="0">
              <a:sym typeface="Symbol" pitchFamily="2" charset="2"/>
            </a:endParaRPr>
          </a:p>
          <a:p>
            <a:r>
              <a:rPr lang="de-DE" i="1" dirty="0">
                <a:solidFill>
                  <a:schemeClr val="accent1"/>
                </a:solidFill>
                <a:sym typeface="Symbol" pitchFamily="2" charset="2"/>
              </a:rPr>
              <a:t>Eine hohe Beobachterübereinstimmung wird dadurch erreicht, dass die Varianz zwischen den Untersuchungsobjekten (beurteilten Personen) möglichst hoch ist…</a:t>
            </a:r>
          </a:p>
          <a:p>
            <a:pPr lvl="1"/>
            <a:r>
              <a:rPr lang="de-DE" dirty="0">
                <a:sym typeface="Symbol" pitchFamily="2" charset="2"/>
              </a:rPr>
              <a:t>, denn wir interessieren uns für Unterschiede zwischen den beurteilten Personen</a:t>
            </a:r>
          </a:p>
          <a:p>
            <a:r>
              <a:rPr lang="de-DE" i="1" dirty="0">
                <a:solidFill>
                  <a:schemeClr val="accent1"/>
                </a:solidFill>
                <a:sym typeface="Symbol" pitchFamily="2" charset="2"/>
              </a:rPr>
              <a:t>… im Vergleich zur Varianz der Rater innerhalb der Untersuchungsobjekte (den beurteilten Personen)</a:t>
            </a:r>
          </a:p>
          <a:p>
            <a:pPr lvl="1"/>
            <a:r>
              <a:rPr lang="de-DE" dirty="0">
                <a:sym typeface="Symbol" pitchFamily="2" charset="2"/>
              </a:rPr>
              <a:t>, denn die Rater sollen sich in ihren Beurteilungen möglichst ähnlich sein</a:t>
            </a:r>
          </a:p>
          <a:p>
            <a:pPr lvl="1"/>
            <a:endParaRPr lang="de-DE" sz="1600" dirty="0">
              <a:sym typeface="Symbol" pitchFamily="2" charset="2"/>
            </a:endParaRPr>
          </a:p>
          <a:p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5636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21</a:t>
            </a:fld>
            <a:endParaRPr lang="de-DE" alt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85B232-081D-EC45-B749-17AFDAF68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5600" y="1341140"/>
            <a:ext cx="9003914" cy="525621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40CAB0C-6094-E24B-8138-70686D34FB4B}"/>
              </a:ext>
            </a:extLst>
          </p:cNvPr>
          <p:cNvSpPr/>
          <p:nvPr/>
        </p:nvSpPr>
        <p:spPr>
          <a:xfrm>
            <a:off x="10488488" y="6021288"/>
            <a:ext cx="648072" cy="47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7371DF-CB19-CB4B-BDE9-AA13ECDE668F}"/>
              </a:ext>
            </a:extLst>
          </p:cNvPr>
          <p:cNvSpPr/>
          <p:nvPr/>
        </p:nvSpPr>
        <p:spPr>
          <a:xfrm>
            <a:off x="8760296" y="1340954"/>
            <a:ext cx="318990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Varianz zwischen den Personen / Untersuchungsobjekten: möglichst hoch, da Unterschiede von Interesse sind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6A43DC-547B-CC48-BA5F-B0AC45C001A7}"/>
              </a:ext>
            </a:extLst>
          </p:cNvPr>
          <p:cNvSpPr txBox="1"/>
          <p:nvPr/>
        </p:nvSpPr>
        <p:spPr>
          <a:xfrm>
            <a:off x="-96688" y="1340954"/>
            <a:ext cx="3024337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Varianz innerhalb der Personen / Untersuchungsobjekten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= Varianz in der Beurteilung einer Person durch verschiedene Rater / Varianz zwischen den Ratern</a:t>
            </a:r>
          </a:p>
        </p:txBody>
      </p:sp>
    </p:spTree>
    <p:extLst>
      <p:ext uri="{BB962C8B-B14F-4D97-AF65-F5344CB8AC3E}">
        <p14:creationId xmlns:p14="http://schemas.microsoft.com/office/powerpoint/2010/main" val="149277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ym typeface="Symbol" pitchFamily="2" charset="2"/>
              </a:rPr>
              <a:t>6 verschiedene Intraklassenkorrelations-Koeffizienten (</a:t>
            </a:r>
            <a:r>
              <a:rPr lang="de-DE" sz="2000" dirty="0" err="1">
                <a:sym typeface="Symbol" pitchFamily="2" charset="2"/>
              </a:rPr>
              <a:t>intraclass</a:t>
            </a:r>
            <a:r>
              <a:rPr lang="de-DE" sz="2000" dirty="0">
                <a:sym typeface="Symbol" pitchFamily="2" charset="2"/>
              </a:rPr>
              <a:t> </a:t>
            </a:r>
            <a:r>
              <a:rPr lang="de-DE" sz="2000" dirty="0" err="1">
                <a:sym typeface="Symbol" pitchFamily="2" charset="2"/>
              </a:rPr>
              <a:t>correlation</a:t>
            </a:r>
            <a:r>
              <a:rPr lang="de-DE" sz="2000" dirty="0">
                <a:sym typeface="Symbol" pitchFamily="2" charset="2"/>
              </a:rPr>
              <a:t>; ICC)</a:t>
            </a:r>
          </a:p>
          <a:p>
            <a:r>
              <a:rPr lang="de-DE" sz="2000" dirty="0">
                <a:sym typeface="Symbol" pitchFamily="2" charset="2"/>
              </a:rPr>
              <a:t>Auswahl des geeigneten Koeffizienten abhängig von der Datenkonstellation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Zufallsauswahl der Beobachter*innen – ja/nein?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Wird jedes Untersuchungsobjekt von jeder/jedem Beobachter*in beurteilt? – ja/nein?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Werden die Ratings einzelner Beobachter*innen oder ein Mittelwert aus den Ratings verschiedener Beobachter*innen ausgewählt?</a:t>
            </a:r>
          </a:p>
          <a:p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00960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/>
                  <a:t>1. ICC(1,k) bei folgender Konstellation: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(a)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Zufallsauswahl der Beobachter*innen? – </a:t>
                </a:r>
                <a:r>
                  <a:rPr lang="de-DE" sz="1600" b="1" dirty="0">
                    <a:solidFill>
                      <a:srgbClr val="0070C0"/>
                    </a:solidFill>
                    <a:sym typeface="Symbol" pitchFamily="2" charset="2"/>
                  </a:rPr>
                  <a:t>JA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(b)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Wird jedes Untersuchungsobjekt von jeder/jedem Beobachter*in beurteilt? – </a:t>
                </a:r>
                <a:r>
                  <a:rPr lang="de-DE" sz="1600" b="1" dirty="0">
                    <a:solidFill>
                      <a:srgbClr val="0070C0"/>
                    </a:solidFill>
                    <a:sym typeface="Symbol" pitchFamily="2" charset="2"/>
                  </a:rPr>
                  <a:t>NEIN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(c)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Es wird </a:t>
                </a:r>
                <a:r>
                  <a:rPr lang="de-DE" sz="1600" b="1" dirty="0">
                    <a:solidFill>
                      <a:srgbClr val="0070C0"/>
                    </a:solidFill>
                    <a:sym typeface="Symbol" pitchFamily="2" charset="2"/>
                  </a:rPr>
                  <a:t>DER MITTELWERT AUS </a:t>
                </a:r>
                <a:r>
                  <a:rPr lang="de-DE" sz="1600" b="1" dirty="0" err="1">
                    <a:solidFill>
                      <a:srgbClr val="0070C0"/>
                    </a:solidFill>
                    <a:sym typeface="Symbol" pitchFamily="2" charset="2"/>
                  </a:rPr>
                  <a:t>k</a:t>
                </a:r>
                <a:r>
                  <a:rPr lang="de-DE" sz="1600" b="1" dirty="0">
                    <a:solidFill>
                      <a:srgbClr val="0070C0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Ratings verwendet</a:t>
                </a:r>
              </a:p>
              <a:p>
                <a:pPr marL="0" indent="0">
                  <a:buNone/>
                </a:pPr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lvl="1"/>
                <a:endParaRPr lang="de-DE" sz="1600" dirty="0"/>
              </a:p>
              <a:p>
                <a:pPr marL="0" indent="0">
                  <a:buNone/>
                </a:pPr>
                <a:r>
                  <a:rPr lang="de-DE" sz="2000" dirty="0"/>
                  <a:t>2. ICC(1,1), wenn sich der </a:t>
                </a:r>
                <a:r>
                  <a:rPr lang="de-DE" sz="2000" b="1" dirty="0">
                    <a:solidFill>
                      <a:srgbClr val="00727D"/>
                    </a:solidFill>
                  </a:rPr>
                  <a:t>Punkt </a:t>
                </a:r>
                <a:r>
                  <a:rPr lang="de-DE" sz="2000" b="1" u="sng" dirty="0">
                    <a:solidFill>
                      <a:srgbClr val="00727D"/>
                    </a:solidFill>
                  </a:rPr>
                  <a:t>(c)</a:t>
                </a:r>
                <a:r>
                  <a:rPr lang="de-DE" sz="2000" b="1" dirty="0">
                    <a:solidFill>
                      <a:srgbClr val="00727D"/>
                    </a:solidFill>
                  </a:rPr>
                  <a:t> verändert </a:t>
                </a:r>
                <a:r>
                  <a:rPr lang="de-DE" sz="2000" dirty="0"/>
                  <a:t>zu:</a:t>
                </a:r>
              </a:p>
              <a:p>
                <a:pPr lvl="1"/>
                <a:r>
                  <a:rPr lang="de-DE" sz="1400" dirty="0"/>
                  <a:t>(c) Es werden die </a:t>
                </a:r>
                <a:r>
                  <a:rPr lang="de-DE" sz="1400" b="1" dirty="0">
                    <a:solidFill>
                      <a:srgbClr val="F6740E"/>
                    </a:solidFill>
                  </a:rPr>
                  <a:t>RATINGS EINZELNER BEOBACHTER*INNEN </a:t>
                </a:r>
                <a:r>
                  <a:rPr lang="de-DE" sz="1400" dirty="0"/>
                  <a:t>verwendet </a:t>
                </a:r>
              </a:p>
              <a:p>
                <a:pPr marL="457200" lvl="1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(1,1) 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+ 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9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23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ACC490D-CFB2-B94F-9741-09C67B40B615}"/>
                  </a:ext>
                </a:extLst>
              </p:cNvPr>
              <p:cNvSpPr txBox="1"/>
              <p:nvPr/>
            </p:nvSpPr>
            <p:spPr>
              <a:xfrm>
                <a:off x="6192499" y="2564904"/>
                <a:ext cx="5056897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𝑧𝑤</m:t>
                        </m:r>
                      </m:sub>
                      <m:sup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Varianz zwischen den Untersuchungsobjekten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𝑖𝑛𝑛</m:t>
                        </m:r>
                      </m:sub>
                      <m:sup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 Varianz innerhalb der Untersuchungsobjekte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ACC490D-CFB2-B94F-9741-09C67B40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99" y="2564904"/>
                <a:ext cx="5056897" cy="661335"/>
              </a:xfrm>
              <a:prstGeom prst="rect">
                <a:avLst/>
              </a:prstGeom>
              <a:blipFill>
                <a:blip r:embed="rId4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9F8715-3AF7-BB4D-9811-12B6F3064743}"/>
                  </a:ext>
                </a:extLst>
              </p:cNvPr>
              <p:cNvSpPr txBox="1"/>
              <p:nvPr/>
            </p:nvSpPr>
            <p:spPr>
              <a:xfrm>
                <a:off x="6192499" y="4869160"/>
                <a:ext cx="3953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Anzahl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innen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Ratings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9F8715-3AF7-BB4D-9811-12B6F306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99" y="4869160"/>
                <a:ext cx="395364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0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b="1" u="sng" dirty="0">
                    <a:sym typeface="Symbol" pitchFamily="2" charset="2"/>
                  </a:rPr>
                  <a:t>Berechnung der Varianzen innerhalb und zwischen den Objekten</a:t>
                </a:r>
              </a:p>
              <a:p>
                <a:pPr marL="0" indent="0">
                  <a:buNone/>
                </a:pPr>
                <a:endParaRPr lang="de-DE" sz="2000" b="1" u="sng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𝑧𝑤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sym typeface="Symbol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∗(</m:t>
                              </m:r>
                              <m:acc>
                                <m:accPr>
                                  <m:chr m:val="̅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de-DE" sz="2000" b="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𝑧𝑤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𝑖𝑛𝑛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sym typeface="Symbol" pitchFamily="2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naryPr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(</m:t>
                                      </m:r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𝑚𝑗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)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𝑖𝑛𝑛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</m:sSub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67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24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8803D5-7471-0546-99E7-55888835027F}"/>
                  </a:ext>
                </a:extLst>
              </p:cNvPr>
              <p:cNvSpPr txBox="1"/>
              <p:nvPr/>
            </p:nvSpPr>
            <p:spPr>
              <a:xfrm>
                <a:off x="5886483" y="2307117"/>
                <a:ext cx="3953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Anzahl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innen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Ratings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8803D5-7471-0546-99E7-55888835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2307117"/>
                <a:ext cx="395364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4782EB-8DA7-5C42-ABFA-45A49EBADE7F}"/>
                  </a:ext>
                </a:extLst>
              </p:cNvPr>
              <p:cNvSpPr txBox="1"/>
              <p:nvPr/>
            </p:nvSpPr>
            <p:spPr>
              <a:xfrm>
                <a:off x="5886483" y="2651763"/>
                <a:ext cx="5628785" cy="673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= Ratingmittelwert eines einzelnen </a:t>
                </a:r>
              </a:p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       Untersuchungsobjektes über alle Rater*innen hinweg</a:t>
                </a:r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4782EB-8DA7-5C42-ABFA-45A49EBAD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2651763"/>
                <a:ext cx="5628785" cy="673711"/>
              </a:xfrm>
              <a:prstGeom prst="rect">
                <a:avLst/>
              </a:prstGeom>
              <a:blipFill>
                <a:blip r:embed="rId5"/>
                <a:stretch>
                  <a:fillRect t="-1818"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D2A7EB-A876-9946-B925-C2048B29767F}"/>
                  </a:ext>
                </a:extLst>
              </p:cNvPr>
              <p:cNvSpPr txBox="1"/>
              <p:nvPr/>
            </p:nvSpPr>
            <p:spPr>
              <a:xfrm>
                <a:off x="5886483" y="3284824"/>
                <a:ext cx="5086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𝑋</m:t>
                        </m:r>
                      </m:e>
                    </m:acc>
                    <m:r>
                      <a:rPr lang="de-DE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Gesamtmittelwert über alle Rater*innen hinweg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D2A7EB-A876-9946-B925-C2048B297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3284824"/>
                <a:ext cx="5086905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52209321-4199-6C48-AC29-FF54195FFE71}"/>
              </a:ext>
            </a:extLst>
          </p:cNvPr>
          <p:cNvSpPr txBox="1"/>
          <p:nvPr/>
        </p:nvSpPr>
        <p:spPr>
          <a:xfrm>
            <a:off x="5879976" y="3748390"/>
            <a:ext cx="586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= Anzahl der Untersuchungsobjekte/ beurteilten Personen 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DBC6F1-CB13-EF4B-ABF7-30068BE747B9}"/>
              </a:ext>
            </a:extLst>
          </p:cNvPr>
          <p:cNvSpPr txBox="1"/>
          <p:nvPr/>
        </p:nvSpPr>
        <p:spPr>
          <a:xfrm>
            <a:off x="5879976" y="4211796"/>
            <a:ext cx="46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de-DE" i="1" baseline="-25000" dirty="0" err="1">
                <a:solidFill>
                  <a:schemeClr val="bg1">
                    <a:lumMod val="50000"/>
                  </a:schemeClr>
                </a:solidFill>
              </a:rPr>
              <a:t>mj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= einzelne beobachtete Beurteilung (Rating)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4693D85-AAA3-3C45-878A-7AC8298D2455}"/>
              </a:ext>
            </a:extLst>
          </p:cNvPr>
          <p:cNvSpPr txBox="1"/>
          <p:nvPr/>
        </p:nvSpPr>
        <p:spPr>
          <a:xfrm>
            <a:off x="5879976" y="4715852"/>
            <a:ext cx="334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= 1 bis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(Untersuchungsobjekte)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EF4FABC-9449-8D47-A3A0-C928B4EAA25A}"/>
              </a:ext>
            </a:extLst>
          </p:cNvPr>
          <p:cNvSpPr txBox="1"/>
          <p:nvPr/>
        </p:nvSpPr>
        <p:spPr>
          <a:xfrm>
            <a:off x="5879976" y="5075892"/>
            <a:ext cx="187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m = 1 bis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(Rater)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86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u="sng" dirty="0">
                <a:sym typeface="Symbol" pitchFamily="2" charset="2"/>
              </a:rPr>
              <a:t>Beispiel (Folie 23 aus der VL)</a:t>
            </a:r>
          </a:p>
          <a:p>
            <a:pPr marL="0" indent="0">
              <a:buNone/>
            </a:pPr>
            <a:r>
              <a:rPr lang="de-DE" sz="2000" u="sng" dirty="0">
                <a:solidFill>
                  <a:schemeClr val="accent1"/>
                </a:solidFill>
                <a:sym typeface="Symbol" pitchFamily="2" charset="2"/>
              </a:rPr>
              <a:t>6 Bewerber*innen </a:t>
            </a:r>
            <a:r>
              <a:rPr lang="de-DE" sz="2000" dirty="0">
                <a:sym typeface="Symbol" pitchFamily="2" charset="2"/>
              </a:rPr>
              <a:t>werden in einem Assessment Center von jeweils </a:t>
            </a:r>
            <a:r>
              <a:rPr lang="de-DE" sz="2000" u="sng" dirty="0">
                <a:solidFill>
                  <a:schemeClr val="accent2"/>
                </a:solidFill>
                <a:sym typeface="Symbol" pitchFamily="2" charset="2"/>
              </a:rPr>
              <a:t>4 von 8 zufällig ausgewählten Ratern/innen </a:t>
            </a:r>
            <a:r>
              <a:rPr lang="de-DE" sz="2000" dirty="0">
                <a:sym typeface="Symbol" pitchFamily="2" charset="2"/>
              </a:rPr>
              <a:t>hinsichtlich ihrer Extraversion auf einer Skala von 1-10 beurteilt</a:t>
            </a:r>
          </a:p>
          <a:p>
            <a:pPr marL="0" indent="0">
              <a:buNone/>
            </a:pPr>
            <a:endParaRPr lang="de-DE" sz="2000" b="1" u="sng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25</a:t>
            </a:fld>
            <a:endParaRPr lang="de-DE" altLang="en-US"/>
          </a:p>
        </p:txBody>
      </p:sp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4265FC1B-F395-8B48-9F13-D1BF82F35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04393"/>
              </p:ext>
            </p:extLst>
          </p:nvPr>
        </p:nvGraphicFramePr>
        <p:xfrm>
          <a:off x="575889" y="2718897"/>
          <a:ext cx="9463048" cy="377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514588951"/>
                    </a:ext>
                  </a:extLst>
                </a:gridCol>
                <a:gridCol w="1314488">
                  <a:extLst>
                    <a:ext uri="{9D8B030D-6E8A-4147-A177-3AD203B41FA5}">
                      <a16:colId xmlns:a16="http://schemas.microsoft.com/office/drawing/2014/main" val="4250202682"/>
                    </a:ext>
                  </a:extLst>
                </a:gridCol>
                <a:gridCol w="1256798">
                  <a:extLst>
                    <a:ext uri="{9D8B030D-6E8A-4147-A177-3AD203B41FA5}">
                      <a16:colId xmlns:a16="http://schemas.microsoft.com/office/drawing/2014/main" val="3600748352"/>
                    </a:ext>
                  </a:extLst>
                </a:gridCol>
                <a:gridCol w="1577174">
                  <a:extLst>
                    <a:ext uri="{9D8B030D-6E8A-4147-A177-3AD203B41FA5}">
                      <a16:colId xmlns:a16="http://schemas.microsoft.com/office/drawing/2014/main" val="3122309111"/>
                    </a:ext>
                  </a:extLst>
                </a:gridCol>
                <a:gridCol w="1577174">
                  <a:extLst>
                    <a:ext uri="{9D8B030D-6E8A-4147-A177-3AD203B41FA5}">
                      <a16:colId xmlns:a16="http://schemas.microsoft.com/office/drawing/2014/main" val="4186102955"/>
                    </a:ext>
                  </a:extLst>
                </a:gridCol>
                <a:gridCol w="1577174">
                  <a:extLst>
                    <a:ext uri="{9D8B030D-6E8A-4147-A177-3AD203B41FA5}">
                      <a16:colId xmlns:a16="http://schemas.microsoft.com/office/drawing/2014/main" val="1535753128"/>
                    </a:ext>
                  </a:extLst>
                </a:gridCol>
              </a:tblGrid>
              <a:tr h="30938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19641"/>
                  </a:ext>
                </a:extLst>
              </a:tr>
              <a:tr h="30938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85873"/>
                  </a:ext>
                </a:extLst>
              </a:tr>
              <a:tr h="425928">
                <a:tc rowSpan="7"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Bewerber*in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88897"/>
                  </a:ext>
                </a:extLst>
              </a:tr>
              <a:tr h="42592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0468"/>
                  </a:ext>
                </a:extLst>
              </a:tr>
              <a:tr h="42592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81445"/>
                  </a:ext>
                </a:extLst>
              </a:tr>
              <a:tr h="425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600559"/>
                  </a:ext>
                </a:extLst>
              </a:tr>
              <a:tr h="425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13809"/>
                  </a:ext>
                </a:extLst>
              </a:tr>
              <a:tr h="425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65261"/>
                  </a:ext>
                </a:extLst>
              </a:tr>
              <a:tr h="425928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25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3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u="sng" dirty="0">
                <a:sym typeface="Symbol" pitchFamily="2" charset="2"/>
              </a:rPr>
              <a:t>Beispiel (Folie 23 aus der VL)</a:t>
            </a:r>
          </a:p>
          <a:p>
            <a:pPr marL="0" indent="0">
              <a:buNone/>
            </a:pPr>
            <a:endParaRPr lang="de-DE" sz="2000" b="1" u="sng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26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e 7">
                <a:extLst>
                  <a:ext uri="{FF2B5EF4-FFF2-40B4-BE49-F238E27FC236}">
                    <a16:creationId xmlns:a16="http://schemas.microsoft.com/office/drawing/2014/main" id="{4265FC1B-F395-8B48-9F13-D1BF82F35F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124233"/>
                  </p:ext>
                </p:extLst>
              </p:nvPr>
            </p:nvGraphicFramePr>
            <p:xfrm>
              <a:off x="313578" y="1815264"/>
              <a:ext cx="11040222" cy="38042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de-DE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7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Bewerber*in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571380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365261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</a:t>
                          </a:r>
                          <a:endParaRPr lang="de-DE" sz="2000" b="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e 7">
                <a:extLst>
                  <a:ext uri="{FF2B5EF4-FFF2-40B4-BE49-F238E27FC236}">
                    <a16:creationId xmlns:a16="http://schemas.microsoft.com/office/drawing/2014/main" id="{4265FC1B-F395-8B48-9F13-D1BF82F35F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124233"/>
                  </p:ext>
                </p:extLst>
              </p:nvPr>
            </p:nvGraphicFramePr>
            <p:xfrm>
              <a:off x="313578" y="1815264"/>
              <a:ext cx="11040222" cy="38042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426466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13" t="-97059" r="-1613" b="-7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7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Bewerber*in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571380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365261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800" t="-791176" r="-100800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0C8CC5C-800D-9F41-AA40-3E6BAC979850}"/>
              </a:ext>
            </a:extLst>
          </p:cNvPr>
          <p:cNvSpPr/>
          <p:nvPr/>
        </p:nvSpPr>
        <p:spPr>
          <a:xfrm>
            <a:off x="3575720" y="2564904"/>
            <a:ext cx="748883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A5DC119-AC6B-2B44-850C-A08BDC43FDF3}"/>
              </a:ext>
            </a:extLst>
          </p:cNvPr>
          <p:cNvSpPr/>
          <p:nvPr/>
        </p:nvSpPr>
        <p:spPr>
          <a:xfrm>
            <a:off x="4511824" y="263691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5FC67CD-DDF2-8643-95C3-7088763F7C6B}"/>
              </a:ext>
            </a:extLst>
          </p:cNvPr>
          <p:cNvSpPr/>
          <p:nvPr/>
        </p:nvSpPr>
        <p:spPr>
          <a:xfrm>
            <a:off x="5807968" y="263691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5E9F5CD-9DBE-E241-9634-EF0FBAA77E79}"/>
              </a:ext>
            </a:extLst>
          </p:cNvPr>
          <p:cNvSpPr/>
          <p:nvPr/>
        </p:nvSpPr>
        <p:spPr>
          <a:xfrm>
            <a:off x="7176120" y="263691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35D1B0-3531-9E45-9CFC-6C17958ED768}"/>
              </a:ext>
            </a:extLst>
          </p:cNvPr>
          <p:cNvSpPr/>
          <p:nvPr/>
        </p:nvSpPr>
        <p:spPr>
          <a:xfrm>
            <a:off x="8904312" y="263691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=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72A755-C244-9D42-9E49-9F42AF767AC3}"/>
              </a:ext>
            </a:extLst>
          </p:cNvPr>
          <p:cNvSpPr/>
          <p:nvPr/>
        </p:nvSpPr>
        <p:spPr>
          <a:xfrm>
            <a:off x="9755329" y="2477674"/>
            <a:ext cx="864096" cy="32555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B6E51AFA-08A8-CE45-9663-819A0D18C353}"/>
                  </a:ext>
                </a:extLst>
              </p:cNvPr>
              <p:cNvSpPr/>
              <p:nvPr/>
            </p:nvSpPr>
            <p:spPr>
              <a:xfrm>
                <a:off x="10806588" y="351539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B6E51AFA-08A8-CE45-9663-819A0D18C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88" y="3515393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l="-78082" t="-90411" r="-10959" b="-138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96D880B-1828-D646-8AEE-37BC55953CFB}"/>
                  </a:ext>
                </a:extLst>
              </p:cNvPr>
              <p:cNvSpPr/>
              <p:nvPr/>
            </p:nvSpPr>
            <p:spPr>
              <a:xfrm>
                <a:off x="313578" y="5733256"/>
                <a:ext cx="11040222" cy="8640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𝑧𝑤</m:t>
                        </m:r>
                      </m:sub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wie stark streuen die Mittelwerte der Bewerber*innen um den Gesamtmittelwert?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𝑖𝑛𝑛</m:t>
                        </m:r>
                      </m:sub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Wie stark streuen die Ratings der Rater um den Personenmittelwert?</a:t>
                </a: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96D880B-1828-D646-8AEE-37BC55953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" y="5733256"/>
                <a:ext cx="11040222" cy="864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4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9" grpId="0"/>
      <p:bldP spid="10" grpId="0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27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e 7">
                <a:extLst>
                  <a:ext uri="{FF2B5EF4-FFF2-40B4-BE49-F238E27FC236}">
                    <a16:creationId xmlns:a16="http://schemas.microsoft.com/office/drawing/2014/main" id="{4265FC1B-F395-8B48-9F13-D1BF82F35F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356506"/>
                  </p:ext>
                </p:extLst>
              </p:nvPr>
            </p:nvGraphicFramePr>
            <p:xfrm>
              <a:off x="313578" y="1280982"/>
              <a:ext cx="5926438" cy="38042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886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de-DE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7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Bewerber*in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571380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365261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20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de-DE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2000" b="1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b="0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e 7">
                <a:extLst>
                  <a:ext uri="{FF2B5EF4-FFF2-40B4-BE49-F238E27FC236}">
                    <a16:creationId xmlns:a16="http://schemas.microsoft.com/office/drawing/2014/main" id="{4265FC1B-F395-8B48-9F13-D1BF82F35F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356506"/>
                  </p:ext>
                </p:extLst>
              </p:nvPr>
            </p:nvGraphicFramePr>
            <p:xfrm>
              <a:off x="313578" y="1280982"/>
              <a:ext cx="5926438" cy="38042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886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426466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4286" t="-97059" r="-1099" b="-7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7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Bewerber*in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571380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365261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9216" t="-791176" r="-180392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b="0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0996A93-C47C-CE4F-8E7C-B3BC1731929E}"/>
                  </a:ext>
                </a:extLst>
              </p:cNvPr>
              <p:cNvSpPr/>
              <p:nvPr/>
            </p:nvSpPr>
            <p:spPr>
              <a:xfrm>
                <a:off x="6384032" y="1382205"/>
                <a:ext cx="5616624" cy="51431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𝑧𝑤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∗</m:t>
                              </m:r>
                              <m:r>
                                <a:rPr lang="de-D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endParaRPr lang="de-DE" dirty="0">
                  <a:solidFill>
                    <a:schemeClr val="accent1"/>
                  </a:solidFill>
                  <a:sym typeface="Symbol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𝑄𝑆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𝑧𝑤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=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4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*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4.75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+ </a:t>
                </a:r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4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*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6.75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 + </a:t>
                </a:r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4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*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6.25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+ </a:t>
                </a:r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4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*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2.25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+ </a:t>
                </a:r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4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*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8.25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+ </a:t>
                </a:r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4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*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2.50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 </a:t>
                </a:r>
              </a:p>
              <a:p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= </a:t>
                </a:r>
              </a:p>
              <a:p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4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* [(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4.75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 +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6.75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+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6.25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 +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2.25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+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8.25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+ (</a:t>
                </a:r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2.50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-</a:t>
                </a:r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5.125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)</a:t>
                </a:r>
                <a:r>
                  <a:rPr lang="de-DE" baseline="30000" dirty="0">
                    <a:solidFill>
                      <a:schemeClr val="tx1"/>
                    </a:solidFill>
                    <a:sym typeface="Symbol" pitchFamily="2" charset="2"/>
                  </a:rPr>
                  <a:t>2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] = </a:t>
                </a:r>
                <a:r>
                  <a:rPr lang="de-DE" b="1" dirty="0">
                    <a:solidFill>
                      <a:schemeClr val="tx1"/>
                    </a:solidFill>
                    <a:sym typeface="Symbol" pitchFamily="2" charset="2"/>
                  </a:rPr>
                  <a:t>115.875</a:t>
                </a:r>
              </a:p>
              <a:p>
                <a:endParaRPr lang="de-DE" dirty="0">
                  <a:solidFill>
                    <a:schemeClr val="tx1"/>
                  </a:solidFill>
                  <a:sym typeface="Symbol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𝑧𝑤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𝑸𝑺</m:t>
                              </m:r>
                            </m:e>
                            <m:sub>
                              <m: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𝒛𝒘</m:t>
                              </m:r>
                            </m:sub>
                          </m:sSub>
                        </m:num>
                        <m:den>
                          <m: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chemeClr val="accent2"/>
                  </a:solidFill>
                  <a:sym typeface="Symbol" pitchFamily="2" charset="2"/>
                </a:endParaRPr>
              </a:p>
              <a:p>
                <a:endParaRPr lang="de-DE" dirty="0">
                  <a:solidFill>
                    <a:schemeClr val="accent2"/>
                  </a:solidFill>
                  <a:sym typeface="Symbol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𝑧𝑤</m:t>
                        </m:r>
                      </m:sub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115.875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6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= 23.175</a:t>
                </a:r>
              </a:p>
              <a:p>
                <a:endParaRPr lang="de-DE" dirty="0">
                  <a:solidFill>
                    <a:schemeClr val="accent2"/>
                  </a:solidFill>
                  <a:sym typeface="Symbol" pitchFamily="2" charset="2"/>
                </a:endParaRPr>
              </a:p>
              <a:p>
                <a:endParaRPr lang="de-DE" dirty="0">
                  <a:solidFill>
                    <a:schemeClr val="accent2"/>
                  </a:solidFill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0996A93-C47C-CE4F-8E7C-B3BC17319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1382205"/>
                <a:ext cx="5616624" cy="5143140"/>
              </a:xfrm>
              <a:prstGeom prst="rect">
                <a:avLst/>
              </a:prstGeom>
              <a:blipFill>
                <a:blip r:embed="rId4"/>
                <a:stretch>
                  <a:fillRect l="-901" t="-16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3617A7E-6C48-A54A-9AB3-549ABC55824C}"/>
              </a:ext>
            </a:extLst>
          </p:cNvPr>
          <p:cNvSpPr/>
          <p:nvPr/>
        </p:nvSpPr>
        <p:spPr>
          <a:xfrm>
            <a:off x="5015880" y="1545925"/>
            <a:ext cx="720080" cy="312881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9033E9-145D-5A41-8D78-E17A64073642}"/>
              </a:ext>
            </a:extLst>
          </p:cNvPr>
          <p:cNvSpPr/>
          <p:nvPr/>
        </p:nvSpPr>
        <p:spPr>
          <a:xfrm>
            <a:off x="4295800" y="4674740"/>
            <a:ext cx="1800200" cy="360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31A3DD-3303-9248-AABE-C0A031A0226A}"/>
              </a:ext>
            </a:extLst>
          </p:cNvPr>
          <p:cNvSpPr/>
          <p:nvPr/>
        </p:nvSpPr>
        <p:spPr>
          <a:xfrm>
            <a:off x="263352" y="1506388"/>
            <a:ext cx="1533950" cy="312881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993132-003E-A34C-A555-FEB183CC208F}"/>
              </a:ext>
            </a:extLst>
          </p:cNvPr>
          <p:cNvSpPr/>
          <p:nvPr/>
        </p:nvSpPr>
        <p:spPr>
          <a:xfrm>
            <a:off x="2063552" y="1268760"/>
            <a:ext cx="3132348" cy="95770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8452183-45E9-2142-8DAD-D1D569198545}"/>
                  </a:ext>
                </a:extLst>
              </p:cNvPr>
              <p:cNvSpPr/>
              <p:nvPr/>
            </p:nvSpPr>
            <p:spPr>
              <a:xfrm>
                <a:off x="313578" y="5032499"/>
                <a:ext cx="5926438" cy="16368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i="1" dirty="0">
                    <a:solidFill>
                      <a:schemeClr val="accent2"/>
                    </a:solidFill>
                    <a:sym typeface="Symbol" pitchFamily="2" charset="2"/>
                  </a:rPr>
                  <a:t>k</a:t>
                </a:r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4 Rater (A, B, C, 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= Ratingmittelwert eines einzelnen Untersuchungs-objektes über alle Rater*innen hinweg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lang="de-DE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𝑋</m:t>
                        </m:r>
                      </m:e>
                    </m:acc>
                    <m:r>
                      <a:rPr lang="de-D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=</m:t>
                    </m:r>
                  </m:oMath>
                </a14:m>
                <a:r>
                  <a:rPr lang="de-DE" dirty="0">
                    <a:solidFill>
                      <a:srgbClr val="7030A0"/>
                    </a:solidFill>
                    <a:sym typeface="Symbol" pitchFamily="2" charset="2"/>
                  </a:rPr>
                  <a:t> Gesamtmittelwert über alle Ratings hinweg</a:t>
                </a:r>
              </a:p>
              <a:p>
                <a:r>
                  <a:rPr lang="de-DE" i="1" dirty="0" err="1">
                    <a:solidFill>
                      <a:schemeClr val="accent1"/>
                    </a:solidFill>
                    <a:sym typeface="Symbol" pitchFamily="2" charset="2"/>
                  </a:rPr>
                  <a:t>j</a:t>
                </a:r>
                <a:r>
                  <a:rPr lang="de-DE" i="1" dirty="0">
                    <a:solidFill>
                      <a:schemeClr val="accent1"/>
                    </a:solidFill>
                    <a:sym typeface="Symbol" pitchFamily="2" charset="2"/>
                  </a:rPr>
                  <a:t> … </a:t>
                </a:r>
                <a:r>
                  <a:rPr lang="de-DE" i="1" dirty="0" err="1">
                    <a:solidFill>
                      <a:schemeClr val="accent1"/>
                    </a:solidFill>
                    <a:sym typeface="Symbol" pitchFamily="2" charset="2"/>
                  </a:rPr>
                  <a:t>n</a:t>
                </a:r>
                <a:r>
                  <a:rPr lang="de-DE" dirty="0">
                    <a:solidFill>
                      <a:schemeClr val="accent1"/>
                    </a:solidFill>
                    <a:sym typeface="Symbol" pitchFamily="2" charset="2"/>
                  </a:rPr>
                  <a:t> = 1 … 6 Untersuchungsobjekte / Bewerber*innen</a:t>
                </a: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8452183-45E9-2142-8DAD-D1D569198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" y="5032499"/>
                <a:ext cx="5926438" cy="1636861"/>
              </a:xfrm>
              <a:prstGeom prst="rect">
                <a:avLst/>
              </a:prstGeom>
              <a:blipFill>
                <a:blip r:embed="rId5"/>
                <a:stretch>
                  <a:fillRect l="-853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E910134-AFBA-7041-947D-0E2111A1D922}"/>
              </a:ext>
            </a:extLst>
          </p:cNvPr>
          <p:cNvCxnSpPr/>
          <p:nvPr/>
        </p:nvCxnSpPr>
        <p:spPr>
          <a:xfrm>
            <a:off x="5735960" y="2348880"/>
            <a:ext cx="1296144" cy="3600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4E1CD-62EF-4944-AF45-7835449AC160}"/>
              </a:ext>
            </a:extLst>
          </p:cNvPr>
          <p:cNvCxnSpPr/>
          <p:nvPr/>
        </p:nvCxnSpPr>
        <p:spPr>
          <a:xfrm flipV="1">
            <a:off x="5807969" y="2996952"/>
            <a:ext cx="1728191" cy="1728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8776E-F4C3-9E4B-9E06-8526115695B1}"/>
              </a:ext>
            </a:extLst>
          </p:cNvPr>
          <p:cNvSpPr/>
          <p:nvPr/>
        </p:nvSpPr>
        <p:spPr>
          <a:xfrm>
            <a:off x="5066106" y="2132856"/>
            <a:ext cx="669854" cy="360040"/>
          </a:xfrm>
          <a:prstGeom prst="ellipse">
            <a:avLst/>
          </a:prstGeom>
          <a:solidFill>
            <a:srgbClr val="00B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23095A-33B8-DD4C-86EC-F7AE83928F31}"/>
              </a:ext>
            </a:extLst>
          </p:cNvPr>
          <p:cNvSpPr/>
          <p:nvPr/>
        </p:nvSpPr>
        <p:spPr>
          <a:xfrm>
            <a:off x="5066106" y="4658296"/>
            <a:ext cx="813870" cy="360040"/>
          </a:xfrm>
          <a:prstGeom prst="ellipse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8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28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e 7">
                <a:extLst>
                  <a:ext uri="{FF2B5EF4-FFF2-40B4-BE49-F238E27FC236}">
                    <a16:creationId xmlns:a16="http://schemas.microsoft.com/office/drawing/2014/main" id="{4265FC1B-F395-8B48-9F13-D1BF82F35F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835138"/>
                  </p:ext>
                </p:extLst>
              </p:nvPr>
            </p:nvGraphicFramePr>
            <p:xfrm>
              <a:off x="313578" y="1280982"/>
              <a:ext cx="5926438" cy="38042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886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de-DE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2" charset="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00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7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Bewerber*in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571380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365261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2" charset="2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de-DE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e 7">
                <a:extLst>
                  <a:ext uri="{FF2B5EF4-FFF2-40B4-BE49-F238E27FC236}">
                    <a16:creationId xmlns:a16="http://schemas.microsoft.com/office/drawing/2014/main" id="{4265FC1B-F395-8B48-9F13-D1BF82F35F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835138"/>
                  </p:ext>
                </p:extLst>
              </p:nvPr>
            </p:nvGraphicFramePr>
            <p:xfrm>
              <a:off x="313578" y="1280982"/>
              <a:ext cx="5926438" cy="38042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886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426466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4286" t="-97059" r="-1099" b="-7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7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Bewerber*in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571380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u="none" dirty="0">
                              <a:solidFill>
                                <a:srgbClr val="F103F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365261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9216" t="-791176" r="-180392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0996A93-C47C-CE4F-8E7C-B3BC1731929E}"/>
                  </a:ext>
                </a:extLst>
              </p:cNvPr>
              <p:cNvSpPr/>
              <p:nvPr/>
            </p:nvSpPr>
            <p:spPr>
              <a:xfrm>
                <a:off x="6384032" y="1382205"/>
                <a:ext cx="5807968" cy="51431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𝑖𝑛𝑛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naryPr>
                            <m:sub>
                              <m:r>
                                <a:rPr lang="de-DE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𝑚</m:t>
                              </m:r>
                              <m:r>
                                <a:rPr lang="de-DE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F103FC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solidFill>
                                        <a:srgbClr val="F103FC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103FC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𝑚𝑗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de-DE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𝑖𝑛𝑛</m:t>
                          </m:r>
                        </m:sub>
                      </m:sSub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2" charset="2"/>
                        </a:rPr>
                        <m:t>=</m:t>
                      </m:r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[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solidFill>
                                  <a:srgbClr val="F103FC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5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−</m:t>
                            </m:r>
                            <m: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4.7</m:t>
                            </m:r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+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F103FC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6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−</m:t>
                            </m:r>
                            <m: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4.7</m:t>
                            </m:r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+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F103FC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5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−</m:t>
                            </m:r>
                            <m: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4.7</m:t>
                            </m:r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+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F103FC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3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−</m:t>
                            </m:r>
                            <m: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4.7</m:t>
                            </m:r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]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F103FC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4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−</m:t>
                            </m:r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2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.5</m:t>
                            </m:r>
                            <m:r>
                              <a:rPr lang="de-D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 = 36.75</a:t>
                </a:r>
              </a:p>
              <a:p>
                <a:endParaRPr lang="de-DE" b="1" dirty="0">
                  <a:solidFill>
                    <a:schemeClr val="tx1"/>
                  </a:solidFill>
                  <a:sym typeface="Symbol" pitchFamily="2" charset="2"/>
                </a:endParaRPr>
              </a:p>
              <a:p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𝑖𝑛𝑛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</m:sSub>
                        </m:num>
                        <m:den>
                          <m: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sym typeface="Symbol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𝑖𝑛𝑛</m:t>
                        </m:r>
                      </m:sub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36.75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accent1"/>
                    </a:solidFill>
                    <a:sym typeface="Symbol" pitchFamily="2" charset="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36.75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chemeClr val="accent1"/>
                    </a:solidFill>
                    <a:sym typeface="Symbol" pitchFamily="2" charset="2"/>
                  </a:rPr>
                  <a:t> = </a:t>
                </a:r>
                <a:r>
                  <a:rPr lang="de-DE" dirty="0">
                    <a:solidFill>
                      <a:schemeClr val="tx1"/>
                    </a:solidFill>
                    <a:sym typeface="Symbol" pitchFamily="2" charset="2"/>
                  </a:rPr>
                  <a:t>2.04</a:t>
                </a:r>
              </a:p>
              <a:p>
                <a:endParaRPr lang="de-DE" dirty="0">
                  <a:solidFill>
                    <a:schemeClr val="accent2"/>
                  </a:solidFill>
                  <a:sym typeface="Symbol" pitchFamily="2" charset="2"/>
                </a:endParaRPr>
              </a:p>
              <a:p>
                <a:endParaRPr lang="de-DE" dirty="0">
                  <a:solidFill>
                    <a:schemeClr val="accent2"/>
                  </a:solidFill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0996A93-C47C-CE4F-8E7C-B3BC17319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1382205"/>
                <a:ext cx="5807968" cy="5143140"/>
              </a:xfrm>
              <a:prstGeom prst="rect">
                <a:avLst/>
              </a:prstGeom>
              <a:blipFill>
                <a:blip r:embed="rId4"/>
                <a:stretch>
                  <a:fillRect l="-871" t="-1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3617A7E-6C48-A54A-9AB3-549ABC55824C}"/>
              </a:ext>
            </a:extLst>
          </p:cNvPr>
          <p:cNvSpPr/>
          <p:nvPr/>
        </p:nvSpPr>
        <p:spPr>
          <a:xfrm>
            <a:off x="5015880" y="1545925"/>
            <a:ext cx="720080" cy="312881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31A3DD-3303-9248-AABE-C0A031A0226A}"/>
              </a:ext>
            </a:extLst>
          </p:cNvPr>
          <p:cNvSpPr/>
          <p:nvPr/>
        </p:nvSpPr>
        <p:spPr>
          <a:xfrm>
            <a:off x="263352" y="1506388"/>
            <a:ext cx="1533950" cy="312881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993132-003E-A34C-A555-FEB183CC208F}"/>
              </a:ext>
            </a:extLst>
          </p:cNvPr>
          <p:cNvSpPr/>
          <p:nvPr/>
        </p:nvSpPr>
        <p:spPr>
          <a:xfrm>
            <a:off x="2063552" y="1268760"/>
            <a:ext cx="3132348" cy="95770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8452183-45E9-2142-8DAD-D1D569198545}"/>
                  </a:ext>
                </a:extLst>
              </p:cNvPr>
              <p:cNvSpPr/>
              <p:nvPr/>
            </p:nvSpPr>
            <p:spPr>
              <a:xfrm>
                <a:off x="313578" y="5032499"/>
                <a:ext cx="5926438" cy="16368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103FC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F103FC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solidFill>
                              <a:srgbClr val="F103FC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F103FC"/>
                    </a:solidFill>
                    <a:sym typeface="Symbol" pitchFamily="2" charset="2"/>
                  </a:rPr>
                  <a:t> = einzelne Beurteilung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B050"/>
                    </a:solidFill>
                    <a:sym typeface="Symbol" pitchFamily="2" charset="2"/>
                  </a:rPr>
                  <a:t> = Ratingmittelwert eines einzelnen Untersuchungs-objektes über alle Rater*innen hinweg</a:t>
                </a:r>
              </a:p>
              <a:p>
                <a:r>
                  <a:rPr lang="de-DE" i="1" dirty="0">
                    <a:solidFill>
                      <a:schemeClr val="accent2"/>
                    </a:solidFill>
                    <a:sym typeface="Symbol" pitchFamily="2" charset="2"/>
                  </a:rPr>
                  <a:t>m…</a:t>
                </a:r>
                <a:r>
                  <a:rPr lang="de-DE" i="1" dirty="0" err="1">
                    <a:solidFill>
                      <a:schemeClr val="accent2"/>
                    </a:solidFill>
                    <a:sym typeface="Symbol" pitchFamily="2" charset="2"/>
                  </a:rPr>
                  <a:t>k</a:t>
                </a:r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accent2"/>
                    </a:solidFill>
                    <a:sym typeface="Symbol" pitchFamily="2" charset="2"/>
                  </a:rPr>
                  <a:t>1…4 Rater (A, B, C, D)</a:t>
                </a:r>
                <a:endParaRPr lang="de-DE" dirty="0">
                  <a:solidFill>
                    <a:srgbClr val="00B050"/>
                  </a:solidFill>
                  <a:sym typeface="Symbol" pitchFamily="2" charset="2"/>
                </a:endParaRPr>
              </a:p>
              <a:p>
                <a:r>
                  <a:rPr lang="de-DE" i="1" dirty="0" err="1">
                    <a:solidFill>
                      <a:schemeClr val="accent1"/>
                    </a:solidFill>
                    <a:sym typeface="Symbol" pitchFamily="2" charset="2"/>
                  </a:rPr>
                  <a:t>j</a:t>
                </a:r>
                <a:r>
                  <a:rPr lang="de-DE" i="1" dirty="0">
                    <a:solidFill>
                      <a:schemeClr val="accent1"/>
                    </a:solidFill>
                    <a:sym typeface="Symbol" pitchFamily="2" charset="2"/>
                  </a:rPr>
                  <a:t> … </a:t>
                </a:r>
                <a:r>
                  <a:rPr lang="de-DE" i="1" dirty="0" err="1">
                    <a:solidFill>
                      <a:schemeClr val="accent1"/>
                    </a:solidFill>
                    <a:sym typeface="Symbol" pitchFamily="2" charset="2"/>
                  </a:rPr>
                  <a:t>n</a:t>
                </a:r>
                <a:r>
                  <a:rPr lang="de-DE" dirty="0">
                    <a:solidFill>
                      <a:schemeClr val="accent1"/>
                    </a:solidFill>
                    <a:sym typeface="Symbol" pitchFamily="2" charset="2"/>
                  </a:rPr>
                  <a:t> = 1 … 6 Untersuchungsobjekte / Bewerber*innen</a:t>
                </a:r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8452183-45E9-2142-8DAD-D1D569198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" y="5032499"/>
                <a:ext cx="5926438" cy="1636861"/>
              </a:xfrm>
              <a:prstGeom prst="rect">
                <a:avLst/>
              </a:prstGeom>
              <a:blipFill>
                <a:blip r:embed="rId5"/>
                <a:stretch>
                  <a:fillRect l="-853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439D237F-C57B-2D4F-A16B-4A7B2B0A70B3}"/>
              </a:ext>
            </a:extLst>
          </p:cNvPr>
          <p:cNvSpPr/>
          <p:nvPr/>
        </p:nvSpPr>
        <p:spPr>
          <a:xfrm>
            <a:off x="2063552" y="2132856"/>
            <a:ext cx="2952328" cy="2541884"/>
          </a:xfrm>
          <a:prstGeom prst="rect">
            <a:avLst/>
          </a:prstGeom>
          <a:noFill/>
          <a:ln>
            <a:solidFill>
              <a:srgbClr val="F10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AB16F3-FF1A-A141-B01F-00A7612438DF}"/>
              </a:ext>
            </a:extLst>
          </p:cNvPr>
          <p:cNvSpPr/>
          <p:nvPr/>
        </p:nvSpPr>
        <p:spPr>
          <a:xfrm>
            <a:off x="1941318" y="2132856"/>
            <a:ext cx="2930546" cy="360040"/>
          </a:xfrm>
          <a:prstGeom prst="ellipse">
            <a:avLst/>
          </a:prstGeom>
          <a:solidFill>
            <a:srgbClr val="F103FC">
              <a:alpha val="256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75A3873-0294-FF49-BA73-DC6518E82C94}"/>
              </a:ext>
            </a:extLst>
          </p:cNvPr>
          <p:cNvSpPr/>
          <p:nvPr/>
        </p:nvSpPr>
        <p:spPr>
          <a:xfrm>
            <a:off x="5066106" y="2132856"/>
            <a:ext cx="669854" cy="360040"/>
          </a:xfrm>
          <a:prstGeom prst="ellipse">
            <a:avLst/>
          </a:prstGeom>
          <a:solidFill>
            <a:srgbClr val="00B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6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b="1" u="sng" dirty="0">
                    <a:sym typeface="Symbol" pitchFamily="2" charset="2"/>
                  </a:rPr>
                  <a:t>Berechnung der Varianzen innerhalb und zwischen den Objekten</a:t>
                </a:r>
              </a:p>
              <a:p>
                <a:endParaRPr lang="de-DE" sz="2000" b="1" u="sng" dirty="0">
                  <a:sym typeface="Symbol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𝑧𝑤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000" dirty="0">
                    <a:sym typeface="Symbol" pitchFamily="2" charset="2"/>
                  </a:rPr>
                  <a:t> 23.175</a:t>
                </a:r>
              </a:p>
              <a:p>
                <a:endParaRPr lang="de-DE" sz="2000" dirty="0">
                  <a:sym typeface="Symbol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𝑖𝑛𝑛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000" dirty="0">
                    <a:sym typeface="Symbol" pitchFamily="2" charset="2"/>
                  </a:rPr>
                  <a:t> 2.04</a:t>
                </a: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𝐼𝐶𝐶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(1,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</m:t>
                                </m:r>
                              </m:e>
                            </m:acc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𝑧𝑤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</m:t>
                                </m:r>
                              </m:e>
                            </m:acc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𝑖𝑛𝑛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Symbol" pitchFamily="2" charset="2"/>
                                  </a:rPr>
                                  <m:t></m:t>
                                </m:r>
                              </m:e>
                            </m:acc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𝑧𝑤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de-DE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23.175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2.04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23.175</m:t>
                        </m:r>
                      </m:den>
                    </m:f>
                  </m:oMath>
                </a14:m>
                <a:r>
                  <a:rPr lang="de-DE" sz="2000" dirty="0"/>
                  <a:t> = 0.91</a:t>
                </a: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9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653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Semesterübersicht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B2BE864E-85E8-3A41-B543-F35F870C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84782"/>
              </p:ext>
            </p:extLst>
          </p:nvPr>
        </p:nvGraphicFramePr>
        <p:xfrm>
          <a:off x="551384" y="1268760"/>
          <a:ext cx="10831246" cy="5440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0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Zeitraum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25.10. – 29.10.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Einführung &amp; Kursmodalitäten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75165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01.11. </a:t>
                      </a:r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05.11.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Grundlagen und Gütekriterien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08.11. – 12.11.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Schritte der Testkonstruktion: Konstrukt-Definition &amp; Item-Generierung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15.11. – 19.11.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Erstellung eines Testentwurfs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Psychotage/Lektürewoche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29.11. – 03.12.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Klassische Testtheorie (KTT)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06.12. – 10.12.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 Response Theorie (IRT)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13.12. – 17.12.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Exploratorische Faktorenanalyse (EFA)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20.12. – 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Itemanalyse</a:t>
                      </a:r>
                      <a:endParaRPr lang="de-DE" sz="1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Weihnachtsferien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03.01. – 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Itemselektion</a:t>
                      </a: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Testrevision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3623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10.01. – 14.01.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Objektivität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17.01. – 21.01.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Reliabilität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24.01. – 28.01.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28756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31.01. – 04.02.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Normierung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07.02. – 11.02.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Puffer/Fragenrunde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129732-9422-5247-82C4-6478A62C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fld id="{D88BBF32-1173-4EF2-97EE-2222D8C2F03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68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ym typeface="Symbol" pitchFamily="2" charset="2"/>
              </a:rPr>
              <a:t>Bitte bearbeiten Sie die Übung auf OLAT!</a:t>
            </a:r>
          </a:p>
          <a:p>
            <a:r>
              <a:rPr lang="de-DE" dirty="0">
                <a:sym typeface="Symbol" pitchFamily="2" charset="2"/>
              </a:rPr>
              <a:t>Tauschen Sie sich gerne mit Ihren Kommilitone*innen aus!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2.3. Übung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573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02E055-19D6-A246-911C-80B3BD13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DE" dirty="0"/>
              <a:t>In der Corona-Zeit ist es schwierig, Versuchspersonen zu rekrutieren!</a:t>
            </a:r>
          </a:p>
          <a:p>
            <a:endParaRPr lang="en-DE" dirty="0"/>
          </a:p>
          <a:p>
            <a:r>
              <a:rPr lang="en-DE" dirty="0"/>
              <a:t>Mein Kollege (Jan Killisch) sucht deshalb noch VP</a:t>
            </a:r>
          </a:p>
          <a:p>
            <a:endParaRPr lang="en-DE" dirty="0"/>
          </a:p>
          <a:p>
            <a:r>
              <a:rPr lang="en-DE" dirty="0"/>
              <a:t>Dauer: 5 Minuten (max. 8 Minuten)</a:t>
            </a:r>
          </a:p>
          <a:p>
            <a:endParaRPr lang="en-DE" dirty="0"/>
          </a:p>
          <a:p>
            <a:r>
              <a:rPr lang="en-DE" dirty="0"/>
              <a:t>8 x 25 Euro zu gewinnen!</a:t>
            </a:r>
          </a:p>
          <a:p>
            <a:endParaRPr lang="en-DE" dirty="0"/>
          </a:p>
          <a:p>
            <a:pPr marL="0" indent="0">
              <a:buNone/>
            </a:pPr>
            <a:r>
              <a:rPr lang="en-GB" b="1" dirty="0">
                <a:hlinkClick r:id="rId3"/>
              </a:rPr>
              <a:t>https://www.soscisurvey.de/mfc-pre-assessment/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E9643D-AE84-6145-B451-95AC1CC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Würden Sie mir (bzw. einem Kollegen) einen Gefallen tun?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5276-DD01-BA45-8FCB-7F05DBB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65020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b="1" u="sng" dirty="0">
              <a:sym typeface="Symbol" pitchFamily="2" charset="2"/>
            </a:endParaRPr>
          </a:p>
          <a:p>
            <a:pPr marL="0" indent="0">
              <a:buNone/>
            </a:pPr>
            <a:endParaRPr lang="de-DE" sz="2000" b="0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r>
              <a:rPr lang="de-DE" dirty="0">
                <a:sym typeface="Wingdings" pitchFamily="2" charset="2"/>
              </a:rPr>
              <a:t>Bezieht sich nur auf das untersuchte Merkmal </a:t>
            </a:r>
          </a:p>
          <a:p>
            <a:pPr lvl="1"/>
            <a:r>
              <a:rPr lang="de-DE" sz="1800" b="1" dirty="0">
                <a:sym typeface="Wingdings" pitchFamily="2" charset="2"/>
              </a:rPr>
              <a:t>nicht </a:t>
            </a:r>
            <a:r>
              <a:rPr lang="de-DE" sz="1800" dirty="0">
                <a:sym typeface="Wingdings" pitchFamily="2" charset="2"/>
              </a:rPr>
              <a:t>auf darauf aufbauende Schlussfolgerungen, denn das ist Gegenstand der Validität (</a:t>
            </a:r>
            <a:r>
              <a:rPr lang="de-DE" sz="1800" dirty="0" err="1">
                <a:sym typeface="Wingdings" pitchFamily="2" charset="2"/>
              </a:rPr>
              <a:t>Moosbrugger</a:t>
            </a:r>
            <a:r>
              <a:rPr lang="de-DE" sz="1800" dirty="0">
                <a:sym typeface="Wingdings" pitchFamily="2" charset="2"/>
              </a:rPr>
              <a:t> &amp; </a:t>
            </a:r>
            <a:r>
              <a:rPr lang="de-DE" sz="1800" dirty="0" err="1">
                <a:sym typeface="Wingdings" pitchFamily="2" charset="2"/>
              </a:rPr>
              <a:t>Kelava</a:t>
            </a:r>
            <a:r>
              <a:rPr lang="de-DE" sz="1800" dirty="0">
                <a:sym typeface="Wingdings" pitchFamily="2" charset="2"/>
              </a:rPr>
              <a:t>, 2020, S. 21)</a:t>
            </a:r>
            <a:endParaRPr lang="de-DE" sz="2000" dirty="0">
              <a:sym typeface="Symbol" pitchFamily="2" charset="2"/>
            </a:endParaRPr>
          </a:p>
          <a:p>
            <a:r>
              <a:rPr lang="de-DE" dirty="0">
                <a:sym typeface="Symbol" pitchFamily="2" charset="2"/>
              </a:rPr>
              <a:t>Gleiche Werte </a:t>
            </a:r>
            <a:r>
              <a:rPr lang="de-DE" dirty="0">
                <a:sym typeface="Wingdings" pitchFamily="2" charset="2"/>
              </a:rPr>
              <a:t> gleiche Interpretation!</a:t>
            </a:r>
          </a:p>
          <a:p>
            <a:r>
              <a:rPr lang="de-DE" dirty="0">
                <a:sym typeface="Wingdings" pitchFamily="2" charset="2"/>
              </a:rPr>
              <a:t>Regeln für die Ergebnisinterpretation</a:t>
            </a:r>
          </a:p>
          <a:p>
            <a:pPr lvl="1"/>
            <a:r>
              <a:rPr lang="de-DE" dirty="0">
                <a:sym typeface="Wingdings" pitchFamily="2" charset="2"/>
              </a:rPr>
              <a:t>Normorientierte Interpretation (z.B. Normtabellen)</a:t>
            </a:r>
          </a:p>
          <a:p>
            <a:pPr lvl="1"/>
            <a:r>
              <a:rPr lang="de-DE" dirty="0" err="1">
                <a:sym typeface="Wingdings" pitchFamily="2" charset="2"/>
              </a:rPr>
              <a:t>Kriteriumsorientierte</a:t>
            </a:r>
            <a:r>
              <a:rPr lang="de-DE" dirty="0">
                <a:sym typeface="Wingdings" pitchFamily="2" charset="2"/>
              </a:rPr>
              <a:t> Interpretation (z.B. ab welchem </a:t>
            </a:r>
            <a:r>
              <a:rPr lang="de-DE" dirty="0" err="1">
                <a:sym typeface="Wingdings" pitchFamily="2" charset="2"/>
              </a:rPr>
              <a:t>Testwert</a:t>
            </a:r>
            <a:r>
              <a:rPr lang="de-DE" dirty="0">
                <a:sym typeface="Wingdings" pitchFamily="2" charset="2"/>
              </a:rPr>
              <a:t> im Beck </a:t>
            </a:r>
            <a:r>
              <a:rPr lang="de-DE" dirty="0" err="1">
                <a:sym typeface="Wingdings" pitchFamily="2" charset="2"/>
              </a:rPr>
              <a:t>Depressions</a:t>
            </a:r>
            <a:r>
              <a:rPr lang="de-DE" dirty="0">
                <a:sym typeface="Wingdings" pitchFamily="2" charset="2"/>
              </a:rPr>
              <a:t> Inventar liegt eine Depression vor?)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15601"/>
          </a:xfrm>
          <a:ln w="38100">
            <a:solidFill>
              <a:srgbClr val="00727D"/>
            </a:solidFill>
          </a:ln>
        </p:spPr>
        <p:txBody>
          <a:bodyPr/>
          <a:lstStyle/>
          <a:p>
            <a:r>
              <a:rPr lang="de-DE" dirty="0"/>
              <a:t>3 Interpretationsobjektivität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32</a:t>
            </a:fld>
            <a:endParaRPr lang="de-DE" alt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58B8B7F-755C-F242-A994-B3D8B3DF2F23}"/>
              </a:ext>
            </a:extLst>
          </p:cNvPr>
          <p:cNvSpPr/>
          <p:nvPr/>
        </p:nvSpPr>
        <p:spPr>
          <a:xfrm>
            <a:off x="838200" y="1484784"/>
            <a:ext cx="10515600" cy="1152128"/>
          </a:xfrm>
          <a:prstGeom prst="rect">
            <a:avLst/>
          </a:prstGeom>
          <a:noFill/>
          <a:ln w="38100"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 verschiedenen Testanwendern werden die gleichen Testwerte von verschiedenen Personenbezüglich des untersuchten Merkmals auf die gleiche Art und Weise interpretiert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B3FDF43-BBAA-D74B-97AA-47888D0F7331}"/>
              </a:ext>
            </a:extLst>
          </p:cNvPr>
          <p:cNvSpPr txBox="1"/>
          <p:nvPr/>
        </p:nvSpPr>
        <p:spPr>
          <a:xfrm>
            <a:off x="3727938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388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56BCBE5F-D190-844F-BC9C-5301E43C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28" y="3408708"/>
            <a:ext cx="10728819" cy="56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Schön, dass Sie da waren und bis nächste Woche!</a:t>
            </a:r>
            <a:endParaRPr lang="ar-A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7A3B4D7-A75C-A54F-ADCE-1CDBDE0CB937}"/>
              </a:ext>
            </a:extLst>
          </p:cNvPr>
          <p:cNvGrpSpPr/>
          <p:nvPr/>
        </p:nvGrpSpPr>
        <p:grpSpPr>
          <a:xfrm>
            <a:off x="8544272" y="2132856"/>
            <a:ext cx="3166878" cy="4068218"/>
            <a:chOff x="3652299" y="2455651"/>
            <a:chExt cx="2266062" cy="301112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6757C87-B06C-ED47-86B9-E88577291927}"/>
                </a:ext>
              </a:extLst>
            </p:cNvPr>
            <p:cNvGrpSpPr/>
            <p:nvPr/>
          </p:nvGrpSpPr>
          <p:grpSpPr>
            <a:xfrm>
              <a:off x="3652299" y="2773272"/>
              <a:ext cx="1701753" cy="2693499"/>
              <a:chOff x="3491354" y="2027208"/>
              <a:chExt cx="1701753" cy="2693499"/>
            </a:xfrm>
          </p:grpSpPr>
          <p:sp>
            <p:nvSpPr>
              <p:cNvPr id="32" name="Ellipse 50">
                <a:extLst>
                  <a:ext uri="{FF2B5EF4-FFF2-40B4-BE49-F238E27FC236}">
                    <a16:creationId xmlns:a16="http://schemas.microsoft.com/office/drawing/2014/main" id="{A812F655-1FF1-DF43-AE7B-39A1B0E0DD16}"/>
                  </a:ext>
                </a:extLst>
              </p:cNvPr>
              <p:cNvSpPr/>
              <p:nvPr/>
            </p:nvSpPr>
            <p:spPr>
              <a:xfrm flipH="1">
                <a:off x="3764249" y="2027208"/>
                <a:ext cx="433547" cy="418228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33" name="Abgerundetes Rechteck 32">
                <a:extLst>
                  <a:ext uri="{FF2B5EF4-FFF2-40B4-BE49-F238E27FC236}">
                    <a16:creationId xmlns:a16="http://schemas.microsoft.com/office/drawing/2014/main" id="{30B33242-831A-D646-BE0E-291C434DA969}"/>
                  </a:ext>
                </a:extLst>
              </p:cNvPr>
              <p:cNvSpPr/>
              <p:nvPr/>
            </p:nvSpPr>
            <p:spPr>
              <a:xfrm rot="18011027" flipH="1">
                <a:off x="4341964" y="2390603"/>
                <a:ext cx="132028" cy="546540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34" name="Abgerundetes Rechteck 33">
                <a:extLst>
                  <a:ext uri="{FF2B5EF4-FFF2-40B4-BE49-F238E27FC236}">
                    <a16:creationId xmlns:a16="http://schemas.microsoft.com/office/drawing/2014/main" id="{24E8D93F-D1A7-D648-B29B-2545C59A2C5A}"/>
                  </a:ext>
                </a:extLst>
              </p:cNvPr>
              <p:cNvSpPr/>
              <p:nvPr/>
            </p:nvSpPr>
            <p:spPr>
              <a:xfrm rot="17027259" flipH="1">
                <a:off x="4853823" y="2593860"/>
                <a:ext cx="132028" cy="546540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35" name="Abgerundetes Rechteck 34">
                <a:extLst>
                  <a:ext uri="{FF2B5EF4-FFF2-40B4-BE49-F238E27FC236}">
                    <a16:creationId xmlns:a16="http://schemas.microsoft.com/office/drawing/2014/main" id="{504EB80F-55AA-0C48-9E05-E781100D1335}"/>
                  </a:ext>
                </a:extLst>
              </p:cNvPr>
              <p:cNvSpPr/>
              <p:nvPr/>
            </p:nvSpPr>
            <p:spPr>
              <a:xfrm flipH="1">
                <a:off x="3636723" y="2485828"/>
                <a:ext cx="665299" cy="960579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FF91B25-D729-8849-B2E0-64285E930B5A}"/>
                  </a:ext>
                </a:extLst>
              </p:cNvPr>
              <p:cNvSpPr/>
              <p:nvPr/>
            </p:nvSpPr>
            <p:spPr>
              <a:xfrm flipH="1">
                <a:off x="3886163" y="2404773"/>
                <a:ext cx="194162" cy="116174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EB49584A-A26D-C449-AB44-769D6884F72B}"/>
                  </a:ext>
                </a:extLst>
              </p:cNvPr>
              <p:cNvSpPr/>
              <p:nvPr/>
            </p:nvSpPr>
            <p:spPr>
              <a:xfrm rot="21389892" flipH="1">
                <a:off x="4031378" y="3421681"/>
                <a:ext cx="270429" cy="666131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38" name="Abgerundetes Rechteck 37">
                <a:extLst>
                  <a:ext uri="{FF2B5EF4-FFF2-40B4-BE49-F238E27FC236}">
                    <a16:creationId xmlns:a16="http://schemas.microsoft.com/office/drawing/2014/main" id="{3758D48F-7F7F-4247-9306-2CEFD12F495E}"/>
                  </a:ext>
                </a:extLst>
              </p:cNvPr>
              <p:cNvSpPr/>
              <p:nvPr/>
            </p:nvSpPr>
            <p:spPr>
              <a:xfrm flipH="1">
                <a:off x="3687409" y="3421047"/>
                <a:ext cx="252813" cy="666131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21A43436-68DD-434A-A121-9AB94C5364F4}"/>
                  </a:ext>
                </a:extLst>
              </p:cNvPr>
              <p:cNvSpPr/>
              <p:nvPr/>
            </p:nvSpPr>
            <p:spPr>
              <a:xfrm rot="294912" flipH="1">
                <a:off x="4045941" y="4038451"/>
                <a:ext cx="228253" cy="666131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40" name="Abgerundetes Rechteck 39">
                <a:extLst>
                  <a:ext uri="{FF2B5EF4-FFF2-40B4-BE49-F238E27FC236}">
                    <a16:creationId xmlns:a16="http://schemas.microsoft.com/office/drawing/2014/main" id="{3EF80BAB-6639-D94A-A245-05B3982E848A}"/>
                  </a:ext>
                </a:extLst>
              </p:cNvPr>
              <p:cNvSpPr/>
              <p:nvPr/>
            </p:nvSpPr>
            <p:spPr>
              <a:xfrm flipH="1">
                <a:off x="3704662" y="4023970"/>
                <a:ext cx="228253" cy="696737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41" name="Abgerundetes Rechteck 40">
                <a:extLst>
                  <a:ext uri="{FF2B5EF4-FFF2-40B4-BE49-F238E27FC236}">
                    <a16:creationId xmlns:a16="http://schemas.microsoft.com/office/drawing/2014/main" id="{452470FA-CD42-3C40-8778-9C8BF3D7AD73}"/>
                  </a:ext>
                </a:extLst>
              </p:cNvPr>
              <p:cNvSpPr/>
              <p:nvPr/>
            </p:nvSpPr>
            <p:spPr>
              <a:xfrm rot="1532478" flipH="1">
                <a:off x="3533803" y="2508248"/>
                <a:ext cx="157612" cy="457822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  <p:sp>
            <p:nvSpPr>
              <p:cNvPr id="42" name="Abgerundetes Rechteck 41">
                <a:extLst>
                  <a:ext uri="{FF2B5EF4-FFF2-40B4-BE49-F238E27FC236}">
                    <a16:creationId xmlns:a16="http://schemas.microsoft.com/office/drawing/2014/main" id="{D30E00D4-3E88-B543-8968-E8F9FD1A27B6}"/>
                  </a:ext>
                </a:extLst>
              </p:cNvPr>
              <p:cNvSpPr/>
              <p:nvPr/>
            </p:nvSpPr>
            <p:spPr>
              <a:xfrm rot="21419608" flipH="1">
                <a:off x="3491354" y="2887778"/>
                <a:ext cx="129012" cy="626988"/>
              </a:xfrm>
              <a:prstGeom prst="round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B050"/>
                  </a:solidFill>
                  <a:latin typeface="Arial"/>
                </a:endParaRPr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2CD9F85-1A50-5443-A3D3-BDDC0A7825A5}"/>
                </a:ext>
              </a:extLst>
            </p:cNvPr>
            <p:cNvSpPr/>
            <p:nvPr/>
          </p:nvSpPr>
          <p:spPr>
            <a:xfrm>
              <a:off x="5297749" y="3177065"/>
              <a:ext cx="45719" cy="74111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9600000"/>
              </a:camera>
              <a:lightRig rig="threePt" dir="t"/>
            </a:scene3d>
          </p:spPr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0988C2DE-F201-4C4B-8CA6-E00BC869BE20}"/>
                </a:ext>
              </a:extLst>
            </p:cNvPr>
            <p:cNvGrpSpPr/>
            <p:nvPr/>
          </p:nvGrpSpPr>
          <p:grpSpPr>
            <a:xfrm rot="758559">
              <a:off x="5132397" y="2702921"/>
              <a:ext cx="785964" cy="716372"/>
              <a:chOff x="5425055" y="1748031"/>
              <a:chExt cx="785964" cy="716372"/>
            </a:xfrm>
            <a:solidFill>
              <a:srgbClr val="8CA315"/>
            </a:solidFill>
          </p:grpSpPr>
          <p:sp>
            <p:nvSpPr>
              <p:cNvPr id="26" name="Ellipse 71">
                <a:extLst>
                  <a:ext uri="{FF2B5EF4-FFF2-40B4-BE49-F238E27FC236}">
                    <a16:creationId xmlns:a16="http://schemas.microsoft.com/office/drawing/2014/main" id="{DDA5F0F0-DBE9-1942-B50F-948BDC94F282}"/>
                  </a:ext>
                </a:extLst>
              </p:cNvPr>
              <p:cNvSpPr/>
              <p:nvPr/>
            </p:nvSpPr>
            <p:spPr>
              <a:xfrm>
                <a:off x="5727940" y="2027208"/>
                <a:ext cx="483079" cy="209114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" name="Ellipse 72">
                <a:extLst>
                  <a:ext uri="{FF2B5EF4-FFF2-40B4-BE49-F238E27FC236}">
                    <a16:creationId xmlns:a16="http://schemas.microsoft.com/office/drawing/2014/main" id="{E125A88B-A69F-DF42-8741-0594089C2901}"/>
                  </a:ext>
                </a:extLst>
              </p:cNvPr>
              <p:cNvSpPr/>
              <p:nvPr/>
            </p:nvSpPr>
            <p:spPr>
              <a:xfrm rot="19370977">
                <a:off x="5687938" y="1914062"/>
                <a:ext cx="483079" cy="209114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8" name="Ellipse 73">
                <a:extLst>
                  <a:ext uri="{FF2B5EF4-FFF2-40B4-BE49-F238E27FC236}">
                    <a16:creationId xmlns:a16="http://schemas.microsoft.com/office/drawing/2014/main" id="{D2F5A45C-550C-B744-8A33-EF10B3D35F3E}"/>
                  </a:ext>
                </a:extLst>
              </p:cNvPr>
              <p:cNvSpPr/>
              <p:nvPr/>
            </p:nvSpPr>
            <p:spPr>
              <a:xfrm rot="1572883">
                <a:off x="5425055" y="1942768"/>
                <a:ext cx="483079" cy="209114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" name="Ellipse 74">
                <a:extLst>
                  <a:ext uri="{FF2B5EF4-FFF2-40B4-BE49-F238E27FC236}">
                    <a16:creationId xmlns:a16="http://schemas.microsoft.com/office/drawing/2014/main" id="{709F57E7-2882-9E42-A3F7-F8A99EFBE565}"/>
                  </a:ext>
                </a:extLst>
              </p:cNvPr>
              <p:cNvSpPr/>
              <p:nvPr/>
            </p:nvSpPr>
            <p:spPr>
              <a:xfrm rot="16382618">
                <a:off x="5563227" y="1885014"/>
                <a:ext cx="483079" cy="209114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0" name="Ellipse 75">
                <a:extLst>
                  <a:ext uri="{FF2B5EF4-FFF2-40B4-BE49-F238E27FC236}">
                    <a16:creationId xmlns:a16="http://schemas.microsoft.com/office/drawing/2014/main" id="{135699AA-8090-F348-865B-BF9A1F5DBD20}"/>
                  </a:ext>
                </a:extLst>
              </p:cNvPr>
              <p:cNvSpPr/>
              <p:nvPr/>
            </p:nvSpPr>
            <p:spPr>
              <a:xfrm rot="19146635">
                <a:off x="5476899" y="2103724"/>
                <a:ext cx="483079" cy="209114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1" name="Ellipse 76">
                <a:extLst>
                  <a:ext uri="{FF2B5EF4-FFF2-40B4-BE49-F238E27FC236}">
                    <a16:creationId xmlns:a16="http://schemas.microsoft.com/office/drawing/2014/main" id="{DA5AA127-1B1E-E543-B1AE-A119C899DFCF}"/>
                  </a:ext>
                </a:extLst>
              </p:cNvPr>
              <p:cNvSpPr/>
              <p:nvPr/>
            </p:nvSpPr>
            <p:spPr>
              <a:xfrm rot="4140640">
                <a:off x="5630130" y="2118307"/>
                <a:ext cx="483079" cy="209114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045ABA4-24F3-8E47-9E89-5F62651AAC63}"/>
                </a:ext>
              </a:extLst>
            </p:cNvPr>
            <p:cNvSpPr/>
            <p:nvPr/>
          </p:nvSpPr>
          <p:spPr>
            <a:xfrm>
              <a:off x="5249773" y="2996818"/>
              <a:ext cx="45719" cy="950518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1EC4E9BB-3B0D-4D41-A5F3-74BE93618F6D}"/>
                </a:ext>
              </a:extLst>
            </p:cNvPr>
            <p:cNvGrpSpPr/>
            <p:nvPr/>
          </p:nvGrpSpPr>
          <p:grpSpPr>
            <a:xfrm rot="20727621">
              <a:off x="4867417" y="2455651"/>
              <a:ext cx="785925" cy="716372"/>
              <a:chOff x="5425055" y="1748031"/>
              <a:chExt cx="785925" cy="716372"/>
            </a:xfrm>
            <a:solidFill>
              <a:srgbClr val="FB6F24"/>
            </a:solidFill>
          </p:grpSpPr>
          <p:sp>
            <p:nvSpPr>
              <p:cNvPr id="20" name="Ellipse 43">
                <a:extLst>
                  <a:ext uri="{FF2B5EF4-FFF2-40B4-BE49-F238E27FC236}">
                    <a16:creationId xmlns:a16="http://schemas.microsoft.com/office/drawing/2014/main" id="{A4441BC2-031A-B842-BCEF-80D8279FCD67}"/>
                  </a:ext>
                </a:extLst>
              </p:cNvPr>
              <p:cNvSpPr/>
              <p:nvPr/>
            </p:nvSpPr>
            <p:spPr>
              <a:xfrm>
                <a:off x="5727901" y="2027363"/>
                <a:ext cx="483079" cy="20911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1" name="Ellipse 44">
                <a:extLst>
                  <a:ext uri="{FF2B5EF4-FFF2-40B4-BE49-F238E27FC236}">
                    <a16:creationId xmlns:a16="http://schemas.microsoft.com/office/drawing/2014/main" id="{3A1FAD82-3E74-7140-841D-A62218B04F44}"/>
                  </a:ext>
                </a:extLst>
              </p:cNvPr>
              <p:cNvSpPr/>
              <p:nvPr/>
            </p:nvSpPr>
            <p:spPr>
              <a:xfrm rot="19370977">
                <a:off x="5687937" y="1914062"/>
                <a:ext cx="483079" cy="20911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2" name="Ellipse 45">
                <a:extLst>
                  <a:ext uri="{FF2B5EF4-FFF2-40B4-BE49-F238E27FC236}">
                    <a16:creationId xmlns:a16="http://schemas.microsoft.com/office/drawing/2014/main" id="{F832DA7E-24EC-9E41-96F3-1B0D62C4AF79}"/>
                  </a:ext>
                </a:extLst>
              </p:cNvPr>
              <p:cNvSpPr/>
              <p:nvPr/>
            </p:nvSpPr>
            <p:spPr>
              <a:xfrm rot="1572883">
                <a:off x="5425055" y="1942768"/>
                <a:ext cx="483079" cy="20911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Ellipse 46">
                <a:extLst>
                  <a:ext uri="{FF2B5EF4-FFF2-40B4-BE49-F238E27FC236}">
                    <a16:creationId xmlns:a16="http://schemas.microsoft.com/office/drawing/2014/main" id="{3C868307-1EDC-BF49-AB6C-98AFB16CB6A7}"/>
                  </a:ext>
                </a:extLst>
              </p:cNvPr>
              <p:cNvSpPr/>
              <p:nvPr/>
            </p:nvSpPr>
            <p:spPr>
              <a:xfrm rot="16382618">
                <a:off x="5563227" y="1885014"/>
                <a:ext cx="483079" cy="20911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4" name="Ellipse 47">
                <a:extLst>
                  <a:ext uri="{FF2B5EF4-FFF2-40B4-BE49-F238E27FC236}">
                    <a16:creationId xmlns:a16="http://schemas.microsoft.com/office/drawing/2014/main" id="{DE1B076F-B70E-CB47-ABD6-506EFE82FE4F}"/>
                  </a:ext>
                </a:extLst>
              </p:cNvPr>
              <p:cNvSpPr/>
              <p:nvPr/>
            </p:nvSpPr>
            <p:spPr>
              <a:xfrm rot="19146635">
                <a:off x="5476899" y="2103724"/>
                <a:ext cx="483079" cy="20911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5" name="Ellipse 48">
                <a:extLst>
                  <a:ext uri="{FF2B5EF4-FFF2-40B4-BE49-F238E27FC236}">
                    <a16:creationId xmlns:a16="http://schemas.microsoft.com/office/drawing/2014/main" id="{8C29193C-E30C-3F45-B72E-D8E12BB9FFD9}"/>
                  </a:ext>
                </a:extLst>
              </p:cNvPr>
              <p:cNvSpPr/>
              <p:nvPr/>
            </p:nvSpPr>
            <p:spPr>
              <a:xfrm rot="4140640">
                <a:off x="5630130" y="2118307"/>
                <a:ext cx="483079" cy="209114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5229F78-E67A-A446-B1B6-FA999404C153}"/>
                </a:ext>
              </a:extLst>
            </p:cNvPr>
            <p:cNvSpPr/>
            <p:nvPr/>
          </p:nvSpPr>
          <p:spPr>
            <a:xfrm>
              <a:off x="5195428" y="3139192"/>
              <a:ext cx="54345" cy="77898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4A8B"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>
                <a:rot lat="0" lon="0" rev="1200000"/>
              </a:camera>
              <a:lightRig rig="threePt" dir="t"/>
            </a:scene3d>
          </p:spPr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CA4914C5-2D8A-7244-89ED-12E959CD2D53}"/>
                </a:ext>
              </a:extLst>
            </p:cNvPr>
            <p:cNvGrpSpPr/>
            <p:nvPr/>
          </p:nvGrpSpPr>
          <p:grpSpPr>
            <a:xfrm rot="758559">
              <a:off x="4584289" y="2670040"/>
              <a:ext cx="785964" cy="716372"/>
              <a:chOff x="5425055" y="1748031"/>
              <a:chExt cx="785964" cy="716372"/>
            </a:xfrm>
            <a:solidFill>
              <a:srgbClr val="5191C1"/>
            </a:solidFill>
          </p:grpSpPr>
          <p:sp>
            <p:nvSpPr>
              <p:cNvPr id="14" name="Ellipse 63">
                <a:extLst>
                  <a:ext uri="{FF2B5EF4-FFF2-40B4-BE49-F238E27FC236}">
                    <a16:creationId xmlns:a16="http://schemas.microsoft.com/office/drawing/2014/main" id="{B6610864-C787-AE46-BC51-F5DDFA0BBBA5}"/>
                  </a:ext>
                </a:extLst>
              </p:cNvPr>
              <p:cNvSpPr/>
              <p:nvPr/>
            </p:nvSpPr>
            <p:spPr>
              <a:xfrm>
                <a:off x="5727940" y="2027208"/>
                <a:ext cx="483079" cy="20911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5" name="Ellipse 64">
                <a:extLst>
                  <a:ext uri="{FF2B5EF4-FFF2-40B4-BE49-F238E27FC236}">
                    <a16:creationId xmlns:a16="http://schemas.microsoft.com/office/drawing/2014/main" id="{63EA3ACB-F308-5048-B1EF-C92D3213639A}"/>
                  </a:ext>
                </a:extLst>
              </p:cNvPr>
              <p:cNvSpPr/>
              <p:nvPr/>
            </p:nvSpPr>
            <p:spPr>
              <a:xfrm rot="19370977">
                <a:off x="5702299" y="1908151"/>
                <a:ext cx="483079" cy="20911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6" name="Ellipse 65">
                <a:extLst>
                  <a:ext uri="{FF2B5EF4-FFF2-40B4-BE49-F238E27FC236}">
                    <a16:creationId xmlns:a16="http://schemas.microsoft.com/office/drawing/2014/main" id="{06A24C87-7CF3-CE44-AADF-850ACCBCFB31}"/>
                  </a:ext>
                </a:extLst>
              </p:cNvPr>
              <p:cNvSpPr/>
              <p:nvPr/>
            </p:nvSpPr>
            <p:spPr>
              <a:xfrm rot="1572883">
                <a:off x="5425055" y="1942768"/>
                <a:ext cx="483079" cy="20911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7" name="Ellipse 66">
                <a:extLst>
                  <a:ext uri="{FF2B5EF4-FFF2-40B4-BE49-F238E27FC236}">
                    <a16:creationId xmlns:a16="http://schemas.microsoft.com/office/drawing/2014/main" id="{CD791570-2BDB-1E4F-A9A0-C72D31096190}"/>
                  </a:ext>
                </a:extLst>
              </p:cNvPr>
              <p:cNvSpPr/>
              <p:nvPr/>
            </p:nvSpPr>
            <p:spPr>
              <a:xfrm rot="16382618">
                <a:off x="5563227" y="1885014"/>
                <a:ext cx="483079" cy="20911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8" name="Ellipse 67">
                <a:extLst>
                  <a:ext uri="{FF2B5EF4-FFF2-40B4-BE49-F238E27FC236}">
                    <a16:creationId xmlns:a16="http://schemas.microsoft.com/office/drawing/2014/main" id="{351A9EAA-B9A2-D44A-B1AF-1379B9262619}"/>
                  </a:ext>
                </a:extLst>
              </p:cNvPr>
              <p:cNvSpPr/>
              <p:nvPr/>
            </p:nvSpPr>
            <p:spPr>
              <a:xfrm rot="19146635">
                <a:off x="5476899" y="2103724"/>
                <a:ext cx="483079" cy="20911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9" name="Ellipse 68">
                <a:extLst>
                  <a:ext uri="{FF2B5EF4-FFF2-40B4-BE49-F238E27FC236}">
                    <a16:creationId xmlns:a16="http://schemas.microsoft.com/office/drawing/2014/main" id="{5BB59C4E-B3A9-244A-9498-AFA0DC45C693}"/>
                  </a:ext>
                </a:extLst>
              </p:cNvPr>
              <p:cNvSpPr/>
              <p:nvPr/>
            </p:nvSpPr>
            <p:spPr>
              <a:xfrm rot="4140640">
                <a:off x="5630130" y="2118307"/>
                <a:ext cx="483079" cy="20911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07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3284984"/>
            <a:ext cx="10515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Was ist Objektivität nochmal?</a:t>
            </a:r>
          </a:p>
          <a:p>
            <a:pPr marL="0" indent="0">
              <a:buNone/>
            </a:pPr>
            <a:endParaRPr lang="de-DE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Grafik 6" descr="Verwirrte Person">
            <a:extLst>
              <a:ext uri="{FF2B5EF4-FFF2-40B4-BE49-F238E27FC236}">
                <a16:creationId xmlns:a16="http://schemas.microsoft.com/office/drawing/2014/main" id="{9F8B96A6-14AF-8B46-B5EF-148D7A79F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772" y="4469668"/>
            <a:ext cx="1418456" cy="14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Hauptgütekriterium</a:t>
            </a:r>
          </a:p>
          <a:p>
            <a:r>
              <a:rPr lang="de-DE" dirty="0"/>
              <a:t>Ein Test ist dann objektiv, wenn die </a:t>
            </a:r>
            <a:r>
              <a:rPr lang="de-DE" i="1" dirty="0">
                <a:solidFill>
                  <a:srgbClr val="F6740E"/>
                </a:solidFill>
              </a:rPr>
              <a:t>Durchführung</a:t>
            </a:r>
            <a:r>
              <a:rPr lang="de-DE" dirty="0"/>
              <a:t> und </a:t>
            </a:r>
            <a:r>
              <a:rPr lang="de-DE" i="1" dirty="0">
                <a:solidFill>
                  <a:srgbClr val="0070C0"/>
                </a:solidFill>
              </a:rPr>
              <a:t>Auswertung</a:t>
            </a:r>
            <a:r>
              <a:rPr lang="de-DE" dirty="0"/>
              <a:t> des Tests sowie die </a:t>
            </a:r>
            <a:r>
              <a:rPr lang="de-DE" i="1" dirty="0">
                <a:solidFill>
                  <a:srgbClr val="00727E"/>
                </a:solidFill>
              </a:rPr>
              <a:t>Interpretation</a:t>
            </a:r>
            <a:r>
              <a:rPr lang="de-DE" dirty="0"/>
              <a:t> des Testergebnisses unabhängig von dem/</a:t>
            </a:r>
            <a:r>
              <a:rPr lang="de-DE" dirty="0" err="1"/>
              <a:t>r</a:t>
            </a:r>
            <a:r>
              <a:rPr lang="de-DE" dirty="0"/>
              <a:t> Testleiter*in ist.</a:t>
            </a:r>
          </a:p>
          <a:p>
            <a:r>
              <a:rPr lang="de-DE" b="1" dirty="0"/>
              <a:t>Hauptziel: </a:t>
            </a:r>
            <a:r>
              <a:rPr lang="de-DE" dirty="0"/>
              <a:t>Vergleichbarkeit der Testleistung verschiedener Testobjekte gewährleisten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6740E"/>
                </a:solidFill>
              </a:rPr>
              <a:t>Durchführungsobjektivität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Auswertungsobjektivität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z.B. Übereinstimmung zwischen Beobachtern bei der Beurteilung von Personen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27E"/>
                </a:solidFill>
              </a:rPr>
              <a:t>Interpretationsobjektivität</a:t>
            </a:r>
          </a:p>
        </p:txBody>
      </p:sp>
    </p:spTree>
    <p:extLst>
      <p:ext uri="{BB962C8B-B14F-4D97-AF65-F5344CB8AC3E}">
        <p14:creationId xmlns:p14="http://schemas.microsoft.com/office/powerpoint/2010/main" val="276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  <a:ln w="38100">
            <a:solidFill>
              <a:srgbClr val="F6740E"/>
            </a:solidFill>
          </a:ln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1. Durchführungsobjektivität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Erreichbar durch die </a:t>
            </a:r>
            <a:r>
              <a:rPr lang="de-DE" i="1" dirty="0">
                <a:solidFill>
                  <a:schemeClr val="accent2"/>
                </a:solidFill>
              </a:rPr>
              <a:t>Standardisierung der Durchführung </a:t>
            </a:r>
            <a:r>
              <a:rPr lang="de-DE" dirty="0"/>
              <a:t>eines Tests/ Fragebogens:</a:t>
            </a:r>
          </a:p>
          <a:p>
            <a:r>
              <a:rPr lang="de-DE" dirty="0">
                <a:sym typeface="Wingdings" pitchFamily="2" charset="2"/>
              </a:rPr>
              <a:t> Genaue Anweisungen im Testmanual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Konstanz der Fragen, Aufgabenstellungen, Testmaterialien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Angabe der zur Beantwortung vorgesehenen Zeitdauer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Festlegung der Instruktion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985FA62-1109-8440-8D45-ADBAC3892FBE}"/>
              </a:ext>
            </a:extLst>
          </p:cNvPr>
          <p:cNvSpPr/>
          <p:nvPr/>
        </p:nvSpPr>
        <p:spPr>
          <a:xfrm>
            <a:off x="838200" y="1484784"/>
            <a:ext cx="10515600" cy="1008112"/>
          </a:xfrm>
          <a:prstGeom prst="rect">
            <a:avLst/>
          </a:prstGeom>
          <a:noFill/>
          <a:ln w="38100">
            <a:solidFill>
              <a:srgbClr val="F674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DE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Testergebnis</a:t>
            </a: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unabhängig von dem durchführenden Testleiter</a:t>
            </a: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sondern nur abhängig von der Merkmalsausprägung der Testperson</a:t>
            </a:r>
          </a:p>
        </p:txBody>
      </p:sp>
    </p:spTree>
    <p:extLst>
      <p:ext uri="{BB962C8B-B14F-4D97-AF65-F5344CB8AC3E}">
        <p14:creationId xmlns:p14="http://schemas.microsoft.com/office/powerpoint/2010/main" val="11935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de-DE" dirty="0"/>
              <a:t>2. Auswertungsobjektivität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Erreichbar durch </a:t>
            </a:r>
            <a:r>
              <a:rPr lang="de-DE" i="1" dirty="0">
                <a:solidFill>
                  <a:schemeClr val="accent1"/>
                </a:solidFill>
              </a:rPr>
              <a:t>Standardisierung der Auswertung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Schablonen</a:t>
            </a:r>
          </a:p>
          <a:p>
            <a:pPr lvl="1"/>
            <a:r>
              <a:rPr lang="de-DE" dirty="0"/>
              <a:t>Computer</a:t>
            </a:r>
          </a:p>
          <a:p>
            <a:pPr lvl="1"/>
            <a:r>
              <a:rPr lang="de-DE" dirty="0"/>
              <a:t>Regeln zur Auswertung (bei offenem Antwortformat)</a:t>
            </a:r>
          </a:p>
          <a:p>
            <a:pPr lvl="1"/>
            <a:r>
              <a:rPr lang="de-DE" b="1" dirty="0"/>
              <a:t>Beurteiler-Übereinstimmung</a:t>
            </a:r>
          </a:p>
          <a:p>
            <a:pPr lvl="2"/>
            <a:r>
              <a:rPr lang="de-DE" dirty="0"/>
              <a:t>Angabe als Grad der Übereinstimmung zwischen ≥  2 Testauswertenden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F8D25B-804A-EF42-8DEE-A2AA259BF8D1}"/>
              </a:ext>
            </a:extLst>
          </p:cNvPr>
          <p:cNvSpPr/>
          <p:nvPr/>
        </p:nvSpPr>
        <p:spPr>
          <a:xfrm>
            <a:off x="838200" y="1484784"/>
            <a:ext cx="10515600" cy="10081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vorliegenden Test-/</a:t>
            </a:r>
            <a:r>
              <a:rPr lang="de-DE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Itemantworten</a:t>
            </a: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ist das Testergebnis unabhängig vom Testauswertenden.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75560C-093F-2344-8781-03F95B0B0F96}"/>
              </a:ext>
            </a:extLst>
          </p:cNvPr>
          <p:cNvSpPr/>
          <p:nvPr/>
        </p:nvSpPr>
        <p:spPr>
          <a:xfrm>
            <a:off x="765176" y="4437112"/>
            <a:ext cx="9217024" cy="9727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8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 Auswertungsobjektivität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Zwei Maße zur Beurteilung der Übereinstimmung zwischen Beobachter*innen (Interrater-Reliabilität)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3B81F6CD-4FF3-884E-A0F2-907825EFA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33736"/>
              </p:ext>
            </p:extLst>
          </p:nvPr>
        </p:nvGraphicFramePr>
        <p:xfrm>
          <a:off x="1055440" y="3902844"/>
          <a:ext cx="6409928" cy="132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560">
                  <a:extLst>
                    <a:ext uri="{9D8B030D-6E8A-4147-A177-3AD203B41FA5}">
                      <a16:colId xmlns:a16="http://schemas.microsoft.com/office/drawing/2014/main" val="3293535166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4285410839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Nominalskalierte Daten: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Intervallskalierte Daten: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77991"/>
                  </a:ext>
                </a:extLst>
              </a:tr>
              <a:tr h="84899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Cohens Kappa (1960)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Intraklassen-Korrelation (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intraclass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correlation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; ICC)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06965"/>
                  </a:ext>
                </a:extLst>
              </a:tr>
            </a:tbl>
          </a:graphicData>
        </a:graphic>
      </p:graphicFrame>
      <p:pic>
        <p:nvPicPr>
          <p:cNvPr id="7" name="Grafik 6" descr="Sitzungssaal">
            <a:extLst>
              <a:ext uri="{FF2B5EF4-FFF2-40B4-BE49-F238E27FC236}">
                <a16:creationId xmlns:a16="http://schemas.microsoft.com/office/drawing/2014/main" id="{C08391FC-953C-0348-B964-9E41882B3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608" y="4077072"/>
            <a:ext cx="1430524" cy="1430524"/>
          </a:xfrm>
          <a:prstGeom prst="rect">
            <a:avLst/>
          </a:prstGeom>
        </p:spPr>
      </p:pic>
      <p:pic>
        <p:nvPicPr>
          <p:cNvPr id="8" name="Grafik 7" descr="Verwirrte Person">
            <a:extLst>
              <a:ext uri="{FF2B5EF4-FFF2-40B4-BE49-F238E27FC236}">
                <a16:creationId xmlns:a16="http://schemas.microsoft.com/office/drawing/2014/main" id="{7B33A326-91E3-5F4F-AC24-915821709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9125" y="1853479"/>
            <a:ext cx="1058416" cy="1058416"/>
          </a:xfrm>
          <a:prstGeom prst="rect">
            <a:avLst/>
          </a:prstGeom>
        </p:spPr>
      </p:pic>
      <p:sp>
        <p:nvSpPr>
          <p:cNvPr id="5" name="Wolkenförmige Legende 4">
            <a:extLst>
              <a:ext uri="{FF2B5EF4-FFF2-40B4-BE49-F238E27FC236}">
                <a16:creationId xmlns:a16="http://schemas.microsoft.com/office/drawing/2014/main" id="{3E66603D-EA0F-2E40-8E4B-779F8A02B68A}"/>
              </a:ext>
            </a:extLst>
          </p:cNvPr>
          <p:cNvSpPr/>
          <p:nvPr/>
        </p:nvSpPr>
        <p:spPr>
          <a:xfrm>
            <a:off x="9269961" y="-110082"/>
            <a:ext cx="3071664" cy="1416251"/>
          </a:xfrm>
          <a:prstGeom prst="cloudCallout">
            <a:avLst>
              <a:gd name="adj1" fmla="val 10018"/>
              <a:gd name="adj2" fmla="val 73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Interrater-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Reliabilität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6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Maß zur Beurteilung der Übereinstimmung zwischen Beobachter*innen für </a:t>
            </a:r>
            <a:r>
              <a:rPr lang="de-DE" u="sng" dirty="0"/>
              <a:t>nominalskalierte Daten</a:t>
            </a:r>
          </a:p>
          <a:p>
            <a:r>
              <a:rPr lang="de-DE" dirty="0"/>
              <a:t>Bsp.: 2 </a:t>
            </a:r>
            <a:r>
              <a:rPr lang="de-DE" dirty="0">
                <a:solidFill>
                  <a:srgbClr val="F6740E"/>
                </a:solidFill>
              </a:rPr>
              <a:t>Beobachter*innen (A und B</a:t>
            </a:r>
            <a:r>
              <a:rPr lang="de-DE" dirty="0">
                <a:solidFill>
                  <a:schemeClr val="accent2"/>
                </a:solidFill>
              </a:rPr>
              <a:t>) </a:t>
            </a:r>
            <a:r>
              <a:rPr lang="de-DE" dirty="0"/>
              <a:t>beurteilen Klienten hinsichtlich ihres Sozialverhaltens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Drei Beurteilungskategorien: </a:t>
            </a:r>
            <a:r>
              <a:rPr lang="de-DE" dirty="0"/>
              <a:t>selbstsicheres (1), selbstunsicheres (2) und aggressives (3) Verhalten</a:t>
            </a:r>
          </a:p>
          <a:p>
            <a:pPr lvl="1"/>
            <a:r>
              <a:rPr lang="de-DE" dirty="0">
                <a:solidFill>
                  <a:srgbClr val="00727E"/>
                </a:solidFill>
              </a:rPr>
              <a:t>Anteil der Fälle</a:t>
            </a:r>
            <a:r>
              <a:rPr lang="de-DE" dirty="0"/>
              <a:t>, die von Beobachter*in A und B den Kategorien zugeordnet werden: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418263"/>
                  </p:ext>
                </p:extLst>
              </p:nvPr>
            </p:nvGraphicFramePr>
            <p:xfrm>
              <a:off x="1127448" y="4005136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418263"/>
                  </p:ext>
                </p:extLst>
              </p:nvPr>
            </p:nvGraphicFramePr>
            <p:xfrm>
              <a:off x="1127448" y="4005136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239" t="-488235" r="-1493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9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äsentation1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_KOLD_Forschungsprozess_petrol" id="{20D0DBDF-4CFB-4F4D-B94B-769CC07FB16B}" vid="{2EB7E85E-2C56-6340-8236-8307A8CF9A2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ppt3F17.pptm [Automatisch gespeichert]</Template>
  <TotalTime>204</TotalTime>
  <Words>5185</Words>
  <Application>Microsoft Macintosh PowerPoint</Application>
  <PresentationFormat>Widescreen</PresentationFormat>
  <Paragraphs>951</Paragraphs>
  <Slides>33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Präsentation1</vt:lpstr>
      <vt:lpstr>B.F.3 Übung zur Diagnostik/Testtheorie</vt:lpstr>
      <vt:lpstr>Hinweis</vt:lpstr>
      <vt:lpstr>Semesterübersicht</vt:lpstr>
      <vt:lpstr>Objektivität</vt:lpstr>
      <vt:lpstr>Objektivität</vt:lpstr>
      <vt:lpstr>1. Durchführungsobjektivität</vt:lpstr>
      <vt:lpstr>2. Auswertungsobjektivität</vt:lpstr>
      <vt:lpstr>2. Auswertungsobjektivität</vt:lpstr>
      <vt:lpstr>2.1 Cohens Kappa (1960)</vt:lpstr>
      <vt:lpstr>2.1 Cohens Kappa (1960) - Hinführung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2.1 Cohens Kappa (1960)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2.3. Übung</vt:lpstr>
      <vt:lpstr>Würden Sie mir (bzw. einem Kollegen) einen Gefallen tun?</vt:lpstr>
      <vt:lpstr>3 Interpretationsobjektivität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Charlotte Arndt</dc:creator>
  <cp:lastModifiedBy>Microsoft Office User</cp:lastModifiedBy>
  <cp:revision>686</cp:revision>
  <cp:lastPrinted>2019-07-02T05:05:22Z</cp:lastPrinted>
  <dcterms:created xsi:type="dcterms:W3CDTF">2013-08-07T13:15:51Z</dcterms:created>
  <dcterms:modified xsi:type="dcterms:W3CDTF">2022-01-12T16:26:32Z</dcterms:modified>
</cp:coreProperties>
</file>