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92" r:id="rId2"/>
    <p:sldId id="589" r:id="rId3"/>
    <p:sldId id="610" r:id="rId4"/>
    <p:sldId id="654" r:id="rId5"/>
    <p:sldId id="647" r:id="rId6"/>
    <p:sldId id="636" r:id="rId7"/>
    <p:sldId id="637" r:id="rId8"/>
    <p:sldId id="638" r:id="rId9"/>
    <p:sldId id="639" r:id="rId10"/>
    <p:sldId id="643" r:id="rId11"/>
    <p:sldId id="640" r:id="rId12"/>
    <p:sldId id="641" r:id="rId13"/>
    <p:sldId id="642" r:id="rId14"/>
    <p:sldId id="644" r:id="rId15"/>
    <p:sldId id="645" r:id="rId16"/>
    <p:sldId id="646" r:id="rId17"/>
    <p:sldId id="649" r:id="rId18"/>
    <p:sldId id="650" r:id="rId19"/>
    <p:sldId id="651" r:id="rId20"/>
    <p:sldId id="635" r:id="rId21"/>
  </p:sldIdLst>
  <p:sldSz cx="12192000" cy="6858000"/>
  <p:notesSz cx="7102475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Jalynskij" initials="MJ" lastIdx="6" clrIdx="0">
    <p:extLst>
      <p:ext uri="{19B8F6BF-5375-455C-9EA6-DF929625EA0E}">
        <p15:presenceInfo xmlns:p15="http://schemas.microsoft.com/office/powerpoint/2012/main" userId="Maria Jalynski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7D"/>
    <a:srgbClr val="0150FF"/>
    <a:srgbClr val="F6740E"/>
    <a:srgbClr val="00727E"/>
    <a:srgbClr val="FF7E79"/>
    <a:srgbClr val="FF9300"/>
    <a:srgbClr val="9DD4CC"/>
    <a:srgbClr val="D9DB2A"/>
    <a:srgbClr val="DFDA00"/>
    <a:srgbClr val="237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0" autoAdjust="0"/>
    <p:restoredTop sz="82393" autoAdjust="0"/>
  </p:normalViewPr>
  <p:slideViewPr>
    <p:cSldViewPr>
      <p:cViewPr varScale="1">
        <p:scale>
          <a:sx n="81" d="100"/>
          <a:sy n="81" d="100"/>
        </p:scale>
        <p:origin x="184" y="1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E1C14020-C86F-44CF-B312-F5A319AF4C0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84B4E42-E344-4AE2-91A2-0040876C81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6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65825FF-D0BE-439C-953B-50BAD0D90B96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286E2BA-BB2F-4E81-8782-3C51E79584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00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3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60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35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80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5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Frage in die Runde: Wo kamen die Inner- und Zwischenvarianzen schon mal vor? (z.B. ANOVA)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46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361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231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3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6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3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70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Rückfrage: Was bedeutet die .47 in Zelle 4,1 – 1. Wert der Hauptdiagonalen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-&gt; Beobachterin A hat bei 47% der UEs (Proband*innen) gesagt, sie zeigen selbstsicheres Verhalten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Rückfrage: Was bedeutet z.B. 0.41 in Zelle 1,1 (inhaltlich) – erster Wert der Randverteilung für A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in 41 % der Fälle stimmen A + B in ihrer Beurteilung hinsichtlich der Kategorie 1 „selbstsicheres Verhalten“ überein.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itchFamily="2" charset="2"/>
              </a:rPr>
              <a:t>--------------------------------------------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Kategorien: Selbstsicheres, unsicheres &amp; aggressives Verhalten ist hier gewählt auf Basis eines „sozialen Kompetenztrainings“ aus der Praxis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6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56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u="sng" dirty="0">
              <a:sym typeface="Symbol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562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5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2BA-BB2F-4E81-8782-3C51E79584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8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35846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706" y="3789462"/>
            <a:ext cx="7212293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CF1B8E68-CE5E-8B45-87D8-9C45C63B2B95}"/>
              </a:ext>
            </a:extLst>
          </p:cNvPr>
          <p:cNvCxnSpPr>
            <a:cxnSpLocks/>
          </p:cNvCxnSpPr>
          <p:nvPr/>
        </p:nvCxnSpPr>
        <p:spPr>
          <a:xfrm>
            <a:off x="554182" y="3553253"/>
            <a:ext cx="11083637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0E8B526A-7637-5849-99B9-B61A1298BF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789041"/>
            <a:ext cx="291632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C327B0-6E67-3B44-A84C-28E270923EC7}"/>
              </a:ext>
            </a:extLst>
          </p:cNvPr>
          <p:cNvCxnSpPr>
            <a:cxnSpLocks/>
          </p:cNvCxnSpPr>
          <p:nvPr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525658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91CF0B-74E9-B54A-BC6A-D1DD338AE87D}"/>
              </a:ext>
            </a:extLst>
          </p:cNvPr>
          <p:cNvSpPr/>
          <p:nvPr/>
        </p:nvSpPr>
        <p:spPr>
          <a:xfrm>
            <a:off x="0" y="6677774"/>
            <a:ext cx="12192000" cy="217841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196443-492E-2A44-8B74-0321ED07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6AB1CF3C-FB12-314A-B460-43174DCC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669360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4372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C327B0-6E67-3B44-A84C-28E270923EC7}"/>
              </a:ext>
            </a:extLst>
          </p:cNvPr>
          <p:cNvCxnSpPr>
            <a:cxnSpLocks/>
          </p:cNvCxnSpPr>
          <p:nvPr/>
        </p:nvCxnSpPr>
        <p:spPr>
          <a:xfrm>
            <a:off x="0" y="126876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5256584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91CF0B-74E9-B54A-BC6A-D1DD338AE87D}"/>
              </a:ext>
            </a:extLst>
          </p:cNvPr>
          <p:cNvSpPr/>
          <p:nvPr/>
        </p:nvSpPr>
        <p:spPr>
          <a:xfrm>
            <a:off x="0" y="6677774"/>
            <a:ext cx="12192000" cy="217841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196443-492E-2A44-8B74-0321ED07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7" name="Picture 2" descr="https://encrypted-tbn1.gstatic.com/images?q=tbn:ANd9GcSK2-QNU9gEK1CdH4wfdOaCdpgdyKPTBzAmXLzO9FJvDUYaJiBisg">
            <a:extLst>
              <a:ext uri="{FF2B5EF4-FFF2-40B4-BE49-F238E27FC236}">
                <a16:creationId xmlns:a16="http://schemas.microsoft.com/office/drawing/2014/main" id="{1B0A907B-083D-E74E-9E7D-089BAF124B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78" y="110644"/>
            <a:ext cx="171762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F9ACDF72-B93E-B94F-AFBA-CCD290D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669360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3296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AD76DD68-D53F-A54C-BF9D-9AA1C3109C08}"/>
              </a:ext>
            </a:extLst>
          </p:cNvPr>
          <p:cNvCxnSpPr>
            <a:cxnSpLocks/>
          </p:cNvCxnSpPr>
          <p:nvPr/>
        </p:nvCxnSpPr>
        <p:spPr>
          <a:xfrm>
            <a:off x="0" y="4589290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853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E9D738D-E572-164D-86AD-660D5F78BAEC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1F80E350-66CC-F947-ADDA-ABF47BFB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1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8434168-6727-0845-B76E-941E6F1FF3E6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5AECAED-3150-5141-81D0-40747CCB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66F76C59-94D0-F743-87CD-A9DDE9C5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723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223771C0-6213-1E4B-A66B-DB61B4BB2B41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680F0E6-7DA1-F448-AA91-7CCB1E86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CA8FEED0-81A8-6F44-9FF6-D05775D8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102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9648395" y="6425702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9" name="Rechteck 18"/>
          <p:cNvSpPr/>
          <p:nvPr userDrawn="1"/>
        </p:nvSpPr>
        <p:spPr>
          <a:xfrm>
            <a:off x="6768075" y="6425703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Rechteck 17"/>
          <p:cNvSpPr/>
          <p:nvPr userDrawn="1"/>
        </p:nvSpPr>
        <p:spPr>
          <a:xfrm>
            <a:off x="3552495" y="6425705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Rechteck 11"/>
          <p:cNvSpPr/>
          <p:nvPr/>
        </p:nvSpPr>
        <p:spPr>
          <a:xfrm>
            <a:off x="0" y="6548383"/>
            <a:ext cx="12192000" cy="45719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Rechteck 12"/>
          <p:cNvSpPr/>
          <p:nvPr userDrawn="1"/>
        </p:nvSpPr>
        <p:spPr>
          <a:xfrm>
            <a:off x="815413" y="6450296"/>
            <a:ext cx="1824203" cy="291073"/>
          </a:xfrm>
          <a:prstGeom prst="rect">
            <a:avLst/>
          </a:prstGeom>
          <a:solidFill>
            <a:srgbClr val="00727D"/>
          </a:solidFill>
          <a:ln>
            <a:solidFill>
              <a:srgbClr val="007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A358210C-2BE2-B045-8E91-A3B987FE3528}"/>
              </a:ext>
            </a:extLst>
          </p:cNvPr>
          <p:cNvCxnSpPr>
            <a:cxnSpLocks/>
          </p:cNvCxnSpPr>
          <p:nvPr userDrawn="1"/>
        </p:nvCxnSpPr>
        <p:spPr>
          <a:xfrm>
            <a:off x="0" y="1412776"/>
            <a:ext cx="12192000" cy="0"/>
          </a:xfrm>
          <a:prstGeom prst="line">
            <a:avLst/>
          </a:prstGeom>
          <a:ln w="57150">
            <a:solidFill>
              <a:srgbClr val="00727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B40CDFD-F451-CB40-8C97-B711685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0363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Foliennummernplatzhalter 4">
            <a:extLst>
              <a:ext uri="{FF2B5EF4-FFF2-40B4-BE49-F238E27FC236}">
                <a16:creationId xmlns:a16="http://schemas.microsoft.com/office/drawing/2014/main" id="{DEB9A262-22C7-DB4A-87C6-5FD782CE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336" y="6597352"/>
            <a:ext cx="2743200" cy="2493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3671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35999"/>
            <a:ext cx="2743200" cy="2493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A4FA89-FA0E-4282-9DF8-10248F24E35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8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4" r:id="rId3"/>
    <p:sldLayoutId id="2147483663" r:id="rId4"/>
    <p:sldLayoutId id="2147483664" r:id="rId5"/>
    <p:sldLayoutId id="2147483665" r:id="rId6"/>
    <p:sldLayoutId id="2147483666" r:id="rId7"/>
    <p:sldLayoutId id="214748366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enti.com/yb4w6pmss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F681E9E-7579-B74E-A187-B88868095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44824"/>
            <a:ext cx="10363200" cy="1578622"/>
          </a:xfrm>
        </p:spPr>
        <p:txBody>
          <a:bodyPr anchor="ctr"/>
          <a:lstStyle/>
          <a:p>
            <a:pPr algn="ctr"/>
            <a:r>
              <a:rPr lang="de-DE" dirty="0">
                <a:latin typeface="+mj-lt"/>
              </a:rPr>
              <a:t>B.F.3 Übung zur Diagnostik/Testtheorie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type="subTitle" idx="1"/>
          </p:nvPr>
        </p:nvSpPr>
        <p:spPr>
          <a:xfrm>
            <a:off x="3143672" y="4297953"/>
            <a:ext cx="7212293" cy="64321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de-DE" sz="3600" i="1" dirty="0">
                <a:latin typeface="+mj-lt"/>
              </a:rPr>
              <a:t>Objektivität</a:t>
            </a:r>
            <a:endParaRPr lang="de-DE" sz="2800" i="1" dirty="0">
              <a:latin typeface="+mj-lt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99284-8543-8042-BBE4-33B84A1A641D}"/>
              </a:ext>
            </a:extLst>
          </p:cNvPr>
          <p:cNvSpPr txBox="1"/>
          <p:nvPr/>
        </p:nvSpPr>
        <p:spPr>
          <a:xfrm>
            <a:off x="597877" y="4607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5BEB3198-D59A-4702-964D-53BCD024EC32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8699781" cy="64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latin typeface="+mj-lt"/>
              </a:rPr>
              <a:t>Elisabeth </a:t>
            </a:r>
            <a:r>
              <a:rPr lang="de-DE" sz="3600" dirty="0" err="1">
                <a:latin typeface="+mj-lt"/>
              </a:rPr>
              <a:t>Prestele</a:t>
            </a:r>
            <a:r>
              <a:rPr lang="de-DE" sz="3600" dirty="0">
                <a:latin typeface="+mj-lt"/>
              </a:rPr>
              <a:t>, Rebekka Kupffer, Steven </a:t>
            </a:r>
            <a:r>
              <a:rPr lang="de-DE" sz="3600" dirty="0" err="1">
                <a:latin typeface="+mj-lt"/>
              </a:rPr>
              <a:t>Bißantz</a:t>
            </a:r>
            <a:r>
              <a:rPr lang="de-DE" sz="3600" dirty="0">
                <a:latin typeface="+mj-lt"/>
              </a:rPr>
              <a:t>, Maria Jalynskij</a:t>
            </a:r>
            <a:endParaRPr lang="de-DE" sz="2800" dirty="0">
              <a:latin typeface="+mj-lt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 descr="Kamera">
            <a:extLst>
              <a:ext uri="{FF2B5EF4-FFF2-40B4-BE49-F238E27FC236}">
                <a16:creationId xmlns:a16="http://schemas.microsoft.com/office/drawing/2014/main" id="{85D52A98-E4EE-C441-9D5E-2D3C42776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580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Beurteilung von Kappa:</a:t>
            </a:r>
          </a:p>
          <a:p>
            <a:r>
              <a:rPr lang="de-DE" dirty="0">
                <a:sym typeface="Symbol" pitchFamily="2" charset="2"/>
              </a:rPr>
              <a:t>≤ .40: ungenügend</a:t>
            </a:r>
          </a:p>
          <a:p>
            <a:r>
              <a:rPr lang="de-DE" dirty="0">
                <a:sym typeface="Symbol" pitchFamily="2" charset="2"/>
              </a:rPr>
              <a:t>= .41 - .60: befriedigend</a:t>
            </a:r>
          </a:p>
          <a:p>
            <a:r>
              <a:rPr lang="de-DE" dirty="0">
                <a:sym typeface="Symbol" pitchFamily="2" charset="2"/>
              </a:rPr>
              <a:t>= .61 - .80: gut</a:t>
            </a:r>
          </a:p>
          <a:p>
            <a:r>
              <a:rPr lang="de-DE" dirty="0">
                <a:sym typeface="Symbol" pitchFamily="2" charset="2"/>
              </a:rPr>
              <a:t>&gt; .80: sehr gut</a:t>
            </a:r>
          </a:p>
          <a:p>
            <a:endParaRPr lang="de-DE" dirty="0">
              <a:sym typeface="Symbol" pitchFamily="2" charset="2"/>
            </a:endParaRPr>
          </a:p>
          <a:p>
            <a:r>
              <a:rPr lang="de-DE" dirty="0">
                <a:sym typeface="Symbol" pitchFamily="2" charset="2"/>
              </a:rPr>
              <a:t>In unserem Fall ist die um die zufällige Übereinstimmung korrigierte Beobachterübereinstimmung lediglich „befriedigend“ (0.53)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0696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 -- Take </a:t>
            </a:r>
            <a:r>
              <a:rPr lang="de-DE" dirty="0" err="1"/>
              <a:t>away‘s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0070C0"/>
                </a:solidFill>
              </a:rPr>
              <a:t>Cohens Kappa …</a:t>
            </a:r>
          </a:p>
          <a:p>
            <a:r>
              <a:rPr lang="de-DE" dirty="0"/>
              <a:t>… berücksichtigt nur den Anteil der beobachteten Übereinstimmung, der über die per Zufall erwartete Übereinstimmung hinausgeht</a:t>
            </a:r>
          </a:p>
          <a:p>
            <a:r>
              <a:rPr lang="de-DE" dirty="0"/>
              <a:t>… repräsentiert </a:t>
            </a:r>
            <a:r>
              <a:rPr lang="de-DE" dirty="0">
                <a:solidFill>
                  <a:srgbClr val="0070C0"/>
                </a:solidFill>
              </a:rPr>
              <a:t>die um zufällige Übereinstimmung korrigierte Beobachterübereinstimmung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6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479376" y="1844824"/>
            <a:ext cx="5181600" cy="2035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Voraussetzungen</a:t>
            </a:r>
          </a:p>
          <a:p>
            <a:r>
              <a:rPr lang="de-DE" sz="2000" dirty="0"/>
              <a:t>Unabhängige Untersuchungseinheiten</a:t>
            </a:r>
          </a:p>
          <a:p>
            <a:r>
              <a:rPr lang="de-DE" sz="2000" dirty="0"/>
              <a:t>Disjunkte &amp; exhaustive Kategorien</a:t>
            </a:r>
          </a:p>
          <a:p>
            <a:r>
              <a:rPr lang="de-DE" sz="2000" dirty="0"/>
              <a:t>Unabhängige Beurteilungen durch die Beobachter*innen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12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19">
                <a:extLst>
                  <a:ext uri="{FF2B5EF4-FFF2-40B4-BE49-F238E27FC236}">
                    <a16:creationId xmlns:a16="http://schemas.microsoft.com/office/drawing/2014/main" id="{F5DF2849-7C02-5C46-80E4-296744D6BD4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23992" y="1844824"/>
                <a:ext cx="585063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u="sng" dirty="0"/>
                  <a:t>Wertebereich von Kappa</a:t>
                </a:r>
              </a:p>
              <a:p>
                <a:r>
                  <a:rPr lang="de-DE" sz="2000" dirty="0"/>
                  <a:t>Wenn </a:t>
                </a:r>
                <a:r>
                  <a:rPr lang="de-DE" sz="2000" dirty="0" err="1"/>
                  <a:t>p</a:t>
                </a:r>
                <a:r>
                  <a:rPr lang="de-DE" sz="2000" baseline="-25000" dirty="0" err="1"/>
                  <a:t>o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p</a:t>
                </a:r>
                <a:r>
                  <a:rPr lang="de-DE" sz="2000" baseline="-25000" dirty="0" err="1"/>
                  <a:t>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= 0</a:t>
                </a:r>
              </a:p>
              <a:p>
                <a:r>
                  <a:rPr lang="de-DE" sz="2000" dirty="0"/>
                  <a:t>Bei perfekter Übereinstimmung (Neben-Diagonalen = 0) zwischen Beobachter*innen, ist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= 1</a:t>
                </a:r>
              </a:p>
              <a:p>
                <a:r>
                  <a:rPr lang="de-DE" sz="2000" dirty="0"/>
                  <a:t>Ungleiche Randverteilung und/ oder Elemente der Neben-Diagonalen ≠ 0: Maximalwert für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</m:oMath>
                </a14:m>
                <a:r>
                  <a:rPr lang="de-DE" sz="2000" dirty="0"/>
                  <a:t> ist &lt; 1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>
                    <a:sym typeface="Symbol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de-DE" sz="2000" b="0">
                            <a:latin typeface="Cambria Math" panose="02040503050406030204" pitchFamily="18" charset="0"/>
                            <a:sym typeface="Symbol" pitchFamily="2" charset="2"/>
                          </a:rPr>
                          <m:t>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𝑚𝑎𝑥</m:t>
                        </m:r>
                      </m:sub>
                    </m:sSub>
                    <m:r>
                      <a:rPr lang="de-DE" sz="20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sz="2000" dirty="0" err="1"/>
                  <a:t>p</a:t>
                </a:r>
                <a:r>
                  <a:rPr lang="de-DE" sz="2000" baseline="-25000" dirty="0" err="1"/>
                  <a:t>o,r</a:t>
                </a:r>
                <a:r>
                  <a:rPr lang="de-DE" sz="2000" dirty="0"/>
                  <a:t>: Summe der kleineren Randanteile </a:t>
                </a:r>
                <a:r>
                  <a:rPr lang="de-DE" sz="2000" dirty="0">
                    <a:sym typeface="Wingdings" pitchFamily="2" charset="2"/>
                  </a:rPr>
                  <a:t>(s. nächste Folie)</a:t>
                </a:r>
                <a:endParaRPr lang="de-DE" sz="2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Inhaltsplatzhalter 19">
                <a:extLst>
                  <a:ext uri="{FF2B5EF4-FFF2-40B4-BE49-F238E27FC236}">
                    <a16:creationId xmlns:a16="http://schemas.microsoft.com/office/drawing/2014/main" id="{F5DF2849-7C02-5C46-80E4-296744D6B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23992" y="1844824"/>
                <a:ext cx="5850632" cy="4351338"/>
              </a:xfrm>
              <a:blipFill>
                <a:blip r:embed="rId3"/>
                <a:stretch>
                  <a:fillRect l="-1732" t="-2041" r="-1515" b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Verwirrte Person">
            <a:extLst>
              <a:ext uri="{FF2B5EF4-FFF2-40B4-BE49-F238E27FC236}">
                <a16:creationId xmlns:a16="http://schemas.microsoft.com/office/drawing/2014/main" id="{9BDB00E6-5F15-6B4C-ACF8-0114400BB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2756" y="5396434"/>
            <a:ext cx="1096439" cy="10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b="1" dirty="0">
                    <a:sym typeface="Symbol" pitchFamily="2" charset="2"/>
                  </a:rPr>
                  <a:t>Maximum von Cohens Kappa </a:t>
                </a:r>
                <a:r>
                  <a:rPr lang="de-DE" dirty="0">
                    <a:sym typeface="Symbol" pitchFamily="2" charset="2"/>
                  </a:rPr>
                  <a:t>(Bsp.)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r>
                          <a:rPr lang="de-DE">
                            <a:latin typeface="Cambria Math" panose="02040503050406030204" pitchFamily="18" charset="0"/>
                            <a:sym typeface="Symbol" pitchFamily="2" charset="2"/>
                          </a:rPr>
                          <m:t></m:t>
                        </m:r>
                      </m:e>
                      <m:sub>
                        <m:r>
                          <a:rPr lang="de-DE" smtClean="0">
                            <a:latin typeface="Cambria Math" panose="02040503050406030204" pitchFamily="18" charset="0"/>
                            <a:sym typeface="Symbol" pitchFamily="2" charset="2"/>
                          </a:rPr>
                          <m:t>𝑚𝑎𝑥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.47+ .19+ .</m:t>
                            </m:r>
                            <m:r>
                              <a:rPr lang="de-DE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d>
                        <m:r>
                          <a:rPr lang="de-DE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.91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.38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 .85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13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e 7">
                <a:extLst>
                  <a:ext uri="{FF2B5EF4-FFF2-40B4-BE49-F238E27FC236}">
                    <a16:creationId xmlns:a16="http://schemas.microsoft.com/office/drawing/2014/main" id="{2E46300F-754F-9A4F-A4B2-CDB41DE97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164670"/>
                  </p:ext>
                </p:extLst>
              </p:nvPr>
            </p:nvGraphicFramePr>
            <p:xfrm>
              <a:off x="982824" y="3429000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e 7">
                <a:extLst>
                  <a:ext uri="{FF2B5EF4-FFF2-40B4-BE49-F238E27FC236}">
                    <a16:creationId xmlns:a16="http://schemas.microsoft.com/office/drawing/2014/main" id="{2E46300F-754F-9A4F-A4B2-CDB41DE97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164670"/>
                  </p:ext>
                </p:extLst>
              </p:nvPr>
            </p:nvGraphicFramePr>
            <p:xfrm>
              <a:off x="982824" y="3429000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239" t="-488235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32D4CDA-C3A4-3841-B5D0-17B10D580978}"/>
              </a:ext>
            </a:extLst>
          </p:cNvPr>
          <p:cNvSpPr/>
          <p:nvPr/>
        </p:nvSpPr>
        <p:spPr>
          <a:xfrm>
            <a:off x="4367808" y="5445224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03650B-1F18-1441-ADB4-E1E8FC1FADF5}"/>
              </a:ext>
            </a:extLst>
          </p:cNvPr>
          <p:cNvSpPr/>
          <p:nvPr/>
        </p:nvSpPr>
        <p:spPr>
          <a:xfrm>
            <a:off x="6096000" y="5445224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3A963A-CBBF-0846-914D-D4E3CB1CB992}"/>
              </a:ext>
            </a:extLst>
          </p:cNvPr>
          <p:cNvSpPr/>
          <p:nvPr/>
        </p:nvSpPr>
        <p:spPr>
          <a:xfrm>
            <a:off x="9480376" y="5065656"/>
            <a:ext cx="648072" cy="429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Fragezeichen">
            <a:extLst>
              <a:ext uri="{FF2B5EF4-FFF2-40B4-BE49-F238E27FC236}">
                <a16:creationId xmlns:a16="http://schemas.microsoft.com/office/drawing/2014/main" id="{9DC7B562-5D37-1B4D-B830-8F0A0D06B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2464" y="1605584"/>
            <a:ext cx="1171600" cy="11716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D38C7CD-B916-6947-9C9A-82D7C7FE9556}"/>
              </a:ext>
            </a:extLst>
          </p:cNvPr>
          <p:cNvSpPr txBox="1"/>
          <p:nvPr/>
        </p:nvSpPr>
        <p:spPr>
          <a:xfrm>
            <a:off x="8986056" y="1976289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Gibt es bis hierher Fragen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6E7567-BAB1-944C-9560-CE0FA67F7B20}"/>
              </a:ext>
            </a:extLst>
          </p:cNvPr>
          <p:cNvSpPr txBox="1"/>
          <p:nvPr/>
        </p:nvSpPr>
        <p:spPr>
          <a:xfrm>
            <a:off x="7627331" y="2972781"/>
            <a:ext cx="377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p</a:t>
            </a:r>
            <a:r>
              <a:rPr lang="de-DE" baseline="-25000" dirty="0" err="1">
                <a:solidFill>
                  <a:srgbClr val="C00000"/>
                </a:solidFill>
              </a:rPr>
              <a:t>o,r</a:t>
            </a:r>
            <a:r>
              <a:rPr lang="de-DE" dirty="0">
                <a:solidFill>
                  <a:srgbClr val="C00000"/>
                </a:solidFill>
              </a:rPr>
              <a:t>: Summe der kleineren Randanteile</a:t>
            </a:r>
          </a:p>
        </p:txBody>
      </p:sp>
    </p:spTree>
    <p:extLst>
      <p:ext uri="{BB962C8B-B14F-4D97-AF65-F5344CB8AC3E}">
        <p14:creationId xmlns:p14="http://schemas.microsoft.com/office/powerpoint/2010/main" val="40207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>
                    <a:sym typeface="Symbol" pitchFamily="2" charset="2"/>
                  </a:rPr>
                  <a:t>Wenn nicht jeder Rater (hier: Beobachter) jede Person beurteilt, dann sind die </a:t>
                </a:r>
                <a:r>
                  <a:rPr lang="de-DE" sz="2000" b="1" dirty="0">
                    <a:sym typeface="Symbol" pitchFamily="2" charset="2"/>
                  </a:rPr>
                  <a:t>fehlenden Ratings </a:t>
                </a:r>
                <a:r>
                  <a:rPr lang="de-DE" sz="2000" dirty="0">
                    <a:sym typeface="Symbol" pitchFamily="2" charset="2"/>
                  </a:rPr>
                  <a:t>vor der Berechnung der beobachteten Übereinstimmung zu entfernen</a:t>
                </a:r>
              </a:p>
              <a:p>
                <a:r>
                  <a:rPr lang="de-DE" sz="2000" dirty="0">
                    <a:sym typeface="Symbol" pitchFamily="2" charset="2"/>
                  </a:rPr>
                  <a:t>z.B. </a:t>
                </a:r>
                <a:r>
                  <a:rPr lang="de-DE" sz="2000" dirty="0">
                    <a:solidFill>
                      <a:srgbClr val="0070C0"/>
                    </a:solidFill>
                    <a:sym typeface="Symbol" pitchFamily="2" charset="2"/>
                  </a:rPr>
                  <a:t>Zelle n</a:t>
                </a:r>
                <a:r>
                  <a:rPr lang="de-DE" sz="2000" baseline="-25000" dirty="0">
                    <a:solidFill>
                      <a:srgbClr val="0070C0"/>
                    </a:solidFill>
                    <a:sym typeface="Symbol" pitchFamily="2" charset="2"/>
                  </a:rPr>
                  <a:t>1x = </a:t>
                </a:r>
                <a:r>
                  <a:rPr lang="de-DE" sz="2000" dirty="0">
                    <a:solidFill>
                      <a:srgbClr val="0070C0"/>
                    </a:solidFill>
                    <a:sym typeface="Symbol" pitchFamily="2" charset="2"/>
                  </a:rPr>
                  <a:t>0.03</a:t>
                </a:r>
                <a:r>
                  <a:rPr lang="de-DE" sz="2000" dirty="0">
                    <a:sym typeface="Symbol" pitchFamily="2" charset="2"/>
                  </a:rPr>
                  <a:t>: Anteil, die von Beobachter B in Kategorie 1 geordnet wurden, von A aber nicht</a:t>
                </a:r>
              </a:p>
              <a:p>
                <a:r>
                  <a:rPr lang="de-DE" sz="2000" dirty="0">
                    <a:solidFill>
                      <a:srgbClr val="F6740E"/>
                    </a:solidFill>
                    <a:sym typeface="Symbol" pitchFamily="2" charset="2"/>
                  </a:rPr>
                  <a:t>Zelle </a:t>
                </a:r>
                <a:r>
                  <a:rPr lang="de-DE" sz="2000" dirty="0" err="1">
                    <a:solidFill>
                      <a:srgbClr val="F6740E"/>
                    </a:solidFill>
                    <a:sym typeface="Symbol" pitchFamily="2" charset="2"/>
                  </a:rPr>
                  <a:t>n</a:t>
                </a:r>
                <a:r>
                  <a:rPr lang="de-DE" sz="2000" baseline="-25000" dirty="0" err="1">
                    <a:solidFill>
                      <a:srgbClr val="F6740E"/>
                    </a:solidFill>
                    <a:sym typeface="Symbol" pitchFamily="2" charset="2"/>
                  </a:rPr>
                  <a:t>xx</a:t>
                </a:r>
                <a:r>
                  <a:rPr lang="de-DE" sz="2000" dirty="0">
                    <a:solidFill>
                      <a:srgbClr val="F6740E"/>
                    </a:solidFill>
                    <a:sym typeface="Symbol" pitchFamily="2" charset="2"/>
                  </a:rPr>
                  <a:t> </a:t>
                </a:r>
              </a:p>
              <a:p>
                <a:r>
                  <a:rPr lang="de-DE" sz="2000" i="1" dirty="0" err="1">
                    <a:sym typeface="Symbol" pitchFamily="2" charset="2"/>
                  </a:rPr>
                  <a:t>p</a:t>
                </a:r>
                <a:r>
                  <a:rPr lang="de-DE" sz="2000" i="1" baseline="-25000" dirty="0" err="1">
                    <a:sym typeface="Symbol" pitchFamily="2" charset="2"/>
                  </a:rPr>
                  <a:t>o</a:t>
                </a:r>
                <a:r>
                  <a:rPr lang="de-DE" sz="2000" dirty="0">
                    <a:sym typeface="Symbol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ffectLst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.18+ .23+ .14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.08</m:t>
                        </m:r>
                        <m:r>
                          <a:rPr lang="de-DE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.07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000" dirty="0">
                    <a:effectLst/>
                  </a:rPr>
                  <a:t> = 0.65 </a:t>
                </a:r>
                <a:endParaRPr lang="de-DE" sz="2000" dirty="0">
                  <a:sym typeface="Symbol" pitchFamily="2" charset="2"/>
                </a:endParaRPr>
              </a:p>
              <a:p>
                <a:endParaRPr lang="de-DE" sz="2000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96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14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E3CBACD4-594C-4843-A5A9-ED7042DFA2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332437"/>
                  </p:ext>
                </p:extLst>
              </p:nvPr>
            </p:nvGraphicFramePr>
            <p:xfrm>
              <a:off x="823314" y="3675232"/>
              <a:ext cx="11040222" cy="292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0240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14488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25679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5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.18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(.09)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  <a:r>
                            <a:rPr lang="de-DE" sz="2000" b="0" u="sng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(.14)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.14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 (.006)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E3CBACD4-594C-4843-A5A9-ED7042DFA2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332437"/>
                  </p:ext>
                </p:extLst>
              </p:nvPr>
            </p:nvGraphicFramePr>
            <p:xfrm>
              <a:off x="823314" y="3675232"/>
              <a:ext cx="11040222" cy="292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0240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14488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256798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  <a:gridCol w="1577174">
                      <a:extLst>
                        <a:ext uri="{9D8B030D-6E8A-4147-A177-3AD203B41FA5}">
                          <a16:colId xmlns:a16="http://schemas.microsoft.com/office/drawing/2014/main" val="3281190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2000" b="0" dirty="0">
                            <a:solidFill>
                              <a:srgbClr val="F6740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5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.18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(.09)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  <a:r>
                            <a:rPr lang="de-DE" sz="2000" b="0" u="sng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(.14)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u="sng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.14 </a:t>
                          </a:r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(.07)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 (.006)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8600559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2419" t="-588235" r="-80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0D8ED7F-2A05-8B44-8778-4B29D62416DD}"/>
              </a:ext>
            </a:extLst>
          </p:cNvPr>
          <p:cNvSpPr/>
          <p:nvPr/>
        </p:nvSpPr>
        <p:spPr>
          <a:xfrm flipV="1">
            <a:off x="8688288" y="5703048"/>
            <a:ext cx="576064" cy="468052"/>
          </a:xfrm>
          <a:prstGeom prst="ellipse">
            <a:avLst/>
          </a:prstGeom>
          <a:noFill/>
          <a:ln w="28575">
            <a:solidFill>
              <a:srgbClr val="F674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2574A2-A3A3-664F-A553-648D84C1E627}"/>
              </a:ext>
            </a:extLst>
          </p:cNvPr>
          <p:cNvSpPr/>
          <p:nvPr/>
        </p:nvSpPr>
        <p:spPr>
          <a:xfrm>
            <a:off x="8688288" y="4437112"/>
            <a:ext cx="576064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A4895B-E656-FE4F-A4AD-0D7A066C7118}"/>
              </a:ext>
            </a:extLst>
          </p:cNvPr>
          <p:cNvSpPr/>
          <p:nvPr/>
        </p:nvSpPr>
        <p:spPr>
          <a:xfrm rot="903844">
            <a:off x="4124203" y="4902785"/>
            <a:ext cx="4770233" cy="5936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B807B2-959C-5D44-9D52-939EF23D2C2D}"/>
              </a:ext>
            </a:extLst>
          </p:cNvPr>
          <p:cNvSpPr txBox="1"/>
          <p:nvPr/>
        </p:nvSpPr>
        <p:spPr>
          <a:xfrm>
            <a:off x="7752184" y="300199"/>
            <a:ext cx="361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solidFill>
                  <a:schemeClr val="bg1">
                    <a:lumMod val="50000"/>
                  </a:schemeClr>
                </a:solidFill>
              </a:rPr>
              <a:t>Zahlenbeispiel aus der Vorlesung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35DC04-68D8-5546-83A5-72631E3B6030}"/>
              </a:ext>
            </a:extLst>
          </p:cNvPr>
          <p:cNvSpPr/>
          <p:nvPr/>
        </p:nvSpPr>
        <p:spPr>
          <a:xfrm>
            <a:off x="8688288" y="6171100"/>
            <a:ext cx="576064" cy="4262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77715-2F68-6C42-B77A-7951B00CBA17}"/>
              </a:ext>
            </a:extLst>
          </p:cNvPr>
          <p:cNvSpPr/>
          <p:nvPr/>
        </p:nvSpPr>
        <p:spPr>
          <a:xfrm>
            <a:off x="10272464" y="5733256"/>
            <a:ext cx="576064" cy="4262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>
                <a:sym typeface="Symbol" pitchFamily="2" charset="2"/>
              </a:rPr>
              <a:t>Paradoxien</a:t>
            </a:r>
          </a:p>
          <a:p>
            <a:r>
              <a:rPr lang="de-DE" dirty="0">
                <a:sym typeface="Symbol" pitchFamily="2" charset="2"/>
              </a:rPr>
              <a:t>Cohens Kappa kann in 2 Situationen zu paradoxen Werten führen</a:t>
            </a:r>
          </a:p>
          <a:p>
            <a:pPr marL="0" indent="0">
              <a:buNone/>
            </a:pPr>
            <a:endParaRPr lang="de-DE" sz="2000" dirty="0">
              <a:sym typeface="Symbol" pitchFamily="2" charset="2"/>
            </a:endParaRPr>
          </a:p>
          <a:p>
            <a:pPr marL="457200" indent="-457200">
              <a:buAutoNum type="arabicPeriod"/>
            </a:pPr>
            <a:r>
              <a:rPr lang="de-DE" sz="2000" dirty="0">
                <a:sym typeface="Symbol" pitchFamily="2" charset="2"/>
              </a:rPr>
              <a:t>Bei sehr hohen erwarteten Anteilen (</a:t>
            </a:r>
            <a:r>
              <a:rPr lang="de-DE" sz="2000" i="1" dirty="0" err="1">
                <a:sym typeface="Symbol" pitchFamily="2" charset="2"/>
              </a:rPr>
              <a:t>p</a:t>
            </a:r>
            <a:r>
              <a:rPr lang="de-DE" sz="2000" i="1" baseline="-25000" dirty="0" err="1">
                <a:sym typeface="Symbol" pitchFamily="2" charset="2"/>
              </a:rPr>
              <a:t>e</a:t>
            </a:r>
            <a:r>
              <a:rPr lang="de-DE" sz="2000" dirty="0">
                <a:sym typeface="Symbol" pitchFamily="2" charset="2"/>
              </a:rPr>
              <a:t>) führt die Korrektur zu sehr niedrigen Kappa-Werten, obwohl der beobachtete Anteil (</a:t>
            </a:r>
            <a:r>
              <a:rPr lang="de-DE" sz="2000" i="1" dirty="0" err="1">
                <a:sym typeface="Symbol" pitchFamily="2" charset="2"/>
              </a:rPr>
              <a:t>p</a:t>
            </a:r>
            <a:r>
              <a:rPr lang="de-DE" sz="2000" i="1" baseline="-25000" dirty="0" err="1">
                <a:sym typeface="Symbol" pitchFamily="2" charset="2"/>
              </a:rPr>
              <a:t>o</a:t>
            </a:r>
            <a:r>
              <a:rPr lang="de-DE" sz="2000" dirty="0">
                <a:sym typeface="Symbol" pitchFamily="2" charset="2"/>
              </a:rPr>
              <a:t>) sehr hoch ist</a:t>
            </a:r>
          </a:p>
          <a:p>
            <a:pPr marL="457200" indent="-457200">
              <a:buAutoNum type="arabicPeriod"/>
            </a:pPr>
            <a:r>
              <a:rPr lang="de-DE" sz="2000" dirty="0">
                <a:sym typeface="Symbol" pitchFamily="2" charset="2"/>
              </a:rPr>
              <a:t>Ungleiche, asymmetrische Randverteilungen können zu höheren Kappa-Werten führen als ähnliche, symmetrische Randverteilungen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370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Maße zur Beurteilung der Übereinstimmung zwischen Beobachter*innen für </a:t>
            </a:r>
            <a:r>
              <a:rPr lang="de-DE" sz="2000" u="sng" dirty="0"/>
              <a:t>intervallskalierte Daten</a:t>
            </a:r>
          </a:p>
          <a:p>
            <a:r>
              <a:rPr lang="de-DE" sz="2000" dirty="0">
                <a:sym typeface="Symbol" pitchFamily="2" charset="2"/>
              </a:rPr>
              <a:t>Quantifizierung der Beobachterübereinstimmung mithilfe von Varianzverhältnissen</a:t>
            </a:r>
          </a:p>
          <a:p>
            <a:r>
              <a:rPr lang="de-DE" sz="2000" dirty="0">
                <a:sym typeface="Symbol" pitchFamily="2" charset="2"/>
              </a:rPr>
              <a:t>6 verschiedene ICC-Koeffizienten</a:t>
            </a:r>
          </a:p>
          <a:p>
            <a:r>
              <a:rPr lang="de-DE" sz="2000" dirty="0">
                <a:sym typeface="Symbol" pitchFamily="2" charset="2"/>
              </a:rPr>
              <a:t>Auswahl des geeigneten Koeffizienten abhängig von der Datenkonstellation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Zufallsauswahl der Beobachter – ja/nein?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Wird jedes Objekt von jedem Beobachter beurteilt? – ja/nein?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>
                <a:sym typeface="Symbol" pitchFamily="2" charset="2"/>
              </a:rPr>
              <a:t>Werden die Ratings einzelner Beobachter oder ein Mittelwert aus den Ratings verschiedener Beobachter ausgewählt?</a:t>
            </a:r>
          </a:p>
          <a:p>
            <a:endParaRPr lang="de-DE" sz="2000" dirty="0">
              <a:sym typeface="Symbol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5636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/>
                  <a:t>1. ICC(1,k) bei folgender Konstellation: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(a)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Zufallsauswahl der Beobachter – 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JA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(b)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Wird jedes Objekt von jedem Beobachter beurteilt? – 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NEIN</a:t>
                </a:r>
              </a:p>
              <a:p>
                <a:pPr lvl="1"/>
                <a:r>
                  <a:rPr lang="de-DE" sz="1600" b="1" u="sng" dirty="0">
                    <a:solidFill>
                      <a:srgbClr val="00727D"/>
                    </a:solidFill>
                    <a:sym typeface="Symbol" pitchFamily="2" charset="2"/>
                  </a:rPr>
                  <a:t>(c)</a:t>
                </a:r>
                <a:r>
                  <a:rPr lang="de-DE" sz="1600" b="1" dirty="0">
                    <a:solidFill>
                      <a:srgbClr val="00727D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Es wird 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DER MITTELWERT AUS </a:t>
                </a:r>
                <a:r>
                  <a:rPr lang="de-DE" sz="1600" dirty="0" err="1">
                    <a:solidFill>
                      <a:srgbClr val="0070C0"/>
                    </a:solidFill>
                    <a:sym typeface="Symbol" pitchFamily="2" charset="2"/>
                  </a:rPr>
                  <a:t>k</a:t>
                </a:r>
                <a:r>
                  <a:rPr lang="de-DE" sz="1600" dirty="0">
                    <a:solidFill>
                      <a:srgbClr val="0070C0"/>
                    </a:solidFill>
                    <a:sym typeface="Symbol" pitchFamily="2" charset="2"/>
                  </a:rPr>
                  <a:t> </a:t>
                </a:r>
                <a:r>
                  <a:rPr lang="de-DE" sz="1600" dirty="0">
                    <a:sym typeface="Symbol" pitchFamily="2" charset="2"/>
                  </a:rPr>
                  <a:t>Ratings verwendet</a:t>
                </a:r>
              </a:p>
              <a:p>
                <a:pPr marL="0" indent="0">
                  <a:buNone/>
                </a:pPr>
                <a:endParaRPr lang="de-DE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lvl="1"/>
                <a:endParaRPr lang="de-DE" sz="1600" dirty="0"/>
              </a:p>
              <a:p>
                <a:pPr marL="0" indent="0">
                  <a:buNone/>
                </a:pPr>
                <a:r>
                  <a:rPr lang="de-DE" sz="2000" dirty="0"/>
                  <a:t>2. ICC(1,1), wenn sich der </a:t>
                </a:r>
                <a:r>
                  <a:rPr lang="de-DE" sz="2000" b="1" dirty="0">
                    <a:solidFill>
                      <a:srgbClr val="00727D"/>
                    </a:solidFill>
                  </a:rPr>
                  <a:t>Punkt </a:t>
                </a:r>
                <a:r>
                  <a:rPr lang="de-DE" sz="2000" b="1" u="sng" dirty="0">
                    <a:solidFill>
                      <a:srgbClr val="00727D"/>
                    </a:solidFill>
                  </a:rPr>
                  <a:t>(c)</a:t>
                </a:r>
                <a:r>
                  <a:rPr lang="de-DE" sz="2000" b="1" dirty="0">
                    <a:solidFill>
                      <a:srgbClr val="00727D"/>
                    </a:solidFill>
                  </a:rPr>
                  <a:t> verändert </a:t>
                </a:r>
                <a:r>
                  <a:rPr lang="de-DE" sz="2000" dirty="0"/>
                  <a:t>zu:</a:t>
                </a:r>
              </a:p>
              <a:p>
                <a:pPr lvl="1"/>
                <a:r>
                  <a:rPr lang="de-DE" sz="1400" dirty="0"/>
                  <a:t>(c) Es werden die </a:t>
                </a:r>
                <a:r>
                  <a:rPr lang="de-DE" sz="1400" dirty="0">
                    <a:solidFill>
                      <a:srgbClr val="F6740E"/>
                    </a:solidFill>
                  </a:rPr>
                  <a:t>RATINGS EINZELNER BEOBACHTER </a:t>
                </a:r>
                <a:r>
                  <a:rPr lang="de-DE" sz="1400" dirty="0"/>
                  <a:t>verwendet </a:t>
                </a:r>
              </a:p>
              <a:p>
                <a:pPr marL="457200" lvl="1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(1,1) 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+ 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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:endParaRPr lang="de-DE" sz="2000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9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17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ACC490D-CFB2-B94F-9741-09C67B40B615}"/>
                  </a:ext>
                </a:extLst>
              </p:cNvPr>
              <p:cNvSpPr txBox="1"/>
              <p:nvPr/>
            </p:nvSpPr>
            <p:spPr>
              <a:xfrm>
                <a:off x="6192499" y="2564904"/>
                <a:ext cx="3682739" cy="687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𝑧𝑤</m:t>
                        </m:r>
                      </m:sub>
                      <m:sup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Varianz zwischen den Objekten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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𝑖𝑛𝑛</m:t>
                        </m:r>
                      </m:sub>
                      <m:sup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 Varianz innerhalb der Objekte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ACC490D-CFB2-B94F-9741-09C67B40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99" y="2564904"/>
                <a:ext cx="3682739" cy="687817"/>
              </a:xfrm>
              <a:prstGeom prst="rect">
                <a:avLst/>
              </a:prstGeom>
              <a:blipFill>
                <a:blip r:embed="rId4"/>
                <a:stretch>
                  <a:fillRect t="-5455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9F8715-3AF7-BB4D-9811-12B6F3064743}"/>
                  </a:ext>
                </a:extLst>
              </p:cNvPr>
              <p:cNvSpPr txBox="1"/>
              <p:nvPr/>
            </p:nvSpPr>
            <p:spPr>
              <a:xfrm>
                <a:off x="6192499" y="4869160"/>
                <a:ext cx="3177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Anzahl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Ratings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9F8715-3AF7-BB4D-9811-12B6F3064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99" y="4869160"/>
                <a:ext cx="317779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20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b="1" u="sng" dirty="0">
                    <a:sym typeface="Symbol" pitchFamily="2" charset="2"/>
                  </a:rPr>
                  <a:t>Berechnung der Varianzen innerhalb und zwischen den Objekten</a:t>
                </a:r>
              </a:p>
              <a:p>
                <a:pPr marL="0" indent="0">
                  <a:buNone/>
                </a:pPr>
                <a:endParaRPr lang="de-DE" sz="2000" b="1" u="sng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𝑧𝑤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sym typeface="Symbol" pitchFamily="2" charset="2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𝑗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𝑗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 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acc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𝑋</m:t>
                              </m:r>
                            </m:e>
                          </m:acc>
                          <m:sSup>
                            <m:sSup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sz="2000" b="0" i="1" smtClean="0"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</m:oMath>
                  </m:oMathPara>
                </a14:m>
                <a:endParaRPr lang="de-DE" sz="2000" b="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𝑧𝑤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𝑄𝑆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𝑧𝑤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𝑄𝑆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𝑖𝑛𝑛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sym typeface="Symbol" pitchFamily="2" charset="2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𝑗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</m:ctrlPr>
                            </m:naryPr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(</m:t>
                                      </m:r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𝑚𝑗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sym typeface="Symbol" pitchFamily="2" charset="2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sym typeface="Symbol" pitchFamily="2" charset="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)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sym typeface="Symbol" pitchFamily="2" charset="2"/>
                            </a:rPr>
                            <m:t>2</m:t>
                          </m:r>
                        </m:sup>
                      </m:sSup>
                      <m:r>
                        <a:rPr lang="de-DE" sz="2000" i="1">
                          <a:latin typeface="Cambria Math" panose="02040503050406030204" pitchFamily="18" charset="0"/>
                          <a:sym typeface="Symbol" pitchFamily="2" charset="2"/>
                        </a:rPr>
                        <m:t> </m:t>
                      </m:r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sym typeface="Symbol" pitchFamily="2" charset="2"/>
                                </a:rPr>
                                <m:t></m:t>
                              </m:r>
                            </m:e>
                          </m:acc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𝑧𝑤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𝑄𝑆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𝑖𝑛𝑛</m:t>
                              </m:r>
                            </m:sub>
                          </m:sSub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de-DE" sz="2000" dirty="0">
                  <a:sym typeface="Symbol" pitchFamily="2" charset="2"/>
                </a:endParaRPr>
              </a:p>
              <a:p>
                <a:pPr marL="0" indent="0">
                  <a:buNone/>
                </a:pPr>
                <a:endParaRPr lang="de-DE" sz="2000" dirty="0"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94AEB336-241E-3249-AE16-96E77ED85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67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Intraklassen-Korrelation (</a:t>
            </a:r>
            <a:r>
              <a:rPr lang="de-DE" dirty="0" err="1"/>
              <a:t>intraclass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; ICC)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18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C8803D5-7471-0546-99E7-55888835027F}"/>
                  </a:ext>
                </a:extLst>
              </p:cNvPr>
              <p:cNvSpPr txBox="1"/>
              <p:nvPr/>
            </p:nvSpPr>
            <p:spPr>
              <a:xfrm>
                <a:off x="5886483" y="1803061"/>
                <a:ext cx="3177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Anzahl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Rater</m:t>
                      </m:r>
                      <m: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Ratings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C8803D5-7471-0546-99E7-55888835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1803061"/>
                <a:ext cx="3177793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94782EB-8DA7-5C42-ABFA-45A49EBADE7F}"/>
                  </a:ext>
                </a:extLst>
              </p:cNvPr>
              <p:cNvSpPr txBox="1"/>
              <p:nvPr/>
            </p:nvSpPr>
            <p:spPr>
              <a:xfrm>
                <a:off x="5886483" y="2147707"/>
                <a:ext cx="3749744" cy="673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 pitchFamily="2" charset="2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= Ratingmittelwert einer einzelnen </a:t>
                </a:r>
              </a:p>
              <a:p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        Person über alle Rater hinweg</a:t>
                </a:r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94782EB-8DA7-5C42-ABFA-45A49EBAD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2147707"/>
                <a:ext cx="3749744" cy="673711"/>
              </a:xfrm>
              <a:prstGeom prst="rect">
                <a:avLst/>
              </a:prstGeom>
              <a:blipFill>
                <a:blip r:embed="rId5"/>
                <a:stretch>
                  <a:fillRect r="-338" b="-1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ED2A7EB-A876-9946-B925-C2048B29767F}"/>
                  </a:ext>
                </a:extLst>
              </p:cNvPr>
              <p:cNvSpPr txBox="1"/>
              <p:nvPr/>
            </p:nvSpPr>
            <p:spPr>
              <a:xfrm>
                <a:off x="5886483" y="2780768"/>
                <a:ext cx="4437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</m:ctrlPr>
                      </m:accPr>
                      <m:e>
                        <m:r>
                          <a:rPr lang="de-DE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2" charset="2"/>
                          </a:rPr>
                          <m:t>𝑋</m:t>
                        </m:r>
                      </m:e>
                    </m:acc>
                    <m:r>
                      <a:rPr lang="de-DE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itchFamily="2" charset="2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= Gesamtmittelwert über alle Rater hinweg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ED2A7EB-A876-9946-B925-C2048B297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83" y="2780768"/>
                <a:ext cx="4437690" cy="369332"/>
              </a:xfrm>
              <a:prstGeom prst="rect">
                <a:avLst/>
              </a:prstGeom>
              <a:blipFill>
                <a:blip r:embed="rId6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52209321-4199-6C48-AC29-FF54195FFE71}"/>
              </a:ext>
            </a:extLst>
          </p:cNvPr>
          <p:cNvSpPr txBox="1"/>
          <p:nvPr/>
        </p:nvSpPr>
        <p:spPr>
          <a:xfrm>
            <a:off x="5879976" y="3244334"/>
            <a:ext cx="35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= Anzahl der beurteilten Personen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DBC6F1-CB13-EF4B-ABF7-30068BE747B9}"/>
              </a:ext>
            </a:extLst>
          </p:cNvPr>
          <p:cNvSpPr txBox="1"/>
          <p:nvPr/>
        </p:nvSpPr>
        <p:spPr>
          <a:xfrm>
            <a:off x="5879976" y="3707740"/>
            <a:ext cx="46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de-DE" i="1" baseline="-25000" dirty="0" err="1">
                <a:solidFill>
                  <a:schemeClr val="bg1">
                    <a:lumMod val="50000"/>
                  </a:schemeClr>
                </a:solidFill>
              </a:rPr>
              <a:t>mj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= einzelne beobachtete Beurteilung (Rating)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86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4AEB336-241E-3249-AE16-96E77ED8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ym typeface="Symbol" pitchFamily="2" charset="2"/>
              </a:rPr>
              <a:t>Bitte bearbeiten Sie die Übung auf </a:t>
            </a:r>
            <a:r>
              <a:rPr lang="de-DE" dirty="0" err="1">
                <a:sym typeface="Symbol" pitchFamily="2" charset="2"/>
              </a:rPr>
              <a:t>Olat</a:t>
            </a:r>
            <a:r>
              <a:rPr lang="de-DE" dirty="0">
                <a:sym typeface="Symbol" pitchFamily="2" charset="2"/>
              </a:rPr>
              <a:t>!</a:t>
            </a:r>
          </a:p>
          <a:p>
            <a:r>
              <a:rPr lang="de-DE" dirty="0">
                <a:sym typeface="Symbol" pitchFamily="2" charset="2"/>
              </a:rPr>
              <a:t>Tauschen Sie sich gerne mit Ihren Kommilitonen aus!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Übung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8DF9-31B9-4574-BE62-D39E929935C9}" type="slidenum">
              <a:rPr lang="de-DE" altLang="en-US" smtClean="0"/>
              <a:pPr/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573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Hinweis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67408" y="1412776"/>
            <a:ext cx="10585176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Die Materialien sind ausschließlich für Ihren persönlichen Gebrauch bestimmt. 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Das Urheberrecht liegt bei der Kursleitung bzw. den Rechteinhabern. 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Die Weiterverbreitung, unsachgemäße Nutzung bzw. das Zugänglichmachen der Inhalte an Dritte ist nicht gestattet.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57" y="3645024"/>
            <a:ext cx="4693591" cy="244946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7518C3-B714-5C40-AC8D-CEA1D698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4E41C-69D4-400F-A27B-ADBF917C3F51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8743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56BCBE5F-D190-844F-BC9C-5301E43C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28" y="3408708"/>
            <a:ext cx="10728819" cy="563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Schön, dass Sie da waren und bis nächste Woche!</a:t>
            </a: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50078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Semesterübersicht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B2BE864E-85E8-3A41-B543-F35F870CE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84782"/>
              </p:ext>
            </p:extLst>
          </p:nvPr>
        </p:nvGraphicFramePr>
        <p:xfrm>
          <a:off x="551384" y="1268760"/>
          <a:ext cx="10831246" cy="5440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0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Zeitraum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25.10. – 29.10.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Einführung &amp; Kursmodalitäten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75165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01.11. </a:t>
                      </a:r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05.11.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Grundlagen und Gütekriterien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08.11. – 12.11.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Schritte der Testkonstruktion: Konstrukt-Definition &amp; Item-Generierung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15.11. – 19.11.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Erstellung eines Testentwurfs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Psychotage/Lektürewoche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29.11. – 03.12.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Klassische Testtheorie (KTT)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488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06.12. – 10.12.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 Response Theorie (IRT)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488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13.12. – 17.12.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Exploratorische Faktorenanalyse (EFA)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20.12. – 07.01.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Itemanalyse</a:t>
                      </a:r>
                      <a:endParaRPr lang="de-DE" sz="15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Weihnachtsferien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03.01. – 07.01.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Itemselektion</a:t>
                      </a: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Testrevision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3623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10.01. – 14.01.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Objektivität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17.01. – 21.01.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Reliabilität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24.01. – 28.01.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28756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31.01. – 04.02.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Normierung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014"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07.02. – 11.02.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Puffer/Fragenrunde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129732-9422-5247-82C4-6478A62C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fld id="{D88BBF32-1173-4EF2-97EE-2222D8C2F03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3284984"/>
            <a:ext cx="10515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Was ist Objektivität nochmal?</a:t>
            </a:r>
          </a:p>
          <a:p>
            <a:pPr marL="0" indent="0">
              <a:buNone/>
            </a:pPr>
            <a:endParaRPr lang="de-DE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Grafik 6" descr="Verwirrte Person">
            <a:extLst>
              <a:ext uri="{FF2B5EF4-FFF2-40B4-BE49-F238E27FC236}">
                <a16:creationId xmlns:a16="http://schemas.microsoft.com/office/drawing/2014/main" id="{9F8B96A6-14AF-8B46-B5EF-148D7A79F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772" y="4469668"/>
            <a:ext cx="1418456" cy="14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1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Hauptgütekriterium</a:t>
            </a:r>
          </a:p>
          <a:p>
            <a:r>
              <a:rPr lang="de-DE" dirty="0"/>
              <a:t>Ein Test ist dann objektiv, wenn die </a:t>
            </a:r>
            <a:r>
              <a:rPr lang="de-DE" i="1" dirty="0">
                <a:solidFill>
                  <a:srgbClr val="F6740E"/>
                </a:solidFill>
              </a:rPr>
              <a:t>Durchführung</a:t>
            </a:r>
            <a:r>
              <a:rPr lang="de-DE" dirty="0"/>
              <a:t> und </a:t>
            </a:r>
            <a:r>
              <a:rPr lang="de-DE" i="1" dirty="0">
                <a:solidFill>
                  <a:srgbClr val="0070C0"/>
                </a:solidFill>
              </a:rPr>
              <a:t>Auswertung</a:t>
            </a:r>
            <a:r>
              <a:rPr lang="de-DE" dirty="0"/>
              <a:t> des Tests sowie die </a:t>
            </a:r>
            <a:r>
              <a:rPr lang="de-DE" i="1" dirty="0">
                <a:solidFill>
                  <a:srgbClr val="00727E"/>
                </a:solidFill>
              </a:rPr>
              <a:t>Interpretation</a:t>
            </a:r>
            <a:r>
              <a:rPr lang="de-DE" dirty="0"/>
              <a:t> des Testergebnisses unabhängig von der Testleiterin/dem Testleiter ist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6740E"/>
                </a:solidFill>
              </a:rPr>
              <a:t>Durchführungsobjektivität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70C0"/>
                </a:solidFill>
              </a:rPr>
              <a:t>Auswertungsobjektivität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z.B. Übereinstimmung zwischen Beobachtern bei der Beurteilung von Personen</a:t>
            </a:r>
          </a:p>
          <a:p>
            <a:pPr lvl="1"/>
            <a:r>
              <a:rPr lang="de-DE" dirty="0"/>
              <a:t>(Interrater-Reliabilität)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727E"/>
                </a:solidFill>
              </a:rPr>
              <a:t>Interpretationsobjektivität</a:t>
            </a:r>
          </a:p>
        </p:txBody>
      </p:sp>
    </p:spTree>
    <p:extLst>
      <p:ext uri="{BB962C8B-B14F-4D97-AF65-F5344CB8AC3E}">
        <p14:creationId xmlns:p14="http://schemas.microsoft.com/office/powerpoint/2010/main" val="2761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 Auswertungsobjektivität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Maße zur Beurteilung der Übereinstimmung zwischen Beobachter*innen (Interrater-Reliabilität)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3B81F6CD-4FF3-884E-A0F2-907825EFA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91716"/>
              </p:ext>
            </p:extLst>
          </p:nvPr>
        </p:nvGraphicFramePr>
        <p:xfrm>
          <a:off x="1127448" y="3068960"/>
          <a:ext cx="6409928" cy="132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560">
                  <a:extLst>
                    <a:ext uri="{9D8B030D-6E8A-4147-A177-3AD203B41FA5}">
                      <a16:colId xmlns:a16="http://schemas.microsoft.com/office/drawing/2014/main" val="3293535166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4285410839"/>
                    </a:ext>
                  </a:extLst>
                </a:gridCol>
              </a:tblGrid>
              <a:tr h="47736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Nominalskalierte Daten: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Intervallskalierte Daten: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177991"/>
                  </a:ext>
                </a:extLst>
              </a:tr>
              <a:tr h="84899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Cohens Kappa (1960)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Intraklassen-Korrelation (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intraclass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correlation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; ICC)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06965"/>
                  </a:ext>
                </a:extLst>
              </a:tr>
            </a:tbl>
          </a:graphicData>
        </a:graphic>
      </p:graphicFrame>
      <p:pic>
        <p:nvPicPr>
          <p:cNvPr id="7" name="Grafik 6" descr="Sitzungssaal">
            <a:extLst>
              <a:ext uri="{FF2B5EF4-FFF2-40B4-BE49-F238E27FC236}">
                <a16:creationId xmlns:a16="http://schemas.microsoft.com/office/drawing/2014/main" id="{C08391FC-953C-0348-B964-9E41882B3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6240" y="4158716"/>
            <a:ext cx="1430524" cy="14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Maße zur Beurteilung der Übereinstimmung zwischen Beobachter*innen für </a:t>
            </a:r>
            <a:r>
              <a:rPr lang="de-DE" u="sng" dirty="0"/>
              <a:t>nominalskalierte Daten</a:t>
            </a:r>
          </a:p>
          <a:p>
            <a:r>
              <a:rPr lang="de-DE" dirty="0"/>
              <a:t>Bsp.: 2 </a:t>
            </a:r>
            <a:r>
              <a:rPr lang="de-DE" dirty="0">
                <a:solidFill>
                  <a:srgbClr val="F6740E"/>
                </a:solidFill>
              </a:rPr>
              <a:t>Beobachter*innen (A und B</a:t>
            </a:r>
            <a:r>
              <a:rPr lang="de-DE" dirty="0">
                <a:solidFill>
                  <a:schemeClr val="accent2"/>
                </a:solidFill>
              </a:rPr>
              <a:t>) </a:t>
            </a:r>
            <a:r>
              <a:rPr lang="de-DE" dirty="0"/>
              <a:t>beurteilen Klienten hinsichtlich ihres Sozialverhaltens</a:t>
            </a:r>
          </a:p>
          <a:p>
            <a:pPr lvl="1"/>
            <a:r>
              <a:rPr lang="de-DE" dirty="0">
                <a:solidFill>
                  <a:srgbClr val="0070C0"/>
                </a:solidFill>
              </a:rPr>
              <a:t>Drei Beurteilungskategorien: </a:t>
            </a:r>
            <a:r>
              <a:rPr lang="de-DE" dirty="0"/>
              <a:t>selbstsicheres, selbstunsicheres und aggressives Verhalten</a:t>
            </a:r>
          </a:p>
          <a:p>
            <a:pPr lvl="1"/>
            <a:r>
              <a:rPr lang="de-DE" dirty="0">
                <a:solidFill>
                  <a:srgbClr val="00727E"/>
                </a:solidFill>
              </a:rPr>
              <a:t>Anteil der Fälle</a:t>
            </a:r>
            <a:r>
              <a:rPr lang="de-DE" dirty="0"/>
              <a:t>, die von Beobachter A und B den Kategorien zugeordnet werden: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418263"/>
                  </p:ext>
                </p:extLst>
              </p:nvPr>
            </p:nvGraphicFramePr>
            <p:xfrm>
              <a:off x="1127448" y="4005136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418263"/>
                  </p:ext>
                </p:extLst>
              </p:nvPr>
            </p:nvGraphicFramePr>
            <p:xfrm>
              <a:off x="1127448" y="4005136"/>
              <a:ext cx="10226352" cy="2496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239" t="-488235" r="-1493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9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 - Hinführung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Einfachster intuitivster Ansatz </a:t>
            </a:r>
            <a:r>
              <a:rPr lang="de-DE" dirty="0"/>
              <a:t>zur Bestimmung der Beobachterübereinstimmung: </a:t>
            </a:r>
          </a:p>
          <a:p>
            <a:r>
              <a:rPr lang="de-DE" dirty="0"/>
              <a:t>prozentuale Übereinstimmung als Übereinstimmungskoeffizient</a:t>
            </a:r>
          </a:p>
          <a:p>
            <a:r>
              <a:rPr lang="de-DE" i="1" dirty="0" err="1"/>
              <a:t>p</a:t>
            </a:r>
            <a:r>
              <a:rPr lang="de-DE" i="1" baseline="-25000" dirty="0" err="1"/>
              <a:t>o</a:t>
            </a:r>
            <a:r>
              <a:rPr lang="de-DE" dirty="0"/>
              <a:t> = .</a:t>
            </a:r>
            <a:r>
              <a:rPr lang="de-DE" dirty="0">
                <a:solidFill>
                  <a:srgbClr val="00727E"/>
                </a:solidFill>
              </a:rPr>
              <a:t>41 + .10 + .20 </a:t>
            </a:r>
            <a:r>
              <a:rPr lang="de-DE" dirty="0"/>
              <a:t>= .71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441080"/>
                  </p:ext>
                </p:extLst>
              </p:nvPr>
            </p:nvGraphicFramePr>
            <p:xfrm>
              <a:off x="982824" y="3093048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441080"/>
                  </p:ext>
                </p:extLst>
              </p:nvPr>
            </p:nvGraphicFramePr>
            <p:xfrm>
              <a:off x="982824" y="3093048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239" t="-511765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5F76D47A-3E87-634E-8E6F-0E47FEFB8F22}"/>
              </a:ext>
            </a:extLst>
          </p:cNvPr>
          <p:cNvSpPr txBox="1"/>
          <p:nvPr/>
        </p:nvSpPr>
        <p:spPr>
          <a:xfrm>
            <a:off x="1015928" y="5879013"/>
            <a:ext cx="102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= beobachteter Anteil, „o“ für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F552A1-FFD5-F54F-88B0-AE3311E0CC55}"/>
              </a:ext>
            </a:extLst>
          </p:cNvPr>
          <p:cNvSpPr/>
          <p:nvPr/>
        </p:nvSpPr>
        <p:spPr>
          <a:xfrm rot="903844">
            <a:off x="4124203" y="4298618"/>
            <a:ext cx="4770233" cy="5936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38603FC-EC6B-8B48-A420-A2550B3E4C25}"/>
              </a:ext>
            </a:extLst>
          </p:cNvPr>
          <p:cNvSpPr txBox="1"/>
          <p:nvPr/>
        </p:nvSpPr>
        <p:spPr>
          <a:xfrm>
            <a:off x="8889625" y="6043409"/>
            <a:ext cx="27242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Methode eher ungeeignet!</a:t>
            </a:r>
          </a:p>
        </p:txBody>
      </p:sp>
    </p:spTree>
    <p:extLst>
      <p:ext uri="{BB962C8B-B14F-4D97-AF65-F5344CB8AC3E}">
        <p14:creationId xmlns:p14="http://schemas.microsoft.com/office/powerpoint/2010/main" val="28159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32049"/>
          </a:xfrm>
        </p:spPr>
        <p:txBody>
          <a:bodyPr/>
          <a:lstStyle/>
          <a:p>
            <a:r>
              <a:rPr lang="de-DE" dirty="0"/>
              <a:t>2.1 Cohens Kappa (1960)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669360"/>
            <a:ext cx="2743200" cy="249385"/>
          </a:xfrm>
        </p:spPr>
        <p:txBody>
          <a:bodyPr/>
          <a:lstStyle/>
          <a:p>
            <a:pPr>
              <a:defRPr/>
            </a:pPr>
            <a:fld id="{46668DF9-31B9-4574-BE62-D39E929935C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Schätzung der erwarteten </a:t>
                </a:r>
                <a:r>
                  <a:rPr lang="de-DE" u="sng" dirty="0"/>
                  <a:t>zufälligen</a:t>
                </a:r>
                <a:r>
                  <a:rPr lang="de-DE" dirty="0"/>
                  <a:t> Übereinstimmung (</a:t>
                </a:r>
                <a:r>
                  <a:rPr lang="de-DE" i="1" dirty="0" err="1"/>
                  <a:t>p</a:t>
                </a:r>
                <a:r>
                  <a:rPr lang="de-DE" i="1" baseline="-25000" dirty="0" err="1"/>
                  <a:t>e</a:t>
                </a:r>
                <a:r>
                  <a:rPr lang="de-DE" dirty="0"/>
                  <a:t> mit </a:t>
                </a:r>
                <a:r>
                  <a:rPr lang="de-DE" i="1" dirty="0" err="1"/>
                  <a:t>e</a:t>
                </a:r>
                <a:r>
                  <a:rPr lang="de-DE" dirty="0"/>
                  <a:t> für </a:t>
                </a:r>
                <a:r>
                  <a:rPr lang="de-DE" i="1" dirty="0" err="1"/>
                  <a:t>expected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i="1" dirty="0">
                    <a:solidFill>
                      <a:schemeClr val="accent6"/>
                    </a:solidFill>
                  </a:rPr>
                  <a:t>z.B. n</a:t>
                </a:r>
                <a:r>
                  <a:rPr lang="de-DE" i="1" baseline="-25000" dirty="0">
                    <a:solidFill>
                      <a:schemeClr val="accent6"/>
                    </a:solidFill>
                  </a:rPr>
                  <a:t>11</a:t>
                </a:r>
                <a:r>
                  <a:rPr lang="de-DE" i="1" dirty="0">
                    <a:solidFill>
                      <a:schemeClr val="accent6"/>
                    </a:solidFill>
                  </a:rPr>
                  <a:t> = .47 * .55 = </a:t>
                </a:r>
                <a:r>
                  <a:rPr lang="de-DE" b="1" i="1" dirty="0">
                    <a:solidFill>
                      <a:schemeClr val="accent6"/>
                    </a:solidFill>
                  </a:rPr>
                  <a:t>.26</a:t>
                </a:r>
                <a:endParaRPr lang="de-DE" b="1" i="1" dirty="0"/>
              </a:p>
              <a:p>
                <a:pPr lvl="1"/>
                <a:r>
                  <a:rPr lang="de-DE" i="1" dirty="0" err="1"/>
                  <a:t>p</a:t>
                </a:r>
                <a:r>
                  <a:rPr lang="de-DE" i="1" baseline="-25000" dirty="0" err="1"/>
                  <a:t>e</a:t>
                </a:r>
                <a:r>
                  <a:rPr lang="de-DE" dirty="0"/>
                  <a:t> = </a:t>
                </a:r>
                <a:r>
                  <a:rPr lang="de-DE" dirty="0">
                    <a:solidFill>
                      <a:schemeClr val="accent6"/>
                    </a:solidFill>
                  </a:rPr>
                  <a:t>.</a:t>
                </a:r>
                <a:r>
                  <a:rPr lang="de-DE" b="1" dirty="0">
                    <a:solidFill>
                      <a:schemeClr val="accent6"/>
                    </a:solidFill>
                  </a:rPr>
                  <a:t>26</a:t>
                </a:r>
                <a:r>
                  <a:rPr lang="de-DE" dirty="0">
                    <a:solidFill>
                      <a:schemeClr val="accent6"/>
                    </a:solidFill>
                  </a:rPr>
                  <a:t> </a:t>
                </a:r>
                <a:r>
                  <a:rPr lang="de-DE" dirty="0"/>
                  <a:t>+ </a:t>
                </a:r>
                <a:r>
                  <a:rPr lang="de-DE" b="1" dirty="0"/>
                  <a:t>.04 </a:t>
                </a:r>
                <a:r>
                  <a:rPr lang="de-DE" dirty="0"/>
                  <a:t>+ </a:t>
                </a:r>
                <a:r>
                  <a:rPr lang="de-DE" b="1" dirty="0"/>
                  <a:t>.08 </a:t>
                </a:r>
                <a:r>
                  <a:rPr lang="de-DE" dirty="0"/>
                  <a:t>= .38</a:t>
                </a:r>
              </a:p>
              <a:p>
                <a:r>
                  <a:rPr lang="de-DE" dirty="0"/>
                  <a:t>Nutzung dieser zur Adjustierung/Anpassung von </a:t>
                </a:r>
                <a:r>
                  <a:rPr lang="de-DE" i="1" dirty="0" err="1"/>
                  <a:t>p</a:t>
                </a:r>
                <a:r>
                  <a:rPr lang="de-DE" i="1" baseline="-25000" dirty="0" err="1"/>
                  <a:t>o</a:t>
                </a:r>
                <a:endParaRPr lang="de-DE" i="1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>
                        <a:latin typeface="Cambria Math" panose="02040503050406030204" pitchFamily="18" charset="0"/>
                        <a:sym typeface="Symbol" pitchFamily="2" charset="2"/>
                      </a:rPr>
                      <m:t></m:t>
                    </m:r>
                    <m:r>
                      <a:rPr lang="de-DE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1−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.7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− 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1 − 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= 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53</m:t>
                    </m:r>
                  </m:oMath>
                </a14:m>
                <a:r>
                  <a:rPr lang="de-DE" dirty="0">
                    <a:effectLst/>
                  </a:rPr>
                  <a:t> </a:t>
                </a:r>
                <a:endParaRPr lang="de-DE" i="1" dirty="0"/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4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722366"/>
                  </p:ext>
                </p:extLst>
              </p:nvPr>
            </p:nvGraphicFramePr>
            <p:xfrm>
              <a:off x="982824" y="3897052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09388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25928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7">
                <a:extLst>
                  <a:ext uri="{FF2B5EF4-FFF2-40B4-BE49-F238E27FC236}">
                    <a16:creationId xmlns:a16="http://schemas.microsoft.com/office/drawing/2014/main" id="{FE311AB1-BBE6-5A47-8C9D-E5B0FC233B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722366"/>
                  </p:ext>
                </p:extLst>
              </p:nvPr>
            </p:nvGraphicFramePr>
            <p:xfrm>
              <a:off x="982824" y="3897052"/>
              <a:ext cx="10226352" cy="25900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3514588951"/>
                        </a:ext>
                      </a:extLst>
                    </a:gridCol>
                    <a:gridCol w="1320552">
                      <a:extLst>
                        <a:ext uri="{9D8B030D-6E8A-4147-A177-3AD203B41FA5}">
                          <a16:colId xmlns:a16="http://schemas.microsoft.com/office/drawing/2014/main" val="425020268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600748352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3122309111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4186102955"/>
                        </a:ext>
                      </a:extLst>
                    </a:gridCol>
                    <a:gridCol w="1704392">
                      <a:extLst>
                        <a:ext uri="{9D8B030D-6E8A-4147-A177-3AD203B41FA5}">
                          <a16:colId xmlns:a16="http://schemas.microsoft.com/office/drawing/2014/main" val="153575312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9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Kategorie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185873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F6740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Beobachter*in 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.41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(0.26)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38889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476046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b="0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.20 </a:t>
                          </a:r>
                          <a:r>
                            <a:rPr lang="de-DE" sz="2400" b="1" dirty="0">
                              <a:solidFill>
                                <a:srgbClr val="00727E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3681445"/>
                      </a:ext>
                    </a:extLst>
                  </a:tr>
                  <a:tr h="425928">
                    <a:tc v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.47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239" t="-508824" r="-746" b="-1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2255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5344BAA-A62D-4C46-85CD-D8490FDC1965}"/>
              </a:ext>
            </a:extLst>
          </p:cNvPr>
          <p:cNvSpPr/>
          <p:nvPr/>
        </p:nvSpPr>
        <p:spPr>
          <a:xfrm>
            <a:off x="4799856" y="4653136"/>
            <a:ext cx="936104" cy="53892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1A6F48-FFF9-3446-BE5B-BD9FB6A350E1}"/>
              </a:ext>
            </a:extLst>
          </p:cNvPr>
          <p:cNvSpPr/>
          <p:nvPr/>
        </p:nvSpPr>
        <p:spPr>
          <a:xfrm>
            <a:off x="4367808" y="6093296"/>
            <a:ext cx="648072" cy="39376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CD9BAF-4CF2-7A45-A714-9005C0DE2755}"/>
              </a:ext>
            </a:extLst>
          </p:cNvPr>
          <p:cNvSpPr/>
          <p:nvPr/>
        </p:nvSpPr>
        <p:spPr>
          <a:xfrm>
            <a:off x="9480376" y="4691420"/>
            <a:ext cx="648072" cy="39376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7AE0723-A350-A949-8769-CB5564AC2D4A}"/>
              </a:ext>
            </a:extLst>
          </p:cNvPr>
          <p:cNvCxnSpPr/>
          <p:nvPr/>
        </p:nvCxnSpPr>
        <p:spPr>
          <a:xfrm flipH="1">
            <a:off x="10128448" y="4869160"/>
            <a:ext cx="129614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A44B87A-F14F-D940-9AD8-7540F86F164B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691844" y="6487060"/>
            <a:ext cx="0" cy="1823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FA408B55-97A3-904A-8E79-D6C911C3C9E9}"/>
              </a:ext>
            </a:extLst>
          </p:cNvPr>
          <p:cNvCxnSpPr>
            <a:cxnSpLocks/>
          </p:cNvCxnSpPr>
          <p:nvPr/>
        </p:nvCxnSpPr>
        <p:spPr>
          <a:xfrm>
            <a:off x="4691844" y="6597352"/>
            <a:ext cx="673274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2F801346-03CB-1445-A576-269EFDDD6D2D}"/>
              </a:ext>
            </a:extLst>
          </p:cNvPr>
          <p:cNvCxnSpPr/>
          <p:nvPr/>
        </p:nvCxnSpPr>
        <p:spPr>
          <a:xfrm>
            <a:off x="11424592" y="4869160"/>
            <a:ext cx="0" cy="18002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C60EA3-3445-7C46-9E21-464F61DFDAE5}"/>
              </a:ext>
            </a:extLst>
          </p:cNvPr>
          <p:cNvSpPr/>
          <p:nvPr/>
        </p:nvSpPr>
        <p:spPr>
          <a:xfrm>
            <a:off x="11568608" y="5733256"/>
            <a:ext cx="360040" cy="36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*</a:t>
            </a:r>
          </a:p>
        </p:txBody>
      </p:sp>
      <p:pic>
        <p:nvPicPr>
          <p:cNvPr id="15" name="Grafik 14" descr="Verwirrte Person">
            <a:extLst>
              <a:ext uri="{FF2B5EF4-FFF2-40B4-BE49-F238E27FC236}">
                <a16:creationId xmlns:a16="http://schemas.microsoft.com/office/drawing/2014/main" id="{2695914F-E039-C742-B7AB-68BD4E31F4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2009" y="1988840"/>
            <a:ext cx="1096439" cy="109643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169AA7C-14AA-9A43-A889-3F2FE5D3B247}"/>
              </a:ext>
            </a:extLst>
          </p:cNvPr>
          <p:cNvSpPr txBox="1"/>
          <p:nvPr/>
        </p:nvSpPr>
        <p:spPr>
          <a:xfrm>
            <a:off x="8896438" y="3068960"/>
            <a:ext cx="1815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Beurteilung?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DE36931-2A22-5F4C-85B7-18C5708D0F68}"/>
              </a:ext>
            </a:extLst>
          </p:cNvPr>
          <p:cNvCxnSpPr>
            <a:cxnSpLocks/>
          </p:cNvCxnSpPr>
          <p:nvPr/>
        </p:nvCxnSpPr>
        <p:spPr>
          <a:xfrm flipH="1">
            <a:off x="4691844" y="3308314"/>
            <a:ext cx="420459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8" grpId="0" animBg="1"/>
      <p:bldP spid="10" grpId="0"/>
    </p:bldLst>
  </p:timing>
</p:sld>
</file>

<file path=ppt/theme/theme1.xml><?xml version="1.0" encoding="utf-8"?>
<a:theme xmlns:a="http://schemas.openxmlformats.org/drawingml/2006/main" name="Präsentation1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_KOLD_Forschungsprozess_petrol" id="{20D0DBDF-4CFB-4F4D-B94B-769CC07FB16B}" vid="{2EB7E85E-2C56-6340-8236-8307A8CF9A2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ppt3F17.pptm [Automatisch gespeichert]</Template>
  <TotalTime>74</TotalTime>
  <Words>1525</Words>
  <Application>Microsoft Macintosh PowerPoint</Application>
  <PresentationFormat>Widescreen</PresentationFormat>
  <Paragraphs>386</Paragraphs>
  <Slides>20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Präsentation1</vt:lpstr>
      <vt:lpstr>B.F.3 Übung zur Diagnostik/Testtheorie</vt:lpstr>
      <vt:lpstr>Hinweis</vt:lpstr>
      <vt:lpstr>Semesterübersicht</vt:lpstr>
      <vt:lpstr>Objektivität</vt:lpstr>
      <vt:lpstr>Objektivität</vt:lpstr>
      <vt:lpstr>2. Auswertungsobjektivität</vt:lpstr>
      <vt:lpstr>2.1 Cohens Kappa (1960)</vt:lpstr>
      <vt:lpstr>2.1 Cohens Kappa (1960) - Hinführung</vt:lpstr>
      <vt:lpstr>2.1 Cohens Kappa (1960)</vt:lpstr>
      <vt:lpstr>2.1 Cohens Kappa (1960)</vt:lpstr>
      <vt:lpstr>2.1 Cohens Kappa (1960) -- Take away‘s</vt:lpstr>
      <vt:lpstr>2.1 Cohens Kappa (1960)</vt:lpstr>
      <vt:lpstr>2.1 Cohens Kappa (1960)</vt:lpstr>
      <vt:lpstr>2.1 Cohens Kappa (1960)</vt:lpstr>
      <vt:lpstr>2.1 Cohens Kappa (1960)</vt:lpstr>
      <vt:lpstr>2.2 Intraklassen-Korrelation (intraclass correlation; ICC)</vt:lpstr>
      <vt:lpstr>2.2 Intraklassen-Korrelation (intraclass correlation; ICC)</vt:lpstr>
      <vt:lpstr>2.2 Intraklassen-Korrelation (intraclass correlation; ICC)</vt:lpstr>
      <vt:lpstr>3. Übung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Charlotte Arndt</dc:creator>
  <cp:lastModifiedBy>Microsoft Office User</cp:lastModifiedBy>
  <cp:revision>633</cp:revision>
  <cp:lastPrinted>2019-07-02T05:05:22Z</cp:lastPrinted>
  <dcterms:created xsi:type="dcterms:W3CDTF">2013-08-07T13:15:51Z</dcterms:created>
  <dcterms:modified xsi:type="dcterms:W3CDTF">2022-01-12T13:06:17Z</dcterms:modified>
</cp:coreProperties>
</file>