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handoutMasterIdLst>
    <p:handoutMasterId r:id="rId36"/>
  </p:handoutMasterIdLst>
  <p:sldIdLst>
    <p:sldId id="592" r:id="rId2"/>
    <p:sldId id="589" r:id="rId3"/>
    <p:sldId id="610" r:id="rId4"/>
    <p:sldId id="666" r:id="rId5"/>
    <p:sldId id="662" r:id="rId6"/>
    <p:sldId id="681" r:id="rId7"/>
    <p:sldId id="653" r:id="rId8"/>
    <p:sldId id="654" r:id="rId9"/>
    <p:sldId id="663" r:id="rId10"/>
    <p:sldId id="655" r:id="rId11"/>
    <p:sldId id="667" r:id="rId12"/>
    <p:sldId id="668" r:id="rId13"/>
    <p:sldId id="656" r:id="rId14"/>
    <p:sldId id="657" r:id="rId15"/>
    <p:sldId id="658" r:id="rId16"/>
    <p:sldId id="660" r:id="rId17"/>
    <p:sldId id="661" r:id="rId18"/>
    <p:sldId id="669" r:id="rId19"/>
    <p:sldId id="670" r:id="rId20"/>
    <p:sldId id="671" r:id="rId21"/>
    <p:sldId id="659" r:id="rId22"/>
    <p:sldId id="672" r:id="rId23"/>
    <p:sldId id="673" r:id="rId24"/>
    <p:sldId id="674" r:id="rId25"/>
    <p:sldId id="675" r:id="rId26"/>
    <p:sldId id="676" r:id="rId27"/>
    <p:sldId id="677" r:id="rId28"/>
    <p:sldId id="678" r:id="rId29"/>
    <p:sldId id="679" r:id="rId30"/>
    <p:sldId id="683" r:id="rId31"/>
    <p:sldId id="680" r:id="rId32"/>
    <p:sldId id="635" r:id="rId33"/>
    <p:sldId id="682" r:id="rId34"/>
  </p:sldIdLst>
  <p:sldSz cx="12192000" cy="6858000"/>
  <p:notesSz cx="7102475"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 Jalynskij" initials="MJ" lastIdx="13" clrIdx="0">
    <p:extLst>
      <p:ext uri="{19B8F6BF-5375-455C-9EA6-DF929625EA0E}">
        <p15:presenceInfo xmlns:p15="http://schemas.microsoft.com/office/powerpoint/2012/main" userId="Maria Jalynskij" providerId="None"/>
      </p:ext>
    </p:extLst>
  </p:cmAuthor>
  <p:cmAuthor id="2" name="Elisabeth Prestele" initials="EP" lastIdx="7" clrIdx="1">
    <p:extLst>
      <p:ext uri="{19B8F6BF-5375-455C-9EA6-DF929625EA0E}">
        <p15:presenceInfo xmlns:p15="http://schemas.microsoft.com/office/powerpoint/2012/main" userId="b11080c2abbc965b" providerId="Windows Live"/>
      </p:ext>
    </p:extLst>
  </p:cmAuthor>
  <p:cmAuthor id="3" name="Rebekka Kupffer" initials="RK" lastIdx="5" clrIdx="2">
    <p:extLst>
      <p:ext uri="{19B8F6BF-5375-455C-9EA6-DF929625EA0E}">
        <p15:presenceInfo xmlns:p15="http://schemas.microsoft.com/office/powerpoint/2012/main" userId="Rebekka Kupff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7E"/>
    <a:srgbClr val="FF9300"/>
    <a:srgbClr val="EB03FC"/>
    <a:srgbClr val="F6740E"/>
    <a:srgbClr val="FF7E79"/>
    <a:srgbClr val="00727D"/>
    <a:srgbClr val="9DD4CC"/>
    <a:srgbClr val="D9DB2A"/>
    <a:srgbClr val="DFDA00"/>
    <a:srgbClr val="2375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403" autoAdjust="0"/>
    <p:restoredTop sz="69582" autoAdjust="0"/>
  </p:normalViewPr>
  <p:slideViewPr>
    <p:cSldViewPr>
      <p:cViewPr varScale="1">
        <p:scale>
          <a:sx n="109" d="100"/>
          <a:sy n="109" d="100"/>
        </p:scale>
        <p:origin x="2264" y="192"/>
      </p:cViewPr>
      <p:guideLst>
        <p:guide orient="horz" pos="2160"/>
        <p:guide pos="3840"/>
      </p:guideLst>
    </p:cSldViewPr>
  </p:slideViewPr>
  <p:notesTextViewPr>
    <p:cViewPr>
      <p:scale>
        <a:sx n="3" d="2"/>
        <a:sy n="3" d="2"/>
      </p:scale>
      <p:origin x="0" y="-1424"/>
    </p:cViewPr>
  </p:notesTextViewPr>
  <p:notesViewPr>
    <p:cSldViewPr>
      <p:cViewPr varScale="1">
        <p:scale>
          <a:sx n="82" d="100"/>
          <a:sy n="82" d="100"/>
        </p:scale>
        <p:origin x="-3180" y="-96"/>
      </p:cViewPr>
      <p:guideLst>
        <p:guide orient="horz" pos="2880"/>
        <p:guide pos="2160"/>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7739" cy="511731"/>
          </a:xfrm>
          <a:prstGeom prst="rect">
            <a:avLst/>
          </a:prstGeom>
        </p:spPr>
        <p:txBody>
          <a:bodyPr vert="horz" lIns="99066" tIns="49533" rIns="99066" bIns="49533" rtlCol="0"/>
          <a:lstStyle>
            <a:lvl1pPr algn="l">
              <a:defRPr sz="1300"/>
            </a:lvl1pPr>
          </a:lstStyle>
          <a:p>
            <a:endParaRPr lang="de-DE"/>
          </a:p>
        </p:txBody>
      </p:sp>
      <p:sp>
        <p:nvSpPr>
          <p:cNvPr id="3" name="Datumsplatzhalter 2"/>
          <p:cNvSpPr>
            <a:spLocks noGrp="1"/>
          </p:cNvSpPr>
          <p:nvPr>
            <p:ph type="dt" sz="quarter" idx="1"/>
          </p:nvPr>
        </p:nvSpPr>
        <p:spPr>
          <a:xfrm>
            <a:off x="4023092" y="0"/>
            <a:ext cx="3077739" cy="511731"/>
          </a:xfrm>
          <a:prstGeom prst="rect">
            <a:avLst/>
          </a:prstGeom>
        </p:spPr>
        <p:txBody>
          <a:bodyPr vert="horz" lIns="99066" tIns="49533" rIns="99066" bIns="49533" rtlCol="0"/>
          <a:lstStyle>
            <a:lvl1pPr algn="r">
              <a:defRPr sz="1300"/>
            </a:lvl1pPr>
          </a:lstStyle>
          <a:p>
            <a:fld id="{E1C14020-C86F-44CF-B312-F5A319AF4C0F}" type="datetimeFigureOut">
              <a:rPr lang="de-DE" smtClean="0"/>
              <a:t>26.01.22</a:t>
            </a:fld>
            <a:endParaRPr lang="de-DE"/>
          </a:p>
        </p:txBody>
      </p:sp>
      <p:sp>
        <p:nvSpPr>
          <p:cNvPr id="4" name="Fußzeilenplatzhalter 3"/>
          <p:cNvSpPr>
            <a:spLocks noGrp="1"/>
          </p:cNvSpPr>
          <p:nvPr>
            <p:ph type="ftr" sz="quarter" idx="2"/>
          </p:nvPr>
        </p:nvSpPr>
        <p:spPr>
          <a:xfrm>
            <a:off x="0" y="9721106"/>
            <a:ext cx="3077739" cy="511731"/>
          </a:xfrm>
          <a:prstGeom prst="rect">
            <a:avLst/>
          </a:prstGeom>
        </p:spPr>
        <p:txBody>
          <a:bodyPr vert="horz" lIns="99066" tIns="49533" rIns="99066" bIns="49533" rtlCol="0" anchor="b"/>
          <a:lstStyle>
            <a:lvl1pPr algn="l">
              <a:defRPr sz="1300"/>
            </a:lvl1pPr>
          </a:lstStyle>
          <a:p>
            <a:endParaRPr lang="de-DE"/>
          </a:p>
        </p:txBody>
      </p:sp>
      <p:sp>
        <p:nvSpPr>
          <p:cNvPr id="5" name="Foliennummernplatzhalter 4"/>
          <p:cNvSpPr>
            <a:spLocks noGrp="1"/>
          </p:cNvSpPr>
          <p:nvPr>
            <p:ph type="sldNum" sz="quarter" idx="3"/>
          </p:nvPr>
        </p:nvSpPr>
        <p:spPr>
          <a:xfrm>
            <a:off x="4023092" y="9721106"/>
            <a:ext cx="3077739" cy="511731"/>
          </a:xfrm>
          <a:prstGeom prst="rect">
            <a:avLst/>
          </a:prstGeom>
        </p:spPr>
        <p:txBody>
          <a:bodyPr vert="horz" lIns="99066" tIns="49533" rIns="99066" bIns="49533" rtlCol="0" anchor="b"/>
          <a:lstStyle>
            <a:lvl1pPr algn="r">
              <a:defRPr sz="1300"/>
            </a:lvl1pPr>
          </a:lstStyle>
          <a:p>
            <a:fld id="{884B4E42-E344-4AE2-91A2-0040876C81DA}" type="slidenum">
              <a:rPr lang="de-DE" smtClean="0"/>
              <a:t>‹#›</a:t>
            </a:fld>
            <a:endParaRPr lang="de-DE"/>
          </a:p>
        </p:txBody>
      </p:sp>
    </p:spTree>
    <p:extLst>
      <p:ext uri="{BB962C8B-B14F-4D97-AF65-F5344CB8AC3E}">
        <p14:creationId xmlns:p14="http://schemas.microsoft.com/office/powerpoint/2010/main" val="31377671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7739" cy="511731"/>
          </a:xfrm>
          <a:prstGeom prst="rect">
            <a:avLst/>
          </a:prstGeom>
        </p:spPr>
        <p:txBody>
          <a:bodyPr vert="horz" lIns="99066" tIns="49533" rIns="99066" bIns="49533" rtlCol="0"/>
          <a:lstStyle>
            <a:lvl1pPr algn="l">
              <a:defRPr sz="1300"/>
            </a:lvl1pPr>
          </a:lstStyle>
          <a:p>
            <a:endParaRPr lang="de-DE"/>
          </a:p>
        </p:txBody>
      </p:sp>
      <p:sp>
        <p:nvSpPr>
          <p:cNvPr id="3" name="Datumsplatzhalter 2"/>
          <p:cNvSpPr>
            <a:spLocks noGrp="1"/>
          </p:cNvSpPr>
          <p:nvPr>
            <p:ph type="dt" idx="1"/>
          </p:nvPr>
        </p:nvSpPr>
        <p:spPr>
          <a:xfrm>
            <a:off x="4023092" y="0"/>
            <a:ext cx="3077739" cy="511731"/>
          </a:xfrm>
          <a:prstGeom prst="rect">
            <a:avLst/>
          </a:prstGeom>
        </p:spPr>
        <p:txBody>
          <a:bodyPr vert="horz" lIns="99066" tIns="49533" rIns="99066" bIns="49533" rtlCol="0"/>
          <a:lstStyle>
            <a:lvl1pPr algn="r">
              <a:defRPr sz="1300"/>
            </a:lvl1pPr>
          </a:lstStyle>
          <a:p>
            <a:fld id="{F65825FF-D0BE-439C-953B-50BAD0D90B96}" type="datetimeFigureOut">
              <a:rPr lang="de-DE" smtClean="0"/>
              <a:t>26.01.22</a:t>
            </a:fld>
            <a:endParaRPr lang="de-DE"/>
          </a:p>
        </p:txBody>
      </p:sp>
      <p:sp>
        <p:nvSpPr>
          <p:cNvPr id="4" name="Folienbildplatzhalter 3"/>
          <p:cNvSpPr>
            <a:spLocks noGrp="1" noRot="1" noChangeAspect="1"/>
          </p:cNvSpPr>
          <p:nvPr>
            <p:ph type="sldImg" idx="2"/>
          </p:nvPr>
        </p:nvSpPr>
        <p:spPr>
          <a:xfrm>
            <a:off x="141288" y="768350"/>
            <a:ext cx="6819900" cy="3836988"/>
          </a:xfrm>
          <a:prstGeom prst="rect">
            <a:avLst/>
          </a:prstGeom>
          <a:noFill/>
          <a:ln w="12700">
            <a:solidFill>
              <a:prstClr val="black"/>
            </a:solidFill>
          </a:ln>
        </p:spPr>
        <p:txBody>
          <a:bodyPr vert="horz" lIns="99066" tIns="49533" rIns="99066" bIns="49533" rtlCol="0" anchor="ctr"/>
          <a:lstStyle/>
          <a:p>
            <a:endParaRPr lang="de-DE"/>
          </a:p>
        </p:txBody>
      </p:sp>
      <p:sp>
        <p:nvSpPr>
          <p:cNvPr id="5" name="Notizenplatzhalter 4"/>
          <p:cNvSpPr>
            <a:spLocks noGrp="1"/>
          </p:cNvSpPr>
          <p:nvPr>
            <p:ph type="body" sz="quarter" idx="3"/>
          </p:nvPr>
        </p:nvSpPr>
        <p:spPr>
          <a:xfrm>
            <a:off x="710248" y="4861441"/>
            <a:ext cx="5681980" cy="4605576"/>
          </a:xfrm>
          <a:prstGeom prst="rect">
            <a:avLst/>
          </a:prstGeom>
        </p:spPr>
        <p:txBody>
          <a:bodyPr vert="horz" lIns="99066" tIns="49533" rIns="99066" bIns="49533"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721106"/>
            <a:ext cx="3077739" cy="511731"/>
          </a:xfrm>
          <a:prstGeom prst="rect">
            <a:avLst/>
          </a:prstGeom>
        </p:spPr>
        <p:txBody>
          <a:bodyPr vert="horz" lIns="99066" tIns="49533" rIns="99066" bIns="49533" rtlCol="0" anchor="b"/>
          <a:lstStyle>
            <a:lvl1pPr algn="l">
              <a:defRPr sz="1300"/>
            </a:lvl1pPr>
          </a:lstStyle>
          <a:p>
            <a:endParaRPr lang="de-DE"/>
          </a:p>
        </p:txBody>
      </p:sp>
      <p:sp>
        <p:nvSpPr>
          <p:cNvPr id="7" name="Foliennummernplatzhalter 6"/>
          <p:cNvSpPr>
            <a:spLocks noGrp="1"/>
          </p:cNvSpPr>
          <p:nvPr>
            <p:ph type="sldNum" sz="quarter" idx="5"/>
          </p:nvPr>
        </p:nvSpPr>
        <p:spPr>
          <a:xfrm>
            <a:off x="4023092" y="9721106"/>
            <a:ext cx="3077739" cy="511731"/>
          </a:xfrm>
          <a:prstGeom prst="rect">
            <a:avLst/>
          </a:prstGeom>
        </p:spPr>
        <p:txBody>
          <a:bodyPr vert="horz" lIns="99066" tIns="49533" rIns="99066" bIns="49533" rtlCol="0" anchor="b"/>
          <a:lstStyle>
            <a:lvl1pPr algn="r">
              <a:defRPr sz="1300"/>
            </a:lvl1pPr>
          </a:lstStyle>
          <a:p>
            <a:fld id="{2286E2BA-BB2F-4E81-8782-3C51E79584DE}" type="slidenum">
              <a:rPr lang="de-DE" smtClean="0"/>
              <a:t>‹#›</a:t>
            </a:fld>
            <a:endParaRPr lang="de-DE"/>
          </a:p>
        </p:txBody>
      </p:sp>
    </p:spTree>
    <p:extLst>
      <p:ext uri="{BB962C8B-B14F-4D97-AF65-F5344CB8AC3E}">
        <p14:creationId xmlns:p14="http://schemas.microsoft.com/office/powerpoint/2010/main" val="1247000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1</a:t>
            </a:fld>
            <a:endParaRPr lang="de-DE"/>
          </a:p>
        </p:txBody>
      </p:sp>
    </p:spTree>
    <p:extLst>
      <p:ext uri="{BB962C8B-B14F-4D97-AF65-F5344CB8AC3E}">
        <p14:creationId xmlns:p14="http://schemas.microsoft.com/office/powerpoint/2010/main" val="2508930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a:p>
            <a:pPr marL="0" indent="0">
              <a:buFont typeface="Arial" panose="020B0604020202020204" pitchFamily="34" charset="0"/>
              <a:buNone/>
            </a:pPr>
            <a:r>
              <a:rPr lang="de-DE" dirty="0"/>
              <a:t>Nun zurück zum </a:t>
            </a:r>
            <a:r>
              <a:rPr lang="de-DE" dirty="0" err="1"/>
              <a:t>nomologischen</a:t>
            </a:r>
            <a:r>
              <a:rPr lang="de-DE" dirty="0"/>
              <a:t> </a:t>
            </a:r>
            <a:r>
              <a:rPr lang="de-DE" dirty="0" err="1"/>
              <a:t>Netwerk</a:t>
            </a:r>
            <a:r>
              <a:rPr lang="de-DE" dirty="0"/>
              <a:t>… v.a. im Kontext: „Inhaltsvalidität“</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Definition: …</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Gut befreundet mit: Augenschein-und logischen Validität</a:t>
            </a:r>
          </a:p>
          <a:p>
            <a:pPr marL="0" indent="0">
              <a:buFont typeface="Arial" panose="020B0604020202020204" pitchFamily="34" charset="0"/>
              <a:buNone/>
            </a:pPr>
            <a:r>
              <a:rPr lang="de-DE" dirty="0"/>
              <a:t>-&gt; logische Validität &amp; Inhaltsvalidität oft schwer trennbar!</a:t>
            </a:r>
          </a:p>
          <a:p>
            <a:pPr marL="0" indent="0">
              <a:buFont typeface="Arial" panose="020B0604020202020204" pitchFamily="34" charset="0"/>
              <a:buNone/>
            </a:pPr>
            <a:endParaRPr lang="de-DE" dirty="0"/>
          </a:p>
          <a:p>
            <a:pPr marL="0" indent="0">
              <a:buFont typeface="Arial" panose="020B0604020202020204" pitchFamily="34" charset="0"/>
              <a:buNone/>
            </a:pPr>
            <a:r>
              <a:rPr lang="de-DE" u="sng" dirty="0"/>
              <a:t>Rückfrage</a:t>
            </a:r>
            <a:r>
              <a:rPr lang="de-DE" dirty="0"/>
              <a:t>: </a:t>
            </a:r>
            <a:r>
              <a:rPr lang="de-DE" dirty="0" err="1"/>
              <a:t>Augescheinvalidität</a:t>
            </a:r>
            <a:r>
              <a:rPr lang="de-DE" dirty="0"/>
              <a:t>?</a:t>
            </a:r>
          </a:p>
          <a:p>
            <a:pPr marL="0" indent="0">
              <a:buFont typeface="Arial" panose="020B0604020202020204" pitchFamily="34" charset="0"/>
              <a:buNone/>
            </a:pPr>
            <a:r>
              <a:rPr lang="de-DE" dirty="0"/>
              <a:t>-&gt; dass selbst ein Laie unmittelbar den Zusammenhang zwischen Item und gemessenem Konstrukt </a:t>
            </a:r>
          </a:p>
          <a:p>
            <a:pPr marL="0" indent="0">
              <a:buFont typeface="Arial" panose="020B0604020202020204" pitchFamily="34" charset="0"/>
              <a:buNone/>
            </a:pPr>
            <a:endParaRPr lang="de-DE" dirty="0"/>
          </a:p>
          <a:p>
            <a:pPr marL="0" indent="0">
              <a:buFont typeface="Arial" panose="020B0604020202020204" pitchFamily="34" charset="0"/>
              <a:buNone/>
            </a:pPr>
            <a:r>
              <a:rPr lang="de-DE" u="sng" dirty="0"/>
              <a:t>Rückfrage : </a:t>
            </a:r>
            <a:r>
              <a:rPr lang="de-DE" u="sng" dirty="0" err="1"/>
              <a:t>Rückfrage</a:t>
            </a:r>
            <a:r>
              <a:rPr lang="de-DE" u="none" dirty="0" err="1"/>
              <a:t>Problem</a:t>
            </a:r>
            <a:r>
              <a:rPr lang="de-DE" u="none" dirty="0"/>
              <a:t>:</a:t>
            </a:r>
            <a:r>
              <a:rPr lang="de-DE" dirty="0"/>
              <a:t> oft </a:t>
            </a:r>
            <a:r>
              <a:rPr lang="de-DE" dirty="0">
                <a:sym typeface="Wingdings" pitchFamily="2" charset="2"/>
              </a:rPr>
              <a:t>kein ausreichendes </a:t>
            </a:r>
            <a:r>
              <a:rPr lang="de-DE" dirty="0" err="1">
                <a:sym typeface="Wingdings" pitchFamily="2" charset="2"/>
              </a:rPr>
              <a:t>Validitätskriterium</a:t>
            </a:r>
            <a:r>
              <a:rPr lang="de-DE" dirty="0">
                <a:sym typeface="Wingdings" pitchFamily="2" charset="2"/>
              </a:rPr>
              <a:t> für die Güte eines Testkennwerts</a:t>
            </a:r>
          </a:p>
          <a:p>
            <a:pPr marL="0" indent="0">
              <a:buFont typeface="Arial" panose="020B0604020202020204" pitchFamily="34" charset="0"/>
              <a:buNone/>
            </a:pPr>
            <a:endParaRPr lang="de-DE" dirty="0">
              <a:sym typeface="Wingdings" pitchFamily="2" charset="2"/>
            </a:endParaRPr>
          </a:p>
          <a:p>
            <a:pPr marL="0" indent="0">
              <a:buFont typeface="Arial" panose="020B0604020202020204" pitchFamily="34" charset="0"/>
              <a:buNone/>
            </a:pPr>
            <a:r>
              <a:rPr lang="de-DE" u="sng" dirty="0">
                <a:sym typeface="Wingdings" pitchFamily="2" charset="2"/>
              </a:rPr>
              <a:t>Folie ignorieren</a:t>
            </a:r>
          </a:p>
          <a:p>
            <a:pPr marL="0" indent="0">
              <a:buFont typeface="Arial" panose="020B0604020202020204" pitchFamily="34" charset="0"/>
              <a:buNone/>
            </a:pPr>
            <a:endParaRPr lang="de-DE" dirty="0">
              <a:sym typeface="Wingdings" pitchFamily="2" charset="2"/>
            </a:endParaRPr>
          </a:p>
        </p:txBody>
      </p:sp>
      <p:sp>
        <p:nvSpPr>
          <p:cNvPr id="4" name="Foliennummernplatzhalter 3"/>
          <p:cNvSpPr>
            <a:spLocks noGrp="1"/>
          </p:cNvSpPr>
          <p:nvPr>
            <p:ph type="sldNum" sz="quarter" idx="5"/>
          </p:nvPr>
        </p:nvSpPr>
        <p:spPr/>
        <p:txBody>
          <a:bodyPr/>
          <a:lstStyle/>
          <a:p>
            <a:fld id="{2286E2BA-BB2F-4E81-8782-3C51E79584DE}" type="slidenum">
              <a:rPr lang="de-DE" smtClean="0"/>
              <a:t>10</a:t>
            </a:fld>
            <a:endParaRPr lang="de-DE"/>
          </a:p>
        </p:txBody>
      </p:sp>
    </p:spTree>
    <p:extLst>
      <p:ext uri="{BB962C8B-B14F-4D97-AF65-F5344CB8AC3E}">
        <p14:creationId xmlns:p14="http://schemas.microsoft.com/office/powerpoint/2010/main" val="2023966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a:p>
            <a:pPr marL="0" indent="0">
              <a:buFont typeface="Arial" panose="020B0604020202020204" pitchFamily="34" charset="0"/>
              <a:buNone/>
            </a:pPr>
            <a:r>
              <a:rPr lang="de-DE" dirty="0"/>
              <a:t>Einstiegsfrage: Was sind </a:t>
            </a:r>
            <a:r>
              <a:rPr lang="de-DE" i="1" dirty="0"/>
              <a:t>operational-definierte Merkmale</a:t>
            </a:r>
            <a:endParaRPr lang="de-DE" dirty="0"/>
          </a:p>
          <a:p>
            <a:pPr marL="0" indent="0">
              <a:buFont typeface="Arial" panose="020B0604020202020204" pitchFamily="34" charset="0"/>
              <a:buNone/>
            </a:pPr>
            <a:r>
              <a:rPr lang="de-DE" dirty="0"/>
              <a:t>-&gt; Merkmal wird durch Testinhalt (d.h. Items) bestimmt</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Zu 1) Bei operational-definierten Merkmalen bezieht sich die Inhaltsvalidität auf die </a:t>
            </a:r>
            <a:r>
              <a:rPr lang="de-DE" i="1" dirty="0"/>
              <a:t>verallgemeinernde</a:t>
            </a:r>
            <a:r>
              <a:rPr lang="de-DE" dirty="0"/>
              <a:t> Interpretation</a:t>
            </a:r>
          </a:p>
          <a:p>
            <a:pPr marL="0" indent="0">
              <a:buFont typeface="Arial" panose="020B0604020202020204" pitchFamily="34" charset="0"/>
              <a:buNone/>
            </a:pPr>
            <a:endParaRPr lang="de-D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u="sng" dirty="0"/>
              <a:t>Rückfrage (1.1)</a:t>
            </a:r>
            <a:r>
              <a:rPr lang="de-DE" dirty="0"/>
              <a:t>: </a:t>
            </a:r>
            <a:r>
              <a:rPr lang="de-DE" dirty="0">
                <a:solidFill>
                  <a:schemeClr val="accent2"/>
                </a:solidFill>
              </a:rPr>
              <a:t>Was könnte mit einer verallgemeinernden Interpretation gemeint sein?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sz="1200" dirty="0">
                <a:sym typeface="Symbol" pitchFamily="2" charset="2"/>
              </a:rPr>
              <a:t>-&gt; Nachweis, dass Items des Tests die definierten Konstrukte hinreichend gut </a:t>
            </a:r>
            <a:r>
              <a:rPr lang="de-DE" sz="1200" i="1" dirty="0">
                <a:sym typeface="Symbol" pitchFamily="2" charset="2"/>
              </a:rPr>
              <a:t>repräsentieren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sz="1200" dirty="0">
                <a:sym typeface="Symbol" pitchFamily="2" charset="2"/>
              </a:rPr>
              <a:t>-&gt; (1.2.) d.h., von den Antworten in den bearbeiteten Items soll auf potenzielle Antworten im </a:t>
            </a:r>
            <a:r>
              <a:rPr lang="de-DE" sz="1200" dirty="0" err="1">
                <a:sym typeface="Symbol" pitchFamily="2" charset="2"/>
              </a:rPr>
              <a:t>Itemuniversum</a:t>
            </a:r>
            <a:r>
              <a:rPr lang="de-DE" sz="1200" dirty="0">
                <a:sym typeface="Symbol" pitchFamily="2" charset="2"/>
              </a:rPr>
              <a:t> geschlossen werden</a:t>
            </a:r>
            <a:endParaRPr lang="de-DE" sz="1200" i="1" dirty="0">
              <a:sym typeface="Symbol" pitchFamily="2" charset="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DE" sz="1200" dirty="0">
              <a:sym typeface="Symbol" pitchFamily="2" charset="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sz="1200" u="sng" dirty="0">
                <a:sym typeface="Symbol" pitchFamily="2" charset="2"/>
              </a:rPr>
              <a:t>Rückfrage (1.3): </a:t>
            </a:r>
            <a:r>
              <a:rPr lang="de-DE" sz="1200" dirty="0" err="1">
                <a:solidFill>
                  <a:schemeClr val="accent2"/>
                </a:solidFill>
                <a:sym typeface="Symbol" pitchFamily="2" charset="2"/>
              </a:rPr>
              <a:t>Itemuniversum</a:t>
            </a:r>
            <a:r>
              <a:rPr lang="de-DE" sz="1200" dirty="0">
                <a:sym typeface="Symbol" pitchFamily="2" charset="2"/>
              </a:rPr>
              <a:t>: Was war das nochmal?</a:t>
            </a:r>
            <a:endParaRPr lang="de-DE" dirty="0">
              <a:sym typeface="Symbol" pitchFamily="2" charset="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sz="1200" u="none" dirty="0">
                <a:sym typeface="Symbol" pitchFamily="2" charset="2"/>
              </a:rPr>
              <a:t>-&gt; </a:t>
            </a:r>
            <a:r>
              <a:rPr lang="de-DE" sz="1200" dirty="0">
                <a:sym typeface="Symbol" pitchFamily="2" charset="2"/>
              </a:rPr>
              <a:t> hypothetische Menge aller möglicher Items</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u="sng" dirty="0"/>
              <a:t>Rückfrage</a:t>
            </a:r>
            <a:r>
              <a:rPr lang="de-DE" dirty="0"/>
              <a:t> (2): Was könnten Belege für eine hinreichende </a:t>
            </a:r>
            <a:r>
              <a:rPr lang="de-DE" dirty="0" err="1"/>
              <a:t>Repräsentativtität</a:t>
            </a:r>
            <a:r>
              <a:rPr lang="de-DE" dirty="0"/>
              <a:t> der Items sein?</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zu 2.2):</a:t>
            </a:r>
          </a:p>
          <a:p>
            <a:pPr marL="0" indent="0">
              <a:buFont typeface="Arial" panose="020B0604020202020204" pitchFamily="34" charset="0"/>
              <a:buNone/>
            </a:pPr>
            <a:r>
              <a:rPr lang="de-DE" dirty="0">
                <a:sym typeface="Wingdings" pitchFamily="2" charset="2"/>
              </a:rPr>
              <a:t>- Leitfrage (</a:t>
            </a:r>
            <a:r>
              <a:rPr lang="de-DE" dirty="0" err="1">
                <a:sym typeface="Wingdings" pitchFamily="2" charset="2"/>
              </a:rPr>
              <a:t>Itemebene</a:t>
            </a:r>
            <a:r>
              <a:rPr lang="de-DE" dirty="0">
                <a:sym typeface="Wingdings" pitchFamily="2" charset="2"/>
              </a:rPr>
              <a:t>): Ist unser Item ein Teil der interessierenden Gesamtheit möglicher Items zur Erfassung des Konstrukts?</a:t>
            </a:r>
          </a:p>
          <a:p>
            <a:pPr marL="0" indent="0">
              <a:buFont typeface="Arial" panose="020B0604020202020204" pitchFamily="34" charset="0"/>
              <a:buNone/>
            </a:pPr>
            <a:r>
              <a:rPr lang="de-DE" dirty="0">
                <a:sym typeface="Wingdings" pitchFamily="2" charset="2"/>
              </a:rPr>
              <a:t>- Leitfrage (Gesamttest-Ebene): Sind unsere Test-Items eine repräsentative Auswahl der uns interessierenden Gesamtheit möglicher Items?</a:t>
            </a: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11</a:t>
            </a:fld>
            <a:endParaRPr lang="de-DE"/>
          </a:p>
        </p:txBody>
      </p:sp>
    </p:spTree>
    <p:extLst>
      <p:ext uri="{BB962C8B-B14F-4D97-AF65-F5344CB8AC3E}">
        <p14:creationId xmlns:p14="http://schemas.microsoft.com/office/powerpoint/2010/main" val="3017741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a:p>
            <a:pPr marL="0" indent="0">
              <a:buFont typeface="Arial" panose="020B0604020202020204" pitchFamily="34" charset="0"/>
              <a:buNone/>
            </a:pPr>
            <a:r>
              <a:rPr lang="en-GB" dirty="0" err="1">
                <a:effectLst/>
              </a:rPr>
              <a:t>Einstiegsfrage</a:t>
            </a:r>
            <a:r>
              <a:rPr lang="en-GB" dirty="0">
                <a:effectLst/>
              </a:rPr>
              <a:t>: Was </a:t>
            </a:r>
            <a:r>
              <a:rPr lang="en-GB" dirty="0" err="1">
                <a:effectLst/>
              </a:rPr>
              <a:t>ist</a:t>
            </a:r>
            <a:r>
              <a:rPr lang="en-GB" dirty="0">
                <a:effectLst/>
              </a:rPr>
              <a:t> </a:t>
            </a:r>
            <a:r>
              <a:rPr lang="en-GB" dirty="0" err="1">
                <a:effectLst/>
              </a:rPr>
              <a:t>ein</a:t>
            </a:r>
            <a:r>
              <a:rPr lang="en-GB" dirty="0">
                <a:effectLst/>
              </a:rPr>
              <a:t> </a:t>
            </a:r>
            <a:r>
              <a:rPr lang="en-GB" i="1" dirty="0" err="1">
                <a:effectLst/>
              </a:rPr>
              <a:t>theoretisch-definiertes</a:t>
            </a:r>
            <a:r>
              <a:rPr lang="en-GB" dirty="0">
                <a:effectLst/>
              </a:rPr>
              <a:t> </a:t>
            </a:r>
            <a:r>
              <a:rPr lang="en-GB" i="0" dirty="0" err="1">
                <a:effectLst/>
              </a:rPr>
              <a:t>Merkmal</a:t>
            </a:r>
            <a:r>
              <a:rPr lang="en-GB" dirty="0">
                <a:effectLst/>
              </a:rPr>
              <a:t>.</a:t>
            </a:r>
          </a:p>
          <a:p>
            <a:pPr marL="0" indent="0">
              <a:buFont typeface="Arial" panose="020B0604020202020204" pitchFamily="34" charset="0"/>
              <a:buNone/>
            </a:pPr>
            <a:r>
              <a:rPr lang="en-GB" dirty="0">
                <a:effectLst/>
              </a:rPr>
              <a:t>-&gt; </a:t>
            </a:r>
            <a:r>
              <a:rPr lang="en-GB" dirty="0" err="1">
                <a:effectLst/>
              </a:rPr>
              <a:t>Konstrukt</a:t>
            </a:r>
            <a:r>
              <a:rPr lang="en-GB" dirty="0"/>
              <a:t> </a:t>
            </a:r>
            <a:r>
              <a:rPr lang="en-GB" dirty="0" err="1"/>
              <a:t>wird</a:t>
            </a:r>
            <a:r>
              <a:rPr lang="en-GB" dirty="0"/>
              <a:t> </a:t>
            </a:r>
            <a:r>
              <a:rPr lang="en-GB" dirty="0" err="1"/>
              <a:t>im</a:t>
            </a:r>
            <a:r>
              <a:rPr lang="en-GB" dirty="0"/>
              <a:t> </a:t>
            </a:r>
            <a:r>
              <a:rPr lang="en-GB" dirty="0" err="1"/>
              <a:t>Rahmen</a:t>
            </a:r>
            <a:r>
              <a:rPr lang="en-GB" dirty="0"/>
              <a:t> </a:t>
            </a:r>
            <a:r>
              <a:rPr lang="en-GB" dirty="0" err="1"/>
              <a:t>einer</a:t>
            </a:r>
            <a:r>
              <a:rPr lang="en-GB" dirty="0"/>
              <a:t> </a:t>
            </a:r>
            <a:r>
              <a:rPr lang="en-GB" dirty="0" err="1">
                <a:effectLst/>
              </a:rPr>
              <a:t>Theorie</a:t>
            </a:r>
            <a:r>
              <a:rPr lang="en-GB" dirty="0">
                <a:effectLst/>
              </a:rPr>
              <a:t> </a:t>
            </a:r>
            <a:r>
              <a:rPr lang="en-GB" dirty="0" err="1">
                <a:effectLst/>
              </a:rPr>
              <a:t>definiert</a:t>
            </a:r>
            <a:r>
              <a:rPr lang="en-GB" dirty="0"/>
              <a:t>.</a:t>
            </a:r>
            <a:endParaRPr lang="de-DE" dirty="0"/>
          </a:p>
          <a:p>
            <a:pPr marL="0" indent="0">
              <a:buFont typeface="Arial" panose="020B0604020202020204" pitchFamily="34" charset="0"/>
              <a:buNone/>
            </a:pPr>
            <a:endParaRPr lang="de-D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u="sng" dirty="0"/>
              <a:t>Rückfrage: (2) </a:t>
            </a:r>
            <a:r>
              <a:rPr lang="de-DE" dirty="0">
                <a:solidFill>
                  <a:schemeClr val="accent2"/>
                </a:solidFill>
              </a:rPr>
              <a:t>Was könnte mit einer erklärenden Interpretation gemeint sein?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dirty="0"/>
              <a:t>-&gt; (2.1) Theorie: spezifiziert, worauf bestimmte Unterschiede zwischen Personen zurückzuführen sind und warum sich diese Unterschiede in den Testergebnissen widerspiegeln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dirty="0">
                <a:solidFill>
                  <a:schemeClr val="accent2"/>
                </a:solidFill>
              </a:rPr>
              <a:t>-&gt; (2.2) d.h. wir schließen von den Item-Antworten auf die latenten Konstrukte</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Inhaltsvalidität hat auch Bezug zur erklärenden Interpretation von Testergebnissen auf </a:t>
            </a:r>
            <a:r>
              <a:rPr lang="de-DE" dirty="0" err="1"/>
              <a:t>Itemebene</a:t>
            </a:r>
            <a:r>
              <a:rPr lang="de-DE" dirty="0"/>
              <a:t> </a:t>
            </a:r>
            <a:r>
              <a:rPr lang="de-DE" dirty="0">
                <a:sym typeface="Wingdings" pitchFamily="2" charset="2"/>
              </a:rPr>
              <a:t> Unterschiedliche </a:t>
            </a:r>
            <a:r>
              <a:rPr lang="de-DE" dirty="0" err="1">
                <a:sym typeface="Wingdings" pitchFamily="2" charset="2"/>
              </a:rPr>
              <a:t>Antwortenauf</a:t>
            </a:r>
            <a:r>
              <a:rPr lang="de-DE" dirty="0">
                <a:sym typeface="Wingdings" pitchFamily="2" charset="2"/>
              </a:rPr>
              <a:t> Items eines Tests können durch Unterschiede im zu erfassenden Konstrukt erklärt werden; d.h., dass aus den Antworten wird auf latente Konstrukte geschlossen </a:t>
            </a: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12</a:t>
            </a:fld>
            <a:endParaRPr lang="de-DE"/>
          </a:p>
        </p:txBody>
      </p:sp>
    </p:spTree>
    <p:extLst>
      <p:ext uri="{BB962C8B-B14F-4D97-AF65-F5344CB8AC3E}">
        <p14:creationId xmlns:p14="http://schemas.microsoft.com/office/powerpoint/2010/main" val="1722207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dirty="0"/>
              <a:t>Zu 1) Provokante These… da das </a:t>
            </a:r>
            <a:r>
              <a:rPr lang="de-DE" dirty="0" err="1"/>
              <a:t>Itemuniversum</a:t>
            </a:r>
            <a:r>
              <a:rPr lang="de-DE" dirty="0"/>
              <a:t> nicht bestimmbar ist, ist die Inhaltsvalidität nicht bestimmbar.</a:t>
            </a:r>
          </a:p>
          <a:p>
            <a:pPr marL="0" indent="0">
              <a:buFontTx/>
              <a:buNone/>
            </a:pPr>
            <a:endParaRPr lang="de-DE" dirty="0"/>
          </a:p>
          <a:p>
            <a:pPr marL="0" indent="0">
              <a:buFontTx/>
              <a:buNone/>
            </a:pPr>
            <a:r>
              <a:rPr lang="de-DE" dirty="0"/>
              <a:t>Zu 2) z.B. </a:t>
            </a:r>
            <a:r>
              <a:rPr lang="de-DE" i="1" dirty="0" err="1"/>
              <a:t>emprisiche</a:t>
            </a:r>
            <a:r>
              <a:rPr lang="de-DE" dirty="0"/>
              <a:t> Problem: es gibt keinen Koeffizienten der Inhaltsvalidität</a:t>
            </a:r>
          </a:p>
          <a:p>
            <a:pPr marL="0" indent="0">
              <a:buFontTx/>
              <a:buNone/>
            </a:pPr>
            <a:r>
              <a:rPr lang="de-DE" dirty="0"/>
              <a:t>(Gegenargument: z.B. Korrelation mit Außenkriterium)</a:t>
            </a:r>
          </a:p>
          <a:p>
            <a:pPr marL="0" indent="0">
              <a:buFontTx/>
              <a:buNone/>
            </a:pPr>
            <a:r>
              <a:rPr lang="de-DE" dirty="0"/>
              <a:t>Zusätzlich: </a:t>
            </a:r>
            <a:r>
              <a:rPr lang="de-DE" i="1" dirty="0"/>
              <a:t>theoretisch</a:t>
            </a:r>
            <a:r>
              <a:rPr lang="de-DE" dirty="0"/>
              <a:t> teilweise keine Definitionen zu Konstrukten vorhanden!</a:t>
            </a:r>
          </a:p>
          <a:p>
            <a:pPr marL="0" indent="0">
              <a:buFontTx/>
              <a:buNone/>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u="sng" dirty="0"/>
              <a:t>Rückfrage</a:t>
            </a:r>
            <a:r>
              <a:rPr lang="de-DE" dirty="0"/>
              <a:t>: </a:t>
            </a:r>
            <a:r>
              <a:rPr lang="de-DE" dirty="0">
                <a:solidFill>
                  <a:schemeClr val="accent2"/>
                </a:solidFill>
                <a:sym typeface="Symbol" pitchFamily="2" charset="2"/>
              </a:rPr>
              <a:t>Können wir deshalb die Inhaltsvalidität einfach auslassen? Ja, warum? – Nein, warum?</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solidFill>
                <a:schemeClr val="accent2"/>
              </a:solidFill>
              <a:sym typeface="Symbol"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chemeClr val="accent2"/>
                </a:solidFill>
                <a:sym typeface="Symbol" pitchFamily="2" charset="2"/>
              </a:rPr>
              <a:t>Folgeüberlegung: Weshalb ist die Prüfung trotzdem </a:t>
            </a:r>
            <a:r>
              <a:rPr lang="de-DE" dirty="0" err="1">
                <a:solidFill>
                  <a:schemeClr val="accent2"/>
                </a:solidFill>
                <a:sym typeface="Symbol" pitchFamily="2" charset="2"/>
              </a:rPr>
              <a:t>wichitig</a:t>
            </a:r>
            <a:r>
              <a:rPr lang="de-DE" dirty="0">
                <a:solidFill>
                  <a:schemeClr val="accent2"/>
                </a:solidFill>
                <a:sym typeface="Symbol" pitchFamily="2" charset="2"/>
              </a:rPr>
              <a:t>?</a:t>
            </a:r>
          </a:p>
          <a:p>
            <a:pPr marL="0" indent="0">
              <a:buFontTx/>
              <a:buNone/>
            </a:pPr>
            <a:r>
              <a:rPr lang="de-DE" dirty="0"/>
              <a:t>-&gt;</a:t>
            </a:r>
          </a:p>
          <a:p>
            <a:pPr marL="0" indent="0">
              <a:buFontTx/>
              <a:buNone/>
            </a:pPr>
            <a:endParaRPr lang="de-DE" dirty="0"/>
          </a:p>
          <a:p>
            <a:pPr marL="0" indent="0">
              <a:buFontTx/>
              <a:buNone/>
            </a:pPr>
            <a:r>
              <a:rPr lang="de-DE" dirty="0"/>
              <a:t>Nein, wir sollten sie nicht überspringen, denn mangelnde Überlegungen im Konstruktionsprozess und die anschließende Berechnung ohne Vorüberlegungen haben die Konsequenz von unzureichenden Verfahren</a:t>
            </a:r>
          </a:p>
        </p:txBody>
      </p:sp>
      <p:sp>
        <p:nvSpPr>
          <p:cNvPr id="4" name="Foliennummernplatzhalter 3"/>
          <p:cNvSpPr>
            <a:spLocks noGrp="1"/>
          </p:cNvSpPr>
          <p:nvPr>
            <p:ph type="sldNum" sz="quarter" idx="5"/>
          </p:nvPr>
        </p:nvSpPr>
        <p:spPr/>
        <p:txBody>
          <a:bodyPr/>
          <a:lstStyle/>
          <a:p>
            <a:fld id="{2286E2BA-BB2F-4E81-8782-3C51E79584DE}" type="slidenum">
              <a:rPr lang="de-DE" smtClean="0"/>
              <a:t>13</a:t>
            </a:fld>
            <a:endParaRPr lang="de-DE"/>
          </a:p>
        </p:txBody>
      </p:sp>
    </p:spTree>
    <p:extLst>
      <p:ext uri="{BB962C8B-B14F-4D97-AF65-F5344CB8AC3E}">
        <p14:creationId xmlns:p14="http://schemas.microsoft.com/office/powerpoint/2010/main" val="1663448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Zu Definition: es geht darum, inwieweit sich theoretisch (vorhergesagter) Zusammenhänge latenter Konstrukte durch empirischer Daten bestätigen lassen.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Wichtige Voraussetzung daher: Die theoretische/empirische Fundierung ist nachzuweisen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u="sng" kern="1200" dirty="0">
                <a:solidFill>
                  <a:schemeClr val="tx1"/>
                </a:solidFill>
                <a:effectLst/>
                <a:latin typeface="+mn-lt"/>
                <a:ea typeface="+mn-ea"/>
                <a:cs typeface="+mn-cs"/>
              </a:rPr>
              <a:t>Rückfrage (1)</a:t>
            </a:r>
            <a:r>
              <a:rPr lang="de-DE" sz="1200" kern="1200" dirty="0">
                <a:solidFill>
                  <a:schemeClr val="tx1"/>
                </a:solidFill>
                <a:effectLst/>
                <a:latin typeface="+mn-lt"/>
                <a:ea typeface="+mn-ea"/>
                <a:cs typeface="+mn-cs"/>
              </a:rPr>
              <a:t>:  Was wäre zwei zentrale </a:t>
            </a:r>
            <a:r>
              <a:rPr lang="de-DE" sz="1200" i="1" kern="1200" dirty="0">
                <a:solidFill>
                  <a:schemeClr val="tx1"/>
                </a:solidFill>
                <a:effectLst/>
                <a:latin typeface="+mn-lt"/>
                <a:ea typeface="+mn-ea"/>
                <a:cs typeface="+mn-cs"/>
              </a:rPr>
              <a:t>Indikatoren</a:t>
            </a:r>
            <a:r>
              <a:rPr lang="de-DE" sz="1200" kern="1200" dirty="0">
                <a:solidFill>
                  <a:schemeClr val="tx1"/>
                </a:solidFill>
                <a:effectLst/>
                <a:latin typeface="+mn-lt"/>
                <a:ea typeface="+mn-ea"/>
                <a:cs typeface="+mn-cs"/>
              </a:rPr>
              <a:t> einer solchen „Fundierung“?</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-&gt; Nachweise über die (1) </a:t>
            </a:r>
            <a:r>
              <a:rPr lang="de-DE" sz="1200" kern="1200" dirty="0" err="1">
                <a:solidFill>
                  <a:schemeClr val="tx1"/>
                </a:solidFill>
                <a:effectLst/>
                <a:latin typeface="+mn-lt"/>
                <a:ea typeface="+mn-ea"/>
                <a:cs typeface="+mn-cs"/>
              </a:rPr>
              <a:t>Dimensionalität</a:t>
            </a:r>
            <a:r>
              <a:rPr lang="de-DE" sz="1200" kern="1200" dirty="0">
                <a:solidFill>
                  <a:schemeClr val="tx1"/>
                </a:solidFill>
                <a:effectLst/>
                <a:latin typeface="+mn-lt"/>
                <a:ea typeface="+mn-ea"/>
                <a:cs typeface="+mn-cs"/>
              </a:rPr>
              <a:t> &amp; (2) Struktur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Zu 2: letztlich 2 </a:t>
            </a:r>
            <a:r>
              <a:rPr lang="de-DE" sz="1200" kern="1200" dirty="0" err="1">
                <a:solidFill>
                  <a:schemeClr val="tx1"/>
                </a:solidFill>
                <a:effectLst/>
                <a:latin typeface="+mn-lt"/>
                <a:ea typeface="+mn-ea"/>
                <a:cs typeface="+mn-cs"/>
              </a:rPr>
              <a:t>Analysebenen</a:t>
            </a:r>
            <a:r>
              <a:rPr lang="de-DE" sz="1200" kern="1200" dirty="0">
                <a:solidFill>
                  <a:schemeClr val="tx1"/>
                </a:solidFill>
                <a:effectLst/>
                <a:latin typeface="+mn-lt"/>
                <a:ea typeface="+mn-ea"/>
                <a:cs typeface="+mn-cs"/>
              </a:rPr>
              <a:t> zum prüfen den </a:t>
            </a:r>
            <a:r>
              <a:rPr lang="de-DE" sz="1200" kern="1200" dirty="0" err="1">
                <a:solidFill>
                  <a:schemeClr val="tx1"/>
                </a:solidFill>
                <a:effectLst/>
                <a:latin typeface="+mn-lt"/>
                <a:ea typeface="+mn-ea"/>
                <a:cs typeface="+mn-cs"/>
              </a:rPr>
              <a:t>Konstruktvalitität</a:t>
            </a:r>
            <a:r>
              <a:rPr lang="de-DE"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sym typeface="Wingdings" pitchFamily="2" charset="2"/>
              </a:rPr>
              <a:t>Itemebene</a:t>
            </a:r>
            <a:r>
              <a:rPr lang="de-DE" dirty="0">
                <a:sym typeface="Wingdings" pitchFamily="2" charset="2"/>
              </a:rPr>
              <a:t> &amp; Testebene</a:t>
            </a:r>
          </a:p>
          <a:p>
            <a:pPr marL="0" indent="0">
              <a:buFontTx/>
              <a:buNone/>
            </a:pP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14</a:t>
            </a:fld>
            <a:endParaRPr lang="de-DE"/>
          </a:p>
        </p:txBody>
      </p:sp>
    </p:spTree>
    <p:extLst>
      <p:ext uri="{BB962C8B-B14F-4D97-AF65-F5344CB8AC3E}">
        <p14:creationId xmlns:p14="http://schemas.microsoft.com/office/powerpoint/2010/main" val="3935803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de-DE" dirty="0"/>
              <a:t>Stichwort „Überprüfung der </a:t>
            </a:r>
            <a:r>
              <a:rPr lang="de-DE" dirty="0" err="1"/>
              <a:t>Dimensionalität</a:t>
            </a:r>
            <a:r>
              <a:rPr lang="de-DE" dirty="0"/>
              <a:t>“? -&gt; im Reich der “</a:t>
            </a:r>
            <a:r>
              <a:rPr lang="de-DE" dirty="0" err="1"/>
              <a:t>faktoriellen</a:t>
            </a:r>
            <a:r>
              <a:rPr lang="de-DE" dirty="0"/>
              <a:t> Validität“</a:t>
            </a:r>
          </a:p>
          <a:p>
            <a:pPr marL="0" indent="0">
              <a:buFontTx/>
              <a:buNone/>
            </a:pPr>
            <a:endParaRPr lang="de-DE" dirty="0"/>
          </a:p>
          <a:p>
            <a:pPr marL="0" indent="0">
              <a:buFontTx/>
              <a:buNone/>
            </a:pPr>
            <a:r>
              <a:rPr lang="de-DE" u="sng" dirty="0"/>
              <a:t>Rückfrage (1.2):</a:t>
            </a:r>
            <a:r>
              <a:rPr lang="de-DE" u="none" dirty="0"/>
              <a:t> Apropos „</a:t>
            </a:r>
            <a:r>
              <a:rPr lang="de-DE" u="none" dirty="0" err="1"/>
              <a:t>Dimensionalität</a:t>
            </a:r>
            <a:r>
              <a:rPr lang="de-DE" u="none" dirty="0"/>
              <a:t>“</a:t>
            </a:r>
            <a:r>
              <a:rPr lang="de-DE" dirty="0"/>
              <a:t> Welche Verfahren kennengelernt/gehört?</a:t>
            </a:r>
          </a:p>
          <a:p>
            <a:pPr marL="0" indent="0">
              <a:buFontTx/>
              <a:buNone/>
            </a:pPr>
            <a:endParaRPr lang="de-DE" dirty="0"/>
          </a:p>
          <a:p>
            <a:pPr marL="0" indent="0">
              <a:buFontTx/>
              <a:buNone/>
            </a:pPr>
            <a:r>
              <a:rPr lang="de-DE" dirty="0"/>
              <a:t>Zu 1.1) Worum ging‘s bei der </a:t>
            </a:r>
            <a:r>
              <a:rPr lang="de-DE" dirty="0" err="1"/>
              <a:t>Dimensionalitätsprüfung</a:t>
            </a:r>
            <a:r>
              <a:rPr lang="de-DE" dirty="0"/>
              <a:t> nochmal?</a:t>
            </a:r>
          </a:p>
          <a:p>
            <a:pPr marL="0" indent="0">
              <a:buFontTx/>
              <a:buNone/>
            </a:pPr>
            <a:endParaRPr lang="de-DE" dirty="0"/>
          </a:p>
          <a:p>
            <a:pPr marL="0" indent="0">
              <a:buFontTx/>
              <a:buNone/>
            </a:pPr>
            <a:r>
              <a:rPr lang="de-DE" dirty="0"/>
              <a:t>z.B. EFA: Frage: finden wir damit tatsächlich 3 Konstrukte die wir theoretisch erwartet haben?</a:t>
            </a:r>
          </a:p>
          <a:p>
            <a:pPr marL="0" indent="0">
              <a:buFontTx/>
              <a:buNone/>
            </a:pPr>
            <a:endParaRPr lang="de-DE" dirty="0"/>
          </a:p>
          <a:p>
            <a:pPr marL="0" indent="0">
              <a:buFontTx/>
              <a:buNone/>
            </a:pPr>
            <a:r>
              <a:rPr lang="de-DE" dirty="0"/>
              <a:t>Note: (EFA </a:t>
            </a:r>
            <a:r>
              <a:rPr lang="de-DE" i="1" dirty="0"/>
              <a:t>kein</a:t>
            </a:r>
            <a:r>
              <a:rPr lang="de-DE" dirty="0"/>
              <a:t> „</a:t>
            </a:r>
            <a:r>
              <a:rPr lang="de-DE" dirty="0" err="1"/>
              <a:t>struckturprüfendes</a:t>
            </a:r>
            <a:r>
              <a:rPr lang="de-DE" dirty="0"/>
              <a:t>“ sondern „entdeckendes Verfahren“)</a:t>
            </a:r>
          </a:p>
          <a:p>
            <a:pPr marL="0" indent="0">
              <a:buFontTx/>
              <a:buNone/>
            </a:pPr>
            <a:endParaRPr lang="de-DE" dirty="0"/>
          </a:p>
          <a:p>
            <a:pPr marL="0" indent="0">
              <a:buFontTx/>
              <a:buNone/>
            </a:pPr>
            <a:r>
              <a:rPr lang="de-DE" dirty="0"/>
              <a:t>-&gt; CFA (Bild) einblenden</a:t>
            </a:r>
          </a:p>
          <a:p>
            <a:pPr marL="0" indent="0">
              <a:buFontTx/>
              <a:buNone/>
            </a:pPr>
            <a:endParaRPr lang="de-DE" dirty="0"/>
          </a:p>
          <a:p>
            <a:pPr marL="0" indent="0">
              <a:buFontTx/>
              <a:buNone/>
            </a:pPr>
            <a:r>
              <a:rPr lang="de-DE" dirty="0"/>
              <a:t>Zu 1.3) insgesamt ist das Ziel, …</a:t>
            </a:r>
          </a:p>
          <a:p>
            <a:pPr marL="0" indent="0">
              <a:buFontTx/>
              <a:buNone/>
            </a:pP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15</a:t>
            </a:fld>
            <a:endParaRPr lang="de-DE"/>
          </a:p>
        </p:txBody>
      </p:sp>
    </p:spTree>
    <p:extLst>
      <p:ext uri="{BB962C8B-B14F-4D97-AF65-F5344CB8AC3E}">
        <p14:creationId xmlns:p14="http://schemas.microsoft.com/office/powerpoint/2010/main" val="493565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sz="1200" i="0" kern="1200" dirty="0">
                <a:solidFill>
                  <a:schemeClr val="tx1"/>
                </a:solidFill>
                <a:effectLst/>
                <a:latin typeface="+mn-lt"/>
                <a:ea typeface="+mn-ea"/>
                <a:cs typeface="+mn-cs"/>
              </a:rPr>
              <a:t>Schauen wir uns nun genauer die Analyse  der </a:t>
            </a:r>
            <a:r>
              <a:rPr lang="de-DE" sz="1200" i="1" kern="1200" dirty="0">
                <a:solidFill>
                  <a:schemeClr val="tx1"/>
                </a:solidFill>
                <a:effectLst/>
                <a:latin typeface="+mn-lt"/>
                <a:ea typeface="+mn-ea"/>
                <a:cs typeface="+mn-cs"/>
              </a:rPr>
              <a:t>Antwortprozesse</a:t>
            </a:r>
            <a:r>
              <a:rPr lang="de-DE" sz="1200" i="0" kern="1200" dirty="0">
                <a:solidFill>
                  <a:schemeClr val="tx1"/>
                </a:solidFill>
                <a:effectLst/>
                <a:latin typeface="+mn-lt"/>
                <a:ea typeface="+mn-ea"/>
                <a:cs typeface="+mn-cs"/>
              </a:rPr>
              <a:t> an</a:t>
            </a:r>
          </a:p>
          <a:p>
            <a:pPr marL="0" indent="0">
              <a:buFontTx/>
              <a:buNone/>
            </a:pPr>
            <a:endParaRPr lang="de-DE" sz="1200" i="0" kern="1200" dirty="0">
              <a:solidFill>
                <a:schemeClr val="tx1"/>
              </a:solidFill>
              <a:effectLst/>
              <a:latin typeface="+mn-lt"/>
              <a:ea typeface="+mn-ea"/>
              <a:cs typeface="+mn-cs"/>
            </a:endParaRPr>
          </a:p>
          <a:p>
            <a:pPr marL="0" indent="0">
              <a:buFontTx/>
              <a:buNone/>
            </a:pPr>
            <a:r>
              <a:rPr lang="de-DE" sz="1200" i="0" kern="1200" dirty="0">
                <a:solidFill>
                  <a:schemeClr val="tx1"/>
                </a:solidFill>
                <a:effectLst/>
                <a:latin typeface="+mn-lt"/>
                <a:ea typeface="+mn-ea"/>
                <a:cs typeface="+mn-cs"/>
              </a:rPr>
              <a:t>Zentral: Lautes Denken &amp; kognitives Interview</a:t>
            </a:r>
          </a:p>
          <a:p>
            <a:pPr marL="0" indent="0">
              <a:buFontTx/>
              <a:buNone/>
            </a:pPr>
            <a:endParaRPr lang="de-DE" sz="1200" i="0" kern="1200" dirty="0">
              <a:solidFill>
                <a:schemeClr val="tx1"/>
              </a:solidFill>
              <a:effectLst/>
              <a:latin typeface="+mn-lt"/>
              <a:ea typeface="+mn-ea"/>
              <a:cs typeface="+mn-cs"/>
            </a:endParaRPr>
          </a:p>
          <a:p>
            <a:pPr marL="0" indent="0">
              <a:buFontTx/>
              <a:buNone/>
            </a:pPr>
            <a:r>
              <a:rPr lang="de-DE" sz="1200" i="0" u="sng" kern="1200" dirty="0">
                <a:solidFill>
                  <a:schemeClr val="tx1"/>
                </a:solidFill>
                <a:effectLst/>
                <a:latin typeface="+mn-lt"/>
                <a:ea typeface="+mn-ea"/>
                <a:cs typeface="+mn-cs"/>
              </a:rPr>
              <a:t>Rückfrage (1)</a:t>
            </a:r>
            <a:r>
              <a:rPr lang="de-DE" sz="1200" i="0" kern="1200" dirty="0">
                <a:solidFill>
                  <a:schemeClr val="tx1"/>
                </a:solidFill>
                <a:effectLst/>
                <a:latin typeface="+mn-lt"/>
                <a:ea typeface="+mn-ea"/>
                <a:cs typeface="+mn-cs"/>
              </a:rPr>
              <a:t>: Idee, worum es beim Lauten Denken geht?</a:t>
            </a:r>
          </a:p>
          <a:p>
            <a:pPr marL="0" indent="0">
              <a:buFontTx/>
              <a:buNone/>
            </a:pPr>
            <a:r>
              <a:rPr lang="de-DE" sz="1200" i="0" kern="1200" dirty="0">
                <a:solidFill>
                  <a:schemeClr val="tx1"/>
                </a:solidFill>
                <a:effectLst/>
                <a:latin typeface="+mn-lt"/>
                <a:ea typeface="+mn-ea"/>
                <a:cs typeface="+mn-cs"/>
              </a:rPr>
              <a:t>-&gt; einblenden</a:t>
            </a:r>
          </a:p>
          <a:p>
            <a:pPr marL="0" indent="0">
              <a:buFontTx/>
              <a:buNone/>
            </a:pPr>
            <a:endParaRPr lang="de-DE" sz="1200" i="0" u="sng" kern="1200" dirty="0">
              <a:solidFill>
                <a:schemeClr val="tx1"/>
              </a:solidFill>
              <a:effectLst/>
              <a:latin typeface="+mn-lt"/>
              <a:ea typeface="+mn-ea"/>
              <a:cs typeface="+mn-cs"/>
            </a:endParaRPr>
          </a:p>
          <a:p>
            <a:pPr marL="0" indent="0">
              <a:buFontTx/>
              <a:buNone/>
            </a:pPr>
            <a:r>
              <a:rPr lang="de-DE" sz="1200" i="0" u="sng" kern="1200" dirty="0">
                <a:solidFill>
                  <a:schemeClr val="tx1"/>
                </a:solidFill>
                <a:effectLst/>
                <a:latin typeface="+mn-lt"/>
                <a:ea typeface="+mn-ea"/>
                <a:cs typeface="+mn-cs"/>
              </a:rPr>
              <a:t>Rückfrage (2)</a:t>
            </a:r>
            <a:r>
              <a:rPr lang="de-DE" sz="1200" i="0" kern="1200" dirty="0">
                <a:solidFill>
                  <a:schemeClr val="tx1"/>
                </a:solidFill>
                <a:effectLst/>
                <a:latin typeface="+mn-lt"/>
                <a:ea typeface="+mn-ea"/>
                <a:cs typeface="+mn-cs"/>
              </a:rPr>
              <a:t>: Idee, worum es beim kognitiven Interview geht?</a:t>
            </a:r>
          </a:p>
          <a:p>
            <a:pPr marL="0" indent="0">
              <a:buFontTx/>
              <a:buNone/>
            </a:pPr>
            <a:r>
              <a:rPr lang="de-DE" sz="1200" i="0" kern="1200" dirty="0">
                <a:solidFill>
                  <a:schemeClr val="tx1"/>
                </a:solidFill>
                <a:effectLst/>
                <a:latin typeface="+mn-lt"/>
                <a:ea typeface="+mn-ea"/>
                <a:cs typeface="+mn-cs"/>
              </a:rPr>
              <a:t>-&gt; einblenden</a:t>
            </a:r>
          </a:p>
          <a:p>
            <a:pPr marL="0" indent="0">
              <a:buFontTx/>
              <a:buNone/>
            </a:pPr>
            <a:endParaRPr lang="de-DE" sz="1200" i="0" kern="1200" dirty="0">
              <a:solidFill>
                <a:schemeClr val="tx1"/>
              </a:solidFill>
              <a:effectLst/>
              <a:latin typeface="+mn-lt"/>
              <a:ea typeface="+mn-ea"/>
              <a:cs typeface="+mn-cs"/>
            </a:endParaRPr>
          </a:p>
          <a:p>
            <a:pPr marL="0" indent="0">
              <a:buFontTx/>
              <a:buNone/>
            </a:pPr>
            <a:r>
              <a:rPr lang="de-DE" sz="1200" i="0" kern="1200" dirty="0">
                <a:solidFill>
                  <a:schemeClr val="tx1"/>
                </a:solidFill>
                <a:effectLst/>
                <a:latin typeface="+mn-lt"/>
                <a:ea typeface="+mn-ea"/>
                <a:cs typeface="+mn-cs"/>
              </a:rPr>
              <a:t>Warum machen wir das?</a:t>
            </a:r>
          </a:p>
          <a:p>
            <a:pPr marL="0" indent="0">
              <a:buFontTx/>
              <a:buNone/>
            </a:pPr>
            <a:r>
              <a:rPr lang="de-DE" sz="1200" i="0" kern="1200" dirty="0">
                <a:solidFill>
                  <a:schemeClr val="tx1"/>
                </a:solidFill>
                <a:effectLst/>
                <a:latin typeface="+mn-lt"/>
                <a:ea typeface="+mn-ea"/>
                <a:cs typeface="+mn-cs"/>
              </a:rPr>
              <a:t>-&gt; Idee: Offene Antworten können uns darüber Aufschluss geben, ob sich die Antworten auf das zu untersuchende Konstrukt beziehen</a:t>
            </a:r>
            <a:r>
              <a:rPr lang="de-DE" i="0" dirty="0">
                <a:effectLst/>
              </a:rPr>
              <a:t> </a:t>
            </a:r>
            <a:endParaRPr lang="de-DE" i="0" dirty="0"/>
          </a:p>
        </p:txBody>
      </p:sp>
      <p:sp>
        <p:nvSpPr>
          <p:cNvPr id="4" name="Foliennummernplatzhalter 3"/>
          <p:cNvSpPr>
            <a:spLocks noGrp="1"/>
          </p:cNvSpPr>
          <p:nvPr>
            <p:ph type="sldNum" sz="quarter" idx="5"/>
          </p:nvPr>
        </p:nvSpPr>
        <p:spPr/>
        <p:txBody>
          <a:bodyPr/>
          <a:lstStyle/>
          <a:p>
            <a:fld id="{2286E2BA-BB2F-4E81-8782-3C51E79584DE}" type="slidenum">
              <a:rPr lang="de-DE" smtClean="0"/>
              <a:t>16</a:t>
            </a:fld>
            <a:endParaRPr lang="de-DE"/>
          </a:p>
        </p:txBody>
      </p:sp>
    </p:spTree>
    <p:extLst>
      <p:ext uri="{BB962C8B-B14F-4D97-AF65-F5344CB8AC3E}">
        <p14:creationId xmlns:p14="http://schemas.microsoft.com/office/powerpoint/2010/main" val="3846362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dirty="0"/>
              <a:t>Switch: </a:t>
            </a:r>
            <a:r>
              <a:rPr lang="de-DE" i="1" dirty="0"/>
              <a:t>Analyse auf Testebene</a:t>
            </a:r>
          </a:p>
          <a:p>
            <a:pPr marL="0" indent="0">
              <a:buFontTx/>
              <a:buNone/>
            </a:pPr>
            <a:endParaRPr lang="de-DE" dirty="0"/>
          </a:p>
          <a:p>
            <a:pPr marL="0" indent="0">
              <a:buFontTx/>
              <a:buNone/>
            </a:pPr>
            <a:r>
              <a:rPr lang="de-DE" dirty="0"/>
              <a:t>Zu: 1.1 Ziel:  überprüfen ob das Konstrukt, für das man einen Test konstruiert hat, mit anderen relevanten Konstrukten zusammenhängt.</a:t>
            </a:r>
          </a:p>
          <a:p>
            <a:pPr marL="0" indent="0">
              <a:buFontTx/>
              <a:buNone/>
            </a:pPr>
            <a:endParaRPr lang="de-DE" dirty="0"/>
          </a:p>
          <a:p>
            <a:pPr marL="0" indent="0">
              <a:buFontTx/>
              <a:buNone/>
            </a:pPr>
            <a:r>
              <a:rPr lang="de-DE" dirty="0"/>
              <a:t>Idee: wenn die theor. Vorhersagen mit den empirischen Beobachtungen übereinstimmen</a:t>
            </a:r>
          </a:p>
          <a:p>
            <a:pPr marL="0" indent="0">
              <a:buFontTx/>
              <a:buNone/>
            </a:pPr>
            <a:r>
              <a:rPr lang="de-DE" dirty="0"/>
              <a:t>..dann sollten die Testwerte als Ausprägungen auf dem latenten Konstrukt interpretiert werden können</a:t>
            </a:r>
          </a:p>
          <a:p>
            <a:pPr marL="0" indent="0">
              <a:buFontTx/>
              <a:buNone/>
            </a:pPr>
            <a:endParaRPr lang="de-DE" dirty="0"/>
          </a:p>
          <a:p>
            <a:pPr marL="0" indent="0">
              <a:buFontTx/>
              <a:buNone/>
            </a:pPr>
            <a:r>
              <a:rPr lang="de-DE" dirty="0"/>
              <a:t>Zu 2) Systematisierung dieser Idee von </a:t>
            </a:r>
            <a:r>
              <a:rPr lang="de-DE" dirty="0" err="1"/>
              <a:t>Cronbach</a:t>
            </a:r>
            <a:r>
              <a:rPr lang="de-DE" dirty="0"/>
              <a:t> &amp; </a:t>
            </a:r>
            <a:r>
              <a:rPr lang="de-DE" dirty="0" err="1"/>
              <a:t>Meehl</a:t>
            </a:r>
            <a:r>
              <a:rPr lang="de-DE" dirty="0"/>
              <a:t> (1955)</a:t>
            </a:r>
          </a:p>
        </p:txBody>
      </p:sp>
      <p:sp>
        <p:nvSpPr>
          <p:cNvPr id="4" name="Foliennummernplatzhalter 3"/>
          <p:cNvSpPr>
            <a:spLocks noGrp="1"/>
          </p:cNvSpPr>
          <p:nvPr>
            <p:ph type="sldNum" sz="quarter" idx="5"/>
          </p:nvPr>
        </p:nvSpPr>
        <p:spPr/>
        <p:txBody>
          <a:bodyPr/>
          <a:lstStyle/>
          <a:p>
            <a:fld id="{2286E2BA-BB2F-4E81-8782-3C51E79584DE}" type="slidenum">
              <a:rPr lang="de-DE" smtClean="0"/>
              <a:t>17</a:t>
            </a:fld>
            <a:endParaRPr lang="de-DE"/>
          </a:p>
        </p:txBody>
      </p:sp>
    </p:spTree>
    <p:extLst>
      <p:ext uri="{BB962C8B-B14F-4D97-AF65-F5344CB8AC3E}">
        <p14:creationId xmlns:p14="http://schemas.microsoft.com/office/powerpoint/2010/main" val="3135717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dirty="0"/>
              <a:t>…ein Beispiel aus Maria </a:t>
            </a:r>
            <a:r>
              <a:rPr lang="de-DE" dirty="0" err="1"/>
              <a:t>Jalynskijs</a:t>
            </a:r>
            <a:r>
              <a:rPr lang="de-DE" dirty="0"/>
              <a:t> Forschung „</a:t>
            </a:r>
            <a:r>
              <a:rPr lang="de-DE" dirty="0" err="1"/>
              <a:t>Social</a:t>
            </a:r>
            <a:r>
              <a:rPr lang="de-DE" dirty="0"/>
              <a:t> Engagement Skills“</a:t>
            </a:r>
          </a:p>
          <a:p>
            <a:pPr marL="0" marR="0" lvl="0" indent="0" algn="l" defTabSz="914400" rtl="0" eaLnBrk="1" fontAlgn="auto" latinLnBrk="0" hangingPunct="1">
              <a:lnSpc>
                <a:spcPct val="100000"/>
              </a:lnSpc>
              <a:spcBef>
                <a:spcPts val="0"/>
              </a:spcBef>
              <a:spcAft>
                <a:spcPts val="0"/>
              </a:spcAft>
              <a:buClrTx/>
              <a:buSzTx/>
              <a:buFontTx/>
              <a:buNone/>
              <a:tabLst/>
              <a:defRPr/>
            </a:pPr>
            <a:r>
              <a:rPr lang="de-DE" i="1" dirty="0" err="1"/>
              <a:t>Social</a:t>
            </a:r>
            <a:r>
              <a:rPr lang="de-DE" i="1" dirty="0"/>
              <a:t> Engagement Skills :=</a:t>
            </a:r>
            <a:r>
              <a:rPr lang="de-DE" dirty="0"/>
              <a:t> Kapazität(en), sich aktiv mit anderen Menschen auseinanderzusetzen</a:t>
            </a:r>
          </a:p>
          <a:p>
            <a:pPr marL="0" indent="0">
              <a:buFontTx/>
              <a:buNone/>
            </a:pPr>
            <a:endParaRPr lang="de-DE" dirty="0"/>
          </a:p>
          <a:p>
            <a:pPr marL="0" indent="0">
              <a:buFontTx/>
              <a:buNone/>
            </a:pPr>
            <a:r>
              <a:rPr lang="de-DE" dirty="0"/>
              <a:t>Beispiel vorlesen</a:t>
            </a:r>
          </a:p>
          <a:p>
            <a:pPr marL="0" indent="0">
              <a:buFontTx/>
              <a:buNone/>
            </a:pPr>
            <a:endParaRPr lang="de-DE" dirty="0"/>
          </a:p>
          <a:p>
            <a:pPr marL="0" indent="0">
              <a:buFontTx/>
              <a:buNone/>
            </a:pPr>
            <a:r>
              <a:rPr lang="de-DE" dirty="0"/>
              <a:t>d.h.: Leadership &amp; </a:t>
            </a:r>
            <a:r>
              <a:rPr lang="de-DE" dirty="0" err="1"/>
              <a:t>Conversation</a:t>
            </a:r>
            <a:r>
              <a:rPr lang="de-DE" dirty="0"/>
              <a:t> </a:t>
            </a:r>
            <a:r>
              <a:rPr lang="de-DE" dirty="0" err="1"/>
              <a:t>Skill</a:t>
            </a:r>
            <a:r>
              <a:rPr lang="de-DE" dirty="0"/>
              <a:t> ~+ Extraversion</a:t>
            </a:r>
          </a:p>
          <a:p>
            <a:pPr marL="0" indent="0">
              <a:buFontTx/>
              <a:buNone/>
            </a:pPr>
            <a:r>
              <a:rPr lang="de-DE" dirty="0"/>
              <a:t>d.h. Persuasive </a:t>
            </a:r>
            <a:r>
              <a:rPr lang="de-DE" dirty="0" err="1"/>
              <a:t>skill</a:t>
            </a:r>
            <a:r>
              <a:rPr lang="de-DE" dirty="0"/>
              <a:t> ~- </a:t>
            </a:r>
            <a:r>
              <a:rPr lang="de-DE" dirty="0" err="1"/>
              <a:t>Agreeableness</a:t>
            </a:r>
            <a:endParaRPr lang="de-DE" dirty="0"/>
          </a:p>
          <a:p>
            <a:pPr marL="0" indent="0">
              <a:buFontTx/>
              <a:buNone/>
            </a:pPr>
            <a:endParaRPr lang="de-DE" dirty="0"/>
          </a:p>
          <a:p>
            <a:pPr marL="0" indent="0">
              <a:buFontTx/>
              <a:buNone/>
            </a:pPr>
            <a:r>
              <a:rPr lang="de-DE" dirty="0"/>
              <a:t>-&gt; das (ist ein Teil) </a:t>
            </a:r>
            <a:r>
              <a:rPr lang="de-DE" sz="1200" b="0" i="0" u="none" strike="noStrike" kern="1200" dirty="0">
                <a:solidFill>
                  <a:schemeClr val="tx1"/>
                </a:solidFill>
                <a:effectLst/>
                <a:latin typeface="+mn-lt"/>
                <a:ea typeface="+mn-ea"/>
                <a:cs typeface="+mn-cs"/>
              </a:rPr>
              <a:t>der theoretisch-vermuteten Zusammenhänge (</a:t>
            </a:r>
            <a:r>
              <a:rPr lang="de-DE" sz="1200" b="0" i="1" u="none" strike="noStrike" kern="1200" dirty="0">
                <a:solidFill>
                  <a:schemeClr val="tx1"/>
                </a:solidFill>
                <a:effectLst/>
                <a:latin typeface="+mn-lt"/>
                <a:ea typeface="+mn-ea"/>
                <a:cs typeface="+mn-cs"/>
              </a:rPr>
              <a:t>Interdependenzen</a:t>
            </a:r>
            <a:r>
              <a:rPr lang="de-DE" sz="1200" b="0" i="0" u="none" strike="noStrike" kern="1200" dirty="0">
                <a:solidFill>
                  <a:schemeClr val="tx1"/>
                </a:solidFill>
                <a:effectLst/>
                <a:latin typeface="+mn-lt"/>
                <a:ea typeface="+mn-ea"/>
                <a:cs typeface="+mn-cs"/>
              </a:rPr>
              <a:t>)</a:t>
            </a:r>
          </a:p>
          <a:p>
            <a:pPr marL="0" indent="0">
              <a:buFontTx/>
              <a:buNone/>
            </a:pPr>
            <a:endParaRPr lang="de-DE" dirty="0"/>
          </a:p>
          <a:p>
            <a:pPr marL="0" indent="0">
              <a:buFontTx/>
              <a:buNone/>
            </a:pPr>
            <a:r>
              <a:rPr lang="de-DE" dirty="0"/>
              <a:t>---</a:t>
            </a:r>
          </a:p>
          <a:p>
            <a:pPr marL="0" indent="0">
              <a:buFontTx/>
              <a:buNone/>
            </a:pPr>
            <a:r>
              <a:rPr lang="de-DE" dirty="0"/>
              <a:t>Bei Interesse:</a:t>
            </a:r>
          </a:p>
          <a:p>
            <a:pPr marL="0" indent="0">
              <a:buFontTx/>
              <a:buNone/>
            </a:pPr>
            <a:endParaRPr lang="de-DE" dirty="0"/>
          </a:p>
          <a:p>
            <a:pPr marL="0" indent="0">
              <a:buFontTx/>
              <a:buNone/>
            </a:pPr>
            <a:endParaRPr lang="de-DE" dirty="0"/>
          </a:p>
          <a:p>
            <a:pPr marL="171450" indent="-171450">
              <a:buFont typeface="Arial" panose="020B0604020202020204" pitchFamily="34" charset="0"/>
              <a:buChar char="•"/>
            </a:pPr>
            <a:r>
              <a:rPr lang="de-DE" i="1" dirty="0"/>
              <a:t>Leadership </a:t>
            </a:r>
            <a:r>
              <a:rPr lang="de-DE" i="1" dirty="0" err="1"/>
              <a:t>skill</a:t>
            </a:r>
            <a:r>
              <a:rPr lang="de-DE" dirty="0"/>
              <a:t>: Kapazitäten, um die eigene Meinung zu vertreten und vor einer Gruppe zu sprechen</a:t>
            </a:r>
          </a:p>
          <a:p>
            <a:pPr marL="171450" indent="-171450">
              <a:buFont typeface="Arial" panose="020B0604020202020204" pitchFamily="34" charset="0"/>
              <a:buChar char="•"/>
            </a:pPr>
            <a:r>
              <a:rPr lang="de-DE" i="1" dirty="0" err="1"/>
              <a:t>Conversational</a:t>
            </a:r>
            <a:r>
              <a:rPr lang="de-DE" i="1" dirty="0"/>
              <a:t> </a:t>
            </a:r>
            <a:r>
              <a:rPr lang="de-DE" i="1" dirty="0" err="1"/>
              <a:t>skill</a:t>
            </a:r>
            <a:r>
              <a:rPr lang="de-DE" dirty="0"/>
              <a:t>: Kapazitäten, um soziale Interaktionen zu initiieren und aufrechtzuerhalten</a:t>
            </a:r>
          </a:p>
          <a:p>
            <a:pPr marL="171450" indent="-171450">
              <a:buFont typeface="Arial" panose="020B0604020202020204" pitchFamily="34" charset="0"/>
              <a:buChar char="•"/>
            </a:pPr>
            <a:r>
              <a:rPr lang="de-DE" i="1" dirty="0"/>
              <a:t>Persuasive </a:t>
            </a:r>
            <a:r>
              <a:rPr lang="de-DE" i="1" dirty="0" err="1"/>
              <a:t>skill</a:t>
            </a:r>
            <a:r>
              <a:rPr lang="de-DE" i="1" dirty="0"/>
              <a:t>:</a:t>
            </a:r>
            <a:r>
              <a:rPr lang="de-DE" dirty="0"/>
              <a:t> Kapazitäten, Argumente effektiv zu präsentieren</a:t>
            </a:r>
          </a:p>
          <a:p>
            <a:pPr marL="171450" indent="-171450">
              <a:buFont typeface="Arial" panose="020B0604020202020204" pitchFamily="34" charset="0"/>
              <a:buChar char="•"/>
            </a:pPr>
            <a:r>
              <a:rPr lang="de-DE" i="1" dirty="0"/>
              <a:t>Extraversion:</a:t>
            </a:r>
            <a:r>
              <a:rPr lang="de-DE" dirty="0"/>
              <a:t> z.B. Tendenz dazu, das Erleben und Verhalten in erster Linie an der Außenwelt zu orientieren; Merkmale bei einer hohen Ausprägung: Aktivität, Abenteuerlust, Fröhlichkeit, Herzlichkeit, Geselligkeit und Dominanz</a:t>
            </a:r>
          </a:p>
          <a:p>
            <a:pPr marL="171450" indent="-171450">
              <a:buFont typeface="Arial" panose="020B0604020202020204" pitchFamily="34" charset="0"/>
              <a:buChar char="•"/>
            </a:pPr>
            <a:r>
              <a:rPr lang="de-DE" i="1" dirty="0" err="1"/>
              <a:t>Agreeablenss</a:t>
            </a:r>
            <a:r>
              <a:rPr lang="de-DE" i="1" dirty="0"/>
              <a:t>/Verträglichkeit</a:t>
            </a:r>
            <a:r>
              <a:rPr lang="de-DE" dirty="0"/>
              <a:t>: Tendenz, </a:t>
            </a:r>
            <a:r>
              <a:rPr lang="de-DE" sz="1200" b="0" i="0" u="none" strike="noStrike" kern="1200" dirty="0">
                <a:solidFill>
                  <a:schemeClr val="tx1"/>
                </a:solidFill>
                <a:effectLst/>
                <a:latin typeface="+mn-lt"/>
                <a:ea typeface="+mn-ea"/>
                <a:cs typeface="+mn-cs"/>
              </a:rPr>
              <a:t>freundlich, sympathisch, kooperativ, warm und rücksichtsvoll zu sein</a:t>
            </a:r>
          </a:p>
        </p:txBody>
      </p:sp>
      <p:sp>
        <p:nvSpPr>
          <p:cNvPr id="4" name="Foliennummernplatzhalter 3"/>
          <p:cNvSpPr>
            <a:spLocks noGrp="1"/>
          </p:cNvSpPr>
          <p:nvPr>
            <p:ph type="sldNum" sz="quarter" idx="5"/>
          </p:nvPr>
        </p:nvSpPr>
        <p:spPr/>
        <p:txBody>
          <a:bodyPr/>
          <a:lstStyle/>
          <a:p>
            <a:fld id="{2286E2BA-BB2F-4E81-8782-3C51E79584DE}" type="slidenum">
              <a:rPr lang="de-DE" smtClean="0"/>
              <a:t>18</a:t>
            </a:fld>
            <a:endParaRPr lang="de-DE"/>
          </a:p>
        </p:txBody>
      </p:sp>
    </p:spTree>
    <p:extLst>
      <p:ext uri="{BB962C8B-B14F-4D97-AF65-F5344CB8AC3E}">
        <p14:creationId xmlns:p14="http://schemas.microsoft.com/office/powerpoint/2010/main" val="2612457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de-DE" dirty="0"/>
              <a:t>Kommen wir zu Korrespondenzregel:</a:t>
            </a:r>
          </a:p>
          <a:p>
            <a:pPr marL="0" indent="0">
              <a:buFontTx/>
              <a:buNone/>
            </a:pPr>
            <a:endParaRPr lang="de-DE" dirty="0"/>
          </a:p>
          <a:p>
            <a:pPr marL="0" indent="0">
              <a:buFontTx/>
              <a:buNone/>
            </a:pPr>
            <a:r>
              <a:rPr lang="de-DE" dirty="0"/>
              <a:t>Idee: Aus den theoretischen Annahmen machen wir nun Annahmen, für welchen latenten welchen beobachtbaren Testwerten stehen/korrespondieren</a:t>
            </a:r>
          </a:p>
          <a:p>
            <a:pPr marL="0" indent="0">
              <a:buFontTx/>
              <a:buNone/>
            </a:pPr>
            <a:endParaRPr lang="de-DE" dirty="0"/>
          </a:p>
          <a:p>
            <a:pPr marL="0" indent="0">
              <a:buFontTx/>
              <a:buNone/>
            </a:pPr>
            <a:r>
              <a:rPr lang="de-DE" dirty="0"/>
              <a:t>z.B. mit welchem Skalenscore aus welchen Items von </a:t>
            </a:r>
            <a:r>
              <a:rPr lang="de-DE" dirty="0" err="1"/>
              <a:t>leadership</a:t>
            </a:r>
            <a:r>
              <a:rPr lang="de-DE" dirty="0"/>
              <a:t> </a:t>
            </a:r>
            <a:r>
              <a:rPr lang="de-DE" dirty="0" err="1"/>
              <a:t>skills</a:t>
            </a:r>
            <a:r>
              <a:rPr lang="de-DE" dirty="0"/>
              <a:t> </a:t>
            </a:r>
            <a:r>
              <a:rPr lang="de-DE" dirty="0" err="1"/>
              <a:t>assoziert</a:t>
            </a:r>
            <a:r>
              <a:rPr lang="de-DE" dirty="0"/>
              <a:t> sind </a:t>
            </a:r>
          </a:p>
          <a:p>
            <a:pPr marL="0" indent="0">
              <a:buFontTx/>
              <a:buNone/>
            </a:pPr>
            <a:r>
              <a:rPr lang="de-DE" dirty="0"/>
              <a:t>(Pfeile nach unten)</a:t>
            </a:r>
          </a:p>
        </p:txBody>
      </p:sp>
      <p:sp>
        <p:nvSpPr>
          <p:cNvPr id="4" name="Foliennummernplatzhalter 3"/>
          <p:cNvSpPr>
            <a:spLocks noGrp="1"/>
          </p:cNvSpPr>
          <p:nvPr>
            <p:ph type="sldNum" sz="quarter" idx="5"/>
          </p:nvPr>
        </p:nvSpPr>
        <p:spPr/>
        <p:txBody>
          <a:bodyPr/>
          <a:lstStyle/>
          <a:p>
            <a:fld id="{2286E2BA-BB2F-4E81-8782-3C51E79584DE}" type="slidenum">
              <a:rPr lang="de-DE" smtClean="0"/>
              <a:t>19</a:t>
            </a:fld>
            <a:endParaRPr lang="de-DE"/>
          </a:p>
        </p:txBody>
      </p:sp>
    </p:spTree>
    <p:extLst>
      <p:ext uri="{BB962C8B-B14F-4D97-AF65-F5344CB8AC3E}">
        <p14:creationId xmlns:p14="http://schemas.microsoft.com/office/powerpoint/2010/main" val="1512606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41288" y="768350"/>
            <a:ext cx="6819900" cy="3836988"/>
          </a:xfrm>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724560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dirty="0"/>
              <a:t>Aus den theor. Annahmen, d.h. Interdependenzen &amp; Korrespondenzen leiten wir Vorhersagen ab!</a:t>
            </a:r>
          </a:p>
          <a:p>
            <a:pPr marL="0" indent="0">
              <a:buFontTx/>
              <a:buNone/>
            </a:pPr>
            <a:endParaRPr lang="de-DE" dirty="0"/>
          </a:p>
          <a:p>
            <a:pPr marL="0" indent="0">
              <a:buFontTx/>
              <a:buNone/>
            </a:pPr>
            <a:r>
              <a:rPr lang="de-DE" dirty="0"/>
              <a:t>d.h. Vorhersagen, welche unserer beobachteten Werte – wie (+/-)  --miteinander zusammenhängen sollten</a:t>
            </a:r>
          </a:p>
          <a:p>
            <a:pPr marL="0" indent="0">
              <a:buFontTx/>
              <a:buNone/>
            </a:pPr>
            <a:endParaRPr lang="de-DE" dirty="0"/>
          </a:p>
          <a:p>
            <a:pPr marL="0" indent="0">
              <a:buFontTx/>
              <a:buNone/>
            </a:pPr>
            <a:r>
              <a:rPr lang="de-DE" dirty="0"/>
              <a:t>Abschließend: empirische Überprüfung!</a:t>
            </a:r>
          </a:p>
          <a:p>
            <a:pPr marL="0" indent="0">
              <a:buFontTx/>
              <a:buNone/>
            </a:pPr>
            <a:endParaRPr lang="de-DE" dirty="0"/>
          </a:p>
          <a:p>
            <a:pPr marL="0" indent="0">
              <a:buFontTx/>
              <a:buNone/>
            </a:pPr>
            <a:r>
              <a:rPr lang="de-DE" dirty="0"/>
              <a:t>d.h. wir schauen uns an, wie die Ergebnisse bei Soto </a:t>
            </a:r>
            <a:r>
              <a:rPr lang="de-DE" dirty="0" err="1"/>
              <a:t>Napalitano</a:t>
            </a:r>
            <a:r>
              <a:rPr lang="de-DE" dirty="0"/>
              <a:t> in ihrer </a:t>
            </a:r>
            <a:r>
              <a:rPr lang="de-DE" dirty="0" err="1"/>
              <a:t>Validitätsstudie</a:t>
            </a:r>
            <a:r>
              <a:rPr lang="de-DE" dirty="0"/>
              <a:t> aussahen und ob sie unserer Formalisierung entsprechen.</a:t>
            </a:r>
          </a:p>
          <a:p>
            <a:pPr marL="0" indent="0">
              <a:buFontTx/>
              <a:buNone/>
            </a:pPr>
            <a:endParaRPr lang="de-DE" dirty="0"/>
          </a:p>
          <a:p>
            <a:pPr marL="0" indent="0">
              <a:buFontTx/>
              <a:buNone/>
            </a:pPr>
            <a:r>
              <a:rPr lang="de-DE" u="sng" dirty="0"/>
              <a:t>Rückfrage</a:t>
            </a:r>
            <a:r>
              <a:rPr lang="de-DE" dirty="0"/>
              <a:t>: Für wie „praktisch  realisierbar“ halten Sie die Systematisierung von </a:t>
            </a:r>
            <a:r>
              <a:rPr lang="de-DE" dirty="0" err="1"/>
              <a:t>Cronbach</a:t>
            </a:r>
            <a:r>
              <a:rPr lang="de-DE" dirty="0"/>
              <a:t> &amp; </a:t>
            </a:r>
            <a:r>
              <a:rPr lang="de-DE" dirty="0" err="1"/>
              <a:t>Meehl</a:t>
            </a:r>
            <a:r>
              <a:rPr lang="de-DE" dirty="0"/>
              <a:t> </a:t>
            </a:r>
          </a:p>
          <a:p>
            <a:pPr marL="0" indent="0">
              <a:buFontTx/>
              <a:buNone/>
            </a:pPr>
            <a:r>
              <a:rPr lang="de-DE" dirty="0"/>
              <a:t>-&gt; in der </a:t>
            </a:r>
            <a:r>
              <a:rPr lang="de-DE" dirty="0" err="1"/>
              <a:t>Realitität</a:t>
            </a:r>
            <a:r>
              <a:rPr lang="de-DE" dirty="0"/>
              <a:t> kaum umzusetzen.</a:t>
            </a:r>
          </a:p>
          <a:p>
            <a:pPr marL="0" indent="0">
              <a:buFontTx/>
              <a:buNone/>
            </a:pPr>
            <a:endParaRPr lang="de-DE" dirty="0"/>
          </a:p>
          <a:p>
            <a:pPr marL="0" indent="0">
              <a:buFontTx/>
              <a:buNone/>
            </a:pPr>
            <a:r>
              <a:rPr lang="de-DE" dirty="0"/>
              <a:t>Warum?</a:t>
            </a:r>
          </a:p>
          <a:p>
            <a:pPr marL="0" indent="0">
              <a:buFontTx/>
              <a:buNone/>
            </a:pPr>
            <a:r>
              <a:rPr lang="de-DE" dirty="0"/>
              <a:t>-&gt; </a:t>
            </a:r>
            <a:r>
              <a:rPr lang="de-DE" dirty="0" err="1"/>
              <a:t>psycho</a:t>
            </a:r>
            <a:r>
              <a:rPr lang="de-DE" dirty="0"/>
              <a:t>. Theorie oft bis kaum ausreichend formalisiert.</a:t>
            </a:r>
          </a:p>
          <a:p>
            <a:pPr marL="0" indent="0">
              <a:buFontTx/>
              <a:buNone/>
            </a:pPr>
            <a:r>
              <a:rPr lang="de-DE" dirty="0"/>
              <a:t>-&gt; </a:t>
            </a:r>
            <a:r>
              <a:rPr lang="de-DE" dirty="0" err="1"/>
              <a:t>nomologisches</a:t>
            </a:r>
            <a:r>
              <a:rPr lang="de-DE" dirty="0"/>
              <a:t> Netzwerk in den seltensten Fällen begründet werden kann.</a:t>
            </a:r>
          </a:p>
          <a:p>
            <a:pPr marL="0" indent="0">
              <a:buFontTx/>
              <a:buNone/>
            </a:pPr>
            <a:endParaRPr lang="de-DE" dirty="0"/>
          </a:p>
          <a:p>
            <a:pPr marL="0" indent="0">
              <a:buFontTx/>
              <a:buNone/>
            </a:pPr>
            <a:r>
              <a:rPr lang="de-DE" dirty="0"/>
              <a:t>---</a:t>
            </a:r>
          </a:p>
          <a:p>
            <a:pPr marL="0" indent="0">
              <a:buFontTx/>
              <a:buNone/>
            </a:pPr>
            <a:endParaRPr lang="de-DE" dirty="0"/>
          </a:p>
          <a:p>
            <a:pPr marL="0" indent="0">
              <a:buFontTx/>
              <a:buNone/>
            </a:pPr>
            <a:r>
              <a:rPr lang="de-DE" dirty="0"/>
              <a:t>Exkurs: spätere Unterscheidung „starker“ und „schwacher Ansatz der </a:t>
            </a:r>
            <a:r>
              <a:rPr lang="de-DE" dirty="0" err="1"/>
              <a:t>Konstruktvalidierung</a:t>
            </a:r>
            <a:r>
              <a:rPr lang="de-DE" dirty="0"/>
              <a:t>“</a:t>
            </a:r>
          </a:p>
          <a:p>
            <a:pPr marL="171450" indent="-171450">
              <a:buFont typeface="Wingdings" pitchFamily="2" charset="2"/>
              <a:buChar char="à"/>
            </a:pPr>
            <a:r>
              <a:rPr lang="de-DE" dirty="0">
                <a:sym typeface="Wingdings" pitchFamily="2" charset="2"/>
              </a:rPr>
              <a:t>„stark“, wenn das ursprüngliche Ideal durchgeführt wird</a:t>
            </a:r>
          </a:p>
          <a:p>
            <a:pPr marL="171450" indent="-171450">
              <a:buFont typeface="Wingdings" pitchFamily="2" charset="2"/>
              <a:buChar char="à"/>
            </a:pPr>
            <a:r>
              <a:rPr lang="de-DE" dirty="0">
                <a:sym typeface="Wingdings" pitchFamily="2" charset="2"/>
              </a:rPr>
              <a:t>„schwach“, wenn eine Validierung ohne formale Theorie erfolgt</a:t>
            </a:r>
          </a:p>
          <a:p>
            <a:pPr marL="171450" indent="-171450">
              <a:buFont typeface="Wingdings" pitchFamily="2" charset="2"/>
              <a:buChar char="à"/>
            </a:pPr>
            <a:endParaRPr lang="de-DE" dirty="0"/>
          </a:p>
          <a:p>
            <a:pPr marL="0" indent="0">
              <a:buFontTx/>
              <a:buNone/>
            </a:pPr>
            <a:r>
              <a:rPr lang="de-DE" dirty="0"/>
              <a:t>…die genaue Diskussion sprengt allerdings den heutigen Rahmen</a:t>
            </a:r>
          </a:p>
        </p:txBody>
      </p:sp>
      <p:sp>
        <p:nvSpPr>
          <p:cNvPr id="4" name="Foliennummernplatzhalter 3"/>
          <p:cNvSpPr>
            <a:spLocks noGrp="1"/>
          </p:cNvSpPr>
          <p:nvPr>
            <p:ph type="sldNum" sz="quarter" idx="5"/>
          </p:nvPr>
        </p:nvSpPr>
        <p:spPr/>
        <p:txBody>
          <a:bodyPr/>
          <a:lstStyle/>
          <a:p>
            <a:fld id="{2286E2BA-BB2F-4E81-8782-3C51E79584DE}" type="slidenum">
              <a:rPr lang="de-DE" smtClean="0"/>
              <a:t>20</a:t>
            </a:fld>
            <a:endParaRPr lang="de-DE"/>
          </a:p>
        </p:txBody>
      </p:sp>
    </p:spTree>
    <p:extLst>
      <p:ext uri="{BB962C8B-B14F-4D97-AF65-F5344CB8AC3E}">
        <p14:creationId xmlns:p14="http://schemas.microsoft.com/office/powerpoint/2010/main" val="1391169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de-DE" dirty="0"/>
              <a:t>Nun (endlich) die empirische Überprüfung</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z.B. über einen korrelativen Ansatz</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Leadership </a:t>
            </a:r>
            <a:r>
              <a:rPr lang="de-DE" dirty="0" err="1"/>
              <a:t>skill</a:t>
            </a:r>
            <a:r>
              <a:rPr lang="de-DE" dirty="0"/>
              <a:t> &amp; </a:t>
            </a:r>
            <a:r>
              <a:rPr lang="de-DE" dirty="0" err="1"/>
              <a:t>conversational</a:t>
            </a:r>
            <a:r>
              <a:rPr lang="de-DE" dirty="0"/>
              <a:t> </a:t>
            </a:r>
            <a:r>
              <a:rPr lang="de-DE" dirty="0" err="1"/>
              <a:t>skill</a:t>
            </a:r>
            <a:r>
              <a:rPr lang="de-DE" dirty="0"/>
              <a:t> ~+ Extraversion </a:t>
            </a:r>
          </a:p>
          <a:p>
            <a:pPr marL="0" indent="0">
              <a:buFont typeface="Arial" panose="020B0604020202020204" pitchFamily="34" charset="0"/>
              <a:buNone/>
            </a:pPr>
            <a:r>
              <a:rPr lang="de-DE" dirty="0"/>
              <a:t>Persuasive </a:t>
            </a:r>
            <a:r>
              <a:rPr lang="de-DE" dirty="0" err="1"/>
              <a:t>skill</a:t>
            </a:r>
            <a:r>
              <a:rPr lang="de-DE" dirty="0"/>
              <a:t>  ~- Verträglichkeit</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-&gt; theoriegemäß! </a:t>
            </a:r>
            <a:r>
              <a:rPr lang="de-DE" dirty="0" err="1"/>
              <a:t>nomoligischen</a:t>
            </a:r>
            <a:r>
              <a:rPr lang="de-DE" dirty="0"/>
              <a:t> Netz bestätigt</a:t>
            </a:r>
          </a:p>
          <a:p>
            <a:pPr marL="0" indent="0">
              <a:buFont typeface="Arial" panose="020B0604020202020204" pitchFamily="34" charset="0"/>
              <a:buNone/>
            </a:pPr>
            <a:endParaRPr lang="de-DE" dirty="0"/>
          </a:p>
          <a:p>
            <a:pPr marL="0" indent="0">
              <a:buFont typeface="Arial" panose="020B0604020202020204" pitchFamily="34" charset="0"/>
              <a:buNone/>
            </a:pPr>
            <a:r>
              <a:rPr lang="de-DE" u="sng" dirty="0"/>
              <a:t>Rückfrage</a:t>
            </a:r>
            <a:r>
              <a:rPr lang="de-DE" dirty="0"/>
              <a:t>: Warum könnte ein Messung mittels Korrelation problematisch sein?</a:t>
            </a:r>
          </a:p>
          <a:p>
            <a:pPr marL="0" indent="0">
              <a:buFont typeface="Arial" panose="020B0604020202020204" pitchFamily="34" charset="0"/>
              <a:buNone/>
            </a:pPr>
            <a:r>
              <a:rPr lang="de-DE" dirty="0"/>
              <a:t>-&gt; Korrelation = sehr eingeschränktes Maß für Zusammenhänge – Linearität.</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d.h.: Konstrukte können auf viel komplexere Arten und Weisen zusammenhängen</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21</a:t>
            </a:fld>
            <a:endParaRPr lang="de-DE"/>
          </a:p>
        </p:txBody>
      </p:sp>
    </p:spTree>
    <p:extLst>
      <p:ext uri="{BB962C8B-B14F-4D97-AF65-F5344CB8AC3E}">
        <p14:creationId xmlns:p14="http://schemas.microsoft.com/office/powerpoint/2010/main" val="761617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dirty="0"/>
              <a:t>Neben der Überprüfung des nomologischen Netzwerkes </a:t>
            </a:r>
          </a:p>
          <a:p>
            <a:pPr marL="0" indent="0">
              <a:buFontTx/>
              <a:buNone/>
            </a:pPr>
            <a:r>
              <a:rPr lang="de-DE" dirty="0"/>
              <a:t>(weitere Methoden zur </a:t>
            </a:r>
            <a:r>
              <a:rPr lang="de-DE" dirty="0" err="1"/>
              <a:t>Konstruktvalidierung</a:t>
            </a:r>
            <a:r>
              <a:rPr lang="de-DE" dirty="0"/>
              <a:t>): experimentell &amp; korrelativ</a:t>
            </a:r>
          </a:p>
          <a:p>
            <a:pPr marL="0" indent="0">
              <a:buFontTx/>
              <a:buNone/>
            </a:pPr>
            <a:endParaRPr lang="de-DE" dirty="0"/>
          </a:p>
          <a:p>
            <a:pPr marL="0" indent="0">
              <a:buFontTx/>
              <a:buNone/>
            </a:pPr>
            <a:r>
              <a:rPr lang="de-DE" dirty="0"/>
              <a:t>Nur kurz die Idee (experimentell): </a:t>
            </a:r>
          </a:p>
          <a:p>
            <a:pPr marL="0" indent="0">
              <a:buFontTx/>
              <a:buNone/>
            </a:pPr>
            <a:r>
              <a:rPr lang="de-DE" dirty="0"/>
              <a:t>Wir könnten aus unseren Theorien Hypothesen über das interessierende Konstrukt ableiten, die wir experimentell überprüfen können.</a:t>
            </a:r>
          </a:p>
          <a:p>
            <a:pPr marL="0" indent="0">
              <a:buFontTx/>
              <a:buNone/>
            </a:pPr>
            <a:endParaRPr lang="de-DE" dirty="0"/>
          </a:p>
          <a:p>
            <a:pPr marL="0" indent="0">
              <a:buFontTx/>
              <a:buNone/>
            </a:pPr>
            <a:r>
              <a:rPr lang="de-DE" dirty="0"/>
              <a:t>Hinweis: Einzelheiten würden heute zu weit führen (siehe: </a:t>
            </a:r>
            <a:r>
              <a:rPr lang="de-DE" dirty="0" err="1"/>
              <a:t>Moosbrugger</a:t>
            </a:r>
            <a:r>
              <a:rPr lang="de-DE" dirty="0"/>
              <a:t> &amp; </a:t>
            </a:r>
            <a:r>
              <a:rPr lang="de-DE" dirty="0" err="1"/>
              <a:t>Kelava</a:t>
            </a:r>
            <a:r>
              <a:rPr lang="de-DE" dirty="0"/>
              <a:t>)</a:t>
            </a:r>
          </a:p>
          <a:p>
            <a:pPr marL="0" indent="0">
              <a:buFontTx/>
              <a:buNone/>
            </a:pP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22</a:t>
            </a:fld>
            <a:endParaRPr lang="de-DE"/>
          </a:p>
        </p:txBody>
      </p:sp>
    </p:spTree>
    <p:extLst>
      <p:ext uri="{BB962C8B-B14F-4D97-AF65-F5344CB8AC3E}">
        <p14:creationId xmlns:p14="http://schemas.microsoft.com/office/powerpoint/2010/main" val="34827917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Erst machen wir eine Annahme, dass Konstrukte Faktoren einen Effekt auf unser Konstrukt haben</a:t>
            </a:r>
          </a:p>
          <a:p>
            <a:pPr marL="171450" indent="-171450">
              <a:buFontTx/>
              <a:buChar char="-"/>
            </a:pPr>
            <a:r>
              <a:rPr lang="de-DE" dirty="0"/>
              <a:t>Den Faktor variieren wir experimentell (sofern möglich und ethisch vertretbar) und überprüfen, ob der Faktor bzw. die experimentelle Manipulation des Faktors tatsächlich den Effekt hat, den wir angenommen haben</a:t>
            </a:r>
          </a:p>
          <a:p>
            <a:pPr marL="171450" indent="-171450">
              <a:buFontTx/>
              <a:buChar char="-"/>
            </a:pPr>
            <a:r>
              <a:rPr lang="de-DE" dirty="0"/>
              <a:t>Dieses Vorgehen ist interessant, wenn es theoretische Annahmen dazu gibt, dass bestimmte Faktoren einen Effekt auf das interessierende Konstrukt haben</a:t>
            </a:r>
          </a:p>
          <a:p>
            <a:pPr marL="171450" indent="-171450">
              <a:buFontTx/>
              <a:buChar char="-"/>
            </a:pPr>
            <a:r>
              <a:rPr lang="de-DE" dirty="0"/>
              <a:t>Runde in die Frage, ob man Ideen dazu hat</a:t>
            </a:r>
          </a:p>
          <a:p>
            <a:pPr marL="171450" indent="-171450">
              <a:buFontTx/>
              <a:buChar char="-"/>
            </a:pPr>
            <a:r>
              <a:rPr lang="de-DE" dirty="0"/>
              <a:t>Z.B. Frustrations-Aggressions-Hypothese (</a:t>
            </a:r>
            <a:r>
              <a:rPr lang="de-DE" dirty="0" err="1"/>
              <a:t>Dollard</a:t>
            </a:r>
            <a:r>
              <a:rPr lang="de-DE" dirty="0"/>
              <a:t> et al. 1941: Frustration ist Auslöser für versch. Reaktionen, u.a. Aggression): die Aggression soll mit einem Test gemessen werden. Es wird die Lösbarkeit einer Aufgabe experimentell variiert (unlösbare, frustrierende Aufgabe vs. lösbare Aufgabe). Es müsste sich zeigen, dass die leichtere Lösbarkeit einer Aufgabe einen reduzierenden Effekt auf die Test-Werte der Aggression als </a:t>
            </a:r>
            <a:r>
              <a:rPr lang="de-DE" dirty="0" err="1"/>
              <a:t>Av</a:t>
            </a:r>
            <a:r>
              <a:rPr lang="de-DE" dirty="0"/>
              <a:t> hat. Das würde die Hypothese bestätigen. (heute weiß man, dass das Auslösen von Aggressionen durch Frustration von vielen anderen Faktoren abhängt)</a:t>
            </a:r>
          </a:p>
          <a:p>
            <a:pPr marL="171450" indent="-171450">
              <a:buFontTx/>
              <a:buChar char="-"/>
            </a:pPr>
            <a:r>
              <a:rPr lang="de-DE" dirty="0"/>
              <a:t>Frage: Heißt das, wenn wir unsere Hypothesen nachweisen, dass unser Test valide ist?</a:t>
            </a:r>
          </a:p>
          <a:p>
            <a:pPr marL="628650" lvl="1" indent="-171450">
              <a:buFontTx/>
              <a:buChar char="-"/>
            </a:pPr>
            <a:r>
              <a:rPr lang="de-DE" dirty="0"/>
              <a:t>NEIN, denn die Interpretation des Testwerts als Maß für das Konstrukt ist für diesen spezifischen Fall valide</a:t>
            </a:r>
          </a:p>
          <a:p>
            <a:pPr marL="628650" lvl="1" indent="-171450">
              <a:buFontTx/>
              <a:buChar char="-"/>
            </a:pPr>
            <a:r>
              <a:rPr lang="de-DE" dirty="0"/>
              <a:t>Der Prozess der Validierung muss für jede Interpretation, die für einen Test wichtig ist, separat vorgenommen werden</a:t>
            </a:r>
          </a:p>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23</a:t>
            </a:fld>
            <a:endParaRPr lang="de-DE"/>
          </a:p>
        </p:txBody>
      </p:sp>
    </p:spTree>
    <p:extLst>
      <p:ext uri="{BB962C8B-B14F-4D97-AF65-F5344CB8AC3E}">
        <p14:creationId xmlns:p14="http://schemas.microsoft.com/office/powerpoint/2010/main" val="37758878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Auch hier werden aus Theorien Annahmen und Hypothesen begründet abgeleitet, dass das interessierende Konstrukt einen Effekt hat auf ein anderes Konstrukt</a:t>
            </a:r>
          </a:p>
          <a:p>
            <a:pPr marL="171450" indent="-171450">
              <a:buFontTx/>
              <a:buChar char="-"/>
            </a:pPr>
            <a:r>
              <a:rPr lang="de-DE" dirty="0"/>
              <a:t>Beispiel ausdenken, oder das aus der VL wählen</a:t>
            </a:r>
          </a:p>
          <a:p>
            <a:pPr marL="171450" indent="-171450">
              <a:buFontTx/>
              <a:buChar char="-"/>
            </a:pPr>
            <a:r>
              <a:rPr lang="de-DE" dirty="0"/>
              <a:t>Auch hier: wenn sich unsere Hypothesen bestätigen, dann haben wir den Nachweis für die Validität der Testwerte</a:t>
            </a:r>
          </a:p>
        </p:txBody>
      </p:sp>
      <p:sp>
        <p:nvSpPr>
          <p:cNvPr id="4" name="Foliennummernplatzhalter 3"/>
          <p:cNvSpPr>
            <a:spLocks noGrp="1"/>
          </p:cNvSpPr>
          <p:nvPr>
            <p:ph type="sldNum" sz="quarter" idx="5"/>
          </p:nvPr>
        </p:nvSpPr>
        <p:spPr/>
        <p:txBody>
          <a:bodyPr/>
          <a:lstStyle/>
          <a:p>
            <a:fld id="{2286E2BA-BB2F-4E81-8782-3C51E79584DE}" type="slidenum">
              <a:rPr lang="de-DE" smtClean="0"/>
              <a:t>24</a:t>
            </a:fld>
            <a:endParaRPr lang="de-DE"/>
          </a:p>
        </p:txBody>
      </p:sp>
    </p:spTree>
    <p:extLst>
      <p:ext uri="{BB962C8B-B14F-4D97-AF65-F5344CB8AC3E}">
        <p14:creationId xmlns:p14="http://schemas.microsoft.com/office/powerpoint/2010/main" val="3811720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dirty="0"/>
              <a:t>Neben den experimentellen Ansätzen gibt es noch korrelative Ansätze</a:t>
            </a:r>
          </a:p>
          <a:p>
            <a:pPr marL="0" indent="0">
              <a:buFontTx/>
              <a:buNone/>
            </a:pPr>
            <a:endParaRPr lang="de-DE" dirty="0"/>
          </a:p>
          <a:p>
            <a:pPr marL="0" indent="0">
              <a:buFontTx/>
              <a:buNone/>
            </a:pPr>
            <a:r>
              <a:rPr lang="de-DE" dirty="0"/>
              <a:t>Nur kurz die Idee: Man versucht aus Theorien Hypothesen über plausible (empirischen) Zusammenhang zu generieren</a:t>
            </a:r>
          </a:p>
          <a:p>
            <a:pPr marL="0" indent="0">
              <a:buFontTx/>
              <a:buNone/>
            </a:pPr>
            <a:r>
              <a:rPr lang="de-DE" dirty="0"/>
              <a:t>(z.B. Korrelation mit einem Außenkriterium; z.B. Religiosität &amp; Kirchganshäufigkeit)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itchFamily="2" charset="2"/>
              </a:rPr>
              <a:t>-&gt; Stimmen Korrelationen und postulierten Zusammenhängen überein, spricht das für die Konstruktvalidität der Testwerte</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i="1" dirty="0"/>
              <a:t>Hinweis</a:t>
            </a:r>
            <a:r>
              <a:rPr lang="de-DE" dirty="0"/>
              <a:t>: Hier gelten die vorherigen Einschränkungen ebenfalls!</a:t>
            </a:r>
          </a:p>
          <a:p>
            <a:pPr marL="0" indent="0">
              <a:buFontTx/>
              <a:buNone/>
            </a:pPr>
            <a:endParaRPr lang="de-DE" dirty="0"/>
          </a:p>
          <a:p>
            <a:pPr marL="0" indent="0">
              <a:buFontTx/>
              <a:buNone/>
            </a:pPr>
            <a:r>
              <a:rPr lang="de-DE" dirty="0"/>
              <a:t>--</a:t>
            </a:r>
          </a:p>
          <a:p>
            <a:pPr marL="0" indent="0">
              <a:buFontTx/>
              <a:buNone/>
            </a:pPr>
            <a:r>
              <a:rPr lang="de-DE" dirty="0"/>
              <a:t>Predigt: d.h. es reicht nicht ein guter </a:t>
            </a:r>
            <a:r>
              <a:rPr lang="de-DE" i="1" dirty="0"/>
              <a:t>Statistiker</a:t>
            </a:r>
            <a:r>
              <a:rPr lang="de-DE" dirty="0"/>
              <a:t> zu sein (und die Korrelationen berechnen zu können); </a:t>
            </a:r>
          </a:p>
          <a:p>
            <a:pPr marL="0" indent="0">
              <a:buFontTx/>
              <a:buNone/>
            </a:pPr>
            <a:r>
              <a:rPr lang="de-DE" dirty="0"/>
              <a:t>sie müssen ebenfalls ein guter </a:t>
            </a:r>
            <a:r>
              <a:rPr lang="de-DE" i="1" dirty="0"/>
              <a:t>Wissenschaftler</a:t>
            </a:r>
            <a:r>
              <a:rPr lang="de-DE" dirty="0"/>
              <a:t> sein (um die zugrundliegenden theoretischen Zusammenhange zu verstehen – und anschließend adäquat [statistisch] zu modellieren): Science </a:t>
            </a:r>
            <a:r>
              <a:rPr lang="de-DE" dirty="0" err="1"/>
              <a:t>first</a:t>
            </a:r>
            <a:r>
              <a:rPr lang="de-DE" dirty="0"/>
              <a:t>!</a:t>
            </a:r>
          </a:p>
          <a:p>
            <a:pPr marL="0" indent="0">
              <a:buFontTx/>
              <a:buNone/>
            </a:pP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25</a:t>
            </a:fld>
            <a:endParaRPr lang="de-DE"/>
          </a:p>
        </p:txBody>
      </p:sp>
    </p:spTree>
    <p:extLst>
      <p:ext uri="{BB962C8B-B14F-4D97-AF65-F5344CB8AC3E}">
        <p14:creationId xmlns:p14="http://schemas.microsoft.com/office/powerpoint/2010/main" val="19356127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u="none" dirty="0"/>
              <a:t>Hier: </a:t>
            </a:r>
            <a:r>
              <a:rPr lang="de-DE" dirty="0"/>
              <a:t>Fokus aus deskriptive/korrelationsbasierte MTMM-Analyse-Methode</a:t>
            </a:r>
          </a:p>
          <a:p>
            <a:pPr marL="0" indent="0">
              <a:buFontTx/>
              <a:buNone/>
            </a:pPr>
            <a:r>
              <a:rPr lang="de-DE" u="none" dirty="0"/>
              <a:t>(inzwischen aber auch faktoranalytische Ansätze)</a:t>
            </a:r>
          </a:p>
          <a:p>
            <a:pPr marL="0" indent="0">
              <a:buFontTx/>
              <a:buNone/>
            </a:pPr>
            <a:endParaRPr lang="de-DE" u="sng" dirty="0"/>
          </a:p>
          <a:p>
            <a:pPr marL="0" indent="0">
              <a:buFontTx/>
              <a:buNone/>
            </a:pPr>
            <a:r>
              <a:rPr lang="de-DE" u="sng" dirty="0"/>
              <a:t>Rückfrage (1)</a:t>
            </a:r>
            <a:r>
              <a:rPr lang="de-DE" dirty="0"/>
              <a:t> : Was ist </a:t>
            </a:r>
            <a:r>
              <a:rPr lang="de-DE" i="1" dirty="0"/>
              <a:t>konvergente</a:t>
            </a:r>
            <a:r>
              <a:rPr lang="de-DE" dirty="0"/>
              <a:t> Validität?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Symbol" pitchFamily="2" charset="2"/>
              </a:rPr>
              <a:t>-&gt; Annahme, dass es </a:t>
            </a:r>
            <a:r>
              <a:rPr lang="de-DE" i="1" dirty="0">
                <a:sym typeface="Symbol" pitchFamily="2" charset="2"/>
              </a:rPr>
              <a:t>hohe</a:t>
            </a:r>
            <a:r>
              <a:rPr lang="de-DE" dirty="0">
                <a:sym typeface="Symbol" pitchFamily="2" charset="2"/>
              </a:rPr>
              <a:t> Zusammenhänge zwischen unserem Konstrukt und </a:t>
            </a:r>
            <a:r>
              <a:rPr lang="de-DE" i="1" dirty="0">
                <a:sym typeface="Symbol" pitchFamily="2" charset="2"/>
              </a:rPr>
              <a:t>verwandten</a:t>
            </a:r>
            <a:r>
              <a:rPr lang="de-DE" dirty="0">
                <a:sym typeface="Symbol" pitchFamily="2" charset="2"/>
              </a:rPr>
              <a:t> Konstrukten gibt</a:t>
            </a:r>
          </a:p>
          <a:p>
            <a:pPr marL="0" indent="0">
              <a:buFontTx/>
              <a:buNone/>
            </a:pPr>
            <a:endParaRPr lang="de-DE" dirty="0"/>
          </a:p>
          <a:p>
            <a:pPr marL="0" indent="0">
              <a:buFontTx/>
              <a:buNone/>
            </a:pPr>
            <a:r>
              <a:rPr lang="de-DE" u="sng" dirty="0"/>
              <a:t>Rückfrage (2): </a:t>
            </a:r>
            <a:r>
              <a:rPr lang="de-DE" u="none" dirty="0"/>
              <a:t> Was ist </a:t>
            </a:r>
            <a:r>
              <a:rPr lang="de-DE" i="1" u="none" dirty="0" err="1"/>
              <a:t>diskriminante</a:t>
            </a:r>
            <a:r>
              <a:rPr lang="de-DE" i="1" u="none" dirty="0"/>
              <a:t> </a:t>
            </a:r>
            <a:r>
              <a:rPr lang="de-DE" i="0" u="none" dirty="0"/>
              <a:t>Validität?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Symbol" pitchFamily="2" charset="2"/>
              </a:rPr>
              <a:t>-&gt; Annahme, dass es </a:t>
            </a:r>
            <a:r>
              <a:rPr lang="de-DE" i="1" dirty="0">
                <a:sym typeface="Symbol" pitchFamily="2" charset="2"/>
              </a:rPr>
              <a:t>niedrige (extrem: 0) </a:t>
            </a:r>
            <a:r>
              <a:rPr lang="de-DE" dirty="0">
                <a:sym typeface="Symbol" pitchFamily="2" charset="2"/>
              </a:rPr>
              <a:t> Zusammenhänge zwischen unserem Konstrukt und </a:t>
            </a:r>
            <a:r>
              <a:rPr lang="de-DE" i="1" dirty="0">
                <a:sym typeface="Symbol" pitchFamily="2" charset="2"/>
              </a:rPr>
              <a:t>nicht-verwandten</a:t>
            </a:r>
            <a:r>
              <a:rPr lang="de-DE" dirty="0">
                <a:sym typeface="Symbol" pitchFamily="2" charset="2"/>
              </a:rPr>
              <a:t> Konstrukten gibt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sym typeface="Symbol" pitchFamily="2" charset="2"/>
            </a:endParaRPr>
          </a:p>
        </p:txBody>
      </p:sp>
      <p:sp>
        <p:nvSpPr>
          <p:cNvPr id="4" name="Foliennummernplatzhalter 3"/>
          <p:cNvSpPr>
            <a:spLocks noGrp="1"/>
          </p:cNvSpPr>
          <p:nvPr>
            <p:ph type="sldNum" sz="quarter" idx="5"/>
          </p:nvPr>
        </p:nvSpPr>
        <p:spPr/>
        <p:txBody>
          <a:bodyPr/>
          <a:lstStyle/>
          <a:p>
            <a:fld id="{2286E2BA-BB2F-4E81-8782-3C51E79584DE}" type="slidenum">
              <a:rPr lang="de-DE" smtClean="0"/>
              <a:t>26</a:t>
            </a:fld>
            <a:endParaRPr lang="de-DE"/>
          </a:p>
        </p:txBody>
      </p:sp>
    </p:spTree>
    <p:extLst>
      <p:ext uri="{BB962C8B-B14F-4D97-AF65-F5344CB8AC3E}">
        <p14:creationId xmlns:p14="http://schemas.microsoft.com/office/powerpoint/2010/main" val="3699603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dirty="0"/>
              <a:t>Eine korrelative Methode zur Überprüfung der Konstruktvalidität: </a:t>
            </a:r>
          </a:p>
          <a:p>
            <a:pPr marL="0" indent="0">
              <a:buFontTx/>
              <a:buNone/>
            </a:pPr>
            <a:r>
              <a:rPr lang="de-DE" i="1" dirty="0" err="1"/>
              <a:t>Multitrait</a:t>
            </a:r>
            <a:r>
              <a:rPr lang="de-DE" i="1" dirty="0"/>
              <a:t>-</a:t>
            </a:r>
            <a:r>
              <a:rPr lang="de-DE" i="1" dirty="0" err="1"/>
              <a:t>Multimethod</a:t>
            </a:r>
            <a:r>
              <a:rPr lang="de-DE" i="1" dirty="0"/>
              <a:t>-Matrix</a:t>
            </a:r>
            <a:r>
              <a:rPr lang="de-DE" dirty="0"/>
              <a:t> (Campbell &amp; Fiske, 1959)</a:t>
            </a:r>
          </a:p>
          <a:p>
            <a:pPr marL="0" indent="0">
              <a:buFontTx/>
              <a:buNone/>
            </a:pPr>
            <a:endParaRPr lang="de-DE"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de-DE" u="sng" dirty="0"/>
              <a:t>"Erweiterte" Hauptdiagonale:</a:t>
            </a:r>
            <a:r>
              <a:rPr lang="de-DE" dirty="0"/>
              <a:t> </a:t>
            </a:r>
            <a:r>
              <a:rPr lang="de-DE" i="1" dirty="0" err="1"/>
              <a:t>Monomethod-Blöck</a:t>
            </a:r>
            <a:endParaRPr lang="de-DE" i="1"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Korrelationen zwischen </a:t>
            </a:r>
            <a:r>
              <a:rPr lang="de-DE" dirty="0" err="1"/>
              <a:t>Traits</a:t>
            </a:r>
            <a:r>
              <a:rPr lang="de-DE" dirty="0"/>
              <a:t>, die mit </a:t>
            </a:r>
            <a:r>
              <a:rPr lang="de-DE" i="1" dirty="0"/>
              <a:t>derselben</a:t>
            </a:r>
            <a:r>
              <a:rPr lang="de-DE" dirty="0"/>
              <a:t> Methode erfasst wurden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de-DE" dirty="0"/>
          </a:p>
          <a:p>
            <a:pPr marL="0" indent="0">
              <a:buFontTx/>
              <a:buNone/>
            </a:pPr>
            <a:r>
              <a:rPr lang="de-DE" dirty="0"/>
              <a:t>2) </a:t>
            </a:r>
            <a:r>
              <a:rPr lang="de-DE" u="sng" dirty="0"/>
              <a:t>Hauptdiagonale:  </a:t>
            </a:r>
            <a:r>
              <a:rPr lang="de-DE" i="1" dirty="0" err="1"/>
              <a:t>Monotrait</a:t>
            </a:r>
            <a:r>
              <a:rPr lang="de-DE" i="1" dirty="0"/>
              <a:t>-</a:t>
            </a:r>
            <a:r>
              <a:rPr lang="de-DE" i="1" dirty="0" err="1"/>
              <a:t>Monomethod</a:t>
            </a:r>
            <a:r>
              <a:rPr lang="de-DE" i="1" dirty="0"/>
              <a:t>-Reliabilitätskoeffizienten</a:t>
            </a:r>
            <a:r>
              <a:rPr lang="de-DE" dirty="0"/>
              <a:t> </a:t>
            </a:r>
          </a:p>
          <a:p>
            <a:pPr marL="0" indent="0">
              <a:buFontTx/>
              <a:buNone/>
            </a:pPr>
            <a:r>
              <a:rPr lang="de-DE" dirty="0"/>
              <a:t>Hinweis: (innerhalb des Blocks) möglichst hoch sein und nicht stark unterscheiden </a:t>
            </a:r>
          </a:p>
          <a:p>
            <a:pPr marL="0" indent="0">
              <a:buFontTx/>
              <a:buNone/>
            </a:pPr>
            <a:endParaRPr lang="de-DE" dirty="0">
              <a:sym typeface="Wingdings" pitchFamily="2" charset="2"/>
            </a:endParaRPr>
          </a:p>
          <a:p>
            <a:pPr marL="0" indent="0">
              <a:buFontTx/>
              <a:buNone/>
            </a:pPr>
            <a:r>
              <a:rPr lang="de-DE" dirty="0">
                <a:sym typeface="Wingdings" pitchFamily="2" charset="2"/>
              </a:rPr>
              <a:t>Rückfrage:  Welche Reliabilitätskoeffizienten fallen Ihnen spontan ein?</a:t>
            </a:r>
          </a:p>
          <a:p>
            <a:pPr marL="0" indent="0">
              <a:buFontTx/>
              <a:buNone/>
            </a:pPr>
            <a:r>
              <a:rPr lang="de-DE" dirty="0">
                <a:sym typeface="Wingdings" pitchFamily="2" charset="2"/>
              </a:rPr>
              <a:t>-&gt; z.B. Cronbachs Alpha / </a:t>
            </a:r>
            <a:r>
              <a:rPr lang="de-DE" dirty="0" err="1">
                <a:sym typeface="Wingdings" pitchFamily="2" charset="2"/>
              </a:rPr>
              <a:t>McDonals</a:t>
            </a:r>
            <a:r>
              <a:rPr lang="de-DE" dirty="0">
                <a:sym typeface="Wingdings" pitchFamily="2" charset="2"/>
              </a:rPr>
              <a:t> Omega</a:t>
            </a:r>
          </a:p>
          <a:p>
            <a:pPr marL="0" indent="0">
              <a:buFontTx/>
              <a:buNone/>
            </a:pPr>
            <a:endParaRPr lang="de-DE"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itchFamily="2" charset="2"/>
              </a:rPr>
              <a:t>3) Nebendiagonalen: </a:t>
            </a:r>
            <a:r>
              <a:rPr lang="de-DE" i="1" dirty="0">
                <a:solidFill>
                  <a:srgbClr val="00B0F0"/>
                </a:solidFill>
              </a:rPr>
              <a:t>Heteromethode-Blöcke</a:t>
            </a:r>
            <a:endParaRPr lang="de-DE" i="1"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Korrelationen zwischen </a:t>
            </a:r>
            <a:r>
              <a:rPr lang="de-DE" dirty="0" err="1"/>
              <a:t>Traits</a:t>
            </a:r>
            <a:r>
              <a:rPr lang="de-DE" dirty="0"/>
              <a:t>, die mit jeweils </a:t>
            </a:r>
            <a:r>
              <a:rPr lang="de-DE" i="1" dirty="0"/>
              <a:t>verschiedenen</a:t>
            </a:r>
            <a:r>
              <a:rPr lang="de-DE" dirty="0"/>
              <a:t> Methoden gemessen wurden</a:t>
            </a:r>
          </a:p>
          <a:p>
            <a:pPr marL="0" indent="0">
              <a:buFontTx/>
              <a:buNone/>
            </a:pPr>
            <a:endParaRPr lang="de-DE" dirty="0">
              <a:sym typeface="Wingdings" pitchFamily="2" charset="2"/>
            </a:endParaRPr>
          </a:p>
          <a:p>
            <a:pPr marL="228600" indent="-228600">
              <a:buFontTx/>
              <a:buAutoNum type="arabicParenR" startAt="4"/>
            </a:pPr>
            <a:r>
              <a:rPr lang="de-DE" dirty="0">
                <a:sym typeface="Wingdings" pitchFamily="2" charset="2"/>
              </a:rPr>
              <a:t>„Hauptdiagonalen der Nebendiagonalen“ </a:t>
            </a:r>
            <a:r>
              <a:rPr lang="de-DE" i="1" dirty="0" err="1">
                <a:sym typeface="Wingdings" pitchFamily="2" charset="2"/>
              </a:rPr>
              <a:t>Monotrait-Heteromethod</a:t>
            </a:r>
            <a:endParaRPr lang="de-DE" dirty="0">
              <a:sym typeface="Wingdings" pitchFamily="2" charset="2"/>
            </a:endParaRPr>
          </a:p>
          <a:p>
            <a:pPr marL="0" indent="0">
              <a:buFont typeface="+mj-lt"/>
              <a:buNone/>
            </a:pPr>
            <a:r>
              <a:rPr lang="de-DE" dirty="0">
                <a:sym typeface="Wingdings" pitchFamily="2" charset="2"/>
              </a:rPr>
              <a:t>:= Korrelation desselben Konstruktes, welches mit verschiedenen Methoden erfasst wurde </a:t>
            </a:r>
          </a:p>
          <a:p>
            <a:pPr marL="0" indent="0">
              <a:buFont typeface="+mj-lt"/>
              <a:buNone/>
            </a:pPr>
            <a:r>
              <a:rPr lang="de-DE" dirty="0">
                <a:sym typeface="Wingdings" pitchFamily="2" charset="2"/>
              </a:rPr>
              <a:t>Hinweis: konvergente Koeffizienten, sollten möglichst hoch sein</a:t>
            </a:r>
          </a:p>
          <a:p>
            <a:pPr marL="0" indent="0">
              <a:buFontTx/>
              <a:buNone/>
            </a:pPr>
            <a:endParaRPr lang="de-DE"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itchFamily="2" charset="2"/>
              </a:rPr>
              <a:t>5) Die anderen Koeffizienten: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itchFamily="2" charset="2"/>
              </a:rPr>
              <a:t>-  </a:t>
            </a:r>
            <a:r>
              <a:rPr lang="de-DE" dirty="0" err="1">
                <a:sym typeface="Wingdings" pitchFamily="2" charset="2"/>
              </a:rPr>
              <a:t>Monomethod</a:t>
            </a:r>
            <a:r>
              <a:rPr lang="de-DE" dirty="0">
                <a:sym typeface="Wingdings" pitchFamily="2" charset="2"/>
              </a:rPr>
              <a:t>-Koeffizienten (Mono-</a:t>
            </a:r>
            <a:r>
              <a:rPr lang="de-DE" dirty="0" err="1">
                <a:sym typeface="Wingdings" pitchFamily="2" charset="2"/>
              </a:rPr>
              <a:t>method</a:t>
            </a:r>
            <a:r>
              <a:rPr lang="de-DE" dirty="0">
                <a:sym typeface="Wingdings" pitchFamily="2" charset="2"/>
              </a:rPr>
              <a:t> Blöcke)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sym typeface="Wingdings" pitchFamily="2" charset="2"/>
              </a:rPr>
              <a:t>Heteromethod</a:t>
            </a:r>
            <a:r>
              <a:rPr lang="de-DE" dirty="0">
                <a:sym typeface="Wingdings" pitchFamily="2" charset="2"/>
              </a:rPr>
              <a:t> (Hetero-</a:t>
            </a:r>
            <a:r>
              <a:rPr lang="de-DE" dirty="0" err="1">
                <a:sym typeface="Wingdings" pitchFamily="2" charset="2"/>
              </a:rPr>
              <a:t>method</a:t>
            </a:r>
            <a:r>
              <a:rPr lang="de-DE" dirty="0">
                <a:sym typeface="Wingdings" pitchFamily="2" charset="2"/>
              </a:rPr>
              <a:t> Blöcke)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itchFamily="2" charset="2"/>
              </a:rPr>
              <a:t>Hinweis: </a:t>
            </a:r>
            <a:r>
              <a:rPr lang="de-DE" i="1" dirty="0" err="1">
                <a:sym typeface="Wingdings" pitchFamily="2" charset="2"/>
              </a:rPr>
              <a:t>diskriminante</a:t>
            </a:r>
            <a:r>
              <a:rPr lang="de-DE" dirty="0">
                <a:sym typeface="Wingdings" pitchFamily="2" charset="2"/>
              </a:rPr>
              <a:t>  (nicht konvergente) Koeffizienten</a:t>
            </a:r>
          </a:p>
          <a:p>
            <a:pPr marL="0" indent="0">
              <a:buFontTx/>
              <a:buNone/>
            </a:pPr>
            <a:endParaRPr lang="de-DE" dirty="0">
              <a:sym typeface="Wingdings" pitchFamily="2" charset="2"/>
            </a:endParaRPr>
          </a:p>
          <a:p>
            <a:pPr marL="0" indent="0">
              <a:buFontTx/>
              <a:buNone/>
            </a:pPr>
            <a:r>
              <a:rPr lang="de-DE" u="sng" dirty="0">
                <a:sym typeface="Wingdings" pitchFamily="2" charset="2"/>
              </a:rPr>
              <a:t>Crux</a:t>
            </a:r>
            <a:r>
              <a:rPr lang="de-DE" dirty="0">
                <a:sym typeface="Wingdings" pitchFamily="2" charset="2"/>
              </a:rPr>
              <a:t>: </a:t>
            </a:r>
            <a:r>
              <a:rPr lang="de-DE" dirty="0" err="1">
                <a:sym typeface="Wingdings" pitchFamily="2" charset="2"/>
              </a:rPr>
              <a:t>diskriminante</a:t>
            </a:r>
            <a:r>
              <a:rPr lang="de-DE" dirty="0">
                <a:sym typeface="Wingdings" pitchFamily="2" charset="2"/>
              </a:rPr>
              <a:t> mit konvergenten Koeffizienten vergleichen</a:t>
            </a:r>
          </a:p>
          <a:p>
            <a:pPr marL="0" indent="0">
              <a:buFontTx/>
              <a:buNone/>
            </a:pPr>
            <a:r>
              <a:rPr lang="de-DE" u="sng" dirty="0">
                <a:sym typeface="Wingdings" pitchFamily="2" charset="2"/>
              </a:rPr>
              <a:t>Ziel</a:t>
            </a:r>
            <a:r>
              <a:rPr lang="de-DE" dirty="0">
                <a:sym typeface="Wingdings" pitchFamily="2" charset="2"/>
              </a:rPr>
              <a:t>: </a:t>
            </a:r>
            <a:r>
              <a:rPr lang="de-DE" i="1" dirty="0">
                <a:sym typeface="Wingdings" pitchFamily="2" charset="2"/>
              </a:rPr>
              <a:t>konvergenten Koeffizienten </a:t>
            </a:r>
            <a:r>
              <a:rPr lang="de-DE" dirty="0">
                <a:sym typeface="Wingdings" pitchFamily="2" charset="2"/>
              </a:rPr>
              <a:t>&gt; </a:t>
            </a:r>
            <a:r>
              <a:rPr lang="de-DE" i="1" dirty="0" err="1">
                <a:sym typeface="Wingdings" pitchFamily="2" charset="2"/>
              </a:rPr>
              <a:t>diskriminanten</a:t>
            </a:r>
            <a:r>
              <a:rPr lang="de-DE" i="1" dirty="0">
                <a:sym typeface="Wingdings" pitchFamily="2" charset="2"/>
              </a:rPr>
              <a:t> Koeffizienten</a:t>
            </a:r>
            <a:r>
              <a:rPr lang="de-DE" dirty="0">
                <a:sym typeface="Wingdings" pitchFamily="2" charset="2"/>
              </a:rPr>
              <a:t> </a:t>
            </a:r>
          </a:p>
          <a:p>
            <a:pPr marL="0" indent="0">
              <a:buFontTx/>
              <a:buNone/>
            </a:pPr>
            <a:endParaRPr lang="de-DE" dirty="0">
              <a:sym typeface="Wingdings" pitchFamily="2" charset="2"/>
            </a:endParaRPr>
          </a:p>
          <a:p>
            <a:pPr marL="0" indent="0">
              <a:buFontTx/>
              <a:buNone/>
            </a:pPr>
            <a:r>
              <a:rPr lang="de-DE" dirty="0">
                <a:sym typeface="Wingdings" pitchFamily="2" charset="2"/>
              </a:rPr>
              <a:t>---</a:t>
            </a:r>
          </a:p>
          <a:p>
            <a:pPr marL="0" indent="0">
              <a:buFontTx/>
              <a:buNone/>
            </a:pPr>
            <a:endParaRPr lang="de-DE" dirty="0">
              <a:sym typeface="Wingdings" pitchFamily="2" charset="2"/>
            </a:endParaRPr>
          </a:p>
          <a:p>
            <a:pPr marL="0" indent="0">
              <a:buFontTx/>
              <a:buNone/>
            </a:pPr>
            <a:r>
              <a:rPr lang="de-DE" dirty="0">
                <a:sym typeface="Wingdings" pitchFamily="2" charset="2"/>
              </a:rPr>
              <a:t>Was ist nun also unser Kriterium zum Nachweis konvergenter Validität?</a:t>
            </a:r>
          </a:p>
          <a:p>
            <a:pPr marL="0" indent="0">
              <a:buFontTx/>
              <a:buNone/>
            </a:pPr>
            <a:r>
              <a:rPr lang="de-DE" dirty="0">
                <a:sym typeface="Wingdings" pitchFamily="2" charset="2"/>
              </a:rPr>
              <a:t>Konvergente Koeffizienten, sollten…</a:t>
            </a:r>
          </a:p>
          <a:p>
            <a:pPr marL="228600" indent="-228600">
              <a:buFontTx/>
              <a:buAutoNum type="arabicParenBoth"/>
            </a:pPr>
            <a:r>
              <a:rPr lang="de-DE" dirty="0">
                <a:sym typeface="Wingdings" pitchFamily="2" charset="2"/>
              </a:rPr>
              <a:t> signifikant von Null verschieden, </a:t>
            </a:r>
          </a:p>
          <a:p>
            <a:pPr marL="228600" indent="-228600">
              <a:buFontTx/>
              <a:buAutoNum type="arabicParenBoth"/>
            </a:pPr>
            <a:r>
              <a:rPr lang="de-DE" dirty="0">
                <a:sym typeface="Wingdings" pitchFamily="2" charset="2"/>
              </a:rPr>
              <a:t> vergleichsweise hoch ("von Campbell &amp; Fiske vorgegeben). </a:t>
            </a:r>
          </a:p>
          <a:p>
            <a:pPr marL="0" indent="0">
              <a:buFontTx/>
              <a:buNone/>
            </a:pPr>
            <a:r>
              <a:rPr lang="de-DE" dirty="0">
                <a:sym typeface="Wingdings" pitchFamily="2" charset="2"/>
              </a:rPr>
              <a:t>Warum? Falls nicht, muss man nachdenken, ob die verschiedenen Methoden nicht doch verschiedene Konstrukte messen</a:t>
            </a:r>
          </a:p>
          <a:p>
            <a:pPr marL="0" indent="0">
              <a:buFontTx/>
              <a:buNone/>
            </a:pPr>
            <a:endParaRPr lang="de-DE" dirty="0">
              <a:sym typeface="Wingdings" pitchFamily="2" charset="2"/>
            </a:endParaRPr>
          </a:p>
          <a:p>
            <a:pPr marL="0" indent="0">
              <a:buFontTx/>
              <a:buNone/>
            </a:pPr>
            <a:r>
              <a:rPr lang="de-DE" dirty="0">
                <a:sym typeface="Wingdings" pitchFamily="2" charset="2"/>
              </a:rPr>
              <a:t>Was ist nun also unser Kriterium zum Nachweis </a:t>
            </a:r>
            <a:r>
              <a:rPr lang="de-DE" dirty="0" err="1">
                <a:sym typeface="Wingdings" pitchFamily="2" charset="2"/>
              </a:rPr>
              <a:t>diskriminanter</a:t>
            </a:r>
            <a:r>
              <a:rPr lang="de-DE" dirty="0">
                <a:sym typeface="Wingdings" pitchFamily="2" charset="2"/>
              </a:rPr>
              <a:t> Validität?</a:t>
            </a:r>
          </a:p>
          <a:p>
            <a:pPr marL="0" indent="0">
              <a:buFontTx/>
              <a:buNone/>
            </a:pPr>
            <a:r>
              <a:rPr lang="de-DE" dirty="0">
                <a:sym typeface="Wingdings" pitchFamily="2" charset="2"/>
              </a:rPr>
              <a:t>HTMM-Koeffizienten &lt; MTHM (konvergenten Koeffizienten)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itchFamily="2" charset="2"/>
              </a:rPr>
              <a:t>Warum? Falls nicht, unterscheiden unsere Messungen nicht zwischen verschiedenen Konstrukten</a:t>
            </a:r>
          </a:p>
          <a:p>
            <a:pPr marL="0" indent="0">
              <a:buFontTx/>
              <a:buNone/>
            </a:pPr>
            <a:endParaRPr lang="de-DE" dirty="0">
              <a:sym typeface="Wingdings" pitchFamily="2" charset="2"/>
            </a:endParaRPr>
          </a:p>
          <a:p>
            <a:pPr marL="0" indent="0">
              <a:buFontTx/>
              <a:buNone/>
            </a:pPr>
            <a:r>
              <a:rPr lang="de-DE" dirty="0">
                <a:sym typeface="Wingdings" pitchFamily="2" charset="2"/>
              </a:rPr>
              <a:t>----</a:t>
            </a:r>
          </a:p>
          <a:p>
            <a:pPr marL="0" indent="0">
              <a:buFontTx/>
              <a:buNone/>
            </a:pPr>
            <a:endParaRPr lang="de-DE" dirty="0">
              <a:sym typeface="Wingdings" pitchFamily="2" charset="2"/>
            </a:endParaRPr>
          </a:p>
          <a:p>
            <a:pPr marL="0" indent="0">
              <a:buFontTx/>
              <a:buNone/>
            </a:pPr>
            <a:r>
              <a:rPr lang="de-DE" dirty="0">
                <a:sym typeface="Wingdings" pitchFamily="2" charset="2"/>
              </a:rPr>
              <a:t>Hinweis: sind manche Annahmen nicht erfüllt, spricht das allerdings nicht komplett gegen die Konstruktvalidität!</a:t>
            </a:r>
          </a:p>
          <a:p>
            <a:pPr marL="0" indent="0">
              <a:buFontTx/>
              <a:buNone/>
            </a:pPr>
            <a:r>
              <a:rPr lang="de-DE" dirty="0">
                <a:sym typeface="Wingdings" pitchFamily="2" charset="2"/>
              </a:rPr>
              <a:t>(z.B. Probleme von Korrelationen)</a:t>
            </a:r>
          </a:p>
          <a:p>
            <a:pPr marL="0" indent="0">
              <a:buFontTx/>
              <a:buNone/>
            </a:pPr>
            <a:endParaRPr lang="de-DE" dirty="0">
              <a:sym typeface="Wingdings" pitchFamily="2" charset="2"/>
            </a:endParaRPr>
          </a:p>
          <a:p>
            <a:pPr marL="0" indent="0">
              <a:buFontTx/>
              <a:buNone/>
            </a:pPr>
            <a:r>
              <a:rPr lang="de-DE" dirty="0">
                <a:sym typeface="Wingdings" pitchFamily="2" charset="2"/>
              </a:rPr>
              <a:t>Letztlich gibt es keine verbindlichen Regeln dafür, ab wann K-Validität gegeben ist; das müssen sie als Beurteiler selbst vorher festlegen!</a:t>
            </a:r>
          </a:p>
          <a:p>
            <a:pPr marL="0" indent="0">
              <a:buFontTx/>
              <a:buNone/>
            </a:pPr>
            <a:endParaRPr lang="de-DE" dirty="0">
              <a:sym typeface="Wingdings" pitchFamily="2" charset="2"/>
            </a:endParaRPr>
          </a:p>
          <a:p>
            <a:pPr marL="0" indent="0">
              <a:buFontTx/>
              <a:buNone/>
            </a:pPr>
            <a:r>
              <a:rPr lang="de-DE" dirty="0">
                <a:sym typeface="Wingdings" pitchFamily="2" charset="2"/>
              </a:rPr>
              <a:t>Wichtig: Auch hier wieder -- Statistik liefert lediglich Indizien (Symptome), die Diagnose stellen SIE!</a:t>
            </a:r>
          </a:p>
        </p:txBody>
      </p:sp>
      <p:sp>
        <p:nvSpPr>
          <p:cNvPr id="4" name="Foliennummernplatzhalter 3"/>
          <p:cNvSpPr>
            <a:spLocks noGrp="1"/>
          </p:cNvSpPr>
          <p:nvPr>
            <p:ph type="sldNum" sz="quarter" idx="5"/>
          </p:nvPr>
        </p:nvSpPr>
        <p:spPr/>
        <p:txBody>
          <a:bodyPr/>
          <a:lstStyle/>
          <a:p>
            <a:fld id="{2286E2BA-BB2F-4E81-8782-3C51E79584DE}" type="slidenum">
              <a:rPr lang="de-DE" smtClean="0"/>
              <a:t>27</a:t>
            </a:fld>
            <a:endParaRPr lang="de-DE"/>
          </a:p>
        </p:txBody>
      </p:sp>
    </p:spTree>
    <p:extLst>
      <p:ext uri="{BB962C8B-B14F-4D97-AF65-F5344CB8AC3E}">
        <p14:creationId xmlns:p14="http://schemas.microsoft.com/office/powerpoint/2010/main" val="34225056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dirty="0"/>
              <a:t>Abschließend: </a:t>
            </a:r>
            <a:r>
              <a:rPr lang="de-DE" dirty="0" err="1"/>
              <a:t>Kriteriumsvalitdität</a:t>
            </a:r>
            <a:endParaRPr lang="de-DE" dirty="0"/>
          </a:p>
          <a:p>
            <a:pPr marL="0" indent="0">
              <a:buFontTx/>
              <a:buNone/>
            </a:pPr>
            <a:endParaRPr lang="de-DE" dirty="0"/>
          </a:p>
          <a:p>
            <a:pPr marL="0" indent="0">
              <a:buFontTx/>
              <a:buNone/>
            </a:pPr>
            <a:r>
              <a:rPr lang="de-DE" u="sng" dirty="0"/>
              <a:t>Rückfrage</a:t>
            </a:r>
            <a:r>
              <a:rPr lang="de-DE" dirty="0"/>
              <a:t>: Wissen Sie noch wann ein Test „Kriteriums-</a:t>
            </a:r>
            <a:r>
              <a:rPr lang="de-DE" dirty="0" err="1"/>
              <a:t>validie</a:t>
            </a:r>
            <a:r>
              <a:rPr lang="de-DE" dirty="0"/>
              <a:t>“ ist?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-&gt;</a:t>
            </a:r>
            <a:r>
              <a:rPr lang="de-DE" sz="1200" dirty="0">
                <a:solidFill>
                  <a:schemeClr val="tx1"/>
                </a:solidFill>
                <a:latin typeface="Arial" panose="020B0604020202020204" pitchFamily="34" charset="0"/>
                <a:cs typeface="Arial" panose="020B0604020202020204" pitchFamily="34" charset="0"/>
                <a:sym typeface="Symbol" pitchFamily="2" charset="2"/>
              </a:rPr>
              <a:t> wenn wir von einem </a:t>
            </a:r>
            <a:r>
              <a:rPr lang="de-DE" sz="1200" dirty="0" err="1">
                <a:solidFill>
                  <a:srgbClr val="00727E"/>
                </a:solidFill>
                <a:latin typeface="Arial" panose="020B0604020202020204" pitchFamily="34" charset="0"/>
                <a:cs typeface="Arial" panose="020B0604020202020204" pitchFamily="34" charset="0"/>
                <a:sym typeface="Symbol" pitchFamily="2" charset="2"/>
              </a:rPr>
              <a:t>Testwert</a:t>
            </a:r>
            <a:r>
              <a:rPr lang="de-DE" sz="1200" dirty="0">
                <a:solidFill>
                  <a:schemeClr val="tx1"/>
                </a:solidFill>
                <a:latin typeface="Arial" panose="020B0604020202020204" pitchFamily="34" charset="0"/>
                <a:cs typeface="Arial" panose="020B0604020202020204" pitchFamily="34" charset="0"/>
                <a:sym typeface="Symbol" pitchFamily="2" charset="2"/>
              </a:rPr>
              <a:t> […] erfolgreich </a:t>
            </a:r>
            <a:r>
              <a:rPr lang="de-DE" sz="1200" dirty="0">
                <a:solidFill>
                  <a:srgbClr val="00727E"/>
                </a:solidFill>
                <a:latin typeface="Arial" panose="020B0604020202020204" pitchFamily="34" charset="0"/>
                <a:cs typeface="Arial" panose="020B0604020202020204" pitchFamily="34" charset="0"/>
                <a:sym typeface="Symbol" pitchFamily="2" charset="2"/>
              </a:rPr>
              <a:t>auf ein ‚Kriterium‘ </a:t>
            </a:r>
            <a:r>
              <a:rPr lang="de-DE" sz="1200" dirty="0">
                <a:solidFill>
                  <a:schemeClr val="tx1"/>
                </a:solidFill>
                <a:latin typeface="Arial" panose="020B0604020202020204" pitchFamily="34" charset="0"/>
                <a:cs typeface="Arial" panose="020B0604020202020204" pitchFamily="34" charset="0"/>
                <a:sym typeface="Symbol" pitchFamily="2" charset="2"/>
              </a:rPr>
              <a:t>[…] </a:t>
            </a:r>
            <a:r>
              <a:rPr lang="de-DE" sz="1200" dirty="0">
                <a:solidFill>
                  <a:srgbClr val="00727E"/>
                </a:solidFill>
                <a:latin typeface="Arial" panose="020B0604020202020204" pitchFamily="34" charset="0"/>
                <a:cs typeface="Arial" panose="020B0604020202020204" pitchFamily="34" charset="0"/>
                <a:sym typeface="Symbol" pitchFamily="2" charset="2"/>
              </a:rPr>
              <a:t>extrapolieren</a:t>
            </a:r>
            <a:r>
              <a:rPr lang="de-DE" sz="1200" dirty="0">
                <a:solidFill>
                  <a:schemeClr val="tx1"/>
                </a:solidFill>
                <a:latin typeface="Arial" panose="020B0604020202020204" pitchFamily="34" charset="0"/>
                <a:cs typeface="Arial" panose="020B0604020202020204" pitchFamily="34" charset="0"/>
                <a:sym typeface="Symbol" pitchFamily="2" charset="2"/>
              </a:rPr>
              <a:t> können kann. </a:t>
            </a:r>
            <a:endParaRPr lang="de-DE" dirty="0"/>
          </a:p>
          <a:p>
            <a:pPr marL="0" indent="0">
              <a:buFontTx/>
              <a:buNone/>
            </a:pPr>
            <a:endParaRPr lang="de-DE" dirty="0"/>
          </a:p>
          <a:p>
            <a:pPr marL="0" indent="0">
              <a:buFontTx/>
              <a:buNone/>
            </a:pPr>
            <a:r>
              <a:rPr lang="de-DE" dirty="0"/>
              <a:t>Wichtige Formulierung: man spricht dann davon, dass die Test</a:t>
            </a:r>
            <a:r>
              <a:rPr lang="de-DE" b="1" dirty="0"/>
              <a:t>ergebnisse</a:t>
            </a:r>
            <a:r>
              <a:rPr lang="de-DE" dirty="0"/>
              <a:t> valide sind</a:t>
            </a:r>
          </a:p>
          <a:p>
            <a:pPr marL="0" indent="0">
              <a:buFontTx/>
              <a:buNone/>
            </a:pPr>
            <a:r>
              <a:rPr lang="de-DE" dirty="0"/>
              <a:t>– d.h. valide bzgl. des </a:t>
            </a:r>
            <a:r>
              <a:rPr lang="de-DE" i="1" dirty="0"/>
              <a:t>jeweiligen</a:t>
            </a:r>
            <a:r>
              <a:rPr lang="de-DE" dirty="0"/>
              <a:t> Kriteriums</a:t>
            </a:r>
          </a:p>
          <a:p>
            <a:pPr marL="0" indent="0">
              <a:buFontTx/>
              <a:buNone/>
            </a:pPr>
            <a:endParaRPr lang="de-DE" dirty="0"/>
          </a:p>
          <a:p>
            <a:pPr marL="0" indent="0">
              <a:buFontTx/>
              <a:buNone/>
            </a:pPr>
            <a:r>
              <a:rPr lang="de-DE" dirty="0"/>
              <a:t>Wie kann man Sie bestimmen?</a:t>
            </a:r>
          </a:p>
          <a:p>
            <a:pPr marL="0" indent="0">
              <a:buFontTx/>
              <a:buNone/>
            </a:pPr>
            <a:r>
              <a:rPr lang="de-DE" dirty="0"/>
              <a:t>-&gt; Korrelationen zwischen den Testwerten in der Testsituation mit Verhalten außerhalb der Testsituation (Außenkriterium)</a:t>
            </a:r>
          </a:p>
          <a:p>
            <a:pPr marL="0" indent="0">
              <a:buFontTx/>
              <a:buNone/>
            </a:pPr>
            <a:endParaRPr lang="de-DE" dirty="0"/>
          </a:p>
          <a:p>
            <a:pPr marL="0" indent="0">
              <a:buFontTx/>
              <a:buNone/>
            </a:pPr>
            <a:r>
              <a:rPr lang="de-DE" u="sng" dirty="0"/>
              <a:t>Rückfrage</a:t>
            </a:r>
            <a:r>
              <a:rPr lang="de-DE" dirty="0"/>
              <a:t>: Fällt ihnen ein solches Außenkriterium ein?</a:t>
            </a:r>
          </a:p>
          <a:p>
            <a:pPr marL="0" indent="0">
              <a:buFontTx/>
              <a:buNone/>
            </a:pPr>
            <a:r>
              <a:rPr lang="de-DE" dirty="0"/>
              <a:t>z.B. Religiosität ~</a:t>
            </a:r>
            <a:r>
              <a:rPr lang="de-DE" dirty="0" err="1"/>
              <a:t>Kirchgangshäufigkeit</a:t>
            </a:r>
            <a:endParaRPr lang="de-DE" dirty="0"/>
          </a:p>
          <a:p>
            <a:pPr marL="0" indent="0">
              <a:buFontTx/>
              <a:buNone/>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u="sng" dirty="0"/>
              <a:t>Rückfrage</a:t>
            </a:r>
            <a:r>
              <a:rPr lang="de-DE" dirty="0"/>
              <a:t>: Was ist das Problem mit den Außenkriterien?</a:t>
            </a:r>
          </a:p>
          <a:p>
            <a:pPr marL="0" indent="0">
              <a:buFontTx/>
              <a:buNone/>
            </a:pPr>
            <a:r>
              <a:rPr lang="de-DE" dirty="0"/>
              <a:t>-&gt; gute </a:t>
            </a:r>
            <a:r>
              <a:rPr lang="de-DE"/>
              <a:t>zu finden…</a:t>
            </a:r>
            <a:endParaRPr lang="de-DE" dirty="0"/>
          </a:p>
          <a:p>
            <a:pPr marL="0" indent="0">
              <a:buFontTx/>
              <a:buNone/>
            </a:pPr>
            <a:endParaRPr lang="de-DE" dirty="0"/>
          </a:p>
          <a:p>
            <a:pPr marL="0" indent="0">
              <a:buFontTx/>
              <a:buNone/>
            </a:pPr>
            <a:endParaRPr lang="de-DE" dirty="0"/>
          </a:p>
          <a:p>
            <a:pPr marL="0" indent="0">
              <a:buFontTx/>
              <a:buNone/>
            </a:pP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28</a:t>
            </a:fld>
            <a:endParaRPr lang="de-DE"/>
          </a:p>
        </p:txBody>
      </p:sp>
    </p:spTree>
    <p:extLst>
      <p:ext uri="{BB962C8B-B14F-4D97-AF65-F5344CB8AC3E}">
        <p14:creationId xmlns:p14="http://schemas.microsoft.com/office/powerpoint/2010/main" val="794527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dirty="0"/>
              <a:t>Es gibt verschiedene Arten der </a:t>
            </a:r>
            <a:r>
              <a:rPr lang="de-DE" dirty="0" err="1"/>
              <a:t>Kriteriumsvalidität</a:t>
            </a:r>
            <a:endParaRPr lang="de-DE" dirty="0"/>
          </a:p>
          <a:p>
            <a:pPr marL="0" indent="0">
              <a:buFontTx/>
              <a:buNone/>
            </a:pPr>
            <a:endParaRPr lang="de-DE" dirty="0"/>
          </a:p>
          <a:p>
            <a:pPr marL="0" indent="0">
              <a:buFontTx/>
              <a:buNone/>
            </a:pPr>
            <a:r>
              <a:rPr lang="de-DE" dirty="0"/>
              <a:t>Wichtig: Abhängigkeit vom Zeitpunkt – in dem das Kriterium auftrat/gemessen wurde!</a:t>
            </a:r>
          </a:p>
          <a:p>
            <a:pPr marL="0" indent="0">
              <a:buFontTx/>
              <a:buNone/>
            </a:pPr>
            <a:r>
              <a:rPr lang="de-DE" dirty="0"/>
              <a:t>(siehe Folie)</a:t>
            </a:r>
          </a:p>
          <a:p>
            <a:pPr marL="0" indent="0">
              <a:buFontTx/>
              <a:buNone/>
            </a:pPr>
            <a:endParaRPr lang="de-DE" dirty="0"/>
          </a:p>
          <a:p>
            <a:pPr marL="0" indent="0">
              <a:buFontTx/>
              <a:buNone/>
            </a:pPr>
            <a:r>
              <a:rPr lang="de-DE" dirty="0"/>
              <a:t>Zu 4): z.B.: Wie verbessert sich meine Vorhersage von „Extraversion“ wenn ich „</a:t>
            </a:r>
            <a:r>
              <a:rPr lang="de-DE" dirty="0" err="1"/>
              <a:t>Agreeableness</a:t>
            </a:r>
            <a:r>
              <a:rPr lang="de-DE" dirty="0"/>
              <a:t>“ (Items) zu meinem Tests hinzunehme?</a:t>
            </a:r>
          </a:p>
          <a:p>
            <a:pPr marL="0" indent="0">
              <a:buFontTx/>
              <a:buNone/>
            </a:pPr>
            <a:endParaRPr lang="de-DE" dirty="0"/>
          </a:p>
          <a:p>
            <a:pPr marL="0" indent="0">
              <a:buFontTx/>
              <a:buNone/>
            </a:pPr>
            <a:r>
              <a:rPr lang="de-DE" dirty="0"/>
              <a:t>---</a:t>
            </a:r>
          </a:p>
          <a:p>
            <a:pPr marL="0" indent="0">
              <a:buFontTx/>
              <a:buNone/>
            </a:pPr>
            <a:endParaRPr lang="de-DE" dirty="0"/>
          </a:p>
          <a:p>
            <a:pPr marL="0" indent="0">
              <a:buFontTx/>
              <a:buNone/>
            </a:pPr>
            <a:r>
              <a:rPr lang="de-DE" dirty="0"/>
              <a:t>Erinnerung: Damit schließt sich der Kreis – 2. Sitzung „Vokabelliste“ erstellt</a:t>
            </a:r>
          </a:p>
          <a:p>
            <a:pPr marL="0" indent="0">
              <a:buFontTx/>
              <a:buNone/>
            </a:pPr>
            <a:r>
              <a:rPr lang="de-DE" dirty="0"/>
              <a:t>Jetzt: Verfeinerung mit Wissen, dass Sie über das Semester generiert haben!</a:t>
            </a:r>
          </a:p>
        </p:txBody>
      </p:sp>
      <p:sp>
        <p:nvSpPr>
          <p:cNvPr id="4" name="Foliennummernplatzhalter 3"/>
          <p:cNvSpPr>
            <a:spLocks noGrp="1"/>
          </p:cNvSpPr>
          <p:nvPr>
            <p:ph type="sldNum" sz="quarter" idx="5"/>
          </p:nvPr>
        </p:nvSpPr>
        <p:spPr/>
        <p:txBody>
          <a:bodyPr/>
          <a:lstStyle/>
          <a:p>
            <a:fld id="{2286E2BA-BB2F-4E81-8782-3C51E79584DE}" type="slidenum">
              <a:rPr lang="de-DE" smtClean="0"/>
              <a:t>29</a:t>
            </a:fld>
            <a:endParaRPr lang="de-DE"/>
          </a:p>
        </p:txBody>
      </p:sp>
    </p:spTree>
    <p:extLst>
      <p:ext uri="{BB962C8B-B14F-4D97-AF65-F5344CB8AC3E}">
        <p14:creationId xmlns:p14="http://schemas.microsoft.com/office/powerpoint/2010/main" val="1690887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3</a:t>
            </a:fld>
            <a:endParaRPr lang="de-DE"/>
          </a:p>
        </p:txBody>
      </p:sp>
    </p:spTree>
    <p:extLst>
      <p:ext uri="{BB962C8B-B14F-4D97-AF65-F5344CB8AC3E}">
        <p14:creationId xmlns:p14="http://schemas.microsoft.com/office/powerpoint/2010/main" val="15487353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Inhaltsvalidität:  Item-/Testinhalte repräsentieren das Konstrukt präzise – Kriteriumsvalidität kann nur dann vorliegen</a:t>
            </a:r>
          </a:p>
          <a:p>
            <a:pPr marL="171450" indent="-171450">
              <a:buFontTx/>
              <a:buChar char="-"/>
            </a:pPr>
            <a:r>
              <a:rPr lang="de-DE" dirty="0"/>
              <a:t>Reliabilität – beides mit Messfehlern gemessen; je </a:t>
            </a:r>
            <a:r>
              <a:rPr lang="de-DE" dirty="0" err="1"/>
              <a:t>reliabler</a:t>
            </a:r>
            <a:r>
              <a:rPr lang="de-DE" dirty="0"/>
              <a:t> Prädiktor und Kriterium gemessen werden, desto höher kann die Kriteriumsvalidität ausfallen; hoher Messfehler? Maximal erreichbare Validität fällt kleiner aus, weil der Anteil der gemeinsamen Varianz automatisch </a:t>
            </a:r>
            <a:r>
              <a:rPr lang="de-DE"/>
              <a:t>kleiner ausfällt</a:t>
            </a:r>
          </a:p>
          <a:p>
            <a:pPr marL="171450" indent="-171450">
              <a:buFontTx/>
              <a:buChar char="-"/>
            </a:pPr>
            <a:endParaRPr lang="de-DE" dirty="0"/>
          </a:p>
          <a:p>
            <a:pPr marL="171450" indent="-171450">
              <a:buFontTx/>
              <a:buChar char="-"/>
            </a:pPr>
            <a:r>
              <a:rPr lang="de-DE" dirty="0"/>
              <a:t>http://www3.hogrefe.de/</a:t>
            </a:r>
            <a:r>
              <a:rPr lang="de-DE" dirty="0" err="1"/>
              <a:t>buecher</a:t>
            </a:r>
            <a:r>
              <a:rPr lang="de-DE" dirty="0"/>
              <a:t>/</a:t>
            </a:r>
            <a:r>
              <a:rPr lang="de-DE" dirty="0" err="1"/>
              <a:t>lehrbuecher</a:t>
            </a:r>
            <a:r>
              <a:rPr lang="de-DE" dirty="0"/>
              <a:t>/</a:t>
            </a:r>
            <a:r>
              <a:rPr lang="de-DE" dirty="0" err="1"/>
              <a:t>psychlehrbuchplus</a:t>
            </a:r>
            <a:r>
              <a:rPr lang="de-DE" dirty="0"/>
              <a:t>/</a:t>
            </a:r>
            <a:r>
              <a:rPr lang="de-DE" dirty="0" err="1"/>
              <a:t>lehrbuecher</a:t>
            </a:r>
            <a:r>
              <a:rPr lang="de-DE" dirty="0"/>
              <a:t>/</a:t>
            </a:r>
            <a:r>
              <a:rPr lang="de-DE" dirty="0" err="1"/>
              <a:t>organisationspsychologie</a:t>
            </a:r>
            <a:r>
              <a:rPr lang="de-DE" dirty="0"/>
              <a:t>/</a:t>
            </a:r>
            <a:r>
              <a:rPr lang="de-DE" dirty="0" err="1"/>
              <a:t>glossar</a:t>
            </a:r>
            <a:r>
              <a:rPr lang="de-DE" dirty="0"/>
              <a:t>/d/</a:t>
            </a:r>
          </a:p>
        </p:txBody>
      </p:sp>
      <p:sp>
        <p:nvSpPr>
          <p:cNvPr id="4" name="Foliennummernplatzhalter 3"/>
          <p:cNvSpPr>
            <a:spLocks noGrp="1"/>
          </p:cNvSpPr>
          <p:nvPr>
            <p:ph type="sldNum" sz="quarter" idx="5"/>
          </p:nvPr>
        </p:nvSpPr>
        <p:spPr/>
        <p:txBody>
          <a:bodyPr/>
          <a:lstStyle/>
          <a:p>
            <a:fld id="{2286E2BA-BB2F-4E81-8782-3C51E79584DE}" type="slidenum">
              <a:rPr lang="de-DE" smtClean="0"/>
              <a:t>30</a:t>
            </a:fld>
            <a:endParaRPr lang="de-DE"/>
          </a:p>
        </p:txBody>
      </p:sp>
    </p:spTree>
    <p:extLst>
      <p:ext uri="{BB962C8B-B14F-4D97-AF65-F5344CB8AC3E}">
        <p14:creationId xmlns:p14="http://schemas.microsoft.com/office/powerpoint/2010/main" val="34798887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31</a:t>
            </a:fld>
            <a:endParaRPr lang="de-DE"/>
          </a:p>
        </p:txBody>
      </p:sp>
    </p:spTree>
    <p:extLst>
      <p:ext uri="{BB962C8B-B14F-4D97-AF65-F5344CB8AC3E}">
        <p14:creationId xmlns:p14="http://schemas.microsoft.com/office/powerpoint/2010/main" val="23764055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32</a:t>
            </a:fld>
            <a:endParaRPr lang="de-DE"/>
          </a:p>
        </p:txBody>
      </p:sp>
    </p:spTree>
    <p:extLst>
      <p:ext uri="{BB962C8B-B14F-4D97-AF65-F5344CB8AC3E}">
        <p14:creationId xmlns:p14="http://schemas.microsoft.com/office/powerpoint/2010/main" val="801736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33</a:t>
            </a:fld>
            <a:endParaRPr lang="de-DE"/>
          </a:p>
        </p:txBody>
      </p:sp>
    </p:spTree>
    <p:extLst>
      <p:ext uri="{BB962C8B-B14F-4D97-AF65-F5344CB8AC3E}">
        <p14:creationId xmlns:p14="http://schemas.microsoft.com/office/powerpoint/2010/main" val="1521473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Heute beschäftigen wir uns mit der Validierung unseres nun konstruierten Tests, d.h. unsere Itemanalyse ist in den Ergebnissen resultiert, die wir brauchen für die Zielgruppe des Tests brauchen.</a:t>
            </a:r>
          </a:p>
          <a:p>
            <a:r>
              <a:rPr lang="de-DE" dirty="0"/>
              <a:t>Validierung: Untersuchung der Validität eines Tests</a:t>
            </a:r>
          </a:p>
        </p:txBody>
      </p:sp>
      <p:sp>
        <p:nvSpPr>
          <p:cNvPr id="4" name="Foliennummernplatzhalter 3"/>
          <p:cNvSpPr>
            <a:spLocks noGrp="1"/>
          </p:cNvSpPr>
          <p:nvPr>
            <p:ph type="sldNum" sz="quarter" idx="5"/>
          </p:nvPr>
        </p:nvSpPr>
        <p:spPr/>
        <p:txBody>
          <a:bodyPr/>
          <a:lstStyle/>
          <a:p>
            <a:fld id="{2286E2BA-BB2F-4E81-8782-3C51E79584DE}" type="slidenum">
              <a:rPr lang="de-DE" smtClean="0"/>
              <a:t>4</a:t>
            </a:fld>
            <a:endParaRPr lang="de-DE"/>
          </a:p>
        </p:txBody>
      </p:sp>
    </p:spTree>
    <p:extLst>
      <p:ext uri="{BB962C8B-B14F-4D97-AF65-F5344CB8AC3E}">
        <p14:creationId xmlns:p14="http://schemas.microsoft.com/office/powerpoint/2010/main" val="535903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i="1" dirty="0"/>
              <a:t>Rückfrage</a:t>
            </a:r>
            <a:r>
              <a:rPr lang="de-DE" dirty="0"/>
              <a:t>: Was ist Validität?</a:t>
            </a:r>
          </a:p>
          <a:p>
            <a:pPr marL="0" indent="0">
              <a:buFont typeface="Arial" panose="020B0604020202020204" pitchFamily="34" charset="0"/>
              <a:buNone/>
            </a:pPr>
            <a:r>
              <a:rPr lang="de-DE" dirty="0"/>
              <a:t>-&gt; Antworten, Gedanken, Anregungen Wünsche: </a:t>
            </a:r>
            <a:r>
              <a:rPr lang="de-DE" dirty="0" err="1"/>
              <a:t>Mentimeter</a:t>
            </a:r>
            <a:r>
              <a:rPr lang="de-DE" dirty="0"/>
              <a:t>!</a:t>
            </a:r>
          </a:p>
          <a:p>
            <a:pPr marL="0" indent="0">
              <a:buFont typeface="Arial" panose="020B0604020202020204" pitchFamily="34" charset="0"/>
              <a:buNone/>
            </a:pPr>
            <a:endParaRPr lang="de-DE" dirty="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5</a:t>
            </a:fld>
            <a:endParaRPr lang="de-DE"/>
          </a:p>
        </p:txBody>
      </p:sp>
    </p:spTree>
    <p:extLst>
      <p:ext uri="{BB962C8B-B14F-4D97-AF65-F5344CB8AC3E}">
        <p14:creationId xmlns:p14="http://schemas.microsoft.com/office/powerpoint/2010/main" val="806329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Gruppen 4-5 QR-Code:</a:t>
            </a:r>
          </a:p>
          <a:p>
            <a:pPr marL="171450" indent="-171450">
              <a:buFont typeface="Arial" panose="020B0604020202020204" pitchFamily="34" charset="0"/>
              <a:buChar char="•"/>
            </a:pPr>
            <a:r>
              <a:rPr lang="de-DE" dirty="0"/>
              <a:t>https://</a:t>
            </a:r>
            <a:r>
              <a:rPr lang="de-DE" dirty="0" err="1"/>
              <a:t>www.mentimeter.com</a:t>
            </a:r>
            <a:r>
              <a:rPr lang="de-DE" dirty="0"/>
              <a:t>/s/a37a061b70833fa615516bc6825abeba/da207a2ca2a6/</a:t>
            </a:r>
            <a:r>
              <a:rPr lang="de-DE" dirty="0" err="1"/>
              <a:t>edit</a:t>
            </a:r>
            <a:endParaRPr lang="de-DE" dirty="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Ein Gütekriterium; Qualitätsanforderung, dem ein Test genügen muss.</a:t>
            </a:r>
          </a:p>
          <a:p>
            <a:pPr marL="171450" indent="-171450">
              <a:buFont typeface="Arial" panose="020B0604020202020204" pitchFamily="34" charset="0"/>
              <a:buChar char="•"/>
            </a:pPr>
            <a:r>
              <a:rPr lang="de-DE" dirty="0"/>
              <a:t>Was fällt Ihnen zur Validität noch ein?</a:t>
            </a:r>
          </a:p>
          <a:p>
            <a:pPr marL="171450" indent="-171450">
              <a:buFont typeface="Arial" panose="020B0604020202020204" pitchFamily="34" charset="0"/>
              <a:buChar char="•"/>
            </a:pPr>
            <a:r>
              <a:rPr lang="de-DE" dirty="0"/>
              <a:t>Generell: es gibt nicht DIE Validität bzw. ein Test ist nicht per se valide; es ist immer wichtig, dass die spezifische Interpretation und Verwendung angegeben wird, wofür die TESTWERTE valide interpretierbar sind.</a:t>
            </a:r>
          </a:p>
          <a:p>
            <a:endParaRPr lang="de-DE" dirty="0"/>
          </a:p>
          <a:p>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6</a:t>
            </a:fld>
            <a:endParaRPr lang="de-DE"/>
          </a:p>
        </p:txBody>
      </p:sp>
    </p:spTree>
    <p:extLst>
      <p:ext uri="{BB962C8B-B14F-4D97-AF65-F5344CB8AC3E}">
        <p14:creationId xmlns:p14="http://schemas.microsoft.com/office/powerpoint/2010/main" val="1116669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a:p>
            <a:pPr marL="0" indent="0">
              <a:buFont typeface="Arial" panose="020B0604020202020204" pitchFamily="34" charset="0"/>
              <a:buNone/>
            </a:pPr>
            <a:r>
              <a:rPr lang="de-DE" dirty="0"/>
              <a:t>Gütekriterium := Qualitätsanforderung, dem ein Test genügen muss.</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Zu 1) Definition: …</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Zu 2 ) Geben Sie immer die spezifische Interpretation und Verwendung an, wofür die </a:t>
            </a:r>
            <a:r>
              <a:rPr lang="de-DE" i="1" dirty="0"/>
              <a:t>Testwerte</a:t>
            </a:r>
            <a:r>
              <a:rPr lang="de-DE" dirty="0"/>
              <a:t> valide interpretierbar sind.</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Zu 3) </a:t>
            </a:r>
            <a:r>
              <a:rPr lang="de-DE" u="sng" dirty="0"/>
              <a:t>Rückfrage</a:t>
            </a:r>
            <a:r>
              <a:rPr lang="de-DE" dirty="0"/>
              <a:t>: Zusammenhang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dirty="0"/>
              <a:t>-&gt; Objektivität &amp; Reliabilität =&gt; Validität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DE" dirty="0"/>
          </a:p>
          <a:p>
            <a:pPr marL="0" indent="0">
              <a:buFont typeface="Arial" panose="020B0604020202020204" pitchFamily="34" charset="0"/>
              <a:buNone/>
            </a:pPr>
            <a:r>
              <a:rPr lang="de-DE" dirty="0"/>
              <a:t>Zu 4) Warum komplex?</a:t>
            </a:r>
          </a:p>
          <a:p>
            <a:pPr marL="0" indent="0">
              <a:buFont typeface="Arial" panose="020B0604020202020204" pitchFamily="34" charset="0"/>
              <a:buNone/>
            </a:pPr>
            <a:r>
              <a:rPr lang="de-DE" dirty="0"/>
              <a:t>-&gt; Überprüfung umfasst ganzen Forschungsprozess; </a:t>
            </a:r>
          </a:p>
          <a:p>
            <a:pPr marL="0" indent="0">
              <a:buFont typeface="Arial" panose="020B0604020202020204" pitchFamily="34" charset="0"/>
              <a:buNone/>
            </a:pPr>
            <a:r>
              <a:rPr lang="de-DE" dirty="0"/>
              <a:t>-&gt; Alle Einzelbefunde müssen wir zu einer </a:t>
            </a:r>
            <a:r>
              <a:rPr lang="de-DE" b="0" i="1" dirty="0"/>
              <a:t>integrierenden Bewertung</a:t>
            </a:r>
            <a:r>
              <a:rPr lang="de-DE" b="0" dirty="0"/>
              <a:t> zusammenfassen!</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7</a:t>
            </a:fld>
            <a:endParaRPr lang="de-DE"/>
          </a:p>
        </p:txBody>
      </p:sp>
    </p:spTree>
    <p:extLst>
      <p:ext uri="{BB962C8B-B14F-4D97-AF65-F5344CB8AC3E}">
        <p14:creationId xmlns:p14="http://schemas.microsoft.com/office/powerpoint/2010/main" val="1257079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de-DE" dirty="0">
                <a:sym typeface="Symbol" pitchFamily="2" charset="2"/>
              </a:rPr>
              <a:t>Wollen Sie </a:t>
            </a:r>
            <a:r>
              <a:rPr lang="de-DE" dirty="0" err="1">
                <a:sym typeface="Symbol" pitchFamily="2" charset="2"/>
              </a:rPr>
              <a:t>Valdität</a:t>
            </a:r>
            <a:r>
              <a:rPr lang="de-DE" dirty="0">
                <a:sym typeface="Symbol" pitchFamily="2" charset="2"/>
              </a:rPr>
              <a:t> (ihrer Ergebnisse) untersuchen, dann müssen sie sich festlegen, auf welche Interpretation eines Testergebnisses sich die Validität bezieht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DE" dirty="0">
              <a:sym typeface="Symbol" pitchFamily="2" charset="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dirty="0">
                <a:sym typeface="Symbol" pitchFamily="2" charset="2"/>
              </a:rPr>
              <a:t>Bewertender Schluss: wenn Individuen aufgrund ihrer Testwerte hinsichtlich ihrer Ausprägung des gemessenen Konstruktes verglichen werden – z.B. Aussagen über höhere/niedrigere Rechenfähigkeiten aus Basis eines Rechentestwerten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DE" dirty="0">
              <a:sym typeface="Symbol" pitchFamily="2" charset="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dirty="0">
                <a:sym typeface="Symbol" pitchFamily="2" charset="2"/>
              </a:rPr>
              <a:t>Verallgemeinerung: Annahme, dass eine getestete Person mit einem hohen </a:t>
            </a:r>
            <a:r>
              <a:rPr lang="de-DE" dirty="0" err="1">
                <a:sym typeface="Symbol" pitchFamily="2" charset="2"/>
              </a:rPr>
              <a:t>Testwert</a:t>
            </a:r>
            <a:r>
              <a:rPr lang="de-DE" dirty="0">
                <a:sym typeface="Symbol" pitchFamily="2" charset="2"/>
              </a:rPr>
              <a:t> auch weitre, inhaltlich ähnliche Items in Richtung einer hohen Ausprägung beantworten werden (z.B. ähnliche Leistungstestaufgaben)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DE" dirty="0">
              <a:sym typeface="Symbol" pitchFamily="2" charset="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dirty="0">
                <a:sym typeface="Symbol" pitchFamily="2" charset="2"/>
              </a:rPr>
              <a:t>Extrapolation: Schlussfolgerung von Testergebnissen auf Bereiche außerhalb der Testsituation (z.B. Rückschlüssen aus Eignungstest auf den Berufserfolg oder kognitive Leistungen im Test als guter Indikator für Schulleistungen)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DE" dirty="0">
              <a:sym typeface="Symbol" pitchFamily="2" charset="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dirty="0">
                <a:sym typeface="Symbol" pitchFamily="2" charset="2"/>
              </a:rPr>
              <a:t>Erklärung: Testergebnis wird mit Bezug auf Theorien als Indikator für ein theoretisches Konstrukt interpretiert; z.B. Annahmen über das Konstrukt Intelligenz werden herangezogen, um die beobachteten Testleistungen zu interpretieren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dirty="0">
                <a:sym typeface="Symbol" pitchFamily="2" charset="2"/>
              </a:rPr>
              <a:t>Entscheidungen: aus Testergebnissen wird eine schlussfolgernde Entscheidung abgeleitet werden; z.B. ob eine Person geeignet ist für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DE" dirty="0">
              <a:sym typeface="Symbol" pitchFamily="2" charset="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dirty="0">
                <a:sym typeface="Symbol" pitchFamily="2" charset="2"/>
              </a:rPr>
              <a:t>Jede Interpretation kann untersch. Durch theoretische Argumente u./ o. empirische Belege gestützt werden </a:t>
            </a:r>
            <a:r>
              <a:rPr lang="de-DE" dirty="0">
                <a:sym typeface="Wingdings" pitchFamily="2" charset="2"/>
              </a:rPr>
              <a:t> Vor der Validierung ist es meist wichtig, zu entscheiden, welche Testwert-Interpretationen für den jeweiligen Test am wichtigsten sind; Basis: Theoretische Überlegungen oder Anwendungskontext</a:t>
            </a:r>
            <a:endParaRPr lang="de-DE" dirty="0">
              <a:sym typeface="Symbol" pitchFamily="2" charset="2"/>
            </a:endParaRPr>
          </a:p>
          <a:p>
            <a:pPr marL="0" indent="0">
              <a:buFont typeface="Arial" panose="020B0604020202020204" pitchFamily="34" charset="0"/>
              <a:buNone/>
            </a:pPr>
            <a:endParaRPr lang="de-DE" dirty="0">
              <a:sym typeface="Symbol" pitchFamily="2" charset="2"/>
            </a:endParaRPr>
          </a:p>
        </p:txBody>
      </p:sp>
      <p:sp>
        <p:nvSpPr>
          <p:cNvPr id="4" name="Foliennummernplatzhalter 3"/>
          <p:cNvSpPr>
            <a:spLocks noGrp="1"/>
          </p:cNvSpPr>
          <p:nvPr>
            <p:ph type="sldNum" sz="quarter" idx="5"/>
          </p:nvPr>
        </p:nvSpPr>
        <p:spPr/>
        <p:txBody>
          <a:bodyPr/>
          <a:lstStyle/>
          <a:p>
            <a:fld id="{2286E2BA-BB2F-4E81-8782-3C51E79584DE}" type="slidenum">
              <a:rPr lang="de-DE" smtClean="0"/>
              <a:t>8</a:t>
            </a:fld>
            <a:endParaRPr lang="de-DE"/>
          </a:p>
        </p:txBody>
      </p:sp>
    </p:spTree>
    <p:extLst>
      <p:ext uri="{BB962C8B-B14F-4D97-AF65-F5344CB8AC3E}">
        <p14:creationId xmlns:p14="http://schemas.microsoft.com/office/powerpoint/2010/main" val="2156340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dirty="0"/>
              <a:t>Zu 1) Validität = komplex ; deshalb: Validierung: Tests != kein Routineverfahren</a:t>
            </a:r>
          </a:p>
          <a:p>
            <a:pPr marL="0" indent="0">
              <a:buFontTx/>
              <a:buNone/>
            </a:pPr>
            <a:r>
              <a:rPr lang="de-DE" dirty="0"/>
              <a:t>d.h. es läuft nicht immer gleich ab! Sondern es ist…</a:t>
            </a:r>
          </a:p>
          <a:p>
            <a:pPr marL="0" indent="0">
              <a:buFontTx/>
              <a:buNone/>
            </a:pPr>
            <a:endParaRPr lang="de-DE" dirty="0"/>
          </a:p>
          <a:p>
            <a:pPr marL="0" indent="0">
              <a:buFontTx/>
              <a:buNone/>
            </a:pPr>
            <a:r>
              <a:rPr lang="de-DE" dirty="0"/>
              <a:t>Zu 2) Es ist theoriegeleitete Forschung notwendig </a:t>
            </a:r>
          </a:p>
          <a:p>
            <a:pPr marL="0" indent="0">
              <a:buFontTx/>
              <a:buNone/>
            </a:pPr>
            <a:endParaRPr lang="de-DE" dirty="0"/>
          </a:p>
          <a:p>
            <a:pPr marL="0" indent="0">
              <a:buFontTx/>
              <a:buNone/>
            </a:pPr>
            <a:r>
              <a:rPr lang="de-DE" u="sng" dirty="0"/>
              <a:t>Rückfrage</a:t>
            </a:r>
            <a:r>
              <a:rPr lang="de-DE" dirty="0"/>
              <a:t>: Warum theoriegeleitete Forschung?</a:t>
            </a:r>
          </a:p>
          <a:p>
            <a:pPr marL="0" indent="0">
              <a:buFontTx/>
              <a:buNone/>
            </a:pPr>
            <a:r>
              <a:rPr lang="de-DE" dirty="0"/>
              <a:t>-&gt; Wissen ob Sie messen, was sie messen wollen erfordert Wissen darüber was ich messen will.</a:t>
            </a:r>
          </a:p>
          <a:p>
            <a:pPr marL="0" indent="0">
              <a:buFontTx/>
              <a:buNone/>
            </a:pPr>
            <a:r>
              <a:rPr lang="de-DE" dirty="0"/>
              <a:t>z.B.: </a:t>
            </a:r>
            <a:r>
              <a:rPr lang="de-DE" dirty="0" err="1"/>
              <a:t>nomologisches</a:t>
            </a:r>
            <a:r>
              <a:rPr lang="de-DE" dirty="0"/>
              <a:t> Netzwerk</a:t>
            </a:r>
          </a:p>
          <a:p>
            <a:pPr marL="0" indent="0">
              <a:buFontTx/>
              <a:buNone/>
            </a:pPr>
            <a:endParaRPr lang="de-DE" dirty="0"/>
          </a:p>
          <a:p>
            <a:pPr marL="0" indent="0">
              <a:buFontTx/>
              <a:buNone/>
            </a:pPr>
            <a:r>
              <a:rPr lang="de-DE" dirty="0"/>
              <a:t>Zu 3) Heute: 3 wichtige Aspekte der Validität: „Inhaltsvalidität“; „Konstruktvalidität“ und „Kriteriumsvalidität“ </a:t>
            </a:r>
          </a:p>
          <a:p>
            <a:pPr marL="0" indent="0">
              <a:buFontTx/>
              <a:buNone/>
            </a:pP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9</a:t>
            </a:fld>
            <a:endParaRPr lang="de-DE"/>
          </a:p>
        </p:txBody>
      </p:sp>
    </p:spTree>
    <p:extLst>
      <p:ext uri="{BB962C8B-B14F-4D97-AF65-F5344CB8AC3E}">
        <p14:creationId xmlns:p14="http://schemas.microsoft.com/office/powerpoint/2010/main" val="15443370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035846"/>
            <a:ext cx="10363200" cy="2387600"/>
          </a:xfrm>
        </p:spPr>
        <p:txBody>
          <a:bodyPr anchor="b">
            <a:normAutofit/>
          </a:bodyPr>
          <a:lstStyle>
            <a:lvl1pPr algn="ctr">
              <a:defRPr sz="4800">
                <a:latin typeface="Arial" panose="020B0604020202020204" pitchFamily="34" charset="0"/>
                <a:cs typeface="Arial" panose="020B0604020202020204" pitchFamily="34" charset="0"/>
              </a:defRPr>
            </a:lvl1pPr>
          </a:lstStyle>
          <a:p>
            <a:r>
              <a:rPr lang="de-DE"/>
              <a:t>Titelmasterformat durch Klicken bearbeiten</a:t>
            </a:r>
            <a:endParaRPr lang="en-US" dirty="0"/>
          </a:p>
        </p:txBody>
      </p:sp>
      <p:sp>
        <p:nvSpPr>
          <p:cNvPr id="3" name="Subtitle 2"/>
          <p:cNvSpPr>
            <a:spLocks noGrp="1"/>
          </p:cNvSpPr>
          <p:nvPr>
            <p:ph type="subTitle" idx="1"/>
          </p:nvPr>
        </p:nvSpPr>
        <p:spPr>
          <a:xfrm>
            <a:off x="3455706" y="3789462"/>
            <a:ext cx="7212293"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cxnSp>
        <p:nvCxnSpPr>
          <p:cNvPr id="9" name="Gerade Verbindung 8">
            <a:extLst>
              <a:ext uri="{FF2B5EF4-FFF2-40B4-BE49-F238E27FC236}">
                <a16:creationId xmlns:a16="http://schemas.microsoft.com/office/drawing/2014/main" id="{CF1B8E68-CE5E-8B45-87D8-9C45C63B2B95}"/>
              </a:ext>
            </a:extLst>
          </p:cNvPr>
          <p:cNvCxnSpPr>
            <a:cxnSpLocks/>
          </p:cNvCxnSpPr>
          <p:nvPr/>
        </p:nvCxnSpPr>
        <p:spPr>
          <a:xfrm>
            <a:off x="554182" y="3553253"/>
            <a:ext cx="11083637" cy="0"/>
          </a:xfrm>
          <a:prstGeom prst="line">
            <a:avLst/>
          </a:prstGeom>
          <a:ln w="57150">
            <a:solidFill>
              <a:srgbClr val="00727D"/>
            </a:solidFill>
            <a:prstDash val="solid"/>
          </a:ln>
        </p:spPr>
        <p:style>
          <a:lnRef idx="1">
            <a:schemeClr val="accent1"/>
          </a:lnRef>
          <a:fillRef idx="0">
            <a:schemeClr val="accent1"/>
          </a:fillRef>
          <a:effectRef idx="0">
            <a:schemeClr val="accent1"/>
          </a:effectRef>
          <a:fontRef idx="minor">
            <a:schemeClr val="tx1"/>
          </a:fontRef>
        </p:style>
      </p:cxnSp>
      <p:pic>
        <p:nvPicPr>
          <p:cNvPr id="6" name="Grafik 5">
            <a:extLst>
              <a:ext uri="{FF2B5EF4-FFF2-40B4-BE49-F238E27FC236}">
                <a16:creationId xmlns:a16="http://schemas.microsoft.com/office/drawing/2014/main" id="{0E8B526A-7637-5849-99B9-B61A1298BFC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376" y="3789041"/>
            <a:ext cx="2916324" cy="1944216"/>
          </a:xfrm>
          <a:prstGeom prst="rect">
            <a:avLst/>
          </a:prstGeom>
        </p:spPr>
      </p:pic>
    </p:spTree>
    <p:extLst>
      <p:ext uri="{BB962C8B-B14F-4D97-AF65-F5344CB8AC3E}">
        <p14:creationId xmlns:p14="http://schemas.microsoft.com/office/powerpoint/2010/main" val="376617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cxnSp>
        <p:nvCxnSpPr>
          <p:cNvPr id="9" name="Gerade Verbindung 8">
            <a:extLst>
              <a:ext uri="{FF2B5EF4-FFF2-40B4-BE49-F238E27FC236}">
                <a16:creationId xmlns:a16="http://schemas.microsoft.com/office/drawing/2014/main" id="{5DC327B0-6E67-3B44-A84C-28E270923EC7}"/>
              </a:ext>
            </a:extLst>
          </p:cNvPr>
          <p:cNvCxnSpPr>
            <a:cxnSpLocks/>
          </p:cNvCxnSpPr>
          <p:nvPr/>
        </p:nvCxnSpPr>
        <p:spPr>
          <a:xfrm>
            <a:off x="0" y="1268760"/>
            <a:ext cx="12192000" cy="0"/>
          </a:xfrm>
          <a:prstGeom prst="line">
            <a:avLst/>
          </a:prstGeom>
          <a:ln w="57150">
            <a:solidFill>
              <a:srgbClr val="00727D"/>
            </a:solidFill>
            <a:prstDash val="solid"/>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838200" y="1268760"/>
            <a:ext cx="10515600" cy="5256584"/>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1" name="Rechteck 10">
            <a:extLst>
              <a:ext uri="{FF2B5EF4-FFF2-40B4-BE49-F238E27FC236}">
                <a16:creationId xmlns:a16="http://schemas.microsoft.com/office/drawing/2014/main" id="{1C91CF0B-74E9-B54A-BC6A-D1DD338AE87D}"/>
              </a:ext>
            </a:extLst>
          </p:cNvPr>
          <p:cNvSpPr/>
          <p:nvPr/>
        </p:nvSpPr>
        <p:spPr>
          <a:xfrm>
            <a:off x="0" y="6677774"/>
            <a:ext cx="12192000" cy="217841"/>
          </a:xfrm>
          <a:prstGeom prst="rect">
            <a:avLst/>
          </a:prstGeom>
          <a:solidFill>
            <a:srgbClr val="00727D"/>
          </a:solidFill>
          <a:ln>
            <a:solidFill>
              <a:srgbClr val="0072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800"/>
          </a:p>
        </p:txBody>
      </p:sp>
      <p:sp>
        <p:nvSpPr>
          <p:cNvPr id="10" name="Title 1">
            <a:extLst>
              <a:ext uri="{FF2B5EF4-FFF2-40B4-BE49-F238E27FC236}">
                <a16:creationId xmlns:a16="http://schemas.microsoft.com/office/drawing/2014/main" id="{35196443-492E-2A44-8B74-0321ED074192}"/>
              </a:ext>
            </a:extLst>
          </p:cNvPr>
          <p:cNvSpPr>
            <a:spLocks noGrp="1"/>
          </p:cNvSpPr>
          <p:nvPr>
            <p:ph type="title"/>
          </p:nvPr>
        </p:nvSpPr>
        <p:spPr>
          <a:xfrm>
            <a:off x="838200" y="365127"/>
            <a:ext cx="10515600" cy="903633"/>
          </a:xfrm>
        </p:spPr>
        <p:txBody>
          <a:bodyPr>
            <a:normAutofit/>
          </a:bodyPr>
          <a:lstStyle>
            <a:lvl1pPr>
              <a:defRPr sz="2400">
                <a:solidFill>
                  <a:schemeClr val="bg1">
                    <a:lumMod val="50000"/>
                  </a:schemeClr>
                </a:solidFill>
              </a:defRPr>
            </a:lvl1pPr>
          </a:lstStyle>
          <a:p>
            <a:r>
              <a:rPr lang="de-DE" dirty="0"/>
              <a:t>Titelmasterformat durch Klicken bearbeiten</a:t>
            </a:r>
            <a:endParaRPr lang="en-US" dirty="0"/>
          </a:p>
        </p:txBody>
      </p:sp>
      <p:sp>
        <p:nvSpPr>
          <p:cNvPr id="7" name="Foliennummernplatzhalter 4">
            <a:extLst>
              <a:ext uri="{FF2B5EF4-FFF2-40B4-BE49-F238E27FC236}">
                <a16:creationId xmlns:a16="http://schemas.microsoft.com/office/drawing/2014/main" id="{6AB1CF3C-FB12-314A-B460-43174DCC8DA8}"/>
              </a:ext>
            </a:extLst>
          </p:cNvPr>
          <p:cNvSpPr>
            <a:spLocks noGrp="1"/>
          </p:cNvSpPr>
          <p:nvPr>
            <p:ph type="sldNum" sz="quarter" idx="12"/>
          </p:nvPr>
        </p:nvSpPr>
        <p:spPr>
          <a:xfrm>
            <a:off x="9120336" y="6669360"/>
            <a:ext cx="2743200" cy="249385"/>
          </a:xfrm>
          <a:prstGeom prst="rect">
            <a:avLst/>
          </a:prstGeom>
        </p:spPr>
        <p:txBody>
          <a:bodyPr/>
          <a:lstStyle>
            <a:lvl1pPr>
              <a:defRPr>
                <a:solidFill>
                  <a:schemeClr val="bg1"/>
                </a:solidFill>
              </a:defRPr>
            </a:lvl1pPr>
          </a:lstStyle>
          <a:p>
            <a:pPr>
              <a:defRPr/>
            </a:pPr>
            <a:fld id="{2BA4E41C-69D4-400F-A27B-ADBF917C3F51}" type="slidenum">
              <a:rPr lang="de-DE" altLang="en-US" smtClean="0"/>
              <a:pPr>
                <a:defRPr/>
              </a:pPr>
              <a:t>‹#›</a:t>
            </a:fld>
            <a:endParaRPr lang="de-DE" altLang="en-US"/>
          </a:p>
        </p:txBody>
      </p:sp>
    </p:spTree>
    <p:extLst>
      <p:ext uri="{BB962C8B-B14F-4D97-AF65-F5344CB8AC3E}">
        <p14:creationId xmlns:p14="http://schemas.microsoft.com/office/powerpoint/2010/main" val="2543721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el und Inhalt">
    <p:spTree>
      <p:nvGrpSpPr>
        <p:cNvPr id="1" name=""/>
        <p:cNvGrpSpPr/>
        <p:nvPr/>
      </p:nvGrpSpPr>
      <p:grpSpPr>
        <a:xfrm>
          <a:off x="0" y="0"/>
          <a:ext cx="0" cy="0"/>
          <a:chOff x="0" y="0"/>
          <a:chExt cx="0" cy="0"/>
        </a:xfrm>
      </p:grpSpPr>
      <p:cxnSp>
        <p:nvCxnSpPr>
          <p:cNvPr id="9" name="Gerade Verbindung 8">
            <a:extLst>
              <a:ext uri="{FF2B5EF4-FFF2-40B4-BE49-F238E27FC236}">
                <a16:creationId xmlns:a16="http://schemas.microsoft.com/office/drawing/2014/main" id="{5DC327B0-6E67-3B44-A84C-28E270923EC7}"/>
              </a:ext>
            </a:extLst>
          </p:cNvPr>
          <p:cNvCxnSpPr>
            <a:cxnSpLocks/>
          </p:cNvCxnSpPr>
          <p:nvPr/>
        </p:nvCxnSpPr>
        <p:spPr>
          <a:xfrm>
            <a:off x="0" y="1268760"/>
            <a:ext cx="12192000" cy="0"/>
          </a:xfrm>
          <a:prstGeom prst="line">
            <a:avLst/>
          </a:prstGeom>
          <a:ln w="57150">
            <a:solidFill>
              <a:srgbClr val="00727D"/>
            </a:solidFill>
            <a:prstDash val="solid"/>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838200" y="1268760"/>
            <a:ext cx="10515600" cy="5256584"/>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1" name="Rechteck 10">
            <a:extLst>
              <a:ext uri="{FF2B5EF4-FFF2-40B4-BE49-F238E27FC236}">
                <a16:creationId xmlns:a16="http://schemas.microsoft.com/office/drawing/2014/main" id="{1C91CF0B-74E9-B54A-BC6A-D1DD338AE87D}"/>
              </a:ext>
            </a:extLst>
          </p:cNvPr>
          <p:cNvSpPr/>
          <p:nvPr/>
        </p:nvSpPr>
        <p:spPr>
          <a:xfrm>
            <a:off x="0" y="6677774"/>
            <a:ext cx="12192000" cy="217841"/>
          </a:xfrm>
          <a:prstGeom prst="rect">
            <a:avLst/>
          </a:prstGeom>
          <a:solidFill>
            <a:srgbClr val="00727D"/>
          </a:solidFill>
          <a:ln>
            <a:solidFill>
              <a:srgbClr val="0072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800"/>
          </a:p>
        </p:txBody>
      </p:sp>
      <p:sp>
        <p:nvSpPr>
          <p:cNvPr id="10" name="Title 1">
            <a:extLst>
              <a:ext uri="{FF2B5EF4-FFF2-40B4-BE49-F238E27FC236}">
                <a16:creationId xmlns:a16="http://schemas.microsoft.com/office/drawing/2014/main" id="{35196443-492E-2A44-8B74-0321ED074192}"/>
              </a:ext>
            </a:extLst>
          </p:cNvPr>
          <p:cNvSpPr>
            <a:spLocks noGrp="1"/>
          </p:cNvSpPr>
          <p:nvPr>
            <p:ph type="title"/>
          </p:nvPr>
        </p:nvSpPr>
        <p:spPr>
          <a:xfrm>
            <a:off x="838200" y="365127"/>
            <a:ext cx="10515600" cy="903633"/>
          </a:xfrm>
        </p:spPr>
        <p:txBody>
          <a:bodyPr>
            <a:normAutofit/>
          </a:bodyPr>
          <a:lstStyle>
            <a:lvl1pPr>
              <a:defRPr sz="2400">
                <a:solidFill>
                  <a:schemeClr val="bg1">
                    <a:lumMod val="50000"/>
                  </a:schemeClr>
                </a:solidFill>
              </a:defRPr>
            </a:lvl1pPr>
          </a:lstStyle>
          <a:p>
            <a:r>
              <a:rPr lang="de-DE" dirty="0"/>
              <a:t>Titelmasterformat durch Klicken bearbeiten</a:t>
            </a:r>
            <a:endParaRPr lang="en-US" dirty="0"/>
          </a:p>
        </p:txBody>
      </p:sp>
      <p:pic>
        <p:nvPicPr>
          <p:cNvPr id="7" name="Picture 2" descr="https://encrypted-tbn1.gstatic.com/images?q=tbn:ANd9GcSK2-QNU9gEK1CdH4wfdOaCdpgdyKPTBzAmXLzO9FJvDUYaJiBisg">
            <a:extLst>
              <a:ext uri="{FF2B5EF4-FFF2-40B4-BE49-F238E27FC236}">
                <a16:creationId xmlns:a16="http://schemas.microsoft.com/office/drawing/2014/main" id="{1B0A907B-083D-E74E-9E7D-089BAF124B8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36178" y="110644"/>
            <a:ext cx="1717622" cy="1143000"/>
          </a:xfrm>
          <a:prstGeom prst="rect">
            <a:avLst/>
          </a:prstGeom>
          <a:noFill/>
          <a:extLst>
            <a:ext uri="{909E8E84-426E-40DD-AFC4-6F175D3DCCD1}">
              <a14:hiddenFill xmlns:a14="http://schemas.microsoft.com/office/drawing/2010/main">
                <a:solidFill>
                  <a:srgbClr val="FFFFFF"/>
                </a:solidFill>
              </a14:hiddenFill>
            </a:ext>
          </a:extLst>
        </p:spPr>
      </p:pic>
      <p:sp>
        <p:nvSpPr>
          <p:cNvPr id="8" name="Foliennummernplatzhalter 4">
            <a:extLst>
              <a:ext uri="{FF2B5EF4-FFF2-40B4-BE49-F238E27FC236}">
                <a16:creationId xmlns:a16="http://schemas.microsoft.com/office/drawing/2014/main" id="{F9ACDF72-B93E-B94F-AFBA-CCD290D39B76}"/>
              </a:ext>
            </a:extLst>
          </p:cNvPr>
          <p:cNvSpPr>
            <a:spLocks noGrp="1"/>
          </p:cNvSpPr>
          <p:nvPr>
            <p:ph type="sldNum" sz="quarter" idx="12"/>
          </p:nvPr>
        </p:nvSpPr>
        <p:spPr>
          <a:xfrm>
            <a:off x="9120336" y="6669360"/>
            <a:ext cx="2743200" cy="249385"/>
          </a:xfrm>
          <a:prstGeom prst="rect">
            <a:avLst/>
          </a:prstGeom>
        </p:spPr>
        <p:txBody>
          <a:bodyPr/>
          <a:lstStyle>
            <a:lvl1pPr>
              <a:defRPr>
                <a:solidFill>
                  <a:schemeClr val="bg1"/>
                </a:solidFill>
              </a:defRPr>
            </a:lvl1pPr>
          </a:lstStyle>
          <a:p>
            <a:pPr>
              <a:defRPr/>
            </a:pPr>
            <a:fld id="{2BA4E41C-69D4-400F-A27B-ADBF917C3F51}" type="slidenum">
              <a:rPr lang="de-DE" altLang="en-US" smtClean="0"/>
              <a:pPr>
                <a:defRPr/>
              </a:pPr>
              <a:t>‹#›</a:t>
            </a:fld>
            <a:endParaRPr lang="de-DE" altLang="en-US"/>
          </a:p>
        </p:txBody>
      </p:sp>
    </p:spTree>
    <p:extLst>
      <p:ext uri="{BB962C8B-B14F-4D97-AF65-F5344CB8AC3E}">
        <p14:creationId xmlns:p14="http://schemas.microsoft.com/office/powerpoint/2010/main" val="1232963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cxnSp>
        <p:nvCxnSpPr>
          <p:cNvPr id="9" name="Gerade Verbindung 8">
            <a:extLst>
              <a:ext uri="{FF2B5EF4-FFF2-40B4-BE49-F238E27FC236}">
                <a16:creationId xmlns:a16="http://schemas.microsoft.com/office/drawing/2014/main" id="{AD76DD68-D53F-A54C-BF9D-9AA1C3109C08}"/>
              </a:ext>
            </a:extLst>
          </p:cNvPr>
          <p:cNvCxnSpPr>
            <a:cxnSpLocks/>
          </p:cNvCxnSpPr>
          <p:nvPr/>
        </p:nvCxnSpPr>
        <p:spPr>
          <a:xfrm>
            <a:off x="0" y="4589290"/>
            <a:ext cx="12192000" cy="0"/>
          </a:xfrm>
          <a:prstGeom prst="line">
            <a:avLst/>
          </a:prstGeom>
          <a:ln w="57150">
            <a:solidFill>
              <a:srgbClr val="00727D"/>
            </a:solidFill>
            <a:prstDash val="soli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1851" y="1709740"/>
            <a:ext cx="10515600" cy="2852737"/>
          </a:xfrm>
        </p:spPr>
        <p:txBody>
          <a:bodyPr anchor="b">
            <a:normAutofit/>
          </a:bodyPr>
          <a:lstStyle>
            <a:lvl1pPr>
              <a:defRPr sz="4800">
                <a:latin typeface="Arial" panose="020B0604020202020204" pitchFamily="34" charset="0"/>
                <a:cs typeface="Arial" panose="020B0604020202020204" pitchFamily="34" charset="0"/>
              </a:defRPr>
            </a:lvl1pPr>
          </a:lstStyle>
          <a:p>
            <a:r>
              <a:rPr lang="de-DE" dirty="0"/>
              <a:t>Titelmasterformat durch Klicken bearbeiten</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Textmasterformat bearbeiten</a:t>
            </a:r>
          </a:p>
        </p:txBody>
      </p:sp>
    </p:spTree>
    <p:extLst>
      <p:ext uri="{BB962C8B-B14F-4D97-AF65-F5344CB8AC3E}">
        <p14:creationId xmlns:p14="http://schemas.microsoft.com/office/powerpoint/2010/main" val="868532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10" name="Gerade Verbindung 9">
            <a:extLst>
              <a:ext uri="{FF2B5EF4-FFF2-40B4-BE49-F238E27FC236}">
                <a16:creationId xmlns:a16="http://schemas.microsoft.com/office/drawing/2014/main" id="{DE9D738D-E572-164D-86AD-660D5F78BAEC}"/>
              </a:ext>
            </a:extLst>
          </p:cNvPr>
          <p:cNvCxnSpPr>
            <a:cxnSpLocks/>
          </p:cNvCxnSpPr>
          <p:nvPr/>
        </p:nvCxnSpPr>
        <p:spPr>
          <a:xfrm>
            <a:off x="0" y="1412776"/>
            <a:ext cx="12192000" cy="0"/>
          </a:xfrm>
          <a:prstGeom prst="line">
            <a:avLst/>
          </a:prstGeom>
          <a:ln w="57150">
            <a:solidFill>
              <a:srgbClr val="00727D"/>
            </a:solidFill>
            <a:prstDash val="soli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365127"/>
            <a:ext cx="10515600" cy="903633"/>
          </a:xfrm>
        </p:spPr>
        <p:txBody>
          <a:bodyPr>
            <a:normAutofit/>
          </a:bodyPr>
          <a:lstStyle>
            <a:lvl1pPr>
              <a:defRPr sz="2400">
                <a:solidFill>
                  <a:schemeClr val="bg1">
                    <a:lumMod val="50000"/>
                  </a:schemeClr>
                </a:solidFill>
              </a:defRPr>
            </a:lvl1pPr>
          </a:lstStyle>
          <a:p>
            <a:r>
              <a:rPr lang="de-DE" dirty="0"/>
              <a:t>Titelmasterformat durch Klicken bearbeiten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Foliennummernplatzhalter 4">
            <a:extLst>
              <a:ext uri="{FF2B5EF4-FFF2-40B4-BE49-F238E27FC236}">
                <a16:creationId xmlns:a16="http://schemas.microsoft.com/office/drawing/2014/main" id="{1F80E350-66CC-F947-ADDA-ABF47BFBE134}"/>
              </a:ext>
            </a:extLst>
          </p:cNvPr>
          <p:cNvSpPr>
            <a:spLocks noGrp="1"/>
          </p:cNvSpPr>
          <p:nvPr>
            <p:ph type="sldNum" sz="quarter" idx="12"/>
          </p:nvPr>
        </p:nvSpPr>
        <p:spPr>
          <a:xfrm>
            <a:off x="9120336" y="6597352"/>
            <a:ext cx="2743200" cy="249385"/>
          </a:xfrm>
          <a:prstGeom prst="rect">
            <a:avLst/>
          </a:prstGeom>
        </p:spPr>
        <p:txBody>
          <a:bodyPr/>
          <a:lstStyle>
            <a:lvl1pPr>
              <a:defRPr>
                <a:solidFill>
                  <a:schemeClr val="tx1"/>
                </a:solidFill>
              </a:defRPr>
            </a:lvl1pPr>
          </a:lstStyle>
          <a:p>
            <a:pPr>
              <a:defRPr/>
            </a:pPr>
            <a:fld id="{2BA4E41C-69D4-400F-A27B-ADBF917C3F51}" type="slidenum">
              <a:rPr lang="de-DE" altLang="en-US" smtClean="0"/>
              <a:pPr>
                <a:defRPr/>
              </a:pPr>
              <a:t>‹#›</a:t>
            </a:fld>
            <a:endParaRPr lang="de-DE" altLang="en-US"/>
          </a:p>
        </p:txBody>
      </p:sp>
    </p:spTree>
    <p:extLst>
      <p:ext uri="{BB962C8B-B14F-4D97-AF65-F5344CB8AC3E}">
        <p14:creationId xmlns:p14="http://schemas.microsoft.com/office/powerpoint/2010/main" val="105133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Content Placeholder 3"/>
          <p:cNvSpPr>
            <a:spLocks noGrp="1"/>
          </p:cNvSpPr>
          <p:nvPr>
            <p:ph sz="half" idx="2"/>
          </p:nvPr>
        </p:nvSpPr>
        <p:spPr>
          <a:xfrm>
            <a:off x="839789"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Content Placeholder 5"/>
          <p:cNvSpPr>
            <a:spLocks noGrp="1"/>
          </p:cNvSpPr>
          <p:nvPr>
            <p:ph sz="quarter" idx="4"/>
          </p:nvPr>
        </p:nvSpPr>
        <p:spPr>
          <a:xfrm>
            <a:off x="6172201"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14" name="Gerade Verbindung 13">
            <a:extLst>
              <a:ext uri="{FF2B5EF4-FFF2-40B4-BE49-F238E27FC236}">
                <a16:creationId xmlns:a16="http://schemas.microsoft.com/office/drawing/2014/main" id="{C8434168-6727-0845-B76E-941E6F1FF3E6}"/>
              </a:ext>
            </a:extLst>
          </p:cNvPr>
          <p:cNvCxnSpPr>
            <a:cxnSpLocks/>
          </p:cNvCxnSpPr>
          <p:nvPr userDrawn="1"/>
        </p:nvCxnSpPr>
        <p:spPr>
          <a:xfrm>
            <a:off x="0" y="1412776"/>
            <a:ext cx="12192000" cy="0"/>
          </a:xfrm>
          <a:prstGeom prst="line">
            <a:avLst/>
          </a:prstGeom>
          <a:ln w="57150">
            <a:solidFill>
              <a:srgbClr val="00727D"/>
            </a:solidFill>
            <a:prstDash val="solid"/>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C5AECAED-3150-5141-81D0-40747CCBB820}"/>
              </a:ext>
            </a:extLst>
          </p:cNvPr>
          <p:cNvSpPr>
            <a:spLocks noGrp="1"/>
          </p:cNvSpPr>
          <p:nvPr>
            <p:ph type="title"/>
          </p:nvPr>
        </p:nvSpPr>
        <p:spPr>
          <a:xfrm>
            <a:off x="838200" y="365127"/>
            <a:ext cx="10515600" cy="903633"/>
          </a:xfrm>
        </p:spPr>
        <p:txBody>
          <a:bodyPr>
            <a:normAutofit/>
          </a:bodyPr>
          <a:lstStyle>
            <a:lvl1pPr>
              <a:defRPr sz="2400">
                <a:solidFill>
                  <a:schemeClr val="bg1">
                    <a:lumMod val="50000"/>
                  </a:schemeClr>
                </a:solidFill>
              </a:defRPr>
            </a:lvl1pPr>
          </a:lstStyle>
          <a:p>
            <a:r>
              <a:rPr lang="de-DE" dirty="0"/>
              <a:t>Titelmasterformat durch Klicken bearbeiten</a:t>
            </a:r>
            <a:endParaRPr lang="en-US" dirty="0"/>
          </a:p>
        </p:txBody>
      </p:sp>
      <p:sp>
        <p:nvSpPr>
          <p:cNvPr id="10" name="Foliennummernplatzhalter 4">
            <a:extLst>
              <a:ext uri="{FF2B5EF4-FFF2-40B4-BE49-F238E27FC236}">
                <a16:creationId xmlns:a16="http://schemas.microsoft.com/office/drawing/2014/main" id="{66F76C59-94D0-F743-87CD-A9DDE9C577B3}"/>
              </a:ext>
            </a:extLst>
          </p:cNvPr>
          <p:cNvSpPr>
            <a:spLocks noGrp="1"/>
          </p:cNvSpPr>
          <p:nvPr>
            <p:ph type="sldNum" sz="quarter" idx="12"/>
          </p:nvPr>
        </p:nvSpPr>
        <p:spPr>
          <a:xfrm>
            <a:off x="9120336" y="6597352"/>
            <a:ext cx="2743200" cy="249385"/>
          </a:xfrm>
          <a:prstGeom prst="rect">
            <a:avLst/>
          </a:prstGeom>
        </p:spPr>
        <p:txBody>
          <a:bodyPr/>
          <a:lstStyle>
            <a:lvl1pPr>
              <a:defRPr>
                <a:solidFill>
                  <a:schemeClr val="tx1"/>
                </a:solidFill>
              </a:defRPr>
            </a:lvl1pPr>
          </a:lstStyle>
          <a:p>
            <a:pPr>
              <a:defRPr/>
            </a:pPr>
            <a:fld id="{2BA4E41C-69D4-400F-A27B-ADBF917C3F51}" type="slidenum">
              <a:rPr lang="de-DE" altLang="en-US" smtClean="0"/>
              <a:pPr>
                <a:defRPr/>
              </a:pPr>
              <a:t>‹#›</a:t>
            </a:fld>
            <a:endParaRPr lang="de-DE" altLang="en-US"/>
          </a:p>
        </p:txBody>
      </p:sp>
    </p:spTree>
    <p:extLst>
      <p:ext uri="{BB962C8B-B14F-4D97-AF65-F5344CB8AC3E}">
        <p14:creationId xmlns:p14="http://schemas.microsoft.com/office/powerpoint/2010/main" val="4172356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cxnSp>
        <p:nvCxnSpPr>
          <p:cNvPr id="10" name="Gerade Verbindung 9">
            <a:extLst>
              <a:ext uri="{FF2B5EF4-FFF2-40B4-BE49-F238E27FC236}">
                <a16:creationId xmlns:a16="http://schemas.microsoft.com/office/drawing/2014/main" id="{223771C0-6213-1E4B-A66B-DB61B4BB2B41}"/>
              </a:ext>
            </a:extLst>
          </p:cNvPr>
          <p:cNvCxnSpPr>
            <a:cxnSpLocks/>
          </p:cNvCxnSpPr>
          <p:nvPr userDrawn="1"/>
        </p:nvCxnSpPr>
        <p:spPr>
          <a:xfrm>
            <a:off x="0" y="1412776"/>
            <a:ext cx="12192000" cy="0"/>
          </a:xfrm>
          <a:prstGeom prst="line">
            <a:avLst/>
          </a:prstGeom>
          <a:ln w="57150">
            <a:solidFill>
              <a:srgbClr val="00727D"/>
            </a:solidFill>
            <a:prstDash val="solid"/>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9680F0E6-7DA1-F448-AA91-7CCB1E864D2E}"/>
              </a:ext>
            </a:extLst>
          </p:cNvPr>
          <p:cNvSpPr>
            <a:spLocks noGrp="1"/>
          </p:cNvSpPr>
          <p:nvPr>
            <p:ph type="title"/>
          </p:nvPr>
        </p:nvSpPr>
        <p:spPr>
          <a:xfrm>
            <a:off x="838200" y="365127"/>
            <a:ext cx="10515600" cy="903633"/>
          </a:xfrm>
        </p:spPr>
        <p:txBody>
          <a:bodyPr>
            <a:normAutofit/>
          </a:bodyPr>
          <a:lstStyle>
            <a:lvl1pPr>
              <a:defRPr sz="2400">
                <a:solidFill>
                  <a:schemeClr val="bg1">
                    <a:lumMod val="50000"/>
                  </a:schemeClr>
                </a:solidFill>
              </a:defRPr>
            </a:lvl1pPr>
          </a:lstStyle>
          <a:p>
            <a:r>
              <a:rPr lang="de-DE" dirty="0"/>
              <a:t>Titelmasterformat durch Klicken bearbeiten</a:t>
            </a:r>
            <a:endParaRPr lang="en-US" dirty="0"/>
          </a:p>
        </p:txBody>
      </p:sp>
      <p:sp>
        <p:nvSpPr>
          <p:cNvPr id="6" name="Foliennummernplatzhalter 4">
            <a:extLst>
              <a:ext uri="{FF2B5EF4-FFF2-40B4-BE49-F238E27FC236}">
                <a16:creationId xmlns:a16="http://schemas.microsoft.com/office/drawing/2014/main" id="{CA8FEED0-81A8-6F44-9FF6-D05775D803EF}"/>
              </a:ext>
            </a:extLst>
          </p:cNvPr>
          <p:cNvSpPr>
            <a:spLocks noGrp="1"/>
          </p:cNvSpPr>
          <p:nvPr>
            <p:ph type="sldNum" sz="quarter" idx="12"/>
          </p:nvPr>
        </p:nvSpPr>
        <p:spPr>
          <a:xfrm>
            <a:off x="9120336" y="6597352"/>
            <a:ext cx="2743200" cy="249385"/>
          </a:xfrm>
          <a:prstGeom prst="rect">
            <a:avLst/>
          </a:prstGeom>
        </p:spPr>
        <p:txBody>
          <a:bodyPr/>
          <a:lstStyle>
            <a:lvl1pPr>
              <a:defRPr>
                <a:solidFill>
                  <a:schemeClr val="tx1"/>
                </a:solidFill>
              </a:defRPr>
            </a:lvl1pPr>
          </a:lstStyle>
          <a:p>
            <a:pPr>
              <a:defRPr/>
            </a:pPr>
            <a:fld id="{2BA4E41C-69D4-400F-A27B-ADBF917C3F51}" type="slidenum">
              <a:rPr lang="de-DE" altLang="en-US" smtClean="0"/>
              <a:pPr>
                <a:defRPr/>
              </a:pPr>
              <a:t>‹#›</a:t>
            </a:fld>
            <a:endParaRPr lang="de-DE" altLang="en-US"/>
          </a:p>
        </p:txBody>
      </p:sp>
    </p:spTree>
    <p:extLst>
      <p:ext uri="{BB962C8B-B14F-4D97-AF65-F5344CB8AC3E}">
        <p14:creationId xmlns:p14="http://schemas.microsoft.com/office/powerpoint/2010/main" val="2510241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0" name="Rechteck 19"/>
          <p:cNvSpPr/>
          <p:nvPr/>
        </p:nvSpPr>
        <p:spPr>
          <a:xfrm>
            <a:off x="9648395" y="6425702"/>
            <a:ext cx="1824203" cy="291073"/>
          </a:xfrm>
          <a:prstGeom prst="rect">
            <a:avLst/>
          </a:prstGeom>
          <a:solidFill>
            <a:srgbClr val="00727D"/>
          </a:solidFill>
          <a:ln>
            <a:solidFill>
              <a:srgbClr val="00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9" name="Rechteck 18"/>
          <p:cNvSpPr/>
          <p:nvPr userDrawn="1"/>
        </p:nvSpPr>
        <p:spPr>
          <a:xfrm>
            <a:off x="6768075" y="6425703"/>
            <a:ext cx="1824203" cy="291073"/>
          </a:xfrm>
          <a:prstGeom prst="rect">
            <a:avLst/>
          </a:prstGeom>
          <a:solidFill>
            <a:srgbClr val="00727D"/>
          </a:solidFill>
          <a:ln>
            <a:solidFill>
              <a:srgbClr val="00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8" name="Rechteck 17"/>
          <p:cNvSpPr/>
          <p:nvPr userDrawn="1"/>
        </p:nvSpPr>
        <p:spPr>
          <a:xfrm>
            <a:off x="3552495" y="6425705"/>
            <a:ext cx="1824203" cy="291073"/>
          </a:xfrm>
          <a:prstGeom prst="rect">
            <a:avLst/>
          </a:prstGeom>
          <a:solidFill>
            <a:srgbClr val="00727D"/>
          </a:solidFill>
          <a:ln>
            <a:solidFill>
              <a:srgbClr val="00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2" name="Rechteck 11"/>
          <p:cNvSpPr/>
          <p:nvPr/>
        </p:nvSpPr>
        <p:spPr>
          <a:xfrm>
            <a:off x="0" y="6548383"/>
            <a:ext cx="12192000" cy="45719"/>
          </a:xfrm>
          <a:prstGeom prst="rect">
            <a:avLst/>
          </a:prstGeom>
          <a:solidFill>
            <a:srgbClr val="00727D"/>
          </a:solidFill>
          <a:ln>
            <a:solidFill>
              <a:srgbClr val="00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3" name="Rechteck 12"/>
          <p:cNvSpPr/>
          <p:nvPr userDrawn="1"/>
        </p:nvSpPr>
        <p:spPr>
          <a:xfrm>
            <a:off x="815413" y="6450296"/>
            <a:ext cx="1824203" cy="291073"/>
          </a:xfrm>
          <a:prstGeom prst="rect">
            <a:avLst/>
          </a:prstGeom>
          <a:solidFill>
            <a:srgbClr val="00727D"/>
          </a:solidFill>
          <a:ln>
            <a:solidFill>
              <a:srgbClr val="00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3" name="Content Placeholder 2"/>
          <p:cNvSpPr>
            <a:spLocks noGrp="1"/>
          </p:cNvSpPr>
          <p:nvPr>
            <p:ph idx="1"/>
          </p:nvPr>
        </p:nvSpPr>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cxnSp>
        <p:nvCxnSpPr>
          <p:cNvPr id="21" name="Gerade Verbindung 20">
            <a:extLst>
              <a:ext uri="{FF2B5EF4-FFF2-40B4-BE49-F238E27FC236}">
                <a16:creationId xmlns:a16="http://schemas.microsoft.com/office/drawing/2014/main" id="{A358210C-2BE2-B045-8E91-A3B987FE3528}"/>
              </a:ext>
            </a:extLst>
          </p:cNvPr>
          <p:cNvCxnSpPr>
            <a:cxnSpLocks/>
          </p:cNvCxnSpPr>
          <p:nvPr userDrawn="1"/>
        </p:nvCxnSpPr>
        <p:spPr>
          <a:xfrm>
            <a:off x="0" y="1412776"/>
            <a:ext cx="12192000" cy="0"/>
          </a:xfrm>
          <a:prstGeom prst="line">
            <a:avLst/>
          </a:prstGeom>
          <a:ln w="57150">
            <a:solidFill>
              <a:srgbClr val="00727D"/>
            </a:solidFill>
            <a:prstDash val="solid"/>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9B40CDFD-F451-CB40-8C97-B711685F8C86}"/>
              </a:ext>
            </a:extLst>
          </p:cNvPr>
          <p:cNvSpPr>
            <a:spLocks noGrp="1"/>
          </p:cNvSpPr>
          <p:nvPr>
            <p:ph type="title"/>
          </p:nvPr>
        </p:nvSpPr>
        <p:spPr>
          <a:xfrm>
            <a:off x="838200" y="365127"/>
            <a:ext cx="10515600" cy="903633"/>
          </a:xfrm>
        </p:spPr>
        <p:txBody>
          <a:bodyPr>
            <a:normAutofit/>
          </a:bodyPr>
          <a:lstStyle>
            <a:lvl1pPr>
              <a:defRPr sz="2400">
                <a:solidFill>
                  <a:schemeClr val="bg1">
                    <a:lumMod val="50000"/>
                  </a:schemeClr>
                </a:solidFill>
              </a:defRPr>
            </a:lvl1pPr>
          </a:lstStyle>
          <a:p>
            <a:r>
              <a:rPr lang="de-DE" dirty="0"/>
              <a:t>Titelmasterformat durch Klicken bearbeiten</a:t>
            </a:r>
            <a:endParaRPr lang="en-US" dirty="0"/>
          </a:p>
        </p:txBody>
      </p:sp>
      <p:sp>
        <p:nvSpPr>
          <p:cNvPr id="11" name="Foliennummernplatzhalter 4">
            <a:extLst>
              <a:ext uri="{FF2B5EF4-FFF2-40B4-BE49-F238E27FC236}">
                <a16:creationId xmlns:a16="http://schemas.microsoft.com/office/drawing/2014/main" id="{DEB9A262-22C7-DB4A-87C6-5FD782CE0F29}"/>
              </a:ext>
            </a:extLst>
          </p:cNvPr>
          <p:cNvSpPr>
            <a:spLocks noGrp="1"/>
          </p:cNvSpPr>
          <p:nvPr>
            <p:ph type="sldNum" sz="quarter" idx="12"/>
          </p:nvPr>
        </p:nvSpPr>
        <p:spPr>
          <a:xfrm>
            <a:off x="9120336" y="6597352"/>
            <a:ext cx="2743200" cy="249385"/>
          </a:xfrm>
          <a:prstGeom prst="rect">
            <a:avLst/>
          </a:prstGeom>
        </p:spPr>
        <p:txBody>
          <a:bodyPr/>
          <a:lstStyle>
            <a:lvl1pPr>
              <a:defRPr>
                <a:solidFill>
                  <a:schemeClr val="tx1"/>
                </a:solidFill>
              </a:defRPr>
            </a:lvl1pPr>
          </a:lstStyle>
          <a:p>
            <a:pPr>
              <a:defRPr/>
            </a:pPr>
            <a:fld id="{2BA4E41C-69D4-400F-A27B-ADBF917C3F51}" type="slidenum">
              <a:rPr lang="de-DE" altLang="en-US" smtClean="0"/>
              <a:pPr>
                <a:defRPr/>
              </a:pPr>
              <a:t>‹#›</a:t>
            </a:fld>
            <a:endParaRPr lang="de-DE" altLang="en-US"/>
          </a:p>
        </p:txBody>
      </p:sp>
    </p:spTree>
    <p:extLst>
      <p:ext uri="{BB962C8B-B14F-4D97-AF65-F5344CB8AC3E}">
        <p14:creationId xmlns:p14="http://schemas.microsoft.com/office/powerpoint/2010/main" val="1336718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38200" y="1825625"/>
            <a:ext cx="10515600" cy="4021962"/>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Slide Number Placeholder 5"/>
          <p:cNvSpPr>
            <a:spLocks noGrp="1"/>
          </p:cNvSpPr>
          <p:nvPr>
            <p:ph type="sldNum" sz="quarter" idx="4"/>
          </p:nvPr>
        </p:nvSpPr>
        <p:spPr>
          <a:xfrm>
            <a:off x="8610600" y="6635999"/>
            <a:ext cx="2743200" cy="249385"/>
          </a:xfrm>
          <a:prstGeom prst="rect">
            <a:avLst/>
          </a:prstGeom>
          <a:ln>
            <a:noFill/>
          </a:ln>
        </p:spPr>
        <p:txBody>
          <a:bodyPr vert="horz" lIns="91440" tIns="45720" rIns="91440" bIns="45720" rtlCol="0" anchor="ctr"/>
          <a:lstStyle>
            <a:lvl1pPr algn="r">
              <a:defRPr sz="1200">
                <a:solidFill>
                  <a:schemeClr val="bg1"/>
                </a:solidFill>
              </a:defRPr>
            </a:lvl1pPr>
          </a:lstStyle>
          <a:p>
            <a:fld id="{5FA4FA89-FA0E-4282-9DF8-10248F24E354}" type="slidenum">
              <a:rPr lang="de-DE" smtClean="0"/>
              <a:pPr/>
              <a:t>‹#›</a:t>
            </a:fld>
            <a:endParaRPr lang="de-DE" dirty="0"/>
          </a:p>
        </p:txBody>
      </p:sp>
    </p:spTree>
    <p:extLst>
      <p:ext uri="{BB962C8B-B14F-4D97-AF65-F5344CB8AC3E}">
        <p14:creationId xmlns:p14="http://schemas.microsoft.com/office/powerpoint/2010/main" val="21058901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94" r:id="rId3"/>
    <p:sldLayoutId id="2147483663" r:id="rId4"/>
    <p:sldLayoutId id="2147483664" r:id="rId5"/>
    <p:sldLayoutId id="2147483665" r:id="rId6"/>
    <p:sldLayoutId id="2147483666" r:id="rId7"/>
    <p:sldLayoutId id="2147483668"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0.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0.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F681E9E-7579-B74E-A187-B888680951F9}"/>
              </a:ext>
            </a:extLst>
          </p:cNvPr>
          <p:cNvSpPr>
            <a:spLocks noGrp="1"/>
          </p:cNvSpPr>
          <p:nvPr>
            <p:ph type="ctrTitle"/>
          </p:nvPr>
        </p:nvSpPr>
        <p:spPr>
          <a:xfrm>
            <a:off x="914400" y="1844824"/>
            <a:ext cx="10363200" cy="1578622"/>
          </a:xfrm>
        </p:spPr>
        <p:txBody>
          <a:bodyPr anchor="ctr"/>
          <a:lstStyle/>
          <a:p>
            <a:pPr algn="ctr"/>
            <a:r>
              <a:rPr lang="de-DE" dirty="0">
                <a:latin typeface="+mj-lt"/>
              </a:rPr>
              <a:t>B.F.3 Übung zur Diagnostik/Testtheorie</a:t>
            </a:r>
          </a:p>
        </p:txBody>
      </p:sp>
      <p:sp>
        <p:nvSpPr>
          <p:cNvPr id="5" name="Inhaltsplatzhalter 4"/>
          <p:cNvSpPr>
            <a:spLocks noGrp="1"/>
          </p:cNvSpPr>
          <p:nvPr>
            <p:ph type="subTitle" idx="1"/>
          </p:nvPr>
        </p:nvSpPr>
        <p:spPr>
          <a:xfrm>
            <a:off x="3143672" y="4297953"/>
            <a:ext cx="7212293" cy="643215"/>
          </a:xfrm>
        </p:spPr>
        <p:txBody>
          <a:bodyPr anchor="t">
            <a:normAutofit/>
          </a:bodyPr>
          <a:lstStyle/>
          <a:p>
            <a:pPr marL="0" indent="0" algn="ctr">
              <a:buNone/>
            </a:pPr>
            <a:r>
              <a:rPr lang="de-DE" sz="3600" i="1" dirty="0">
                <a:latin typeface="+mj-lt"/>
              </a:rPr>
              <a:t>Validität</a:t>
            </a:r>
            <a:endParaRPr lang="de-DE" sz="2800" i="1" dirty="0">
              <a:latin typeface="+mj-lt"/>
            </a:endParaRP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p:txBody>
      </p:sp>
      <p:sp>
        <p:nvSpPr>
          <p:cNvPr id="6" name="Textfeld 5">
            <a:extLst>
              <a:ext uri="{FF2B5EF4-FFF2-40B4-BE49-F238E27FC236}">
                <a16:creationId xmlns:a16="http://schemas.microsoft.com/office/drawing/2014/main" id="{1A599284-8543-8042-BBE4-33B84A1A641D}"/>
              </a:ext>
            </a:extLst>
          </p:cNvPr>
          <p:cNvSpPr txBox="1"/>
          <p:nvPr/>
        </p:nvSpPr>
        <p:spPr>
          <a:xfrm>
            <a:off x="597877" y="4607169"/>
            <a:ext cx="184731" cy="369332"/>
          </a:xfrm>
          <a:prstGeom prst="rect">
            <a:avLst/>
          </a:prstGeom>
          <a:noFill/>
        </p:spPr>
        <p:txBody>
          <a:bodyPr wrap="none" rtlCol="0">
            <a:spAutoFit/>
          </a:bodyPr>
          <a:lstStyle/>
          <a:p>
            <a:endParaRPr lang="de-DE" dirty="0"/>
          </a:p>
        </p:txBody>
      </p:sp>
      <p:sp>
        <p:nvSpPr>
          <p:cNvPr id="7" name="Inhaltsplatzhalter 4">
            <a:extLst>
              <a:ext uri="{FF2B5EF4-FFF2-40B4-BE49-F238E27FC236}">
                <a16:creationId xmlns:a16="http://schemas.microsoft.com/office/drawing/2014/main" id="{5BEB3198-D59A-4702-964D-53BCD024EC32}"/>
              </a:ext>
            </a:extLst>
          </p:cNvPr>
          <p:cNvSpPr txBox="1">
            <a:spLocks/>
          </p:cNvSpPr>
          <p:nvPr/>
        </p:nvSpPr>
        <p:spPr>
          <a:xfrm>
            <a:off x="3359696" y="5013176"/>
            <a:ext cx="8699781" cy="643215"/>
          </a:xfrm>
          <a:prstGeom prst="rect">
            <a:avLst/>
          </a:prstGeom>
        </p:spPr>
        <p:txBody>
          <a:bodyPr vert="horz" lIns="91440" tIns="45720" rIns="91440" bIns="45720" rtlCol="0" anchor="t">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3600" dirty="0">
                <a:latin typeface="+mj-lt"/>
              </a:rPr>
              <a:t>Elisabeth </a:t>
            </a:r>
            <a:r>
              <a:rPr lang="de-DE" sz="3600" dirty="0" err="1">
                <a:latin typeface="+mj-lt"/>
              </a:rPr>
              <a:t>Prestele</a:t>
            </a:r>
            <a:r>
              <a:rPr lang="de-DE" sz="3600" dirty="0">
                <a:latin typeface="+mj-lt"/>
              </a:rPr>
              <a:t>, Rebekka Kupffer, Steven </a:t>
            </a:r>
            <a:r>
              <a:rPr lang="de-DE" sz="3600" dirty="0" err="1">
                <a:latin typeface="+mj-lt"/>
              </a:rPr>
              <a:t>Bißantz</a:t>
            </a:r>
            <a:r>
              <a:rPr lang="de-DE" sz="3600" dirty="0">
                <a:latin typeface="+mj-lt"/>
              </a:rPr>
              <a:t>, Maria Jalynskij</a:t>
            </a:r>
            <a:endParaRPr lang="de-DE" sz="2800" dirty="0">
              <a:latin typeface="+mj-lt"/>
            </a:endParaRPr>
          </a:p>
          <a:p>
            <a:endParaRPr lang="de-DE" dirty="0"/>
          </a:p>
          <a:p>
            <a:endParaRPr lang="de-DE" dirty="0"/>
          </a:p>
          <a:p>
            <a:endParaRPr lang="de-DE" dirty="0"/>
          </a:p>
          <a:p>
            <a:endParaRPr lang="de-DE" dirty="0"/>
          </a:p>
          <a:p>
            <a:endParaRPr lang="de-DE" dirty="0"/>
          </a:p>
        </p:txBody>
      </p:sp>
      <p:pic>
        <p:nvPicPr>
          <p:cNvPr id="8" name="Grafik 7" descr="Häkchen">
            <a:extLst>
              <a:ext uri="{FF2B5EF4-FFF2-40B4-BE49-F238E27FC236}">
                <a16:creationId xmlns:a16="http://schemas.microsoft.com/office/drawing/2014/main" id="{AD9E9755-5990-FF42-8FB7-042AED238E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02496" y="3840753"/>
            <a:ext cx="914400" cy="914400"/>
          </a:xfrm>
          <a:prstGeom prst="rect">
            <a:avLst/>
          </a:prstGeom>
        </p:spPr>
      </p:pic>
    </p:spTree>
    <p:extLst>
      <p:ext uri="{BB962C8B-B14F-4D97-AF65-F5344CB8AC3E}">
        <p14:creationId xmlns:p14="http://schemas.microsoft.com/office/powerpoint/2010/main" val="2785462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457200" lvl="1" indent="0">
              <a:buNone/>
            </a:pPr>
            <a:endParaRPr lang="de-DE" dirty="0">
              <a:sym typeface="Symbol" pitchFamily="2" charset="2"/>
            </a:endParaRPr>
          </a:p>
          <a:p>
            <a:pPr lvl="1"/>
            <a:endParaRPr lang="de-DE" dirty="0">
              <a:sym typeface="Symbol" pitchFamily="2" charset="2"/>
            </a:endParaRPr>
          </a:p>
          <a:p>
            <a:pPr lvl="1"/>
            <a:endParaRPr lang="de-DE" dirty="0">
              <a:sym typeface="Symbol" pitchFamily="2" charset="2"/>
            </a:endParaRPr>
          </a:p>
          <a:p>
            <a:pPr lvl="1"/>
            <a:endParaRPr lang="de-DE" dirty="0">
              <a:sym typeface="Symbol" pitchFamily="2" charset="2"/>
            </a:endParaRPr>
          </a:p>
          <a:p>
            <a:endParaRPr lang="de-DE" dirty="0">
              <a:sym typeface="Symbol" pitchFamily="2" charset="2"/>
            </a:endParaRPr>
          </a:p>
          <a:p>
            <a:r>
              <a:rPr lang="de-DE" dirty="0">
                <a:sym typeface="Symbol" pitchFamily="2" charset="2"/>
              </a:rPr>
              <a:t>Verhältnis zwischen dem zu erfassenden Merkmal und den Test- bzw. </a:t>
            </a:r>
            <a:r>
              <a:rPr lang="de-DE" dirty="0" err="1">
                <a:sym typeface="Symbol" pitchFamily="2" charset="2"/>
              </a:rPr>
              <a:t>Iteminhalten</a:t>
            </a:r>
            <a:r>
              <a:rPr lang="de-DE" dirty="0">
                <a:sym typeface="Symbol" pitchFamily="2" charset="2"/>
              </a:rPr>
              <a:t> zentral</a:t>
            </a:r>
          </a:p>
          <a:p>
            <a:r>
              <a:rPr lang="de-DE" dirty="0">
                <a:sym typeface="Symbol" pitchFamily="2" charset="2"/>
              </a:rPr>
              <a:t>„Inhalt“ eines Tests bzw. Items</a:t>
            </a:r>
          </a:p>
          <a:p>
            <a:pPr lvl="1"/>
            <a:r>
              <a:rPr lang="de-DE" dirty="0">
                <a:sym typeface="Symbol" pitchFamily="2" charset="2"/>
              </a:rPr>
              <a:t>Item-Aussagen (Persönlichkeitstests), Aufgabenmaterial (Leistungstests)</a:t>
            </a:r>
          </a:p>
          <a:p>
            <a:pPr lvl="1"/>
            <a:r>
              <a:rPr lang="de-DE" dirty="0">
                <a:sym typeface="Symbol" pitchFamily="2" charset="2"/>
              </a:rPr>
              <a:t>Antwortmöglichkeiten und -format</a:t>
            </a:r>
          </a:p>
        </p:txBody>
      </p:sp>
      <p:sp>
        <p:nvSpPr>
          <p:cNvPr id="2" name="Titel 1"/>
          <p:cNvSpPr>
            <a:spLocks noGrp="1"/>
          </p:cNvSpPr>
          <p:nvPr>
            <p:ph type="title"/>
          </p:nvPr>
        </p:nvSpPr>
        <p:spPr>
          <a:xfrm>
            <a:off x="838200" y="365127"/>
            <a:ext cx="10515600" cy="615601"/>
          </a:xfrm>
          <a:ln w="38100">
            <a:solidFill>
              <a:schemeClr val="accent2"/>
            </a:solidFill>
          </a:ln>
        </p:spPr>
        <p:txBody>
          <a:bodyPr/>
          <a:lstStyle/>
          <a:p>
            <a:r>
              <a:rPr lang="de-DE" dirty="0"/>
              <a:t>1 Inhaltsvalidität</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10</a:t>
            </a:fld>
            <a:endParaRPr lang="de-DE" altLang="en-US"/>
          </a:p>
        </p:txBody>
      </p:sp>
      <p:sp>
        <p:nvSpPr>
          <p:cNvPr id="7" name="Rechteck 6">
            <a:extLst>
              <a:ext uri="{FF2B5EF4-FFF2-40B4-BE49-F238E27FC236}">
                <a16:creationId xmlns:a16="http://schemas.microsoft.com/office/drawing/2014/main" id="{3B08F33A-AF7E-1E4B-B9C6-C546282FDF0A}"/>
              </a:ext>
            </a:extLst>
          </p:cNvPr>
          <p:cNvSpPr/>
          <p:nvPr/>
        </p:nvSpPr>
        <p:spPr>
          <a:xfrm>
            <a:off x="838200" y="1484784"/>
            <a:ext cx="10515600" cy="1008112"/>
          </a:xfrm>
          <a:prstGeom prst="rect">
            <a:avLst/>
          </a:prstGeom>
          <a:noFill/>
          <a:ln w="38100">
            <a:solidFill>
              <a:srgbClr val="F674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400" b="1" dirty="0">
                <a:solidFill>
                  <a:schemeClr val="tx1"/>
                </a:solidFill>
                <a:latin typeface="Arial" panose="020B0604020202020204" pitchFamily="34" charset="0"/>
                <a:cs typeface="Arial" panose="020B0604020202020204" pitchFamily="34" charset="0"/>
                <a:sym typeface="Symbol" pitchFamily="2" charset="2"/>
              </a:rPr>
              <a:t>„Definition“</a:t>
            </a:r>
            <a:r>
              <a:rPr lang="de-DE" sz="2400" dirty="0">
                <a:solidFill>
                  <a:schemeClr val="tx1"/>
                </a:solidFill>
                <a:latin typeface="Arial" panose="020B0604020202020204" pitchFamily="34" charset="0"/>
                <a:cs typeface="Arial" panose="020B0604020202020204" pitchFamily="34" charset="0"/>
                <a:sym typeface="Symbol" pitchFamily="2" charset="2"/>
              </a:rPr>
              <a:t>: Eine</a:t>
            </a:r>
            <a:r>
              <a:rPr lang="de-DE" sz="2400" dirty="0">
                <a:solidFill>
                  <a:schemeClr val="accent2"/>
                </a:solidFill>
                <a:latin typeface="Arial" panose="020B0604020202020204" pitchFamily="34" charset="0"/>
                <a:cs typeface="Arial" panose="020B0604020202020204" pitchFamily="34" charset="0"/>
                <a:sym typeface="Symbol" pitchFamily="2" charset="2"/>
              </a:rPr>
              <a:t> präzise Repräsentation </a:t>
            </a:r>
            <a:r>
              <a:rPr lang="de-DE" sz="2400" dirty="0">
                <a:solidFill>
                  <a:schemeClr val="tx1"/>
                </a:solidFill>
                <a:latin typeface="Arial" panose="020B0604020202020204" pitchFamily="34" charset="0"/>
                <a:cs typeface="Arial" panose="020B0604020202020204" pitchFamily="34" charset="0"/>
                <a:sym typeface="Symbol" pitchFamily="2" charset="2"/>
              </a:rPr>
              <a:t>des interessierenden </a:t>
            </a:r>
            <a:r>
              <a:rPr lang="de-DE" sz="2400" dirty="0">
                <a:solidFill>
                  <a:schemeClr val="accent2"/>
                </a:solidFill>
                <a:latin typeface="Arial" panose="020B0604020202020204" pitchFamily="34" charset="0"/>
                <a:cs typeface="Arial" panose="020B0604020202020204" pitchFamily="34" charset="0"/>
                <a:sym typeface="Symbol" pitchFamily="2" charset="2"/>
              </a:rPr>
              <a:t>Konstruktes</a:t>
            </a:r>
            <a:r>
              <a:rPr lang="de-DE" sz="2400" i="1" dirty="0">
                <a:solidFill>
                  <a:schemeClr val="accent2"/>
                </a:solidFill>
                <a:latin typeface="Arial" panose="020B0604020202020204" pitchFamily="34" charset="0"/>
                <a:cs typeface="Arial" panose="020B0604020202020204" pitchFamily="34" charset="0"/>
                <a:sym typeface="Symbol" pitchFamily="2" charset="2"/>
              </a:rPr>
              <a:t> </a:t>
            </a:r>
            <a:r>
              <a:rPr lang="de-DE" sz="2400" dirty="0">
                <a:solidFill>
                  <a:schemeClr val="tx1"/>
                </a:solidFill>
                <a:latin typeface="Arial" panose="020B0604020202020204" pitchFamily="34" charset="0"/>
                <a:cs typeface="Arial" panose="020B0604020202020204" pitchFamily="34" charset="0"/>
                <a:sym typeface="Symbol" pitchFamily="2" charset="2"/>
              </a:rPr>
              <a:t>durch die </a:t>
            </a:r>
            <a:r>
              <a:rPr lang="de-DE" sz="2400" dirty="0">
                <a:solidFill>
                  <a:schemeClr val="accent2"/>
                </a:solidFill>
                <a:latin typeface="Arial" panose="020B0604020202020204" pitchFamily="34" charset="0"/>
                <a:cs typeface="Arial" panose="020B0604020202020204" pitchFamily="34" charset="0"/>
                <a:sym typeface="Symbol" pitchFamily="2" charset="2"/>
              </a:rPr>
              <a:t>Test- bzw. </a:t>
            </a:r>
            <a:r>
              <a:rPr lang="de-DE" sz="2400" dirty="0" err="1">
                <a:solidFill>
                  <a:schemeClr val="accent2"/>
                </a:solidFill>
                <a:latin typeface="Arial" panose="020B0604020202020204" pitchFamily="34" charset="0"/>
                <a:cs typeface="Arial" panose="020B0604020202020204" pitchFamily="34" charset="0"/>
                <a:sym typeface="Symbol" pitchFamily="2" charset="2"/>
              </a:rPr>
              <a:t>Iteminhalte</a:t>
            </a:r>
            <a:r>
              <a:rPr lang="de-DE" sz="2400" dirty="0">
                <a:solidFill>
                  <a:schemeClr val="accent2"/>
                </a:solidFill>
                <a:latin typeface="Arial" panose="020B0604020202020204" pitchFamily="34" charset="0"/>
                <a:cs typeface="Arial" panose="020B0604020202020204" pitchFamily="34" charset="0"/>
                <a:sym typeface="Symbol" pitchFamily="2" charset="2"/>
              </a:rPr>
              <a:t>.</a:t>
            </a:r>
            <a:endParaRPr lang="de-DE" sz="2400" dirty="0">
              <a:solidFill>
                <a:schemeClr val="tx1"/>
              </a:solidFill>
              <a:latin typeface="Arial" panose="020B0604020202020204" pitchFamily="34" charset="0"/>
              <a:cs typeface="Arial" panose="020B0604020202020204" pitchFamily="34" charset="0"/>
              <a:sym typeface="Symbol" pitchFamily="2" charset="2"/>
            </a:endParaRPr>
          </a:p>
        </p:txBody>
      </p:sp>
    </p:spTree>
    <p:extLst>
      <p:ext uri="{BB962C8B-B14F-4D97-AF65-F5344CB8AC3E}">
        <p14:creationId xmlns:p14="http://schemas.microsoft.com/office/powerpoint/2010/main" val="70174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endParaRPr lang="de-DE" u="sng" dirty="0">
              <a:sym typeface="Symbol" pitchFamily="2" charset="2"/>
            </a:endParaRPr>
          </a:p>
          <a:p>
            <a:pPr marL="0" indent="0">
              <a:buNone/>
            </a:pPr>
            <a:r>
              <a:rPr lang="de-DE" u="sng" dirty="0">
                <a:sym typeface="Symbol" pitchFamily="2" charset="2"/>
              </a:rPr>
              <a:t>operational-definiertes Merkmal</a:t>
            </a:r>
            <a:r>
              <a:rPr lang="de-DE" dirty="0">
                <a:sym typeface="Symbol" pitchFamily="2" charset="2"/>
              </a:rPr>
              <a:t>: </a:t>
            </a:r>
          </a:p>
          <a:p>
            <a:r>
              <a:rPr lang="de-DE" dirty="0">
                <a:sym typeface="Wingdings" pitchFamily="2" charset="2"/>
              </a:rPr>
              <a:t>Zentral:</a:t>
            </a:r>
            <a:r>
              <a:rPr lang="de-DE" dirty="0">
                <a:solidFill>
                  <a:schemeClr val="accent2"/>
                </a:solidFill>
                <a:sym typeface="Wingdings" pitchFamily="2" charset="2"/>
              </a:rPr>
              <a:t> verallgemeinernde Interpretation</a:t>
            </a:r>
          </a:p>
          <a:p>
            <a:pPr lvl="1"/>
            <a:r>
              <a:rPr lang="de-DE" sz="2200" dirty="0">
                <a:sym typeface="Symbol" pitchFamily="2" charset="2"/>
              </a:rPr>
              <a:t>Nachweis, dass Items des Tests die definierten Konstrukte hinreichend gut </a:t>
            </a:r>
            <a:r>
              <a:rPr lang="de-DE" sz="2200" i="1" dirty="0">
                <a:sym typeface="Symbol" pitchFamily="2" charset="2"/>
              </a:rPr>
              <a:t>repräsentieren</a:t>
            </a:r>
          </a:p>
          <a:p>
            <a:pPr lvl="1"/>
            <a:r>
              <a:rPr lang="de-DE" sz="2200" dirty="0">
                <a:solidFill>
                  <a:schemeClr val="accent2"/>
                </a:solidFill>
                <a:sym typeface="Symbol" pitchFamily="2" charset="2"/>
              </a:rPr>
              <a:t>Repräsentationsschluss</a:t>
            </a:r>
            <a:r>
              <a:rPr lang="de-DE" sz="2200" dirty="0">
                <a:sym typeface="Symbol" pitchFamily="2" charset="2"/>
              </a:rPr>
              <a:t>:  Antworten in bearbeiteten Items </a:t>
            </a:r>
            <a:r>
              <a:rPr lang="de-DE" sz="2200" dirty="0">
                <a:sym typeface="Wingdings" pitchFamily="2" charset="2"/>
              </a:rPr>
              <a:t> </a:t>
            </a:r>
            <a:r>
              <a:rPr lang="de-DE" sz="2200" dirty="0">
                <a:sym typeface="Symbol" pitchFamily="2" charset="2"/>
              </a:rPr>
              <a:t>potenzielle Antworten im </a:t>
            </a:r>
            <a:r>
              <a:rPr lang="de-DE" sz="2200" dirty="0" err="1">
                <a:sym typeface="Symbol" pitchFamily="2" charset="2"/>
              </a:rPr>
              <a:t>Itemuniversum</a:t>
            </a:r>
            <a:endParaRPr lang="de-DE" sz="2200" dirty="0">
              <a:sym typeface="Symbol" pitchFamily="2" charset="2"/>
            </a:endParaRPr>
          </a:p>
          <a:p>
            <a:pPr lvl="1"/>
            <a:r>
              <a:rPr lang="de-DE" sz="2200" dirty="0" err="1">
                <a:solidFill>
                  <a:schemeClr val="accent2"/>
                </a:solidFill>
                <a:sym typeface="Symbol" pitchFamily="2" charset="2"/>
              </a:rPr>
              <a:t>Itemuniversum</a:t>
            </a:r>
            <a:r>
              <a:rPr lang="de-DE" sz="2200" dirty="0">
                <a:sym typeface="Symbol" pitchFamily="2" charset="2"/>
              </a:rPr>
              <a:t>: Was war das nochmal?</a:t>
            </a:r>
          </a:p>
          <a:p>
            <a:pPr lvl="1"/>
            <a:endParaRPr lang="de-DE" dirty="0">
              <a:sym typeface="Symbol" pitchFamily="2" charset="2"/>
            </a:endParaRPr>
          </a:p>
          <a:p>
            <a:r>
              <a:rPr lang="de-DE" u="sng" dirty="0">
                <a:sym typeface="Symbol" pitchFamily="2" charset="2"/>
              </a:rPr>
              <a:t>Beleg für eine hinreichende Repräsentativität der Items:</a:t>
            </a:r>
          </a:p>
          <a:p>
            <a:pPr lvl="1"/>
            <a:r>
              <a:rPr lang="de-DE" sz="2200" dirty="0">
                <a:sym typeface="Symbol" pitchFamily="2" charset="2"/>
              </a:rPr>
              <a:t>Präzise Definition </a:t>
            </a:r>
            <a:r>
              <a:rPr lang="de-DE" sz="1400" dirty="0">
                <a:sym typeface="Symbol" pitchFamily="2" charset="2"/>
              </a:rPr>
              <a:t>(der relevanten Gesamtheit möglicher Items) </a:t>
            </a:r>
          </a:p>
          <a:p>
            <a:pPr lvl="1"/>
            <a:r>
              <a:rPr lang="de-DE" sz="2200" dirty="0">
                <a:sym typeface="Symbol" pitchFamily="2" charset="2"/>
              </a:rPr>
              <a:t>Kritische Beurteilung der Testinhalte auf Item- und Gesamtebene; (</a:t>
            </a:r>
            <a:r>
              <a:rPr lang="de-DE" sz="1400" dirty="0">
                <a:sym typeface="Symbol" pitchFamily="2" charset="2"/>
              </a:rPr>
              <a:t>objektivierbar z.B. durch Expertenurteile)</a:t>
            </a:r>
          </a:p>
        </p:txBody>
      </p:sp>
      <p:sp>
        <p:nvSpPr>
          <p:cNvPr id="2" name="Titel 1"/>
          <p:cNvSpPr>
            <a:spLocks noGrp="1"/>
          </p:cNvSpPr>
          <p:nvPr>
            <p:ph type="title"/>
          </p:nvPr>
        </p:nvSpPr>
        <p:spPr>
          <a:xfrm>
            <a:off x="838200" y="365127"/>
            <a:ext cx="10515600" cy="615601"/>
          </a:xfrm>
          <a:ln w="38100">
            <a:noFill/>
          </a:ln>
        </p:spPr>
        <p:txBody>
          <a:bodyPr/>
          <a:lstStyle/>
          <a:p>
            <a:r>
              <a:rPr lang="de-DE" dirty="0"/>
              <a:t>1 Inhaltsvalidität bei unterschiedlichen Merkmalen</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11</a:t>
            </a:fld>
            <a:endParaRPr lang="de-DE" altLang="en-US"/>
          </a:p>
        </p:txBody>
      </p:sp>
      <p:sp>
        <p:nvSpPr>
          <p:cNvPr id="3" name="Textfeld 2">
            <a:extLst>
              <a:ext uri="{FF2B5EF4-FFF2-40B4-BE49-F238E27FC236}">
                <a16:creationId xmlns:a16="http://schemas.microsoft.com/office/drawing/2014/main" id="{1543BFF2-DC42-3F44-BC37-25790CAEA9B0}"/>
              </a:ext>
            </a:extLst>
          </p:cNvPr>
          <p:cNvSpPr txBox="1"/>
          <p:nvPr/>
        </p:nvSpPr>
        <p:spPr>
          <a:xfrm>
            <a:off x="7845861" y="332656"/>
            <a:ext cx="4320479" cy="646331"/>
          </a:xfrm>
          <a:prstGeom prst="rect">
            <a:avLst/>
          </a:prstGeom>
          <a:noFill/>
        </p:spPr>
        <p:txBody>
          <a:bodyPr wrap="square" rtlCol="0">
            <a:spAutoFit/>
          </a:bodyPr>
          <a:lstStyle/>
          <a:p>
            <a:r>
              <a:rPr lang="de-DE" dirty="0">
                <a:solidFill>
                  <a:schemeClr val="accent2"/>
                </a:solidFill>
              </a:rPr>
              <a:t>Was könnte mit einer verallgemeinernden Interpretation gemeint sein? </a:t>
            </a:r>
          </a:p>
        </p:txBody>
      </p:sp>
    </p:spTree>
    <p:extLst>
      <p:ext uri="{BB962C8B-B14F-4D97-AF65-F5344CB8AC3E}">
        <p14:creationId xmlns:p14="http://schemas.microsoft.com/office/powerpoint/2010/main" val="208408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endParaRPr lang="de-DE" u="sng" dirty="0">
              <a:sym typeface="Symbol" pitchFamily="2" charset="2"/>
            </a:endParaRPr>
          </a:p>
          <a:p>
            <a:pPr marL="0" indent="0">
              <a:buNone/>
            </a:pPr>
            <a:r>
              <a:rPr lang="de-DE" u="sng" dirty="0">
                <a:sym typeface="Symbol" pitchFamily="2" charset="2"/>
              </a:rPr>
              <a:t>theoretisch-definiertes Merkmal</a:t>
            </a:r>
            <a:r>
              <a:rPr lang="de-DE" dirty="0">
                <a:sym typeface="Symbol" pitchFamily="2" charset="2"/>
              </a:rPr>
              <a:t>:</a:t>
            </a:r>
          </a:p>
          <a:p>
            <a:r>
              <a:rPr lang="de-DE" dirty="0">
                <a:sym typeface="Symbol" pitchFamily="2" charset="2"/>
              </a:rPr>
              <a:t>Verallgemeinernde Interpretation ebenfalls relevant</a:t>
            </a:r>
          </a:p>
          <a:p>
            <a:r>
              <a:rPr lang="de-DE" dirty="0">
                <a:sym typeface="Symbol" pitchFamily="2" charset="2"/>
              </a:rPr>
              <a:t>Zentral: </a:t>
            </a:r>
            <a:r>
              <a:rPr lang="de-DE" dirty="0">
                <a:solidFill>
                  <a:schemeClr val="accent2"/>
                </a:solidFill>
                <a:sym typeface="Symbol" pitchFamily="2" charset="2"/>
              </a:rPr>
              <a:t>erklärende Interpretation </a:t>
            </a:r>
            <a:r>
              <a:rPr lang="de-DE" sz="1400" dirty="0">
                <a:sym typeface="Symbol" pitchFamily="2" charset="2"/>
              </a:rPr>
              <a:t>(von Testergebnissen auf </a:t>
            </a:r>
            <a:r>
              <a:rPr lang="de-DE" sz="1400" dirty="0" err="1">
                <a:sym typeface="Symbol" pitchFamily="2" charset="2"/>
              </a:rPr>
              <a:t>Itemebene</a:t>
            </a:r>
            <a:r>
              <a:rPr lang="de-DE" sz="1400" dirty="0">
                <a:sym typeface="Symbol" pitchFamily="2" charset="2"/>
              </a:rPr>
              <a:t>)</a:t>
            </a:r>
          </a:p>
          <a:p>
            <a:pPr lvl="1"/>
            <a:r>
              <a:rPr lang="de-DE" sz="2200" i="1" dirty="0">
                <a:sym typeface="Symbol" pitchFamily="2" charset="2"/>
              </a:rPr>
              <a:t>Annahme</a:t>
            </a:r>
            <a:r>
              <a:rPr lang="de-DE" sz="2200" dirty="0">
                <a:sym typeface="Symbol" pitchFamily="2" charset="2"/>
              </a:rPr>
              <a:t>: </a:t>
            </a:r>
            <a:r>
              <a:rPr lang="de-DE" sz="2200" dirty="0">
                <a:sym typeface="Wingdings" pitchFamily="2" charset="2"/>
              </a:rPr>
              <a:t>Unterschiede im Konstrukt &lt;- </a:t>
            </a:r>
            <a:r>
              <a:rPr lang="de-DE" sz="2200" dirty="0">
                <a:sym typeface="Symbol" pitchFamily="2" charset="2"/>
              </a:rPr>
              <a:t>versch. Antworten im Test </a:t>
            </a:r>
            <a:endParaRPr lang="de-DE" sz="2200" dirty="0">
              <a:sym typeface="Wingdings" pitchFamily="2" charset="2"/>
            </a:endParaRPr>
          </a:p>
          <a:p>
            <a:pPr lvl="1"/>
            <a:r>
              <a:rPr lang="de-DE" sz="2200" dirty="0">
                <a:sym typeface="Wingdings" pitchFamily="2" charset="2"/>
              </a:rPr>
              <a:t>D.h. Item-Antworten  latente Konstrukte</a:t>
            </a:r>
          </a:p>
          <a:p>
            <a:pPr lvl="1"/>
            <a:endParaRPr lang="de-DE" sz="2600" dirty="0">
              <a:sym typeface="Symbol" pitchFamily="2" charset="2"/>
            </a:endParaRPr>
          </a:p>
          <a:p>
            <a:r>
              <a:rPr lang="de-DE" u="sng" dirty="0">
                <a:sym typeface="Wingdings" pitchFamily="2" charset="2"/>
              </a:rPr>
              <a:t>Nachweis der Schlussfolgerung:</a:t>
            </a:r>
          </a:p>
          <a:p>
            <a:pPr lvl="1"/>
            <a:r>
              <a:rPr lang="de-DE" sz="2200" dirty="0">
                <a:sym typeface="Wingdings" pitchFamily="2" charset="2"/>
              </a:rPr>
              <a:t>Theoretische Fundierung </a:t>
            </a:r>
            <a:r>
              <a:rPr lang="de-DE" sz="1400" dirty="0">
                <a:sym typeface="Wingdings" pitchFamily="2" charset="2"/>
              </a:rPr>
              <a:t>(und darauf aufbauende </a:t>
            </a:r>
            <a:r>
              <a:rPr lang="de-DE" sz="1400" dirty="0" err="1">
                <a:sym typeface="Wingdings" pitchFamily="2" charset="2"/>
              </a:rPr>
              <a:t>Itementwicklung</a:t>
            </a:r>
            <a:r>
              <a:rPr lang="de-DE" sz="1400" dirty="0">
                <a:sym typeface="Wingdings" pitchFamily="2" charset="2"/>
              </a:rPr>
              <a:t>)</a:t>
            </a:r>
          </a:p>
          <a:p>
            <a:pPr lvl="1"/>
            <a:r>
              <a:rPr lang="de-DE" sz="2200" dirty="0">
                <a:sym typeface="Wingdings" pitchFamily="2" charset="2"/>
              </a:rPr>
              <a:t>systematische Argumentation für den Schluss von </a:t>
            </a:r>
            <a:r>
              <a:rPr lang="de-DE" sz="2200" dirty="0" err="1">
                <a:sym typeface="Wingdings" pitchFamily="2" charset="2"/>
              </a:rPr>
              <a:t>Itemantwort</a:t>
            </a:r>
            <a:r>
              <a:rPr lang="de-DE" sz="2200" dirty="0">
                <a:sym typeface="Wingdings" pitchFamily="2" charset="2"/>
              </a:rPr>
              <a:t> auf ein Konstrukt  (abhängig von der zugrundeliegenden Theorie)</a:t>
            </a:r>
          </a:p>
          <a:p>
            <a:pPr lvl="1"/>
            <a:endParaRPr lang="de-DE" sz="2200" dirty="0">
              <a:sym typeface="Wingdings" pitchFamily="2" charset="2"/>
            </a:endParaRPr>
          </a:p>
        </p:txBody>
      </p:sp>
      <p:sp>
        <p:nvSpPr>
          <p:cNvPr id="2" name="Titel 1"/>
          <p:cNvSpPr>
            <a:spLocks noGrp="1"/>
          </p:cNvSpPr>
          <p:nvPr>
            <p:ph type="title"/>
          </p:nvPr>
        </p:nvSpPr>
        <p:spPr>
          <a:xfrm>
            <a:off x="838200" y="365127"/>
            <a:ext cx="10515600" cy="615601"/>
          </a:xfrm>
          <a:ln w="38100">
            <a:noFill/>
          </a:ln>
        </p:spPr>
        <p:txBody>
          <a:bodyPr/>
          <a:lstStyle/>
          <a:p>
            <a:r>
              <a:rPr lang="de-DE" dirty="0"/>
              <a:t>1 Inhaltsvalidität bei unterschiedlichen Merkmalen</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12</a:t>
            </a:fld>
            <a:endParaRPr lang="de-DE" altLang="en-US"/>
          </a:p>
        </p:txBody>
      </p:sp>
      <p:sp>
        <p:nvSpPr>
          <p:cNvPr id="5" name="Textfeld 4">
            <a:extLst>
              <a:ext uri="{FF2B5EF4-FFF2-40B4-BE49-F238E27FC236}">
                <a16:creationId xmlns:a16="http://schemas.microsoft.com/office/drawing/2014/main" id="{9DA22F64-F130-4246-807C-92C32433EEE7}"/>
              </a:ext>
            </a:extLst>
          </p:cNvPr>
          <p:cNvSpPr txBox="1"/>
          <p:nvPr/>
        </p:nvSpPr>
        <p:spPr>
          <a:xfrm>
            <a:off x="8616281" y="349761"/>
            <a:ext cx="3575720" cy="646331"/>
          </a:xfrm>
          <a:prstGeom prst="rect">
            <a:avLst/>
          </a:prstGeom>
          <a:noFill/>
        </p:spPr>
        <p:txBody>
          <a:bodyPr wrap="square" rtlCol="0">
            <a:spAutoFit/>
          </a:bodyPr>
          <a:lstStyle/>
          <a:p>
            <a:r>
              <a:rPr lang="de-DE" dirty="0">
                <a:solidFill>
                  <a:schemeClr val="accent2"/>
                </a:solidFill>
              </a:rPr>
              <a:t>Was könnte mit einer erklärenden Interpretation gemeint sein? </a:t>
            </a:r>
          </a:p>
        </p:txBody>
      </p:sp>
    </p:spTree>
    <p:extLst>
      <p:ext uri="{BB962C8B-B14F-4D97-AF65-F5344CB8AC3E}">
        <p14:creationId xmlns:p14="http://schemas.microsoft.com/office/powerpoint/2010/main" val="414224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479376" y="1268760"/>
            <a:ext cx="11712624" cy="5256584"/>
          </a:xfrm>
        </p:spPr>
        <p:txBody>
          <a:bodyPr>
            <a:normAutofit/>
          </a:bodyPr>
          <a:lstStyle/>
          <a:p>
            <a:endParaRPr lang="de-DE" dirty="0">
              <a:sym typeface="Symbol" pitchFamily="2" charset="2"/>
            </a:endParaRPr>
          </a:p>
          <a:p>
            <a:r>
              <a:rPr lang="de-DE" u="sng" dirty="0">
                <a:sym typeface="Symbol" pitchFamily="2" charset="2"/>
              </a:rPr>
              <a:t>These</a:t>
            </a:r>
            <a:r>
              <a:rPr lang="de-DE" dirty="0">
                <a:sym typeface="Symbol" pitchFamily="2" charset="2"/>
              </a:rPr>
              <a:t>: </a:t>
            </a:r>
            <a:r>
              <a:rPr lang="de-DE" dirty="0"/>
              <a:t>Inhaltsvalidität nicht bestimmbar, weil das </a:t>
            </a:r>
            <a:r>
              <a:rPr lang="de-DE" dirty="0" err="1"/>
              <a:t>Itemuniversum</a:t>
            </a:r>
            <a:r>
              <a:rPr lang="de-DE" dirty="0"/>
              <a:t> nicht bestimmbar!</a:t>
            </a:r>
          </a:p>
          <a:p>
            <a:pPr marL="0" indent="0">
              <a:buNone/>
            </a:pPr>
            <a:endParaRPr lang="de-DE" dirty="0">
              <a:sym typeface="Symbol" pitchFamily="2" charset="2"/>
            </a:endParaRPr>
          </a:p>
          <a:p>
            <a:r>
              <a:rPr lang="de-DE" dirty="0">
                <a:sym typeface="Symbol" pitchFamily="2" charset="2"/>
              </a:rPr>
              <a:t>Bestimmung schwierig! </a:t>
            </a:r>
            <a:r>
              <a:rPr lang="de-DE" sz="1400" dirty="0">
                <a:sym typeface="Symbol" pitchFamily="2" charset="2"/>
              </a:rPr>
              <a:t>(z.B.: kein Koeffizient, mit dem Inhaltsvalidität bestimmbar)</a:t>
            </a:r>
          </a:p>
          <a:p>
            <a:endParaRPr lang="de-DE" sz="1400" dirty="0">
              <a:sym typeface="Symbol" pitchFamily="2" charset="2"/>
            </a:endParaRPr>
          </a:p>
          <a:p>
            <a:r>
              <a:rPr lang="de-DE" dirty="0">
                <a:solidFill>
                  <a:schemeClr val="accent2"/>
                </a:solidFill>
                <a:sym typeface="Symbol" pitchFamily="2" charset="2"/>
              </a:rPr>
              <a:t>Können wir deshalb die Inhaltsvalidität einfach auslassen?</a:t>
            </a:r>
          </a:p>
          <a:p>
            <a:endParaRPr lang="de-DE" dirty="0">
              <a:sym typeface="Symbol" pitchFamily="2" charset="2"/>
            </a:endParaRPr>
          </a:p>
          <a:p>
            <a:r>
              <a:rPr lang="de-DE" dirty="0">
                <a:sym typeface="Symbol" pitchFamily="2" charset="2"/>
              </a:rPr>
              <a:t>Zentral: </a:t>
            </a:r>
            <a:r>
              <a:rPr lang="de-DE" dirty="0">
                <a:solidFill>
                  <a:schemeClr val="accent2"/>
                </a:solidFill>
                <a:sym typeface="Symbol" pitchFamily="2" charset="2"/>
              </a:rPr>
              <a:t>G-I-G-O </a:t>
            </a:r>
            <a:r>
              <a:rPr lang="de-DE" sz="1400" dirty="0">
                <a:sym typeface="Symbol" pitchFamily="2" charset="2"/>
              </a:rPr>
              <a:t>(</a:t>
            </a:r>
            <a:r>
              <a:rPr lang="de-DE" sz="1400" dirty="0" err="1">
                <a:sym typeface="Symbol" pitchFamily="2" charset="2"/>
              </a:rPr>
              <a:t>Garbadge</a:t>
            </a:r>
            <a:r>
              <a:rPr lang="de-DE" sz="1400" dirty="0">
                <a:sym typeface="Symbol" pitchFamily="2" charset="2"/>
              </a:rPr>
              <a:t>-In-</a:t>
            </a:r>
            <a:r>
              <a:rPr lang="de-DE" sz="1400" dirty="0" err="1">
                <a:sym typeface="Symbol" pitchFamily="2" charset="2"/>
              </a:rPr>
              <a:t>Garbadge</a:t>
            </a:r>
            <a:r>
              <a:rPr lang="de-DE" sz="1400" dirty="0">
                <a:sym typeface="Symbol" pitchFamily="2" charset="2"/>
              </a:rPr>
              <a:t>-Out)</a:t>
            </a:r>
          </a:p>
          <a:p>
            <a:pPr lvl="1"/>
            <a:r>
              <a:rPr lang="de-DE" dirty="0">
                <a:sym typeface="Symbol" pitchFamily="2" charset="2"/>
              </a:rPr>
              <a:t>Mangelnde Überlegungen </a:t>
            </a:r>
            <a:r>
              <a:rPr lang="de-DE" sz="1400" dirty="0">
                <a:sym typeface="Symbol" pitchFamily="2" charset="2"/>
              </a:rPr>
              <a:t>(v.a. Konstruktionsprozess) </a:t>
            </a:r>
            <a:r>
              <a:rPr lang="de-DE" dirty="0">
                <a:sym typeface="Wingdings" pitchFamily="2" charset="2"/>
              </a:rPr>
              <a:t> Minderwertige psychologische Tests</a:t>
            </a:r>
            <a:endParaRPr lang="de-DE" dirty="0">
              <a:sym typeface="Symbol" pitchFamily="2" charset="2"/>
            </a:endParaRPr>
          </a:p>
          <a:p>
            <a:pPr lvl="1"/>
            <a:r>
              <a:rPr lang="de-DE" dirty="0">
                <a:sym typeface="Symbol" pitchFamily="2" charset="2"/>
              </a:rPr>
              <a:t>Folge: Gute Überlegungen im Test-Konstruktionsprozess!</a:t>
            </a:r>
          </a:p>
          <a:p>
            <a:pPr lvl="2"/>
            <a:r>
              <a:rPr lang="de-DE" dirty="0">
                <a:sym typeface="Symbol" pitchFamily="2" charset="2"/>
              </a:rPr>
              <a:t>Z.B. </a:t>
            </a:r>
            <a:r>
              <a:rPr lang="de-DE" dirty="0" err="1">
                <a:sym typeface="Symbol" pitchFamily="2" charset="2"/>
              </a:rPr>
              <a:t>Konstruktdefinition</a:t>
            </a:r>
            <a:endParaRPr lang="de-DE" dirty="0">
              <a:sym typeface="Symbol" pitchFamily="2" charset="2"/>
            </a:endParaRPr>
          </a:p>
          <a:p>
            <a:pPr lvl="2"/>
            <a:r>
              <a:rPr lang="de-DE" dirty="0">
                <a:sym typeface="Symbol" pitchFamily="2" charset="2"/>
              </a:rPr>
              <a:t>Z.B. Generierung der </a:t>
            </a:r>
            <a:r>
              <a:rPr lang="de-DE" dirty="0" err="1">
                <a:sym typeface="Symbol" pitchFamily="2" charset="2"/>
              </a:rPr>
              <a:t>Itemmenge</a:t>
            </a:r>
            <a:endParaRPr lang="de-DE" dirty="0">
              <a:sym typeface="Symbol" pitchFamily="2" charset="2"/>
            </a:endParaRPr>
          </a:p>
        </p:txBody>
      </p:sp>
      <p:sp>
        <p:nvSpPr>
          <p:cNvPr id="2" name="Titel 1"/>
          <p:cNvSpPr>
            <a:spLocks noGrp="1"/>
          </p:cNvSpPr>
          <p:nvPr>
            <p:ph type="title"/>
          </p:nvPr>
        </p:nvSpPr>
        <p:spPr/>
        <p:txBody>
          <a:bodyPr/>
          <a:lstStyle/>
          <a:p>
            <a:r>
              <a:rPr lang="de-DE" dirty="0"/>
              <a:t>1 Inhaltsvalidität – vernachlässigbar?</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13</a:t>
            </a:fld>
            <a:endParaRPr lang="de-DE" altLang="en-US"/>
          </a:p>
        </p:txBody>
      </p:sp>
      <p:sp>
        <p:nvSpPr>
          <p:cNvPr id="6" name="Textfeld 4">
            <a:extLst>
              <a:ext uri="{FF2B5EF4-FFF2-40B4-BE49-F238E27FC236}">
                <a16:creationId xmlns:a16="http://schemas.microsoft.com/office/drawing/2014/main" id="{8F8BA346-268C-0E45-A3F1-2DC4B99753BD}"/>
              </a:ext>
            </a:extLst>
          </p:cNvPr>
          <p:cNvSpPr txBox="1"/>
          <p:nvPr/>
        </p:nvSpPr>
        <p:spPr>
          <a:xfrm rot="20835390">
            <a:off x="8704076" y="3516933"/>
            <a:ext cx="3575720" cy="523220"/>
          </a:xfrm>
          <a:prstGeom prst="rect">
            <a:avLst/>
          </a:prstGeom>
          <a:noFill/>
        </p:spPr>
        <p:txBody>
          <a:bodyPr wrap="square" rtlCol="0">
            <a:spAutoFit/>
          </a:bodyPr>
          <a:lstStyle/>
          <a:p>
            <a:r>
              <a:rPr lang="de-DE" sz="2800" dirty="0" err="1"/>
              <a:t>Nöööp</a:t>
            </a:r>
            <a:r>
              <a:rPr lang="de-DE" sz="2800" dirty="0"/>
              <a:t>!</a:t>
            </a:r>
          </a:p>
        </p:txBody>
      </p:sp>
    </p:spTree>
    <p:extLst>
      <p:ext uri="{BB962C8B-B14F-4D97-AF65-F5344CB8AC3E}">
        <p14:creationId xmlns:p14="http://schemas.microsoft.com/office/powerpoint/2010/main" val="160340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a:p>
            <a:endParaRPr lang="de-DE" dirty="0">
              <a:sym typeface="Symbol" pitchFamily="2" charset="2"/>
            </a:endParaRPr>
          </a:p>
          <a:p>
            <a:endParaRPr lang="de-DE" b="1" dirty="0"/>
          </a:p>
          <a:p>
            <a:r>
              <a:rPr lang="de-DE" dirty="0"/>
              <a:t>Zentral: Theoretische Fundierung des mit dem Test gemessenen Konstruktes</a:t>
            </a:r>
          </a:p>
          <a:p>
            <a:r>
              <a:rPr lang="de-DE" dirty="0"/>
              <a:t>2 Analyseebenen</a:t>
            </a:r>
          </a:p>
          <a:p>
            <a:pPr lvl="1"/>
            <a:r>
              <a:rPr lang="de-DE" dirty="0" err="1"/>
              <a:t>Itemebene</a:t>
            </a:r>
            <a:r>
              <a:rPr lang="de-DE" dirty="0"/>
              <a:t> </a:t>
            </a:r>
          </a:p>
          <a:p>
            <a:pPr lvl="1"/>
            <a:r>
              <a:rPr lang="de-DE" dirty="0"/>
              <a:t>Testebene</a:t>
            </a:r>
          </a:p>
          <a:p>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a:xfrm>
            <a:off x="838200" y="365128"/>
            <a:ext cx="10515600" cy="596546"/>
          </a:xfrm>
          <a:ln w="38100">
            <a:solidFill>
              <a:srgbClr val="0070C0"/>
            </a:solidFill>
          </a:ln>
        </p:spPr>
        <p:txBody>
          <a:bodyPr/>
          <a:lstStyle/>
          <a:p>
            <a:r>
              <a:rPr lang="de-DE" dirty="0"/>
              <a:t>2 Konstruktvalidität</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14</a:t>
            </a:fld>
            <a:endParaRPr lang="de-DE" altLang="en-US"/>
          </a:p>
        </p:txBody>
      </p:sp>
      <p:sp>
        <p:nvSpPr>
          <p:cNvPr id="7" name="Rechteck 6">
            <a:extLst>
              <a:ext uri="{FF2B5EF4-FFF2-40B4-BE49-F238E27FC236}">
                <a16:creationId xmlns:a16="http://schemas.microsoft.com/office/drawing/2014/main" id="{E4DEB7C4-12CE-3A45-9E52-E7E6A624F25A}"/>
              </a:ext>
            </a:extLst>
          </p:cNvPr>
          <p:cNvSpPr/>
          <p:nvPr/>
        </p:nvSpPr>
        <p:spPr>
          <a:xfrm>
            <a:off x="838200" y="1484783"/>
            <a:ext cx="10513168" cy="162732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400" b="1" dirty="0">
                <a:solidFill>
                  <a:schemeClr val="tx1"/>
                </a:solidFill>
                <a:latin typeface="Arial" panose="020B0604020202020204" pitchFamily="34" charset="0"/>
                <a:cs typeface="Arial" panose="020B0604020202020204" pitchFamily="34" charset="0"/>
                <a:sym typeface="Symbol" pitchFamily="2" charset="2"/>
              </a:rPr>
              <a:t>Definition</a:t>
            </a:r>
            <a:r>
              <a:rPr lang="de-DE" sz="2400" dirty="0">
                <a:solidFill>
                  <a:schemeClr val="tx1"/>
                </a:solidFill>
                <a:latin typeface="Arial" panose="020B0604020202020204" pitchFamily="34" charset="0"/>
                <a:cs typeface="Arial" panose="020B0604020202020204" pitchFamily="34" charset="0"/>
                <a:sym typeface="Symbol" pitchFamily="2" charset="2"/>
              </a:rPr>
              <a:t>: „…umfasst die </a:t>
            </a:r>
            <a:r>
              <a:rPr lang="de-DE" sz="2400" dirty="0">
                <a:solidFill>
                  <a:srgbClr val="0070C0"/>
                </a:solidFill>
                <a:latin typeface="Arial" panose="020B0604020202020204" pitchFamily="34" charset="0"/>
                <a:cs typeface="Arial" panose="020B0604020202020204" pitchFamily="34" charset="0"/>
                <a:sym typeface="Symbol" pitchFamily="2" charset="2"/>
              </a:rPr>
              <a:t>empirischen Befunde </a:t>
            </a:r>
            <a:r>
              <a:rPr lang="de-DE" sz="2400" dirty="0">
                <a:solidFill>
                  <a:schemeClr val="tx1"/>
                </a:solidFill>
                <a:latin typeface="Arial" panose="020B0604020202020204" pitchFamily="34" charset="0"/>
                <a:cs typeface="Arial" panose="020B0604020202020204" pitchFamily="34" charset="0"/>
                <a:sym typeface="Symbol" pitchFamily="2" charset="2"/>
              </a:rPr>
              <a:t>und Argumente, mit denen die </a:t>
            </a:r>
            <a:r>
              <a:rPr lang="de-DE" sz="2400" dirty="0">
                <a:solidFill>
                  <a:srgbClr val="0070C0"/>
                </a:solidFill>
                <a:latin typeface="Arial" panose="020B0604020202020204" pitchFamily="34" charset="0"/>
                <a:cs typeface="Arial" panose="020B0604020202020204" pitchFamily="34" charset="0"/>
                <a:sym typeface="Symbol" pitchFamily="2" charset="2"/>
              </a:rPr>
              <a:t>Zuverlässigkeit der Interpretation </a:t>
            </a:r>
            <a:r>
              <a:rPr lang="de-DE" sz="2400" dirty="0">
                <a:solidFill>
                  <a:schemeClr val="tx1"/>
                </a:solidFill>
                <a:latin typeface="Arial" panose="020B0604020202020204" pitchFamily="34" charset="0"/>
                <a:cs typeface="Arial" panose="020B0604020202020204" pitchFamily="34" charset="0"/>
                <a:sym typeface="Symbol" pitchFamily="2" charset="2"/>
              </a:rPr>
              <a:t>von Testergebnissen im Sinne erklärender Konzepte […] gestützt wird.“ (</a:t>
            </a:r>
            <a:r>
              <a:rPr lang="de-DE" sz="2400" dirty="0" err="1">
                <a:solidFill>
                  <a:schemeClr val="tx1"/>
                </a:solidFill>
                <a:latin typeface="Arial" panose="020B0604020202020204" pitchFamily="34" charset="0"/>
                <a:cs typeface="Arial" panose="020B0604020202020204" pitchFamily="34" charset="0"/>
                <a:sym typeface="Symbol" pitchFamily="2" charset="2"/>
              </a:rPr>
              <a:t>Moosbrugger</a:t>
            </a:r>
            <a:r>
              <a:rPr lang="de-DE" sz="2400" dirty="0">
                <a:solidFill>
                  <a:schemeClr val="tx1"/>
                </a:solidFill>
                <a:latin typeface="Arial" panose="020B0604020202020204" pitchFamily="34" charset="0"/>
                <a:cs typeface="Arial" panose="020B0604020202020204" pitchFamily="34" charset="0"/>
                <a:sym typeface="Symbol" pitchFamily="2" charset="2"/>
              </a:rPr>
              <a:t> &amp; </a:t>
            </a:r>
            <a:r>
              <a:rPr lang="de-DE" sz="2400" dirty="0" err="1">
                <a:solidFill>
                  <a:schemeClr val="tx1"/>
                </a:solidFill>
                <a:latin typeface="Arial" panose="020B0604020202020204" pitchFamily="34" charset="0"/>
                <a:cs typeface="Arial" panose="020B0604020202020204" pitchFamily="34" charset="0"/>
                <a:sym typeface="Symbol" pitchFamily="2" charset="2"/>
              </a:rPr>
              <a:t>Kelava</a:t>
            </a:r>
            <a:r>
              <a:rPr lang="de-DE" sz="2400" dirty="0">
                <a:solidFill>
                  <a:schemeClr val="tx1"/>
                </a:solidFill>
                <a:latin typeface="Arial" panose="020B0604020202020204" pitchFamily="34" charset="0"/>
                <a:cs typeface="Arial" panose="020B0604020202020204" pitchFamily="34" charset="0"/>
                <a:sym typeface="Symbol" pitchFamily="2" charset="2"/>
              </a:rPr>
              <a:t>, 2012)</a:t>
            </a:r>
          </a:p>
        </p:txBody>
      </p:sp>
    </p:spTree>
    <p:extLst>
      <p:ext uri="{BB962C8B-B14F-4D97-AF65-F5344CB8AC3E}">
        <p14:creationId xmlns:p14="http://schemas.microsoft.com/office/powerpoint/2010/main" val="63491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b="1" u="sng" dirty="0">
                <a:sym typeface="Symbol" pitchFamily="2" charset="2"/>
              </a:rPr>
              <a:t>Analysen auf </a:t>
            </a:r>
            <a:r>
              <a:rPr lang="de-DE" b="1" u="sng" dirty="0" err="1">
                <a:sym typeface="Symbol" pitchFamily="2" charset="2"/>
              </a:rPr>
              <a:t>Itemebene</a:t>
            </a:r>
            <a:endParaRPr lang="de-DE" b="1" u="sng" dirty="0">
              <a:sym typeface="Symbol" pitchFamily="2" charset="2"/>
            </a:endParaRPr>
          </a:p>
          <a:p>
            <a:r>
              <a:rPr lang="de-DE" b="1" dirty="0">
                <a:sym typeface="Symbol" pitchFamily="2" charset="2"/>
              </a:rPr>
              <a:t>Faktorielle Validität</a:t>
            </a:r>
          </a:p>
          <a:p>
            <a:pPr lvl="1"/>
            <a:r>
              <a:rPr lang="de-DE" b="1" dirty="0" err="1">
                <a:sym typeface="Symbol" pitchFamily="2" charset="2"/>
              </a:rPr>
              <a:t>Dimensionalität</a:t>
            </a:r>
            <a:r>
              <a:rPr lang="de-DE" b="1" dirty="0">
                <a:sym typeface="Symbol" pitchFamily="2" charset="2"/>
              </a:rPr>
              <a:t>:</a:t>
            </a:r>
            <a:r>
              <a:rPr lang="de-DE" dirty="0">
                <a:sym typeface="Symbol" pitchFamily="2" charset="2"/>
              </a:rPr>
              <a:t> Untersuche – Messwerten ~ Tests</a:t>
            </a:r>
          </a:p>
          <a:p>
            <a:pPr lvl="1"/>
            <a:r>
              <a:rPr lang="de-DE" b="1" dirty="0">
                <a:sym typeface="Symbol" pitchFamily="2" charset="2"/>
              </a:rPr>
              <a:t>Verfahren</a:t>
            </a:r>
            <a:r>
              <a:rPr lang="de-DE" dirty="0">
                <a:sym typeface="Symbol" pitchFamily="2" charset="2"/>
              </a:rPr>
              <a:t>: EFA, CFA &amp; IRT</a:t>
            </a:r>
          </a:p>
          <a:p>
            <a:pPr lvl="1"/>
            <a:r>
              <a:rPr lang="de-DE" b="1" dirty="0">
                <a:sym typeface="Symbol" pitchFamily="2" charset="2"/>
              </a:rPr>
              <a:t>Ziel</a:t>
            </a:r>
            <a:r>
              <a:rPr lang="de-DE" dirty="0">
                <a:sym typeface="Symbol" pitchFamily="2" charset="2"/>
              </a:rPr>
              <a:t>: Items desselben Inhaltsbereichs zusammenfassen und von </a:t>
            </a:r>
            <a:r>
              <a:rPr lang="de-DE" dirty="0" err="1">
                <a:sym typeface="Symbol" pitchFamily="2" charset="2"/>
              </a:rPr>
              <a:t>konstruktfremden</a:t>
            </a:r>
            <a:r>
              <a:rPr lang="de-DE" dirty="0">
                <a:sym typeface="Symbol" pitchFamily="2" charset="2"/>
              </a:rPr>
              <a:t> Bereichen trennen</a:t>
            </a:r>
          </a:p>
          <a:p>
            <a:pPr lvl="1"/>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2.1 Konstruktvalidität: </a:t>
            </a:r>
            <a:r>
              <a:rPr lang="de-DE" dirty="0" err="1"/>
              <a:t>Itemebene</a:t>
            </a:r>
            <a:endParaRPr lang="de-DE" dirty="0"/>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15</a:t>
            </a:fld>
            <a:endParaRPr lang="de-DE" altLang="en-US"/>
          </a:p>
        </p:txBody>
      </p:sp>
      <p:pic>
        <p:nvPicPr>
          <p:cNvPr id="8" name="Grafik 7">
            <a:extLst>
              <a:ext uri="{FF2B5EF4-FFF2-40B4-BE49-F238E27FC236}">
                <a16:creationId xmlns:a16="http://schemas.microsoft.com/office/drawing/2014/main" id="{B3D54DC7-D916-F543-BF0C-7375190DCAC4}"/>
              </a:ext>
            </a:extLst>
          </p:cNvPr>
          <p:cNvPicPr>
            <a:picLocks noChangeAspect="1"/>
          </p:cNvPicPr>
          <p:nvPr/>
        </p:nvPicPr>
        <p:blipFill>
          <a:blip r:embed="rId3"/>
          <a:stretch>
            <a:fillRect/>
          </a:stretch>
        </p:blipFill>
        <p:spPr>
          <a:xfrm>
            <a:off x="5765800" y="3254377"/>
            <a:ext cx="5588000" cy="3200400"/>
          </a:xfrm>
          <a:prstGeom prst="rect">
            <a:avLst/>
          </a:prstGeom>
        </p:spPr>
      </p:pic>
      <p:sp>
        <p:nvSpPr>
          <p:cNvPr id="9" name="Textfeld 8">
            <a:extLst>
              <a:ext uri="{FF2B5EF4-FFF2-40B4-BE49-F238E27FC236}">
                <a16:creationId xmlns:a16="http://schemas.microsoft.com/office/drawing/2014/main" id="{E4F412BC-4BEE-364C-B3E7-098A41A94FB5}"/>
              </a:ext>
            </a:extLst>
          </p:cNvPr>
          <p:cNvSpPr txBox="1"/>
          <p:nvPr/>
        </p:nvSpPr>
        <p:spPr>
          <a:xfrm>
            <a:off x="1847528" y="6051346"/>
            <a:ext cx="3807453" cy="369332"/>
          </a:xfrm>
          <a:prstGeom prst="rect">
            <a:avLst/>
          </a:prstGeom>
          <a:noFill/>
        </p:spPr>
        <p:txBody>
          <a:bodyPr wrap="none" rtlCol="0">
            <a:spAutoFit/>
          </a:bodyPr>
          <a:lstStyle/>
          <a:p>
            <a:r>
              <a:rPr lang="de-DE" dirty="0"/>
              <a:t>(Abbildung 3.8 aus Geiser  2011, S. 66)</a:t>
            </a:r>
          </a:p>
        </p:txBody>
      </p:sp>
    </p:spTree>
    <p:extLst>
      <p:ext uri="{BB962C8B-B14F-4D97-AF65-F5344CB8AC3E}">
        <p14:creationId xmlns:p14="http://schemas.microsoft.com/office/powerpoint/2010/main" val="286015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b="1" u="sng" dirty="0">
                <a:sym typeface="Symbol" pitchFamily="2" charset="2"/>
              </a:rPr>
              <a:t>Analysen auf </a:t>
            </a:r>
            <a:r>
              <a:rPr lang="de-DE" b="1" u="sng" dirty="0" err="1">
                <a:sym typeface="Symbol" pitchFamily="2" charset="2"/>
              </a:rPr>
              <a:t>Itemebene</a:t>
            </a:r>
            <a:endParaRPr lang="de-DE" b="1" dirty="0">
              <a:sym typeface="Symbol" pitchFamily="2" charset="2"/>
            </a:endParaRPr>
          </a:p>
          <a:p>
            <a:r>
              <a:rPr lang="de-DE" b="1" dirty="0">
                <a:sym typeface="Symbol" pitchFamily="2" charset="2"/>
              </a:rPr>
              <a:t>Analyse der Antwortprozesse</a:t>
            </a:r>
          </a:p>
          <a:p>
            <a:pPr lvl="1"/>
            <a:r>
              <a:rPr lang="de-DE" dirty="0">
                <a:solidFill>
                  <a:srgbClr val="0070C0"/>
                </a:solidFill>
                <a:sym typeface="Symbol" pitchFamily="2" charset="2"/>
              </a:rPr>
              <a:t>Lautes Denken</a:t>
            </a:r>
          </a:p>
          <a:p>
            <a:pPr marL="457200" lvl="1" indent="0">
              <a:buNone/>
            </a:pPr>
            <a:endParaRPr lang="de-DE" dirty="0">
              <a:sym typeface="Symbol" pitchFamily="2" charset="2"/>
            </a:endParaRPr>
          </a:p>
          <a:p>
            <a:pPr marL="457200" lvl="1" indent="0">
              <a:buNone/>
            </a:pPr>
            <a:endParaRPr lang="de-DE" dirty="0">
              <a:sym typeface="Symbol" pitchFamily="2" charset="2"/>
            </a:endParaRPr>
          </a:p>
          <a:p>
            <a:pPr marL="457200" lvl="1" indent="0">
              <a:buNone/>
            </a:pPr>
            <a:endParaRPr lang="de-DE" dirty="0">
              <a:sym typeface="Symbol" pitchFamily="2" charset="2"/>
            </a:endParaRPr>
          </a:p>
          <a:p>
            <a:pPr marL="457200" lvl="1" indent="0">
              <a:buNone/>
            </a:pPr>
            <a:endParaRPr lang="de-DE" dirty="0">
              <a:sym typeface="Symbol" pitchFamily="2" charset="2"/>
            </a:endParaRPr>
          </a:p>
          <a:p>
            <a:pPr marL="457200" lvl="1" indent="0">
              <a:buNone/>
            </a:pPr>
            <a:endParaRPr lang="de-DE" dirty="0">
              <a:sym typeface="Symbol" pitchFamily="2" charset="2"/>
            </a:endParaRPr>
          </a:p>
          <a:p>
            <a:pPr lvl="1"/>
            <a:r>
              <a:rPr lang="de-DE" dirty="0">
                <a:solidFill>
                  <a:srgbClr val="F6740E"/>
                </a:solidFill>
                <a:sym typeface="Symbol" pitchFamily="2" charset="2"/>
              </a:rPr>
              <a:t>kognitive Interviews</a:t>
            </a:r>
          </a:p>
          <a:p>
            <a:pPr marL="0" indent="0">
              <a:buNone/>
            </a:pPr>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2.1 Konstruktvalidität: </a:t>
            </a:r>
            <a:r>
              <a:rPr lang="de-DE" dirty="0" err="1"/>
              <a:t>Itemebene</a:t>
            </a:r>
            <a:endParaRPr lang="de-DE" dirty="0"/>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16</a:t>
            </a:fld>
            <a:endParaRPr lang="de-DE" altLang="en-US"/>
          </a:p>
        </p:txBody>
      </p:sp>
      <p:pic>
        <p:nvPicPr>
          <p:cNvPr id="5" name="Grafik 4" descr="Person mit Idee">
            <a:extLst>
              <a:ext uri="{FF2B5EF4-FFF2-40B4-BE49-F238E27FC236}">
                <a16:creationId xmlns:a16="http://schemas.microsoft.com/office/drawing/2014/main" id="{D2E7A327-7010-884B-A4B7-3D5EF2CB90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39616" y="2852936"/>
            <a:ext cx="914400" cy="914400"/>
          </a:xfrm>
          <a:prstGeom prst="rect">
            <a:avLst/>
          </a:prstGeom>
        </p:spPr>
      </p:pic>
      <p:pic>
        <p:nvPicPr>
          <p:cNvPr id="11" name="Grafik 10" descr="Liste RNL">
            <a:extLst>
              <a:ext uri="{FF2B5EF4-FFF2-40B4-BE49-F238E27FC236}">
                <a16:creationId xmlns:a16="http://schemas.microsoft.com/office/drawing/2014/main" id="{13ED3307-EB22-6B47-8B26-2F740AD7DA0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81708" y="2828176"/>
            <a:ext cx="914400" cy="914400"/>
          </a:xfrm>
          <a:prstGeom prst="rect">
            <a:avLst/>
          </a:prstGeom>
        </p:spPr>
      </p:pic>
      <p:sp>
        <p:nvSpPr>
          <p:cNvPr id="13" name="Textfeld 12">
            <a:extLst>
              <a:ext uri="{FF2B5EF4-FFF2-40B4-BE49-F238E27FC236}">
                <a16:creationId xmlns:a16="http://schemas.microsoft.com/office/drawing/2014/main" id="{5167BAB6-B28A-934A-9A57-11A3761C2295}"/>
              </a:ext>
            </a:extLst>
          </p:cNvPr>
          <p:cNvSpPr txBox="1"/>
          <p:nvPr/>
        </p:nvSpPr>
        <p:spPr>
          <a:xfrm>
            <a:off x="3761667" y="2859821"/>
            <a:ext cx="5358669" cy="923330"/>
          </a:xfrm>
          <a:prstGeom prst="rect">
            <a:avLst/>
          </a:prstGeom>
          <a:noFill/>
        </p:spPr>
        <p:txBody>
          <a:bodyPr wrap="square" rtlCol="0">
            <a:spAutoFit/>
          </a:bodyPr>
          <a:lstStyle/>
          <a:p>
            <a:r>
              <a:rPr lang="de-DE" dirty="0">
                <a:solidFill>
                  <a:srgbClr val="0070C0"/>
                </a:solidFill>
                <a:latin typeface="Arial" panose="020B0604020202020204" pitchFamily="34" charset="0"/>
                <a:cs typeface="Arial" panose="020B0604020202020204" pitchFamily="34" charset="0"/>
              </a:rPr>
              <a:t>Parallele Bearbeitung eines psychologischen Tests und Aussprache von Gedanken während der Bearbeitung</a:t>
            </a:r>
          </a:p>
        </p:txBody>
      </p:sp>
      <p:sp>
        <p:nvSpPr>
          <p:cNvPr id="14" name="Textfeld 13">
            <a:extLst>
              <a:ext uri="{FF2B5EF4-FFF2-40B4-BE49-F238E27FC236}">
                <a16:creationId xmlns:a16="http://schemas.microsoft.com/office/drawing/2014/main" id="{125DC7A9-94F8-0A49-99D0-9D5FA26584E9}"/>
              </a:ext>
            </a:extLst>
          </p:cNvPr>
          <p:cNvSpPr txBox="1"/>
          <p:nvPr/>
        </p:nvSpPr>
        <p:spPr>
          <a:xfrm>
            <a:off x="2261409" y="3043497"/>
            <a:ext cx="338554" cy="461665"/>
          </a:xfrm>
          <a:prstGeom prst="rect">
            <a:avLst/>
          </a:prstGeom>
          <a:noFill/>
        </p:spPr>
        <p:txBody>
          <a:bodyPr wrap="none" rtlCol="0">
            <a:spAutoFit/>
          </a:bodyPr>
          <a:lstStyle/>
          <a:p>
            <a:r>
              <a:rPr lang="de-DE" sz="2400" dirty="0">
                <a:solidFill>
                  <a:srgbClr val="0070C0"/>
                </a:solidFill>
              </a:rPr>
              <a:t>+</a:t>
            </a:r>
          </a:p>
        </p:txBody>
      </p:sp>
      <p:pic>
        <p:nvPicPr>
          <p:cNvPr id="16" name="Grafik 15" descr="Person mit Idee">
            <a:extLst>
              <a:ext uri="{FF2B5EF4-FFF2-40B4-BE49-F238E27FC236}">
                <a16:creationId xmlns:a16="http://schemas.microsoft.com/office/drawing/2014/main" id="{A60829F1-EF1F-C740-AA90-7CD63AA3EAE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39616" y="4769688"/>
            <a:ext cx="914400" cy="914400"/>
          </a:xfrm>
          <a:prstGeom prst="rect">
            <a:avLst/>
          </a:prstGeom>
        </p:spPr>
      </p:pic>
      <p:pic>
        <p:nvPicPr>
          <p:cNvPr id="17" name="Grafik 16" descr="Liste RNL">
            <a:extLst>
              <a:ext uri="{FF2B5EF4-FFF2-40B4-BE49-F238E27FC236}">
                <a16:creationId xmlns:a16="http://schemas.microsoft.com/office/drawing/2014/main" id="{2124B259-848E-6E40-AC3D-24E5FDFDFD7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71464" y="4722088"/>
            <a:ext cx="914400" cy="914400"/>
          </a:xfrm>
          <a:prstGeom prst="rect">
            <a:avLst/>
          </a:prstGeom>
        </p:spPr>
      </p:pic>
      <p:sp>
        <p:nvSpPr>
          <p:cNvPr id="21" name="Textfeld 20">
            <a:extLst>
              <a:ext uri="{FF2B5EF4-FFF2-40B4-BE49-F238E27FC236}">
                <a16:creationId xmlns:a16="http://schemas.microsoft.com/office/drawing/2014/main" id="{3574D17A-C8AC-6F4A-8D7A-87F83F71192A}"/>
              </a:ext>
            </a:extLst>
          </p:cNvPr>
          <p:cNvSpPr txBox="1"/>
          <p:nvPr/>
        </p:nvSpPr>
        <p:spPr>
          <a:xfrm>
            <a:off x="3761667" y="4809926"/>
            <a:ext cx="5358669" cy="646331"/>
          </a:xfrm>
          <a:prstGeom prst="rect">
            <a:avLst/>
          </a:prstGeom>
          <a:noFill/>
        </p:spPr>
        <p:txBody>
          <a:bodyPr wrap="square" rtlCol="0">
            <a:spAutoFit/>
          </a:bodyPr>
          <a:lstStyle/>
          <a:p>
            <a:r>
              <a:rPr lang="de-DE" dirty="0">
                <a:solidFill>
                  <a:srgbClr val="F6740E"/>
                </a:solidFill>
                <a:latin typeface="Arial" panose="020B0604020202020204" pitchFamily="34" charset="0"/>
                <a:cs typeface="Arial" panose="020B0604020202020204" pitchFamily="34" charset="0"/>
              </a:rPr>
              <a:t>Erst Bearbeitung eines psychologischen Tests und anschließend Interview zu dem Antwortverhalten </a:t>
            </a:r>
          </a:p>
        </p:txBody>
      </p:sp>
    </p:spTree>
    <p:extLst>
      <p:ext uri="{BB962C8B-B14F-4D97-AF65-F5344CB8AC3E}">
        <p14:creationId xmlns:p14="http://schemas.microsoft.com/office/powerpoint/2010/main" val="5133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21" grpId="0"/>
      <p:bldP spid="21"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b="1" u="sng" dirty="0">
                <a:sym typeface="Symbol" pitchFamily="2" charset="2"/>
              </a:rPr>
              <a:t>Analysen auf Testebene</a:t>
            </a:r>
          </a:p>
          <a:p>
            <a:pPr lvl="1"/>
            <a:r>
              <a:rPr lang="de-DE" dirty="0">
                <a:sym typeface="Symbol" pitchFamily="2" charset="2"/>
              </a:rPr>
              <a:t>Empirische Überprüfung von Zusammenhangsannahmen latenter Konstrukte</a:t>
            </a:r>
          </a:p>
          <a:p>
            <a:pPr lvl="1"/>
            <a:r>
              <a:rPr lang="de-DE" dirty="0">
                <a:sym typeface="Symbol" pitchFamily="2" charset="2"/>
              </a:rPr>
              <a:t>Werden die Zusammenhangsannahmen auf der beobachteten Ebene wiedergefunden?</a:t>
            </a:r>
          </a:p>
          <a:p>
            <a:endParaRPr lang="de-DE" dirty="0">
              <a:sym typeface="Symbol" pitchFamily="2" charset="2"/>
            </a:endParaRPr>
          </a:p>
          <a:p>
            <a:r>
              <a:rPr lang="de-DE" dirty="0">
                <a:sym typeface="Symbol" pitchFamily="2" charset="2"/>
              </a:rPr>
              <a:t>Vorgehen (</a:t>
            </a:r>
            <a:r>
              <a:rPr lang="de-DE" dirty="0" err="1">
                <a:sym typeface="Symbol" pitchFamily="2" charset="2"/>
              </a:rPr>
              <a:t>Cronbach</a:t>
            </a:r>
            <a:r>
              <a:rPr lang="de-DE" dirty="0">
                <a:sym typeface="Symbol" pitchFamily="2" charset="2"/>
              </a:rPr>
              <a:t> &amp; </a:t>
            </a:r>
            <a:r>
              <a:rPr lang="de-DE" dirty="0" err="1">
                <a:sym typeface="Symbol" pitchFamily="2" charset="2"/>
              </a:rPr>
              <a:t>Meehl</a:t>
            </a:r>
            <a:r>
              <a:rPr lang="de-DE" dirty="0">
                <a:sym typeface="Symbol" pitchFamily="2" charset="2"/>
              </a:rPr>
              <a:t>, 1955)</a:t>
            </a:r>
          </a:p>
          <a:p>
            <a:pPr marL="914400" lvl="1" indent="-457200">
              <a:buFont typeface="+mj-lt"/>
              <a:buAutoNum type="arabicPeriod"/>
            </a:pPr>
            <a:r>
              <a:rPr lang="de-DE" dirty="0">
                <a:sym typeface="Symbol" pitchFamily="2" charset="2"/>
              </a:rPr>
              <a:t>Definition latenter Konstrukte und von Zusammenhängen (Interdependenzen) zwischen Konstrukte</a:t>
            </a:r>
          </a:p>
          <a:p>
            <a:pPr marL="914400" lvl="1" indent="-457200">
              <a:buFont typeface="+mj-lt"/>
              <a:buAutoNum type="arabicPeriod"/>
            </a:pPr>
            <a:r>
              <a:rPr lang="de-DE" dirty="0">
                <a:sym typeface="Symbol" pitchFamily="2" charset="2"/>
              </a:rPr>
              <a:t>Korrespondenzregeln: Die Testwerte welcher Items stehen mit welchen latenten Konstrukten in Verbindung?</a:t>
            </a:r>
          </a:p>
          <a:p>
            <a:pPr marL="914400" lvl="1" indent="-457200">
              <a:buFont typeface="+mj-lt"/>
              <a:buAutoNum type="arabicPeriod"/>
            </a:pPr>
            <a:r>
              <a:rPr lang="de-DE" dirty="0">
                <a:sym typeface="Symbol" pitchFamily="2" charset="2"/>
              </a:rPr>
              <a:t>Aus den theoretischen Zusammenhängen aus (1) leiten wir Zusammenhangs-Vorhersagen für die beobachtbaren Testwerte ab</a:t>
            </a:r>
          </a:p>
          <a:p>
            <a:pPr marL="914400" lvl="1" indent="-457200">
              <a:buFont typeface="+mj-lt"/>
              <a:buAutoNum type="arabicPeriod"/>
            </a:pPr>
            <a:r>
              <a:rPr lang="de-DE" dirty="0">
                <a:sym typeface="Symbol" pitchFamily="2" charset="2"/>
              </a:rPr>
              <a:t>Ziel: Schrittweise Überprüfung des nomologischen Netzes</a:t>
            </a:r>
          </a:p>
          <a:p>
            <a:pPr lvl="1">
              <a:buFont typeface="Wingdings" pitchFamily="2" charset="2"/>
              <a:buChar char="à"/>
            </a:pPr>
            <a:r>
              <a:rPr lang="de-DE" dirty="0">
                <a:sym typeface="Symbol" pitchFamily="2" charset="2"/>
              </a:rPr>
              <a:t>   </a:t>
            </a:r>
            <a:r>
              <a:rPr lang="de-DE" dirty="0">
                <a:solidFill>
                  <a:schemeClr val="accent2"/>
                </a:solidFill>
                <a:sym typeface="Symbol" pitchFamily="2" charset="2"/>
              </a:rPr>
              <a:t>Nomologisches Netz </a:t>
            </a:r>
            <a:r>
              <a:rPr lang="de-DE" dirty="0">
                <a:sym typeface="Symbol" pitchFamily="2" charset="2"/>
              </a:rPr>
              <a:t>= Interdependenzen, Korrespondenzregeln, Vorhersagen</a:t>
            </a:r>
          </a:p>
          <a:p>
            <a:pPr marL="914400" lvl="1" indent="-457200">
              <a:buFont typeface="+mj-lt"/>
              <a:buAutoNum type="arabicPeriod"/>
            </a:pPr>
            <a:endParaRPr lang="de-DE" dirty="0">
              <a:sym typeface="Symbol" pitchFamily="2" charset="2"/>
            </a:endParaRPr>
          </a:p>
          <a:p>
            <a:pPr lvl="1"/>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2.2 Konstruktvalidität: Testebene</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17</a:t>
            </a:fld>
            <a:endParaRPr lang="de-DE" altLang="en-US"/>
          </a:p>
        </p:txBody>
      </p:sp>
      <p:sp>
        <p:nvSpPr>
          <p:cNvPr id="5" name="Rechteck 4">
            <a:extLst>
              <a:ext uri="{FF2B5EF4-FFF2-40B4-BE49-F238E27FC236}">
                <a16:creationId xmlns:a16="http://schemas.microsoft.com/office/drawing/2014/main" id="{34FF5A8B-FC20-DD49-BB59-E8660A881529}"/>
              </a:ext>
            </a:extLst>
          </p:cNvPr>
          <p:cNvSpPr/>
          <p:nvPr/>
        </p:nvSpPr>
        <p:spPr>
          <a:xfrm>
            <a:off x="8400256" y="3212976"/>
            <a:ext cx="2091680" cy="3600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a:extLst>
              <a:ext uri="{FF2B5EF4-FFF2-40B4-BE49-F238E27FC236}">
                <a16:creationId xmlns:a16="http://schemas.microsoft.com/office/drawing/2014/main" id="{7EA2A1D7-D574-0943-AF81-3433A8B5764D}"/>
              </a:ext>
            </a:extLst>
          </p:cNvPr>
          <p:cNvSpPr/>
          <p:nvPr/>
        </p:nvSpPr>
        <p:spPr>
          <a:xfrm>
            <a:off x="1775520" y="3861048"/>
            <a:ext cx="2592288" cy="2880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04573E1A-4D84-C743-A094-FB9675ABF998}"/>
              </a:ext>
            </a:extLst>
          </p:cNvPr>
          <p:cNvSpPr/>
          <p:nvPr/>
        </p:nvSpPr>
        <p:spPr>
          <a:xfrm>
            <a:off x="1775520" y="4797152"/>
            <a:ext cx="1512168" cy="2880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8D66BECA-7EE0-4045-A366-12BCB606383A}"/>
              </a:ext>
            </a:extLst>
          </p:cNvPr>
          <p:cNvSpPr/>
          <p:nvPr/>
        </p:nvSpPr>
        <p:spPr>
          <a:xfrm>
            <a:off x="3791744" y="5085184"/>
            <a:ext cx="4608512" cy="3600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28089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b="1" u="sng" dirty="0">
                <a:sym typeface="Symbol" pitchFamily="2" charset="2"/>
              </a:rPr>
              <a:t>Analysen auf Testebene</a:t>
            </a:r>
          </a:p>
          <a:p>
            <a:pPr marL="0" indent="0">
              <a:buNone/>
            </a:pPr>
            <a:r>
              <a:rPr lang="de-DE" dirty="0">
                <a:sym typeface="Symbol" pitchFamily="2" charset="2"/>
              </a:rPr>
              <a:t>Beispiel: basierend auf theoretischen Überlegungen, sollte die </a:t>
            </a:r>
            <a:r>
              <a:rPr lang="de-DE" dirty="0">
                <a:solidFill>
                  <a:schemeClr val="accent1"/>
                </a:solidFill>
                <a:sym typeface="Symbol" pitchFamily="2" charset="2"/>
              </a:rPr>
              <a:t>Facetten der </a:t>
            </a:r>
            <a:r>
              <a:rPr lang="de-DE" dirty="0" err="1">
                <a:solidFill>
                  <a:schemeClr val="accent1"/>
                </a:solidFill>
                <a:sym typeface="Symbol" pitchFamily="2" charset="2"/>
              </a:rPr>
              <a:t>Social</a:t>
            </a:r>
            <a:r>
              <a:rPr lang="de-DE" dirty="0">
                <a:solidFill>
                  <a:schemeClr val="accent1"/>
                </a:solidFill>
                <a:sym typeface="Symbol" pitchFamily="2" charset="2"/>
              </a:rPr>
              <a:t> Engagement Skills </a:t>
            </a:r>
            <a:r>
              <a:rPr lang="de-DE" dirty="0">
                <a:sym typeface="Symbol" pitchFamily="2" charset="2"/>
              </a:rPr>
              <a:t>mit bestimmten </a:t>
            </a:r>
            <a:r>
              <a:rPr lang="de-DE" dirty="0">
                <a:solidFill>
                  <a:schemeClr val="accent1"/>
                </a:solidFill>
                <a:sym typeface="Symbol" pitchFamily="2" charset="2"/>
              </a:rPr>
              <a:t>Big Five Domänen </a:t>
            </a:r>
            <a:r>
              <a:rPr lang="de-DE" dirty="0">
                <a:sym typeface="Symbol" pitchFamily="2" charset="2"/>
              </a:rPr>
              <a:t>auf latenter Ebene zusammenhängen (siehe: Soto, </a:t>
            </a:r>
            <a:r>
              <a:rPr lang="de-DE" dirty="0" err="1">
                <a:sym typeface="Symbol" pitchFamily="2" charset="2"/>
              </a:rPr>
              <a:t>Napalitano</a:t>
            </a:r>
            <a:r>
              <a:rPr lang="de-DE" dirty="0">
                <a:sym typeface="Symbol" pitchFamily="2" charset="2"/>
              </a:rPr>
              <a:t>, et al., 2021)</a:t>
            </a:r>
          </a:p>
          <a:p>
            <a:pPr marL="0" indent="0">
              <a:buNone/>
            </a:pPr>
            <a:endParaRPr lang="de-DE" dirty="0">
              <a:sym typeface="Symbol" pitchFamily="2" charset="2"/>
            </a:endParaRPr>
          </a:p>
          <a:p>
            <a:pPr marL="0" indent="0">
              <a:buNone/>
            </a:pPr>
            <a:endParaRPr lang="de-DE" dirty="0">
              <a:sym typeface="Symbol" pitchFamily="2" charset="2"/>
            </a:endParaRPr>
          </a:p>
          <a:p>
            <a:pPr lvl="1"/>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2.2 Konstruktvalidität: Testebene</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18</a:t>
            </a:fld>
            <a:endParaRPr lang="de-DE" altLang="en-US"/>
          </a:p>
        </p:txBody>
      </p:sp>
      <p:sp>
        <p:nvSpPr>
          <p:cNvPr id="3" name="Oval 2">
            <a:extLst>
              <a:ext uri="{FF2B5EF4-FFF2-40B4-BE49-F238E27FC236}">
                <a16:creationId xmlns:a16="http://schemas.microsoft.com/office/drawing/2014/main" id="{99F18F36-4BDD-0048-8379-D7E96B4AE4BF}"/>
              </a:ext>
            </a:extLst>
          </p:cNvPr>
          <p:cNvSpPr/>
          <p:nvPr/>
        </p:nvSpPr>
        <p:spPr>
          <a:xfrm>
            <a:off x="694058" y="3789041"/>
            <a:ext cx="187220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Leadership </a:t>
            </a:r>
            <a:r>
              <a:rPr lang="de-DE" dirty="0" err="1">
                <a:solidFill>
                  <a:schemeClr val="tx1"/>
                </a:solidFill>
              </a:rPr>
              <a:t>skill</a:t>
            </a:r>
            <a:endParaRPr lang="de-DE" dirty="0">
              <a:solidFill>
                <a:schemeClr val="tx1"/>
              </a:solidFill>
            </a:endParaRPr>
          </a:p>
        </p:txBody>
      </p:sp>
      <p:sp>
        <p:nvSpPr>
          <p:cNvPr id="6" name="Oval 5">
            <a:extLst>
              <a:ext uri="{FF2B5EF4-FFF2-40B4-BE49-F238E27FC236}">
                <a16:creationId xmlns:a16="http://schemas.microsoft.com/office/drawing/2014/main" id="{E6726388-0DB3-454E-B151-BF04C5E02783}"/>
              </a:ext>
            </a:extLst>
          </p:cNvPr>
          <p:cNvSpPr/>
          <p:nvPr/>
        </p:nvSpPr>
        <p:spPr>
          <a:xfrm>
            <a:off x="2801742" y="3798351"/>
            <a:ext cx="187220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Conver-sational</a:t>
            </a:r>
            <a:r>
              <a:rPr lang="de-DE" dirty="0">
                <a:solidFill>
                  <a:schemeClr val="tx1"/>
                </a:solidFill>
              </a:rPr>
              <a:t> </a:t>
            </a:r>
            <a:r>
              <a:rPr lang="de-DE" dirty="0" err="1">
                <a:solidFill>
                  <a:schemeClr val="tx1"/>
                </a:solidFill>
              </a:rPr>
              <a:t>skill</a:t>
            </a:r>
            <a:endParaRPr lang="de-DE" dirty="0">
              <a:solidFill>
                <a:schemeClr val="tx1"/>
              </a:solidFill>
            </a:endParaRPr>
          </a:p>
        </p:txBody>
      </p:sp>
      <p:sp>
        <p:nvSpPr>
          <p:cNvPr id="7" name="Oval 6">
            <a:extLst>
              <a:ext uri="{FF2B5EF4-FFF2-40B4-BE49-F238E27FC236}">
                <a16:creationId xmlns:a16="http://schemas.microsoft.com/office/drawing/2014/main" id="{CBAAE086-4ED1-9940-9286-CA78C1987765}"/>
              </a:ext>
            </a:extLst>
          </p:cNvPr>
          <p:cNvSpPr/>
          <p:nvPr/>
        </p:nvSpPr>
        <p:spPr>
          <a:xfrm>
            <a:off x="5068436" y="3789041"/>
            <a:ext cx="1656184"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Persuasive </a:t>
            </a:r>
            <a:r>
              <a:rPr lang="de-DE" dirty="0" err="1">
                <a:solidFill>
                  <a:schemeClr val="tx1"/>
                </a:solidFill>
              </a:rPr>
              <a:t>skill</a:t>
            </a:r>
            <a:endParaRPr lang="de-DE" dirty="0">
              <a:solidFill>
                <a:schemeClr val="tx1"/>
              </a:solidFill>
            </a:endParaRPr>
          </a:p>
        </p:txBody>
      </p:sp>
      <p:sp>
        <p:nvSpPr>
          <p:cNvPr id="8" name="Oval 7">
            <a:extLst>
              <a:ext uri="{FF2B5EF4-FFF2-40B4-BE49-F238E27FC236}">
                <a16:creationId xmlns:a16="http://schemas.microsoft.com/office/drawing/2014/main" id="{A0D9D8B0-7DF9-0848-B441-67F3D5B7C2D6}"/>
              </a:ext>
            </a:extLst>
          </p:cNvPr>
          <p:cNvSpPr/>
          <p:nvPr/>
        </p:nvSpPr>
        <p:spPr>
          <a:xfrm>
            <a:off x="8979768" y="3789040"/>
            <a:ext cx="151216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Agree-ableness</a:t>
            </a:r>
            <a:endParaRPr lang="de-DE" dirty="0">
              <a:solidFill>
                <a:schemeClr val="tx1"/>
              </a:solidFill>
            </a:endParaRPr>
          </a:p>
        </p:txBody>
      </p:sp>
      <p:sp>
        <p:nvSpPr>
          <p:cNvPr id="9" name="Oval 8">
            <a:extLst>
              <a:ext uri="{FF2B5EF4-FFF2-40B4-BE49-F238E27FC236}">
                <a16:creationId xmlns:a16="http://schemas.microsoft.com/office/drawing/2014/main" id="{1D285D99-B0C0-A143-9539-5B6A06962412}"/>
              </a:ext>
            </a:extLst>
          </p:cNvPr>
          <p:cNvSpPr/>
          <p:nvPr/>
        </p:nvSpPr>
        <p:spPr>
          <a:xfrm>
            <a:off x="7176120" y="3793696"/>
            <a:ext cx="151216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Extra-version</a:t>
            </a:r>
          </a:p>
        </p:txBody>
      </p:sp>
      <p:cxnSp>
        <p:nvCxnSpPr>
          <p:cNvPr id="25" name="Gerade Verbindung mit Pfeil 24">
            <a:extLst>
              <a:ext uri="{FF2B5EF4-FFF2-40B4-BE49-F238E27FC236}">
                <a16:creationId xmlns:a16="http://schemas.microsoft.com/office/drawing/2014/main" id="{0899D3D9-8C23-5640-BE0E-B46EAAA872F1}"/>
              </a:ext>
            </a:extLst>
          </p:cNvPr>
          <p:cNvCxnSpPr>
            <a:cxnSpLocks/>
            <a:stCxn id="3" idx="0"/>
            <a:endCxn id="9" idx="0"/>
          </p:cNvCxnSpPr>
          <p:nvPr/>
        </p:nvCxnSpPr>
        <p:spPr>
          <a:xfrm rot="16200000" flipH="1">
            <a:off x="4778855" y="640347"/>
            <a:ext cx="4655" cy="6302042"/>
          </a:xfrm>
          <a:prstGeom prst="curvedConnector3">
            <a:avLst>
              <a:gd name="adj1" fmla="val -1309559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4A10605A-CE66-9644-91B5-1C246CC9B473}"/>
              </a:ext>
            </a:extLst>
          </p:cNvPr>
          <p:cNvCxnSpPr>
            <a:cxnSpLocks/>
            <a:stCxn id="6" idx="0"/>
            <a:endCxn id="9" idx="0"/>
          </p:cNvCxnSpPr>
          <p:nvPr/>
        </p:nvCxnSpPr>
        <p:spPr>
          <a:xfrm rot="5400000" flipH="1" flipV="1">
            <a:off x="5832698" y="1698845"/>
            <a:ext cx="4655" cy="4194358"/>
          </a:xfrm>
          <a:prstGeom prst="curvedConnector3">
            <a:avLst>
              <a:gd name="adj1" fmla="val 5010849"/>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47B3B526-2B99-3B45-99A7-4BA83DFF29C2}"/>
              </a:ext>
            </a:extLst>
          </p:cNvPr>
          <p:cNvCxnSpPr>
            <a:stCxn id="7" idx="0"/>
            <a:endCxn id="8" idx="0"/>
          </p:cNvCxnSpPr>
          <p:nvPr/>
        </p:nvCxnSpPr>
        <p:spPr>
          <a:xfrm rot="5400000" flipH="1" flipV="1">
            <a:off x="7816190" y="1869379"/>
            <a:ext cx="1" cy="3839324"/>
          </a:xfrm>
          <a:prstGeom prst="curvedConnector3">
            <a:avLst>
              <a:gd name="adj1" fmla="val 228601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E138AC42-E835-9542-A5C5-F9AF8CFB6A95}"/>
              </a:ext>
            </a:extLst>
          </p:cNvPr>
          <p:cNvSpPr txBox="1"/>
          <p:nvPr/>
        </p:nvSpPr>
        <p:spPr>
          <a:xfrm>
            <a:off x="4391420" y="2852936"/>
            <a:ext cx="300082" cy="369332"/>
          </a:xfrm>
          <a:prstGeom prst="rect">
            <a:avLst/>
          </a:prstGeom>
          <a:noFill/>
        </p:spPr>
        <p:txBody>
          <a:bodyPr wrap="none" rtlCol="0">
            <a:spAutoFit/>
          </a:bodyPr>
          <a:lstStyle/>
          <a:p>
            <a:r>
              <a:rPr lang="de-DE" dirty="0"/>
              <a:t>+</a:t>
            </a:r>
          </a:p>
        </p:txBody>
      </p:sp>
      <p:sp>
        <p:nvSpPr>
          <p:cNvPr id="60" name="Textfeld 59">
            <a:extLst>
              <a:ext uri="{FF2B5EF4-FFF2-40B4-BE49-F238E27FC236}">
                <a16:creationId xmlns:a16="http://schemas.microsoft.com/office/drawing/2014/main" id="{ED9D8A86-07A1-404E-8CF5-0F78E454DFCD}"/>
              </a:ext>
            </a:extLst>
          </p:cNvPr>
          <p:cNvSpPr txBox="1"/>
          <p:nvPr/>
        </p:nvSpPr>
        <p:spPr>
          <a:xfrm>
            <a:off x="5303912" y="3275692"/>
            <a:ext cx="300082" cy="369332"/>
          </a:xfrm>
          <a:prstGeom prst="rect">
            <a:avLst/>
          </a:prstGeom>
          <a:noFill/>
        </p:spPr>
        <p:txBody>
          <a:bodyPr wrap="none" rtlCol="0">
            <a:spAutoFit/>
          </a:bodyPr>
          <a:lstStyle/>
          <a:p>
            <a:r>
              <a:rPr lang="de-DE" dirty="0"/>
              <a:t>+</a:t>
            </a:r>
          </a:p>
        </p:txBody>
      </p:sp>
      <p:sp>
        <p:nvSpPr>
          <p:cNvPr id="65" name="Textfeld 64">
            <a:extLst>
              <a:ext uri="{FF2B5EF4-FFF2-40B4-BE49-F238E27FC236}">
                <a16:creationId xmlns:a16="http://schemas.microsoft.com/office/drawing/2014/main" id="{21FB9D2A-BA84-964E-A8E8-816611CD0AD6}"/>
              </a:ext>
            </a:extLst>
          </p:cNvPr>
          <p:cNvSpPr txBox="1"/>
          <p:nvPr/>
        </p:nvSpPr>
        <p:spPr>
          <a:xfrm>
            <a:off x="7812142" y="3275692"/>
            <a:ext cx="255198" cy="369332"/>
          </a:xfrm>
          <a:prstGeom prst="rect">
            <a:avLst/>
          </a:prstGeom>
          <a:noFill/>
        </p:spPr>
        <p:txBody>
          <a:bodyPr wrap="none" rtlCol="0">
            <a:spAutoFit/>
          </a:bodyPr>
          <a:lstStyle/>
          <a:p>
            <a:r>
              <a:rPr lang="de-DE" dirty="0"/>
              <a:t>-</a:t>
            </a:r>
          </a:p>
        </p:txBody>
      </p:sp>
      <p:sp>
        <p:nvSpPr>
          <p:cNvPr id="66" name="Rechteck 65">
            <a:extLst>
              <a:ext uri="{FF2B5EF4-FFF2-40B4-BE49-F238E27FC236}">
                <a16:creationId xmlns:a16="http://schemas.microsoft.com/office/drawing/2014/main" id="{A2A09D9A-5860-654A-8926-75159A75EBA5}"/>
              </a:ext>
            </a:extLst>
          </p:cNvPr>
          <p:cNvSpPr/>
          <p:nvPr/>
        </p:nvSpPr>
        <p:spPr>
          <a:xfrm>
            <a:off x="103278" y="2979010"/>
            <a:ext cx="2079994" cy="4227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tx1"/>
                </a:solidFill>
              </a:rPr>
              <a:t>1 Interdependenzen</a:t>
            </a:r>
          </a:p>
        </p:txBody>
      </p:sp>
      <p:sp>
        <p:nvSpPr>
          <p:cNvPr id="67" name="Textfeld 66">
            <a:extLst>
              <a:ext uri="{FF2B5EF4-FFF2-40B4-BE49-F238E27FC236}">
                <a16:creationId xmlns:a16="http://schemas.microsoft.com/office/drawing/2014/main" id="{D69B9413-7700-2E4E-9222-36E9EABE905D}"/>
              </a:ext>
            </a:extLst>
          </p:cNvPr>
          <p:cNvSpPr txBox="1"/>
          <p:nvPr/>
        </p:nvSpPr>
        <p:spPr>
          <a:xfrm>
            <a:off x="2081053" y="5484780"/>
            <a:ext cx="3815475" cy="369332"/>
          </a:xfrm>
          <a:prstGeom prst="rect">
            <a:avLst/>
          </a:prstGeom>
          <a:noFill/>
        </p:spPr>
        <p:txBody>
          <a:bodyPr wrap="square" rtlCol="0">
            <a:spAutoFit/>
          </a:bodyPr>
          <a:lstStyle/>
          <a:p>
            <a:r>
              <a:rPr lang="de-DE" dirty="0"/>
              <a:t>Drei </a:t>
            </a:r>
            <a:r>
              <a:rPr lang="de-DE" dirty="0" err="1"/>
              <a:t>Social</a:t>
            </a:r>
            <a:r>
              <a:rPr lang="de-DE" dirty="0"/>
              <a:t> Engagement Skills-Facetten</a:t>
            </a:r>
          </a:p>
        </p:txBody>
      </p:sp>
      <p:sp>
        <p:nvSpPr>
          <p:cNvPr id="70" name="Geschweifte Klammer links 69">
            <a:extLst>
              <a:ext uri="{FF2B5EF4-FFF2-40B4-BE49-F238E27FC236}">
                <a16:creationId xmlns:a16="http://schemas.microsoft.com/office/drawing/2014/main" id="{7B55F480-C510-0148-8228-5A87F7DCDFCA}"/>
              </a:ext>
            </a:extLst>
          </p:cNvPr>
          <p:cNvSpPr/>
          <p:nvPr/>
        </p:nvSpPr>
        <p:spPr>
          <a:xfrm rot="16200000">
            <a:off x="3579350" y="3056038"/>
            <a:ext cx="369332" cy="4265024"/>
          </a:xfrm>
          <a:prstGeom prst="leftBrace">
            <a:avLst>
              <a:gd name="adj1" fmla="val 3721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1" name="Textfeld 70">
            <a:extLst>
              <a:ext uri="{FF2B5EF4-FFF2-40B4-BE49-F238E27FC236}">
                <a16:creationId xmlns:a16="http://schemas.microsoft.com/office/drawing/2014/main" id="{0B0D5BF7-8B64-374D-915F-F3317DE0B54A}"/>
              </a:ext>
            </a:extLst>
          </p:cNvPr>
          <p:cNvSpPr txBox="1"/>
          <p:nvPr/>
        </p:nvSpPr>
        <p:spPr>
          <a:xfrm>
            <a:off x="7812142" y="5451870"/>
            <a:ext cx="3815475" cy="369332"/>
          </a:xfrm>
          <a:prstGeom prst="rect">
            <a:avLst/>
          </a:prstGeom>
          <a:noFill/>
        </p:spPr>
        <p:txBody>
          <a:bodyPr wrap="square" rtlCol="0">
            <a:spAutoFit/>
          </a:bodyPr>
          <a:lstStyle/>
          <a:p>
            <a:r>
              <a:rPr lang="de-DE" dirty="0"/>
              <a:t>Zwei Big Five-Domänen</a:t>
            </a:r>
          </a:p>
        </p:txBody>
      </p:sp>
      <p:sp>
        <p:nvSpPr>
          <p:cNvPr id="72" name="Geschweifte Klammer links 71">
            <a:extLst>
              <a:ext uri="{FF2B5EF4-FFF2-40B4-BE49-F238E27FC236}">
                <a16:creationId xmlns:a16="http://schemas.microsoft.com/office/drawing/2014/main" id="{345E0578-2DB9-3349-A92B-A507ED703168}"/>
              </a:ext>
            </a:extLst>
          </p:cNvPr>
          <p:cNvSpPr/>
          <p:nvPr/>
        </p:nvSpPr>
        <p:spPr>
          <a:xfrm rot="16200000">
            <a:off x="8741277" y="4194810"/>
            <a:ext cx="306618" cy="1924764"/>
          </a:xfrm>
          <a:prstGeom prst="leftBrace">
            <a:avLst>
              <a:gd name="adj1" fmla="val 4959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Tree>
    <p:extLst>
      <p:ext uri="{BB962C8B-B14F-4D97-AF65-F5344CB8AC3E}">
        <p14:creationId xmlns:p14="http://schemas.microsoft.com/office/powerpoint/2010/main" val="1838245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endParaRPr lang="de-DE" dirty="0">
              <a:sym typeface="Symbol" pitchFamily="2" charset="2"/>
            </a:endParaRPr>
          </a:p>
          <a:p>
            <a:pPr marL="0" indent="0">
              <a:buNone/>
            </a:pPr>
            <a:endParaRPr lang="de-DE" dirty="0">
              <a:sym typeface="Symbol" pitchFamily="2" charset="2"/>
            </a:endParaRPr>
          </a:p>
          <a:p>
            <a:pPr lvl="1"/>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2.2 Konstruktvalidität: Testebene</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19</a:t>
            </a:fld>
            <a:endParaRPr lang="de-DE" altLang="en-US"/>
          </a:p>
        </p:txBody>
      </p:sp>
      <p:sp>
        <p:nvSpPr>
          <p:cNvPr id="3" name="Oval 2">
            <a:extLst>
              <a:ext uri="{FF2B5EF4-FFF2-40B4-BE49-F238E27FC236}">
                <a16:creationId xmlns:a16="http://schemas.microsoft.com/office/drawing/2014/main" id="{99F18F36-4BDD-0048-8379-D7E96B4AE4BF}"/>
              </a:ext>
            </a:extLst>
          </p:cNvPr>
          <p:cNvSpPr/>
          <p:nvPr/>
        </p:nvSpPr>
        <p:spPr>
          <a:xfrm>
            <a:off x="694058" y="2195554"/>
            <a:ext cx="187220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Leadership </a:t>
            </a:r>
            <a:r>
              <a:rPr lang="de-DE" dirty="0" err="1">
                <a:solidFill>
                  <a:schemeClr val="tx1"/>
                </a:solidFill>
              </a:rPr>
              <a:t>skill</a:t>
            </a:r>
            <a:endParaRPr lang="de-DE" dirty="0">
              <a:solidFill>
                <a:schemeClr val="tx1"/>
              </a:solidFill>
            </a:endParaRPr>
          </a:p>
        </p:txBody>
      </p:sp>
      <p:sp>
        <p:nvSpPr>
          <p:cNvPr id="6" name="Oval 5">
            <a:extLst>
              <a:ext uri="{FF2B5EF4-FFF2-40B4-BE49-F238E27FC236}">
                <a16:creationId xmlns:a16="http://schemas.microsoft.com/office/drawing/2014/main" id="{E6726388-0DB3-454E-B151-BF04C5E02783}"/>
              </a:ext>
            </a:extLst>
          </p:cNvPr>
          <p:cNvSpPr/>
          <p:nvPr/>
        </p:nvSpPr>
        <p:spPr>
          <a:xfrm>
            <a:off x="2801742" y="2204864"/>
            <a:ext cx="187220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Conver-sational</a:t>
            </a:r>
            <a:r>
              <a:rPr lang="de-DE" dirty="0">
                <a:solidFill>
                  <a:schemeClr val="tx1"/>
                </a:solidFill>
              </a:rPr>
              <a:t> </a:t>
            </a:r>
            <a:r>
              <a:rPr lang="de-DE" dirty="0" err="1">
                <a:solidFill>
                  <a:schemeClr val="tx1"/>
                </a:solidFill>
              </a:rPr>
              <a:t>skill</a:t>
            </a:r>
            <a:endParaRPr lang="de-DE" dirty="0">
              <a:solidFill>
                <a:schemeClr val="tx1"/>
              </a:solidFill>
            </a:endParaRPr>
          </a:p>
        </p:txBody>
      </p:sp>
      <p:sp>
        <p:nvSpPr>
          <p:cNvPr id="7" name="Oval 6">
            <a:extLst>
              <a:ext uri="{FF2B5EF4-FFF2-40B4-BE49-F238E27FC236}">
                <a16:creationId xmlns:a16="http://schemas.microsoft.com/office/drawing/2014/main" id="{CBAAE086-4ED1-9940-9286-CA78C1987765}"/>
              </a:ext>
            </a:extLst>
          </p:cNvPr>
          <p:cNvSpPr/>
          <p:nvPr/>
        </p:nvSpPr>
        <p:spPr>
          <a:xfrm>
            <a:off x="5068436" y="2195554"/>
            <a:ext cx="1656184"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Persuasive </a:t>
            </a:r>
            <a:r>
              <a:rPr lang="de-DE" dirty="0" err="1">
                <a:solidFill>
                  <a:schemeClr val="tx1"/>
                </a:solidFill>
              </a:rPr>
              <a:t>skill</a:t>
            </a:r>
            <a:endParaRPr lang="de-DE" dirty="0">
              <a:solidFill>
                <a:schemeClr val="tx1"/>
              </a:solidFill>
            </a:endParaRPr>
          </a:p>
        </p:txBody>
      </p:sp>
      <p:sp>
        <p:nvSpPr>
          <p:cNvPr id="8" name="Oval 7">
            <a:extLst>
              <a:ext uri="{FF2B5EF4-FFF2-40B4-BE49-F238E27FC236}">
                <a16:creationId xmlns:a16="http://schemas.microsoft.com/office/drawing/2014/main" id="{A0D9D8B0-7DF9-0848-B441-67F3D5B7C2D6}"/>
              </a:ext>
            </a:extLst>
          </p:cNvPr>
          <p:cNvSpPr/>
          <p:nvPr/>
        </p:nvSpPr>
        <p:spPr>
          <a:xfrm>
            <a:off x="8979768" y="2195553"/>
            <a:ext cx="151216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Agree-ableness</a:t>
            </a:r>
            <a:endParaRPr lang="de-DE" dirty="0">
              <a:solidFill>
                <a:schemeClr val="tx1"/>
              </a:solidFill>
            </a:endParaRPr>
          </a:p>
        </p:txBody>
      </p:sp>
      <p:sp>
        <p:nvSpPr>
          <p:cNvPr id="9" name="Oval 8">
            <a:extLst>
              <a:ext uri="{FF2B5EF4-FFF2-40B4-BE49-F238E27FC236}">
                <a16:creationId xmlns:a16="http://schemas.microsoft.com/office/drawing/2014/main" id="{1D285D99-B0C0-A143-9539-5B6A06962412}"/>
              </a:ext>
            </a:extLst>
          </p:cNvPr>
          <p:cNvSpPr/>
          <p:nvPr/>
        </p:nvSpPr>
        <p:spPr>
          <a:xfrm>
            <a:off x="7176120" y="2204864"/>
            <a:ext cx="151216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Extra-version</a:t>
            </a:r>
          </a:p>
        </p:txBody>
      </p:sp>
      <p:cxnSp>
        <p:nvCxnSpPr>
          <p:cNvPr id="25" name="Gerade Verbindung mit Pfeil 24">
            <a:extLst>
              <a:ext uri="{FF2B5EF4-FFF2-40B4-BE49-F238E27FC236}">
                <a16:creationId xmlns:a16="http://schemas.microsoft.com/office/drawing/2014/main" id="{0899D3D9-8C23-5640-BE0E-B46EAAA872F1}"/>
              </a:ext>
            </a:extLst>
          </p:cNvPr>
          <p:cNvCxnSpPr>
            <a:cxnSpLocks/>
            <a:stCxn id="3" idx="0"/>
          </p:cNvCxnSpPr>
          <p:nvPr/>
        </p:nvCxnSpPr>
        <p:spPr>
          <a:xfrm rot="16200000" flipH="1">
            <a:off x="4778855" y="-953140"/>
            <a:ext cx="4655" cy="6302042"/>
          </a:xfrm>
          <a:prstGeom prst="curvedConnector3">
            <a:avLst>
              <a:gd name="adj1" fmla="val -1309559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4A10605A-CE66-9644-91B5-1C246CC9B473}"/>
              </a:ext>
            </a:extLst>
          </p:cNvPr>
          <p:cNvCxnSpPr>
            <a:cxnSpLocks/>
            <a:stCxn id="6" idx="0"/>
          </p:cNvCxnSpPr>
          <p:nvPr/>
        </p:nvCxnSpPr>
        <p:spPr>
          <a:xfrm rot="5400000" flipH="1" flipV="1">
            <a:off x="5832698" y="105358"/>
            <a:ext cx="4655" cy="4194358"/>
          </a:xfrm>
          <a:prstGeom prst="curvedConnector3">
            <a:avLst>
              <a:gd name="adj1" fmla="val 5010849"/>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47B3B526-2B99-3B45-99A7-4BA83DFF29C2}"/>
              </a:ext>
            </a:extLst>
          </p:cNvPr>
          <p:cNvCxnSpPr>
            <a:stCxn id="7" idx="0"/>
            <a:endCxn id="8" idx="0"/>
          </p:cNvCxnSpPr>
          <p:nvPr/>
        </p:nvCxnSpPr>
        <p:spPr>
          <a:xfrm rot="5400000" flipH="1" flipV="1">
            <a:off x="7816190" y="275892"/>
            <a:ext cx="1" cy="3839324"/>
          </a:xfrm>
          <a:prstGeom prst="curvedConnector3">
            <a:avLst>
              <a:gd name="adj1" fmla="val 228601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E138AC42-E835-9542-A5C5-F9AF8CFB6A95}"/>
              </a:ext>
            </a:extLst>
          </p:cNvPr>
          <p:cNvSpPr txBox="1"/>
          <p:nvPr/>
        </p:nvSpPr>
        <p:spPr>
          <a:xfrm>
            <a:off x="4391420" y="1259449"/>
            <a:ext cx="300082" cy="369332"/>
          </a:xfrm>
          <a:prstGeom prst="rect">
            <a:avLst/>
          </a:prstGeom>
          <a:noFill/>
        </p:spPr>
        <p:txBody>
          <a:bodyPr wrap="none" rtlCol="0">
            <a:spAutoFit/>
          </a:bodyPr>
          <a:lstStyle/>
          <a:p>
            <a:r>
              <a:rPr lang="de-DE" dirty="0"/>
              <a:t>+</a:t>
            </a:r>
          </a:p>
        </p:txBody>
      </p:sp>
      <p:sp>
        <p:nvSpPr>
          <p:cNvPr id="65" name="Textfeld 64">
            <a:extLst>
              <a:ext uri="{FF2B5EF4-FFF2-40B4-BE49-F238E27FC236}">
                <a16:creationId xmlns:a16="http://schemas.microsoft.com/office/drawing/2014/main" id="{21FB9D2A-BA84-964E-A8E8-816611CD0AD6}"/>
              </a:ext>
            </a:extLst>
          </p:cNvPr>
          <p:cNvSpPr txBox="1"/>
          <p:nvPr/>
        </p:nvSpPr>
        <p:spPr>
          <a:xfrm>
            <a:off x="7812142" y="1682205"/>
            <a:ext cx="255198" cy="369332"/>
          </a:xfrm>
          <a:prstGeom prst="rect">
            <a:avLst/>
          </a:prstGeom>
          <a:noFill/>
        </p:spPr>
        <p:txBody>
          <a:bodyPr wrap="none" rtlCol="0">
            <a:spAutoFit/>
          </a:bodyPr>
          <a:lstStyle/>
          <a:p>
            <a:r>
              <a:rPr lang="de-DE" dirty="0"/>
              <a:t>-</a:t>
            </a:r>
          </a:p>
        </p:txBody>
      </p:sp>
      <p:sp>
        <p:nvSpPr>
          <p:cNvPr id="66" name="Rechteck 65">
            <a:extLst>
              <a:ext uri="{FF2B5EF4-FFF2-40B4-BE49-F238E27FC236}">
                <a16:creationId xmlns:a16="http://schemas.microsoft.com/office/drawing/2014/main" id="{A2A09D9A-5860-654A-8926-75159A75EBA5}"/>
              </a:ext>
            </a:extLst>
          </p:cNvPr>
          <p:cNvSpPr/>
          <p:nvPr/>
        </p:nvSpPr>
        <p:spPr>
          <a:xfrm>
            <a:off x="135521" y="1444115"/>
            <a:ext cx="2072047" cy="4227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tx1"/>
                </a:solidFill>
              </a:rPr>
              <a:t>1 Interdependenzen</a:t>
            </a:r>
          </a:p>
        </p:txBody>
      </p:sp>
      <mc:AlternateContent xmlns:mc="http://schemas.openxmlformats.org/markup-compatibility/2006" xmlns:a14="http://schemas.microsoft.com/office/drawing/2010/main">
        <mc:Choice Requires="a14">
          <p:sp>
            <p:nvSpPr>
              <p:cNvPr id="5" name="Rechteck 4">
                <a:extLst>
                  <a:ext uri="{FF2B5EF4-FFF2-40B4-BE49-F238E27FC236}">
                    <a16:creationId xmlns:a16="http://schemas.microsoft.com/office/drawing/2014/main" id="{0F5E308A-7BA2-0844-93BC-140DC8BEC152}"/>
                  </a:ext>
                </a:extLst>
              </p:cNvPr>
              <p:cNvSpPr/>
              <p:nvPr/>
            </p:nvSpPr>
            <p:spPr>
              <a:xfrm>
                <a:off x="1305453" y="4251314"/>
                <a:ext cx="649415" cy="6103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𝑋</m:t>
                          </m:r>
                        </m:e>
                        <m:sub>
                          <m:r>
                            <a:rPr lang="de-DE" b="0" i="1" smtClean="0">
                              <a:solidFill>
                                <a:schemeClr val="tx1"/>
                              </a:solidFill>
                              <a:latin typeface="Cambria Math" panose="02040503050406030204" pitchFamily="18" charset="0"/>
                            </a:rPr>
                            <m:t>𝐿𝐷</m:t>
                          </m:r>
                        </m:sub>
                      </m:sSub>
                    </m:oMath>
                  </m:oMathPara>
                </a14:m>
                <a:endParaRPr lang="de-DE" dirty="0">
                  <a:solidFill>
                    <a:schemeClr val="tx1"/>
                  </a:solidFill>
                </a:endParaRPr>
              </a:p>
            </p:txBody>
          </p:sp>
        </mc:Choice>
        <mc:Fallback xmlns="">
          <p:sp>
            <p:nvSpPr>
              <p:cNvPr id="5" name="Rechteck 4">
                <a:extLst>
                  <a:ext uri="{FF2B5EF4-FFF2-40B4-BE49-F238E27FC236}">
                    <a16:creationId xmlns:a16="http://schemas.microsoft.com/office/drawing/2014/main" id="{0F5E308A-7BA2-0844-93BC-140DC8BEC152}"/>
                  </a:ext>
                </a:extLst>
              </p:cNvPr>
              <p:cNvSpPr>
                <a:spLocks noRot="1" noChangeAspect="1" noMove="1" noResize="1" noEditPoints="1" noAdjustHandles="1" noChangeArrowheads="1" noChangeShapeType="1" noTextEdit="1"/>
              </p:cNvSpPr>
              <p:nvPr/>
            </p:nvSpPr>
            <p:spPr>
              <a:xfrm>
                <a:off x="1305453" y="4251314"/>
                <a:ext cx="649415" cy="610316"/>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2" name="Rechteck 21">
                <a:extLst>
                  <a:ext uri="{FF2B5EF4-FFF2-40B4-BE49-F238E27FC236}">
                    <a16:creationId xmlns:a16="http://schemas.microsoft.com/office/drawing/2014/main" id="{C1A68A82-06E0-A542-A32F-62DFF646C3D1}"/>
                  </a:ext>
                </a:extLst>
              </p:cNvPr>
              <p:cNvSpPr/>
              <p:nvPr/>
            </p:nvSpPr>
            <p:spPr>
              <a:xfrm>
                <a:off x="3413138" y="4258453"/>
                <a:ext cx="649415" cy="6103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𝑋</m:t>
                          </m:r>
                        </m:e>
                        <m:sub>
                          <m:r>
                            <a:rPr lang="de-DE" b="0" i="1" smtClean="0">
                              <a:solidFill>
                                <a:schemeClr val="tx1"/>
                              </a:solidFill>
                              <a:latin typeface="Cambria Math" panose="02040503050406030204" pitchFamily="18" charset="0"/>
                            </a:rPr>
                            <m:t>𝐶𝑂𝑁</m:t>
                          </m:r>
                        </m:sub>
                      </m:sSub>
                    </m:oMath>
                  </m:oMathPara>
                </a14:m>
                <a:endParaRPr lang="de-DE" dirty="0">
                  <a:solidFill>
                    <a:schemeClr val="tx1"/>
                  </a:solidFill>
                </a:endParaRPr>
              </a:p>
            </p:txBody>
          </p:sp>
        </mc:Choice>
        <mc:Fallback xmlns="">
          <p:sp>
            <p:nvSpPr>
              <p:cNvPr id="22" name="Rechteck 21">
                <a:extLst>
                  <a:ext uri="{FF2B5EF4-FFF2-40B4-BE49-F238E27FC236}">
                    <a16:creationId xmlns:a16="http://schemas.microsoft.com/office/drawing/2014/main" id="{C1A68A82-06E0-A542-A32F-62DFF646C3D1}"/>
                  </a:ext>
                </a:extLst>
              </p:cNvPr>
              <p:cNvSpPr>
                <a:spLocks noRot="1" noChangeAspect="1" noMove="1" noResize="1" noEditPoints="1" noAdjustHandles="1" noChangeArrowheads="1" noChangeShapeType="1" noTextEdit="1"/>
              </p:cNvSpPr>
              <p:nvPr/>
            </p:nvSpPr>
            <p:spPr>
              <a:xfrm>
                <a:off x="3413138" y="4258453"/>
                <a:ext cx="649415" cy="610316"/>
              </a:xfrm>
              <a:prstGeom prst="rect">
                <a:avLst/>
              </a:prstGeom>
              <a:blipFill>
                <a:blip r:embed="rId4"/>
                <a:stretch>
                  <a:fillRect l="-377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3" name="Rechteck 22">
                <a:extLst>
                  <a:ext uri="{FF2B5EF4-FFF2-40B4-BE49-F238E27FC236}">
                    <a16:creationId xmlns:a16="http://schemas.microsoft.com/office/drawing/2014/main" id="{0F241458-5274-E541-8353-D1FFA92CD5D5}"/>
                  </a:ext>
                </a:extLst>
              </p:cNvPr>
              <p:cNvSpPr/>
              <p:nvPr/>
            </p:nvSpPr>
            <p:spPr>
              <a:xfrm>
                <a:off x="5564651" y="4258453"/>
                <a:ext cx="649415" cy="6103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𝑋</m:t>
                          </m:r>
                        </m:e>
                        <m:sub>
                          <m:r>
                            <a:rPr lang="de-DE" b="0" i="1" smtClean="0">
                              <a:solidFill>
                                <a:schemeClr val="tx1"/>
                              </a:solidFill>
                              <a:latin typeface="Cambria Math" panose="02040503050406030204" pitchFamily="18" charset="0"/>
                            </a:rPr>
                            <m:t>𝑃𝑆</m:t>
                          </m:r>
                        </m:sub>
                      </m:sSub>
                    </m:oMath>
                  </m:oMathPara>
                </a14:m>
                <a:endParaRPr lang="de-DE" dirty="0">
                  <a:solidFill>
                    <a:schemeClr val="tx1"/>
                  </a:solidFill>
                </a:endParaRPr>
              </a:p>
            </p:txBody>
          </p:sp>
        </mc:Choice>
        <mc:Fallback xmlns="">
          <p:sp>
            <p:nvSpPr>
              <p:cNvPr id="23" name="Rechteck 22">
                <a:extLst>
                  <a:ext uri="{FF2B5EF4-FFF2-40B4-BE49-F238E27FC236}">
                    <a16:creationId xmlns:a16="http://schemas.microsoft.com/office/drawing/2014/main" id="{0F241458-5274-E541-8353-D1FFA92CD5D5}"/>
                  </a:ext>
                </a:extLst>
              </p:cNvPr>
              <p:cNvSpPr>
                <a:spLocks noRot="1" noChangeAspect="1" noMove="1" noResize="1" noEditPoints="1" noAdjustHandles="1" noChangeArrowheads="1" noChangeShapeType="1" noTextEdit="1"/>
              </p:cNvSpPr>
              <p:nvPr/>
            </p:nvSpPr>
            <p:spPr>
              <a:xfrm>
                <a:off x="5564651" y="4258453"/>
                <a:ext cx="649415" cy="610316"/>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23">
                <a:extLst>
                  <a:ext uri="{FF2B5EF4-FFF2-40B4-BE49-F238E27FC236}">
                    <a16:creationId xmlns:a16="http://schemas.microsoft.com/office/drawing/2014/main" id="{1922D820-586B-A641-940C-2ECE07B8D880}"/>
                  </a:ext>
                </a:extLst>
              </p:cNvPr>
              <p:cNvSpPr/>
              <p:nvPr/>
            </p:nvSpPr>
            <p:spPr>
              <a:xfrm>
                <a:off x="7607496" y="4260725"/>
                <a:ext cx="649415" cy="6103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𝑋</m:t>
                          </m:r>
                        </m:e>
                        <m:sub>
                          <m:r>
                            <a:rPr lang="de-DE" b="0" i="1" smtClean="0">
                              <a:solidFill>
                                <a:schemeClr val="tx1"/>
                              </a:solidFill>
                              <a:latin typeface="Cambria Math" panose="02040503050406030204" pitchFamily="18" charset="0"/>
                            </a:rPr>
                            <m:t>𝐸𝑋</m:t>
                          </m:r>
                        </m:sub>
                      </m:sSub>
                    </m:oMath>
                  </m:oMathPara>
                </a14:m>
                <a:endParaRPr lang="de-DE" dirty="0">
                  <a:solidFill>
                    <a:schemeClr val="tx1"/>
                  </a:solidFill>
                </a:endParaRPr>
              </a:p>
            </p:txBody>
          </p:sp>
        </mc:Choice>
        <mc:Fallback xmlns="">
          <p:sp>
            <p:nvSpPr>
              <p:cNvPr id="24" name="Rechteck 23">
                <a:extLst>
                  <a:ext uri="{FF2B5EF4-FFF2-40B4-BE49-F238E27FC236}">
                    <a16:creationId xmlns:a16="http://schemas.microsoft.com/office/drawing/2014/main" id="{1922D820-586B-A641-940C-2ECE07B8D880}"/>
                  </a:ext>
                </a:extLst>
              </p:cNvPr>
              <p:cNvSpPr>
                <a:spLocks noRot="1" noChangeAspect="1" noMove="1" noResize="1" noEditPoints="1" noAdjustHandles="1" noChangeArrowheads="1" noChangeShapeType="1" noTextEdit="1"/>
              </p:cNvSpPr>
              <p:nvPr/>
            </p:nvSpPr>
            <p:spPr>
              <a:xfrm>
                <a:off x="7607496" y="4260725"/>
                <a:ext cx="649415" cy="610316"/>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25">
                <a:extLst>
                  <a:ext uri="{FF2B5EF4-FFF2-40B4-BE49-F238E27FC236}">
                    <a16:creationId xmlns:a16="http://schemas.microsoft.com/office/drawing/2014/main" id="{3007B58B-7F9F-544D-B2B7-9F7029A759F9}"/>
                  </a:ext>
                </a:extLst>
              </p:cNvPr>
              <p:cNvSpPr/>
              <p:nvPr/>
            </p:nvSpPr>
            <p:spPr>
              <a:xfrm>
                <a:off x="9411144" y="4251314"/>
                <a:ext cx="649415" cy="6103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𝑋</m:t>
                          </m:r>
                        </m:e>
                        <m:sub>
                          <m:r>
                            <a:rPr lang="de-DE" b="0" i="1" smtClean="0">
                              <a:solidFill>
                                <a:schemeClr val="tx1"/>
                              </a:solidFill>
                              <a:latin typeface="Cambria Math" panose="02040503050406030204" pitchFamily="18" charset="0"/>
                            </a:rPr>
                            <m:t>𝐴𝐺</m:t>
                          </m:r>
                        </m:sub>
                      </m:sSub>
                    </m:oMath>
                  </m:oMathPara>
                </a14:m>
                <a:endParaRPr lang="de-DE" dirty="0">
                  <a:solidFill>
                    <a:schemeClr val="tx1"/>
                  </a:solidFill>
                </a:endParaRPr>
              </a:p>
            </p:txBody>
          </p:sp>
        </mc:Choice>
        <mc:Fallback xmlns="">
          <p:sp>
            <p:nvSpPr>
              <p:cNvPr id="26" name="Rechteck 25">
                <a:extLst>
                  <a:ext uri="{FF2B5EF4-FFF2-40B4-BE49-F238E27FC236}">
                    <a16:creationId xmlns:a16="http://schemas.microsoft.com/office/drawing/2014/main" id="{3007B58B-7F9F-544D-B2B7-9F7029A759F9}"/>
                  </a:ext>
                </a:extLst>
              </p:cNvPr>
              <p:cNvSpPr>
                <a:spLocks noRot="1" noChangeAspect="1" noMove="1" noResize="1" noEditPoints="1" noAdjustHandles="1" noChangeArrowheads="1" noChangeShapeType="1" noTextEdit="1"/>
              </p:cNvSpPr>
              <p:nvPr/>
            </p:nvSpPr>
            <p:spPr>
              <a:xfrm>
                <a:off x="9411144" y="4251314"/>
                <a:ext cx="649415" cy="610316"/>
              </a:xfrm>
              <a:prstGeom prst="rect">
                <a:avLst/>
              </a:prstGeom>
              <a:blipFill>
                <a:blip r:embed="rId7"/>
                <a:stretch>
                  <a:fillRect/>
                </a:stretch>
              </a:blipFill>
            </p:spPr>
            <p:txBody>
              <a:bodyPr/>
              <a:lstStyle/>
              <a:p>
                <a:r>
                  <a:rPr lang="de-DE">
                    <a:noFill/>
                  </a:rPr>
                  <a:t> </a:t>
                </a:r>
              </a:p>
            </p:txBody>
          </p:sp>
        </mc:Fallback>
      </mc:AlternateContent>
      <p:cxnSp>
        <p:nvCxnSpPr>
          <p:cNvPr id="11" name="Gerade Verbindung mit Pfeil 10">
            <a:extLst>
              <a:ext uri="{FF2B5EF4-FFF2-40B4-BE49-F238E27FC236}">
                <a16:creationId xmlns:a16="http://schemas.microsoft.com/office/drawing/2014/main" id="{7E2C0978-0BF1-9346-A871-40620DA26AA8}"/>
              </a:ext>
            </a:extLst>
          </p:cNvPr>
          <p:cNvCxnSpPr>
            <a:stCxn id="3" idx="4"/>
            <a:endCxn id="5" idx="0"/>
          </p:cNvCxnSpPr>
          <p:nvPr/>
        </p:nvCxnSpPr>
        <p:spPr>
          <a:xfrm flipH="1">
            <a:off x="1630161" y="3347682"/>
            <a:ext cx="1" cy="90363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3B2F8F77-8559-C34B-A18B-F224D7A5633C}"/>
              </a:ext>
            </a:extLst>
          </p:cNvPr>
          <p:cNvCxnSpPr>
            <a:stCxn id="6" idx="4"/>
            <a:endCxn id="22" idx="0"/>
          </p:cNvCxnSpPr>
          <p:nvPr/>
        </p:nvCxnSpPr>
        <p:spPr>
          <a:xfrm>
            <a:off x="3737846" y="3356992"/>
            <a:ext cx="0" cy="90146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23D3A690-A4C7-D540-BDF3-33F1828FFBBD}"/>
              </a:ext>
            </a:extLst>
          </p:cNvPr>
          <p:cNvCxnSpPr>
            <a:stCxn id="7" idx="4"/>
            <a:endCxn id="23" idx="0"/>
          </p:cNvCxnSpPr>
          <p:nvPr/>
        </p:nvCxnSpPr>
        <p:spPr>
          <a:xfrm flipH="1">
            <a:off x="5889359" y="3347682"/>
            <a:ext cx="7169" cy="91077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63EC18C0-032C-484A-B6E4-0504844D94F8}"/>
              </a:ext>
            </a:extLst>
          </p:cNvPr>
          <p:cNvCxnSpPr>
            <a:stCxn id="9" idx="4"/>
            <a:endCxn id="24" idx="0"/>
          </p:cNvCxnSpPr>
          <p:nvPr/>
        </p:nvCxnSpPr>
        <p:spPr>
          <a:xfrm>
            <a:off x="7932204" y="3356992"/>
            <a:ext cx="0" cy="90373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3F96C821-8050-C34D-8F5F-EAF8D971E49F}"/>
              </a:ext>
            </a:extLst>
          </p:cNvPr>
          <p:cNvCxnSpPr>
            <a:stCxn id="8" idx="4"/>
            <a:endCxn id="26" idx="0"/>
          </p:cNvCxnSpPr>
          <p:nvPr/>
        </p:nvCxnSpPr>
        <p:spPr>
          <a:xfrm>
            <a:off x="9735852" y="3347681"/>
            <a:ext cx="0" cy="90363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Rechteck 39">
            <a:extLst>
              <a:ext uri="{FF2B5EF4-FFF2-40B4-BE49-F238E27FC236}">
                <a16:creationId xmlns:a16="http://schemas.microsoft.com/office/drawing/2014/main" id="{F3EA0E62-6EC6-A74A-AF8C-ADC6F5952B05}"/>
              </a:ext>
            </a:extLst>
          </p:cNvPr>
          <p:cNvSpPr/>
          <p:nvPr/>
        </p:nvSpPr>
        <p:spPr>
          <a:xfrm>
            <a:off x="9769680" y="3481015"/>
            <a:ext cx="2422319" cy="4227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tx1"/>
                </a:solidFill>
              </a:rPr>
              <a:t>2 Korrespondenzregeln</a:t>
            </a:r>
          </a:p>
        </p:txBody>
      </p:sp>
      <p:sp>
        <p:nvSpPr>
          <p:cNvPr id="41" name="Textfeld 40">
            <a:extLst>
              <a:ext uri="{FF2B5EF4-FFF2-40B4-BE49-F238E27FC236}">
                <a16:creationId xmlns:a16="http://schemas.microsoft.com/office/drawing/2014/main" id="{946F3E5F-A102-6746-9915-B4E101FCF0B3}"/>
              </a:ext>
            </a:extLst>
          </p:cNvPr>
          <p:cNvSpPr txBox="1"/>
          <p:nvPr/>
        </p:nvSpPr>
        <p:spPr>
          <a:xfrm>
            <a:off x="5003830" y="1700808"/>
            <a:ext cx="300082" cy="369332"/>
          </a:xfrm>
          <a:prstGeom prst="rect">
            <a:avLst/>
          </a:prstGeom>
          <a:noFill/>
        </p:spPr>
        <p:txBody>
          <a:bodyPr wrap="none" rtlCol="0">
            <a:spAutoFit/>
          </a:bodyPr>
          <a:lstStyle/>
          <a:p>
            <a:r>
              <a:rPr lang="de-DE" dirty="0"/>
              <a:t>+</a:t>
            </a:r>
          </a:p>
        </p:txBody>
      </p:sp>
    </p:spTree>
    <p:extLst>
      <p:ext uri="{BB962C8B-B14F-4D97-AF65-F5344CB8AC3E}">
        <p14:creationId xmlns:p14="http://schemas.microsoft.com/office/powerpoint/2010/main" val="2552543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3200" dirty="0">
                <a:solidFill>
                  <a:schemeClr val="bg1">
                    <a:lumMod val="50000"/>
                  </a:schemeClr>
                </a:solidFill>
              </a:rPr>
              <a:t>Hinweis</a:t>
            </a:r>
          </a:p>
        </p:txBody>
      </p:sp>
      <p:sp>
        <p:nvSpPr>
          <p:cNvPr id="3" name="Textfeld 2"/>
          <p:cNvSpPr txBox="1"/>
          <p:nvPr/>
        </p:nvSpPr>
        <p:spPr>
          <a:xfrm>
            <a:off x="767408" y="1412776"/>
            <a:ext cx="10585176" cy="2060885"/>
          </a:xfrm>
          <a:prstGeom prst="rect">
            <a:avLst/>
          </a:prstGeom>
          <a:noFill/>
        </p:spPr>
        <p:txBody>
          <a:bodyPr wrap="square" rtlCol="0">
            <a:spAutoFit/>
          </a:bodyPr>
          <a:lstStyle/>
          <a:p>
            <a:pPr>
              <a:lnSpc>
                <a:spcPct val="150000"/>
              </a:lnSpc>
            </a:pPr>
            <a:r>
              <a:rPr lang="de-DE" sz="2200" dirty="0">
                <a:latin typeface="Arial" panose="020B0604020202020204" pitchFamily="34" charset="0"/>
                <a:cs typeface="Arial" panose="020B0604020202020204" pitchFamily="34" charset="0"/>
              </a:rPr>
              <a:t>Die Materialien sind ausschließlich für Ihren persönlichen Gebrauch bestimmt. </a:t>
            </a:r>
          </a:p>
          <a:p>
            <a:pPr>
              <a:lnSpc>
                <a:spcPct val="150000"/>
              </a:lnSpc>
            </a:pPr>
            <a:r>
              <a:rPr lang="de-DE" sz="2200" dirty="0">
                <a:latin typeface="Arial" panose="020B0604020202020204" pitchFamily="34" charset="0"/>
                <a:cs typeface="Arial" panose="020B0604020202020204" pitchFamily="34" charset="0"/>
              </a:rPr>
              <a:t>Das Urheberrecht liegt bei der Kursleitung bzw. den Rechteinhabern. </a:t>
            </a:r>
          </a:p>
          <a:p>
            <a:pPr>
              <a:lnSpc>
                <a:spcPct val="150000"/>
              </a:lnSpc>
            </a:pPr>
            <a:r>
              <a:rPr lang="de-DE" sz="2200" dirty="0">
                <a:latin typeface="Arial" panose="020B0604020202020204" pitchFamily="34" charset="0"/>
                <a:cs typeface="Arial" panose="020B0604020202020204" pitchFamily="34" charset="0"/>
              </a:rPr>
              <a:t>Die Weiterverbreitung, unsachgemäße Nutzung bzw. das Zugänglichmachen der Inhalte an Dritte ist nicht gestattet. </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0157" y="3645024"/>
            <a:ext cx="4693591" cy="2449468"/>
          </a:xfrm>
          <a:prstGeom prst="rect">
            <a:avLst/>
          </a:prstGeom>
        </p:spPr>
      </p:pic>
      <p:sp>
        <p:nvSpPr>
          <p:cNvPr id="5" name="Foliennummernplatzhalter 4">
            <a:extLst>
              <a:ext uri="{FF2B5EF4-FFF2-40B4-BE49-F238E27FC236}">
                <a16:creationId xmlns:a16="http://schemas.microsoft.com/office/drawing/2014/main" id="{F67518C3-B714-5C40-AC8D-CEA1D6985245}"/>
              </a:ext>
            </a:extLst>
          </p:cNvPr>
          <p:cNvSpPr>
            <a:spLocks noGrp="1"/>
          </p:cNvSpPr>
          <p:nvPr>
            <p:ph type="sldNum" sz="quarter" idx="12"/>
          </p:nvPr>
        </p:nvSpPr>
        <p:spPr/>
        <p:txBody>
          <a:bodyPr/>
          <a:lstStyle/>
          <a:p>
            <a:pPr>
              <a:defRPr/>
            </a:pPr>
            <a:fld id="{2BA4E41C-69D4-400F-A27B-ADBF917C3F51}" type="slidenum">
              <a:rPr lang="de-DE" altLang="en-US" smtClean="0"/>
              <a:pPr>
                <a:defRPr/>
              </a:pPr>
              <a:t>2</a:t>
            </a:fld>
            <a:endParaRPr lang="de-DE" altLang="en-US"/>
          </a:p>
        </p:txBody>
      </p:sp>
    </p:spTree>
    <p:extLst>
      <p:ext uri="{BB962C8B-B14F-4D97-AF65-F5344CB8AC3E}">
        <p14:creationId xmlns:p14="http://schemas.microsoft.com/office/powerpoint/2010/main" val="3287431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endParaRPr lang="de-DE" dirty="0">
              <a:sym typeface="Symbol" pitchFamily="2" charset="2"/>
            </a:endParaRPr>
          </a:p>
          <a:p>
            <a:pPr marL="0" indent="0">
              <a:buNone/>
            </a:pPr>
            <a:endParaRPr lang="de-DE" dirty="0">
              <a:sym typeface="Symbol" pitchFamily="2" charset="2"/>
            </a:endParaRPr>
          </a:p>
          <a:p>
            <a:pPr lvl="1"/>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2.2 Konstruktvalidität: Testebene</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20</a:t>
            </a:fld>
            <a:endParaRPr lang="de-DE" altLang="en-US"/>
          </a:p>
        </p:txBody>
      </p:sp>
      <p:sp>
        <p:nvSpPr>
          <p:cNvPr id="3" name="Oval 2">
            <a:extLst>
              <a:ext uri="{FF2B5EF4-FFF2-40B4-BE49-F238E27FC236}">
                <a16:creationId xmlns:a16="http://schemas.microsoft.com/office/drawing/2014/main" id="{99F18F36-4BDD-0048-8379-D7E96B4AE4BF}"/>
              </a:ext>
            </a:extLst>
          </p:cNvPr>
          <p:cNvSpPr/>
          <p:nvPr/>
        </p:nvSpPr>
        <p:spPr>
          <a:xfrm>
            <a:off x="694058" y="2195554"/>
            <a:ext cx="187220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Leadership </a:t>
            </a:r>
            <a:r>
              <a:rPr lang="de-DE" dirty="0" err="1">
                <a:solidFill>
                  <a:schemeClr val="tx1"/>
                </a:solidFill>
              </a:rPr>
              <a:t>skill</a:t>
            </a:r>
            <a:endParaRPr lang="de-DE" dirty="0">
              <a:solidFill>
                <a:schemeClr val="tx1"/>
              </a:solidFill>
            </a:endParaRPr>
          </a:p>
        </p:txBody>
      </p:sp>
      <p:sp>
        <p:nvSpPr>
          <p:cNvPr id="6" name="Oval 5">
            <a:extLst>
              <a:ext uri="{FF2B5EF4-FFF2-40B4-BE49-F238E27FC236}">
                <a16:creationId xmlns:a16="http://schemas.microsoft.com/office/drawing/2014/main" id="{E6726388-0DB3-454E-B151-BF04C5E02783}"/>
              </a:ext>
            </a:extLst>
          </p:cNvPr>
          <p:cNvSpPr/>
          <p:nvPr/>
        </p:nvSpPr>
        <p:spPr>
          <a:xfrm>
            <a:off x="2801742" y="2204864"/>
            <a:ext cx="187220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Conver-sational</a:t>
            </a:r>
            <a:r>
              <a:rPr lang="de-DE" dirty="0">
                <a:solidFill>
                  <a:schemeClr val="tx1"/>
                </a:solidFill>
              </a:rPr>
              <a:t> </a:t>
            </a:r>
            <a:r>
              <a:rPr lang="de-DE" dirty="0" err="1">
                <a:solidFill>
                  <a:schemeClr val="tx1"/>
                </a:solidFill>
              </a:rPr>
              <a:t>skill</a:t>
            </a:r>
            <a:endParaRPr lang="de-DE" dirty="0">
              <a:solidFill>
                <a:schemeClr val="tx1"/>
              </a:solidFill>
            </a:endParaRPr>
          </a:p>
        </p:txBody>
      </p:sp>
      <p:sp>
        <p:nvSpPr>
          <p:cNvPr id="7" name="Oval 6">
            <a:extLst>
              <a:ext uri="{FF2B5EF4-FFF2-40B4-BE49-F238E27FC236}">
                <a16:creationId xmlns:a16="http://schemas.microsoft.com/office/drawing/2014/main" id="{CBAAE086-4ED1-9940-9286-CA78C1987765}"/>
              </a:ext>
            </a:extLst>
          </p:cNvPr>
          <p:cNvSpPr/>
          <p:nvPr/>
        </p:nvSpPr>
        <p:spPr>
          <a:xfrm>
            <a:off x="5068436" y="2195554"/>
            <a:ext cx="1656184"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Persuasive </a:t>
            </a:r>
            <a:r>
              <a:rPr lang="de-DE" dirty="0" err="1">
                <a:solidFill>
                  <a:schemeClr val="tx1"/>
                </a:solidFill>
              </a:rPr>
              <a:t>skill</a:t>
            </a:r>
            <a:endParaRPr lang="de-DE" dirty="0">
              <a:solidFill>
                <a:schemeClr val="tx1"/>
              </a:solidFill>
            </a:endParaRPr>
          </a:p>
        </p:txBody>
      </p:sp>
      <p:sp>
        <p:nvSpPr>
          <p:cNvPr id="8" name="Oval 7">
            <a:extLst>
              <a:ext uri="{FF2B5EF4-FFF2-40B4-BE49-F238E27FC236}">
                <a16:creationId xmlns:a16="http://schemas.microsoft.com/office/drawing/2014/main" id="{A0D9D8B0-7DF9-0848-B441-67F3D5B7C2D6}"/>
              </a:ext>
            </a:extLst>
          </p:cNvPr>
          <p:cNvSpPr/>
          <p:nvPr/>
        </p:nvSpPr>
        <p:spPr>
          <a:xfrm>
            <a:off x="8979768" y="2195553"/>
            <a:ext cx="151216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Agree-ableness</a:t>
            </a:r>
            <a:endParaRPr lang="de-DE" dirty="0">
              <a:solidFill>
                <a:schemeClr val="tx1"/>
              </a:solidFill>
            </a:endParaRPr>
          </a:p>
        </p:txBody>
      </p:sp>
      <p:sp>
        <p:nvSpPr>
          <p:cNvPr id="9" name="Oval 8">
            <a:extLst>
              <a:ext uri="{FF2B5EF4-FFF2-40B4-BE49-F238E27FC236}">
                <a16:creationId xmlns:a16="http://schemas.microsoft.com/office/drawing/2014/main" id="{1D285D99-B0C0-A143-9539-5B6A06962412}"/>
              </a:ext>
            </a:extLst>
          </p:cNvPr>
          <p:cNvSpPr/>
          <p:nvPr/>
        </p:nvSpPr>
        <p:spPr>
          <a:xfrm>
            <a:off x="7176120" y="2204864"/>
            <a:ext cx="151216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Extra-version</a:t>
            </a:r>
          </a:p>
        </p:txBody>
      </p:sp>
      <p:cxnSp>
        <p:nvCxnSpPr>
          <p:cNvPr id="25" name="Gerade Verbindung mit Pfeil 24">
            <a:extLst>
              <a:ext uri="{FF2B5EF4-FFF2-40B4-BE49-F238E27FC236}">
                <a16:creationId xmlns:a16="http://schemas.microsoft.com/office/drawing/2014/main" id="{0899D3D9-8C23-5640-BE0E-B46EAAA872F1}"/>
              </a:ext>
            </a:extLst>
          </p:cNvPr>
          <p:cNvCxnSpPr>
            <a:cxnSpLocks/>
            <a:stCxn id="3" idx="0"/>
          </p:cNvCxnSpPr>
          <p:nvPr/>
        </p:nvCxnSpPr>
        <p:spPr>
          <a:xfrm rot="16200000" flipH="1">
            <a:off x="4778855" y="-953140"/>
            <a:ext cx="4655" cy="6302042"/>
          </a:xfrm>
          <a:prstGeom prst="curvedConnector3">
            <a:avLst>
              <a:gd name="adj1" fmla="val -1309559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4A10605A-CE66-9644-91B5-1C246CC9B473}"/>
              </a:ext>
            </a:extLst>
          </p:cNvPr>
          <p:cNvCxnSpPr>
            <a:cxnSpLocks/>
            <a:stCxn id="6" idx="0"/>
          </p:cNvCxnSpPr>
          <p:nvPr/>
        </p:nvCxnSpPr>
        <p:spPr>
          <a:xfrm rot="5400000" flipH="1" flipV="1">
            <a:off x="5832698" y="105358"/>
            <a:ext cx="4655" cy="4194358"/>
          </a:xfrm>
          <a:prstGeom prst="curvedConnector3">
            <a:avLst>
              <a:gd name="adj1" fmla="val 5010849"/>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47B3B526-2B99-3B45-99A7-4BA83DFF29C2}"/>
              </a:ext>
            </a:extLst>
          </p:cNvPr>
          <p:cNvCxnSpPr>
            <a:cxnSpLocks/>
            <a:stCxn id="7" idx="0"/>
            <a:endCxn id="8" idx="0"/>
          </p:cNvCxnSpPr>
          <p:nvPr/>
        </p:nvCxnSpPr>
        <p:spPr>
          <a:xfrm rot="5400000" flipH="1" flipV="1">
            <a:off x="7816190" y="275892"/>
            <a:ext cx="1" cy="3839324"/>
          </a:xfrm>
          <a:prstGeom prst="curvedConnector3">
            <a:avLst>
              <a:gd name="adj1" fmla="val 228601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E138AC42-E835-9542-A5C5-F9AF8CFB6A95}"/>
              </a:ext>
            </a:extLst>
          </p:cNvPr>
          <p:cNvSpPr txBox="1"/>
          <p:nvPr/>
        </p:nvSpPr>
        <p:spPr>
          <a:xfrm>
            <a:off x="4391420" y="1259449"/>
            <a:ext cx="300082" cy="369332"/>
          </a:xfrm>
          <a:prstGeom prst="rect">
            <a:avLst/>
          </a:prstGeom>
          <a:noFill/>
        </p:spPr>
        <p:txBody>
          <a:bodyPr wrap="none" rtlCol="0">
            <a:spAutoFit/>
          </a:bodyPr>
          <a:lstStyle/>
          <a:p>
            <a:r>
              <a:rPr lang="de-DE" dirty="0"/>
              <a:t>+</a:t>
            </a:r>
          </a:p>
        </p:txBody>
      </p:sp>
      <p:sp>
        <p:nvSpPr>
          <p:cNvPr id="65" name="Textfeld 64">
            <a:extLst>
              <a:ext uri="{FF2B5EF4-FFF2-40B4-BE49-F238E27FC236}">
                <a16:creationId xmlns:a16="http://schemas.microsoft.com/office/drawing/2014/main" id="{21FB9D2A-BA84-964E-A8E8-816611CD0AD6}"/>
              </a:ext>
            </a:extLst>
          </p:cNvPr>
          <p:cNvSpPr txBox="1"/>
          <p:nvPr/>
        </p:nvSpPr>
        <p:spPr>
          <a:xfrm>
            <a:off x="7929034" y="1682205"/>
            <a:ext cx="255198" cy="369332"/>
          </a:xfrm>
          <a:prstGeom prst="rect">
            <a:avLst/>
          </a:prstGeom>
          <a:noFill/>
        </p:spPr>
        <p:txBody>
          <a:bodyPr wrap="none" rtlCol="0">
            <a:spAutoFit/>
          </a:bodyPr>
          <a:lstStyle/>
          <a:p>
            <a:r>
              <a:rPr lang="de-DE" dirty="0"/>
              <a:t>-</a:t>
            </a:r>
          </a:p>
        </p:txBody>
      </p:sp>
      <p:sp>
        <p:nvSpPr>
          <p:cNvPr id="66" name="Rechteck 65">
            <a:extLst>
              <a:ext uri="{FF2B5EF4-FFF2-40B4-BE49-F238E27FC236}">
                <a16:creationId xmlns:a16="http://schemas.microsoft.com/office/drawing/2014/main" id="{A2A09D9A-5860-654A-8926-75159A75EBA5}"/>
              </a:ext>
            </a:extLst>
          </p:cNvPr>
          <p:cNvSpPr/>
          <p:nvPr/>
        </p:nvSpPr>
        <p:spPr>
          <a:xfrm>
            <a:off x="135521" y="1444115"/>
            <a:ext cx="2072047" cy="4227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tx1"/>
                </a:solidFill>
              </a:rPr>
              <a:t>1 Interdependenzen</a:t>
            </a:r>
          </a:p>
        </p:txBody>
      </p:sp>
      <mc:AlternateContent xmlns:mc="http://schemas.openxmlformats.org/markup-compatibility/2006" xmlns:a14="http://schemas.microsoft.com/office/drawing/2010/main">
        <mc:Choice Requires="a14">
          <p:sp>
            <p:nvSpPr>
              <p:cNvPr id="5" name="Rechteck 4">
                <a:extLst>
                  <a:ext uri="{FF2B5EF4-FFF2-40B4-BE49-F238E27FC236}">
                    <a16:creationId xmlns:a16="http://schemas.microsoft.com/office/drawing/2014/main" id="{0F5E308A-7BA2-0844-93BC-140DC8BEC152}"/>
                  </a:ext>
                </a:extLst>
              </p:cNvPr>
              <p:cNvSpPr/>
              <p:nvPr/>
            </p:nvSpPr>
            <p:spPr>
              <a:xfrm>
                <a:off x="1305453" y="4251314"/>
                <a:ext cx="649415" cy="6103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𝑋</m:t>
                          </m:r>
                        </m:e>
                        <m:sub>
                          <m:r>
                            <a:rPr lang="de-DE" b="0" i="1" smtClean="0">
                              <a:solidFill>
                                <a:schemeClr val="tx1"/>
                              </a:solidFill>
                              <a:latin typeface="Cambria Math" panose="02040503050406030204" pitchFamily="18" charset="0"/>
                            </a:rPr>
                            <m:t>𝐿𝐷</m:t>
                          </m:r>
                        </m:sub>
                      </m:sSub>
                    </m:oMath>
                  </m:oMathPara>
                </a14:m>
                <a:endParaRPr lang="de-DE" dirty="0">
                  <a:solidFill>
                    <a:schemeClr val="tx1"/>
                  </a:solidFill>
                </a:endParaRPr>
              </a:p>
            </p:txBody>
          </p:sp>
        </mc:Choice>
        <mc:Fallback xmlns="">
          <p:sp>
            <p:nvSpPr>
              <p:cNvPr id="5" name="Rechteck 4">
                <a:extLst>
                  <a:ext uri="{FF2B5EF4-FFF2-40B4-BE49-F238E27FC236}">
                    <a16:creationId xmlns:a16="http://schemas.microsoft.com/office/drawing/2014/main" id="{0F5E308A-7BA2-0844-93BC-140DC8BEC152}"/>
                  </a:ext>
                </a:extLst>
              </p:cNvPr>
              <p:cNvSpPr>
                <a:spLocks noRot="1" noChangeAspect="1" noMove="1" noResize="1" noEditPoints="1" noAdjustHandles="1" noChangeArrowheads="1" noChangeShapeType="1" noTextEdit="1"/>
              </p:cNvSpPr>
              <p:nvPr/>
            </p:nvSpPr>
            <p:spPr>
              <a:xfrm>
                <a:off x="1305453" y="4251314"/>
                <a:ext cx="649415" cy="610316"/>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2" name="Rechteck 21">
                <a:extLst>
                  <a:ext uri="{FF2B5EF4-FFF2-40B4-BE49-F238E27FC236}">
                    <a16:creationId xmlns:a16="http://schemas.microsoft.com/office/drawing/2014/main" id="{C1A68A82-06E0-A542-A32F-62DFF646C3D1}"/>
                  </a:ext>
                </a:extLst>
              </p:cNvPr>
              <p:cNvSpPr/>
              <p:nvPr/>
            </p:nvSpPr>
            <p:spPr>
              <a:xfrm>
                <a:off x="3413138" y="4258453"/>
                <a:ext cx="649415" cy="6103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𝑋</m:t>
                          </m:r>
                        </m:e>
                        <m:sub>
                          <m:r>
                            <a:rPr lang="de-DE" b="0" i="1" smtClean="0">
                              <a:solidFill>
                                <a:schemeClr val="tx1"/>
                              </a:solidFill>
                              <a:latin typeface="Cambria Math" panose="02040503050406030204" pitchFamily="18" charset="0"/>
                            </a:rPr>
                            <m:t>𝐶𝑂𝑁</m:t>
                          </m:r>
                        </m:sub>
                      </m:sSub>
                    </m:oMath>
                  </m:oMathPara>
                </a14:m>
                <a:endParaRPr lang="de-DE" dirty="0">
                  <a:solidFill>
                    <a:schemeClr val="tx1"/>
                  </a:solidFill>
                </a:endParaRPr>
              </a:p>
            </p:txBody>
          </p:sp>
        </mc:Choice>
        <mc:Fallback xmlns="">
          <p:sp>
            <p:nvSpPr>
              <p:cNvPr id="22" name="Rechteck 21">
                <a:extLst>
                  <a:ext uri="{FF2B5EF4-FFF2-40B4-BE49-F238E27FC236}">
                    <a16:creationId xmlns:a16="http://schemas.microsoft.com/office/drawing/2014/main" id="{C1A68A82-06E0-A542-A32F-62DFF646C3D1}"/>
                  </a:ext>
                </a:extLst>
              </p:cNvPr>
              <p:cNvSpPr>
                <a:spLocks noRot="1" noChangeAspect="1" noMove="1" noResize="1" noEditPoints="1" noAdjustHandles="1" noChangeArrowheads="1" noChangeShapeType="1" noTextEdit="1"/>
              </p:cNvSpPr>
              <p:nvPr/>
            </p:nvSpPr>
            <p:spPr>
              <a:xfrm>
                <a:off x="3413138" y="4258453"/>
                <a:ext cx="649415" cy="610316"/>
              </a:xfrm>
              <a:prstGeom prst="rect">
                <a:avLst/>
              </a:prstGeom>
              <a:blipFill>
                <a:blip r:embed="rId4"/>
                <a:stretch>
                  <a:fillRect l="-377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3" name="Rechteck 22">
                <a:extLst>
                  <a:ext uri="{FF2B5EF4-FFF2-40B4-BE49-F238E27FC236}">
                    <a16:creationId xmlns:a16="http://schemas.microsoft.com/office/drawing/2014/main" id="{0F241458-5274-E541-8353-D1FFA92CD5D5}"/>
                  </a:ext>
                </a:extLst>
              </p:cNvPr>
              <p:cNvSpPr/>
              <p:nvPr/>
            </p:nvSpPr>
            <p:spPr>
              <a:xfrm>
                <a:off x="5564651" y="4258453"/>
                <a:ext cx="649415" cy="6103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𝑋</m:t>
                          </m:r>
                        </m:e>
                        <m:sub>
                          <m:r>
                            <a:rPr lang="de-DE" b="0" i="1" smtClean="0">
                              <a:solidFill>
                                <a:schemeClr val="tx1"/>
                              </a:solidFill>
                              <a:latin typeface="Cambria Math" panose="02040503050406030204" pitchFamily="18" charset="0"/>
                            </a:rPr>
                            <m:t>𝑃𝑆</m:t>
                          </m:r>
                        </m:sub>
                      </m:sSub>
                    </m:oMath>
                  </m:oMathPara>
                </a14:m>
                <a:endParaRPr lang="de-DE" dirty="0">
                  <a:solidFill>
                    <a:schemeClr val="tx1"/>
                  </a:solidFill>
                </a:endParaRPr>
              </a:p>
            </p:txBody>
          </p:sp>
        </mc:Choice>
        <mc:Fallback xmlns="">
          <p:sp>
            <p:nvSpPr>
              <p:cNvPr id="23" name="Rechteck 22">
                <a:extLst>
                  <a:ext uri="{FF2B5EF4-FFF2-40B4-BE49-F238E27FC236}">
                    <a16:creationId xmlns:a16="http://schemas.microsoft.com/office/drawing/2014/main" id="{0F241458-5274-E541-8353-D1FFA92CD5D5}"/>
                  </a:ext>
                </a:extLst>
              </p:cNvPr>
              <p:cNvSpPr>
                <a:spLocks noRot="1" noChangeAspect="1" noMove="1" noResize="1" noEditPoints="1" noAdjustHandles="1" noChangeArrowheads="1" noChangeShapeType="1" noTextEdit="1"/>
              </p:cNvSpPr>
              <p:nvPr/>
            </p:nvSpPr>
            <p:spPr>
              <a:xfrm>
                <a:off x="5564651" y="4258453"/>
                <a:ext cx="649415" cy="610316"/>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23">
                <a:extLst>
                  <a:ext uri="{FF2B5EF4-FFF2-40B4-BE49-F238E27FC236}">
                    <a16:creationId xmlns:a16="http://schemas.microsoft.com/office/drawing/2014/main" id="{1922D820-586B-A641-940C-2ECE07B8D880}"/>
                  </a:ext>
                </a:extLst>
              </p:cNvPr>
              <p:cNvSpPr/>
              <p:nvPr/>
            </p:nvSpPr>
            <p:spPr>
              <a:xfrm>
                <a:off x="7607496" y="4260725"/>
                <a:ext cx="649415" cy="6103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𝑋</m:t>
                          </m:r>
                        </m:e>
                        <m:sub>
                          <m:r>
                            <a:rPr lang="de-DE" b="0" i="1" smtClean="0">
                              <a:solidFill>
                                <a:schemeClr val="tx1"/>
                              </a:solidFill>
                              <a:latin typeface="Cambria Math" panose="02040503050406030204" pitchFamily="18" charset="0"/>
                            </a:rPr>
                            <m:t>𝐸𝑋</m:t>
                          </m:r>
                        </m:sub>
                      </m:sSub>
                    </m:oMath>
                  </m:oMathPara>
                </a14:m>
                <a:endParaRPr lang="de-DE" dirty="0">
                  <a:solidFill>
                    <a:schemeClr val="tx1"/>
                  </a:solidFill>
                </a:endParaRPr>
              </a:p>
            </p:txBody>
          </p:sp>
        </mc:Choice>
        <mc:Fallback xmlns="">
          <p:sp>
            <p:nvSpPr>
              <p:cNvPr id="24" name="Rechteck 23">
                <a:extLst>
                  <a:ext uri="{FF2B5EF4-FFF2-40B4-BE49-F238E27FC236}">
                    <a16:creationId xmlns:a16="http://schemas.microsoft.com/office/drawing/2014/main" id="{1922D820-586B-A641-940C-2ECE07B8D880}"/>
                  </a:ext>
                </a:extLst>
              </p:cNvPr>
              <p:cNvSpPr>
                <a:spLocks noRot="1" noChangeAspect="1" noMove="1" noResize="1" noEditPoints="1" noAdjustHandles="1" noChangeArrowheads="1" noChangeShapeType="1" noTextEdit="1"/>
              </p:cNvSpPr>
              <p:nvPr/>
            </p:nvSpPr>
            <p:spPr>
              <a:xfrm>
                <a:off x="7607496" y="4260725"/>
                <a:ext cx="649415" cy="610316"/>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25">
                <a:extLst>
                  <a:ext uri="{FF2B5EF4-FFF2-40B4-BE49-F238E27FC236}">
                    <a16:creationId xmlns:a16="http://schemas.microsoft.com/office/drawing/2014/main" id="{3007B58B-7F9F-544D-B2B7-9F7029A759F9}"/>
                  </a:ext>
                </a:extLst>
              </p:cNvPr>
              <p:cNvSpPr/>
              <p:nvPr/>
            </p:nvSpPr>
            <p:spPr>
              <a:xfrm>
                <a:off x="9411144" y="4251314"/>
                <a:ext cx="649415" cy="6103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𝑋</m:t>
                          </m:r>
                        </m:e>
                        <m:sub>
                          <m:r>
                            <a:rPr lang="de-DE" b="0" i="1" smtClean="0">
                              <a:solidFill>
                                <a:schemeClr val="tx1"/>
                              </a:solidFill>
                              <a:latin typeface="Cambria Math" panose="02040503050406030204" pitchFamily="18" charset="0"/>
                            </a:rPr>
                            <m:t>𝐴𝐺</m:t>
                          </m:r>
                        </m:sub>
                      </m:sSub>
                    </m:oMath>
                  </m:oMathPara>
                </a14:m>
                <a:endParaRPr lang="de-DE" dirty="0">
                  <a:solidFill>
                    <a:schemeClr val="tx1"/>
                  </a:solidFill>
                </a:endParaRPr>
              </a:p>
            </p:txBody>
          </p:sp>
        </mc:Choice>
        <mc:Fallback xmlns="">
          <p:sp>
            <p:nvSpPr>
              <p:cNvPr id="26" name="Rechteck 25">
                <a:extLst>
                  <a:ext uri="{FF2B5EF4-FFF2-40B4-BE49-F238E27FC236}">
                    <a16:creationId xmlns:a16="http://schemas.microsoft.com/office/drawing/2014/main" id="{3007B58B-7F9F-544D-B2B7-9F7029A759F9}"/>
                  </a:ext>
                </a:extLst>
              </p:cNvPr>
              <p:cNvSpPr>
                <a:spLocks noRot="1" noChangeAspect="1" noMove="1" noResize="1" noEditPoints="1" noAdjustHandles="1" noChangeArrowheads="1" noChangeShapeType="1" noTextEdit="1"/>
              </p:cNvSpPr>
              <p:nvPr/>
            </p:nvSpPr>
            <p:spPr>
              <a:xfrm>
                <a:off x="9411144" y="4251314"/>
                <a:ext cx="649415" cy="610316"/>
              </a:xfrm>
              <a:prstGeom prst="rect">
                <a:avLst/>
              </a:prstGeom>
              <a:blipFill>
                <a:blip r:embed="rId7"/>
                <a:stretch>
                  <a:fillRect/>
                </a:stretch>
              </a:blipFill>
            </p:spPr>
            <p:txBody>
              <a:bodyPr/>
              <a:lstStyle/>
              <a:p>
                <a:r>
                  <a:rPr lang="de-DE">
                    <a:noFill/>
                  </a:rPr>
                  <a:t> </a:t>
                </a:r>
              </a:p>
            </p:txBody>
          </p:sp>
        </mc:Fallback>
      </mc:AlternateContent>
      <p:cxnSp>
        <p:nvCxnSpPr>
          <p:cNvPr id="11" name="Gerade Verbindung mit Pfeil 10">
            <a:extLst>
              <a:ext uri="{FF2B5EF4-FFF2-40B4-BE49-F238E27FC236}">
                <a16:creationId xmlns:a16="http://schemas.microsoft.com/office/drawing/2014/main" id="{7E2C0978-0BF1-9346-A871-40620DA26AA8}"/>
              </a:ext>
            </a:extLst>
          </p:cNvPr>
          <p:cNvCxnSpPr>
            <a:stCxn id="3" idx="4"/>
            <a:endCxn id="5" idx="0"/>
          </p:cNvCxnSpPr>
          <p:nvPr/>
        </p:nvCxnSpPr>
        <p:spPr>
          <a:xfrm flipH="1">
            <a:off x="1630161" y="3347682"/>
            <a:ext cx="1" cy="90363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3B2F8F77-8559-C34B-A18B-F224D7A5633C}"/>
              </a:ext>
            </a:extLst>
          </p:cNvPr>
          <p:cNvCxnSpPr>
            <a:stCxn id="6" idx="4"/>
            <a:endCxn id="22" idx="0"/>
          </p:cNvCxnSpPr>
          <p:nvPr/>
        </p:nvCxnSpPr>
        <p:spPr>
          <a:xfrm>
            <a:off x="3737846" y="3356992"/>
            <a:ext cx="0" cy="90146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23D3A690-A4C7-D540-BDF3-33F1828FFBBD}"/>
              </a:ext>
            </a:extLst>
          </p:cNvPr>
          <p:cNvCxnSpPr>
            <a:stCxn id="7" idx="4"/>
            <a:endCxn id="23" idx="0"/>
          </p:cNvCxnSpPr>
          <p:nvPr/>
        </p:nvCxnSpPr>
        <p:spPr>
          <a:xfrm flipH="1">
            <a:off x="5889359" y="3347682"/>
            <a:ext cx="7169" cy="91077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63EC18C0-032C-484A-B6E4-0504844D94F8}"/>
              </a:ext>
            </a:extLst>
          </p:cNvPr>
          <p:cNvCxnSpPr>
            <a:stCxn id="9" idx="4"/>
            <a:endCxn id="24" idx="0"/>
          </p:cNvCxnSpPr>
          <p:nvPr/>
        </p:nvCxnSpPr>
        <p:spPr>
          <a:xfrm>
            <a:off x="7932204" y="3356992"/>
            <a:ext cx="0" cy="90373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3F96C821-8050-C34D-8F5F-EAF8D971E49F}"/>
              </a:ext>
            </a:extLst>
          </p:cNvPr>
          <p:cNvCxnSpPr>
            <a:stCxn id="8" idx="4"/>
            <a:endCxn id="26" idx="0"/>
          </p:cNvCxnSpPr>
          <p:nvPr/>
        </p:nvCxnSpPr>
        <p:spPr>
          <a:xfrm>
            <a:off x="9735852" y="3347681"/>
            <a:ext cx="0" cy="90363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Rechteck 39">
            <a:extLst>
              <a:ext uri="{FF2B5EF4-FFF2-40B4-BE49-F238E27FC236}">
                <a16:creationId xmlns:a16="http://schemas.microsoft.com/office/drawing/2014/main" id="{F3EA0E62-6EC6-A74A-AF8C-ADC6F5952B05}"/>
              </a:ext>
            </a:extLst>
          </p:cNvPr>
          <p:cNvSpPr/>
          <p:nvPr/>
        </p:nvSpPr>
        <p:spPr>
          <a:xfrm>
            <a:off x="9769680" y="3481015"/>
            <a:ext cx="2422319" cy="4227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tx1"/>
                </a:solidFill>
              </a:rPr>
              <a:t>2 Korrespondenzregeln</a:t>
            </a:r>
          </a:p>
        </p:txBody>
      </p:sp>
      <p:cxnSp>
        <p:nvCxnSpPr>
          <p:cNvPr id="27" name="Gerade Verbindung mit Pfeil 24">
            <a:extLst>
              <a:ext uri="{FF2B5EF4-FFF2-40B4-BE49-F238E27FC236}">
                <a16:creationId xmlns:a16="http://schemas.microsoft.com/office/drawing/2014/main" id="{07B17633-08E7-8D43-A550-A05D0D6AEDA0}"/>
              </a:ext>
            </a:extLst>
          </p:cNvPr>
          <p:cNvCxnSpPr>
            <a:cxnSpLocks/>
          </p:cNvCxnSpPr>
          <p:nvPr/>
        </p:nvCxnSpPr>
        <p:spPr>
          <a:xfrm rot="16200000" flipH="1">
            <a:off x="4714237" y="1729386"/>
            <a:ext cx="4655" cy="6302042"/>
          </a:xfrm>
          <a:prstGeom prst="curvedConnector3">
            <a:avLst>
              <a:gd name="adj1" fmla="val 20298174"/>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DB7CC105-2A97-0946-9C10-3BBC8E16E3CB}"/>
              </a:ext>
            </a:extLst>
          </p:cNvPr>
          <p:cNvSpPr txBox="1"/>
          <p:nvPr/>
        </p:nvSpPr>
        <p:spPr>
          <a:xfrm>
            <a:off x="5414610" y="1641696"/>
            <a:ext cx="300082" cy="369332"/>
          </a:xfrm>
          <a:prstGeom prst="rect">
            <a:avLst/>
          </a:prstGeom>
          <a:noFill/>
        </p:spPr>
        <p:txBody>
          <a:bodyPr wrap="none" rtlCol="0">
            <a:spAutoFit/>
          </a:bodyPr>
          <a:lstStyle/>
          <a:p>
            <a:r>
              <a:rPr lang="de-DE" dirty="0"/>
              <a:t>+</a:t>
            </a:r>
          </a:p>
        </p:txBody>
      </p:sp>
      <p:sp>
        <p:nvSpPr>
          <p:cNvPr id="31" name="Textfeld 30">
            <a:extLst>
              <a:ext uri="{FF2B5EF4-FFF2-40B4-BE49-F238E27FC236}">
                <a16:creationId xmlns:a16="http://schemas.microsoft.com/office/drawing/2014/main" id="{DE71AD7A-96AF-484E-A79E-3F0BB0B6C65A}"/>
              </a:ext>
            </a:extLst>
          </p:cNvPr>
          <p:cNvSpPr txBox="1"/>
          <p:nvPr/>
        </p:nvSpPr>
        <p:spPr>
          <a:xfrm>
            <a:off x="4373868" y="5845540"/>
            <a:ext cx="300082" cy="369332"/>
          </a:xfrm>
          <a:prstGeom prst="rect">
            <a:avLst/>
          </a:prstGeom>
          <a:noFill/>
        </p:spPr>
        <p:txBody>
          <a:bodyPr wrap="none" rtlCol="0">
            <a:spAutoFit/>
          </a:bodyPr>
          <a:lstStyle/>
          <a:p>
            <a:r>
              <a:rPr lang="de-DE" dirty="0"/>
              <a:t>+</a:t>
            </a:r>
          </a:p>
        </p:txBody>
      </p:sp>
      <p:sp>
        <p:nvSpPr>
          <p:cNvPr id="38" name="Textfeld 37">
            <a:extLst>
              <a:ext uri="{FF2B5EF4-FFF2-40B4-BE49-F238E27FC236}">
                <a16:creationId xmlns:a16="http://schemas.microsoft.com/office/drawing/2014/main" id="{6075D394-523E-EF4A-A6BA-9CE7EA7BF014}"/>
              </a:ext>
            </a:extLst>
          </p:cNvPr>
          <p:cNvSpPr txBox="1"/>
          <p:nvPr/>
        </p:nvSpPr>
        <p:spPr>
          <a:xfrm>
            <a:off x="5507886" y="5219908"/>
            <a:ext cx="300082" cy="369332"/>
          </a:xfrm>
          <a:prstGeom prst="rect">
            <a:avLst/>
          </a:prstGeom>
          <a:noFill/>
        </p:spPr>
        <p:txBody>
          <a:bodyPr wrap="none" rtlCol="0">
            <a:spAutoFit/>
          </a:bodyPr>
          <a:lstStyle/>
          <a:p>
            <a:r>
              <a:rPr lang="de-DE" dirty="0"/>
              <a:t>+</a:t>
            </a:r>
          </a:p>
        </p:txBody>
      </p:sp>
      <p:cxnSp>
        <p:nvCxnSpPr>
          <p:cNvPr id="41" name="Gerade Verbindung mit Pfeil 44">
            <a:extLst>
              <a:ext uri="{FF2B5EF4-FFF2-40B4-BE49-F238E27FC236}">
                <a16:creationId xmlns:a16="http://schemas.microsoft.com/office/drawing/2014/main" id="{FD791E22-9C30-6C46-92A1-566443F0CAC1}"/>
              </a:ext>
            </a:extLst>
          </p:cNvPr>
          <p:cNvCxnSpPr>
            <a:cxnSpLocks/>
          </p:cNvCxnSpPr>
          <p:nvPr/>
        </p:nvCxnSpPr>
        <p:spPr>
          <a:xfrm rot="5400000" flipH="1" flipV="1">
            <a:off x="5796693" y="2769653"/>
            <a:ext cx="4655" cy="4194358"/>
          </a:xfrm>
          <a:prstGeom prst="curvedConnector3">
            <a:avLst>
              <a:gd name="adj1" fmla="val -1037652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55">
            <a:extLst>
              <a:ext uri="{FF2B5EF4-FFF2-40B4-BE49-F238E27FC236}">
                <a16:creationId xmlns:a16="http://schemas.microsoft.com/office/drawing/2014/main" id="{AAB20C4C-B84A-B044-B7A5-75828D4D36EA}"/>
              </a:ext>
            </a:extLst>
          </p:cNvPr>
          <p:cNvCxnSpPr>
            <a:cxnSpLocks/>
            <a:stCxn id="23" idx="2"/>
            <a:endCxn id="26" idx="2"/>
          </p:cNvCxnSpPr>
          <p:nvPr/>
        </p:nvCxnSpPr>
        <p:spPr>
          <a:xfrm rot="5400000" flipH="1" flipV="1">
            <a:off x="7809035" y="2941953"/>
            <a:ext cx="7139" cy="3846493"/>
          </a:xfrm>
          <a:prstGeom prst="curvedConnector3">
            <a:avLst>
              <a:gd name="adj1" fmla="val -576383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Textfeld 52">
            <a:extLst>
              <a:ext uri="{FF2B5EF4-FFF2-40B4-BE49-F238E27FC236}">
                <a16:creationId xmlns:a16="http://schemas.microsoft.com/office/drawing/2014/main" id="{9F4393F8-1B22-E64A-B6F9-6BA95B20ADA0}"/>
              </a:ext>
            </a:extLst>
          </p:cNvPr>
          <p:cNvSpPr txBox="1"/>
          <p:nvPr/>
        </p:nvSpPr>
        <p:spPr>
          <a:xfrm>
            <a:off x="7824192" y="5291916"/>
            <a:ext cx="255198" cy="369332"/>
          </a:xfrm>
          <a:prstGeom prst="rect">
            <a:avLst/>
          </a:prstGeom>
          <a:noFill/>
        </p:spPr>
        <p:txBody>
          <a:bodyPr wrap="none" rtlCol="0">
            <a:spAutoFit/>
          </a:bodyPr>
          <a:lstStyle/>
          <a:p>
            <a:r>
              <a:rPr lang="de-DE" dirty="0"/>
              <a:t>-</a:t>
            </a:r>
          </a:p>
        </p:txBody>
      </p:sp>
      <p:sp>
        <p:nvSpPr>
          <p:cNvPr id="54" name="Rechteck 53">
            <a:extLst>
              <a:ext uri="{FF2B5EF4-FFF2-40B4-BE49-F238E27FC236}">
                <a16:creationId xmlns:a16="http://schemas.microsoft.com/office/drawing/2014/main" id="{5CB03B51-DD01-7942-BD1B-808DDEB74F28}"/>
              </a:ext>
            </a:extLst>
          </p:cNvPr>
          <p:cNvSpPr/>
          <p:nvPr/>
        </p:nvSpPr>
        <p:spPr>
          <a:xfrm>
            <a:off x="135521" y="5238492"/>
            <a:ext cx="1571397" cy="4227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tx1"/>
                </a:solidFill>
              </a:rPr>
              <a:t>3 Vorhersagen</a:t>
            </a:r>
          </a:p>
        </p:txBody>
      </p:sp>
    </p:spTree>
    <p:extLst>
      <p:ext uri="{BB962C8B-B14F-4D97-AF65-F5344CB8AC3E}">
        <p14:creationId xmlns:p14="http://schemas.microsoft.com/office/powerpoint/2010/main" val="3037977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2.2 Konstruktvalidität: Testebene</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21</a:t>
            </a:fld>
            <a:endParaRPr lang="de-DE" altLang="en-US"/>
          </a:p>
        </p:txBody>
      </p:sp>
      <p:pic>
        <p:nvPicPr>
          <p:cNvPr id="6" name="Grafik 5">
            <a:extLst>
              <a:ext uri="{FF2B5EF4-FFF2-40B4-BE49-F238E27FC236}">
                <a16:creationId xmlns:a16="http://schemas.microsoft.com/office/drawing/2014/main" id="{98A88AD6-F3A8-1E46-B745-363894D95E8B}"/>
              </a:ext>
            </a:extLst>
          </p:cNvPr>
          <p:cNvPicPr>
            <a:picLocks noChangeAspect="1"/>
          </p:cNvPicPr>
          <p:nvPr/>
        </p:nvPicPr>
        <p:blipFill>
          <a:blip r:embed="rId3"/>
          <a:stretch>
            <a:fillRect/>
          </a:stretch>
        </p:blipFill>
        <p:spPr>
          <a:xfrm>
            <a:off x="838200" y="1504216"/>
            <a:ext cx="9017000" cy="3022600"/>
          </a:xfrm>
          <a:prstGeom prst="rect">
            <a:avLst/>
          </a:prstGeom>
        </p:spPr>
      </p:pic>
      <p:sp>
        <p:nvSpPr>
          <p:cNvPr id="7" name="Textfeld 6">
            <a:extLst>
              <a:ext uri="{FF2B5EF4-FFF2-40B4-BE49-F238E27FC236}">
                <a16:creationId xmlns:a16="http://schemas.microsoft.com/office/drawing/2014/main" id="{40F0A849-4C80-D242-AAB7-7E2DE4AF4534}"/>
              </a:ext>
            </a:extLst>
          </p:cNvPr>
          <p:cNvSpPr txBox="1"/>
          <p:nvPr/>
        </p:nvSpPr>
        <p:spPr>
          <a:xfrm>
            <a:off x="6333544" y="5156748"/>
            <a:ext cx="5998403" cy="369332"/>
          </a:xfrm>
          <a:prstGeom prst="rect">
            <a:avLst/>
          </a:prstGeom>
          <a:noFill/>
        </p:spPr>
        <p:txBody>
          <a:bodyPr wrap="square" rtlCol="0">
            <a:spAutoFit/>
          </a:bodyPr>
          <a:lstStyle/>
          <a:p>
            <a:r>
              <a:rPr lang="de-DE" dirty="0"/>
              <a:t>(Ausschnitt aus Tabelle 7 aus Soto, Napolitano, et al., 2021)</a:t>
            </a:r>
          </a:p>
        </p:txBody>
      </p:sp>
      <p:sp>
        <p:nvSpPr>
          <p:cNvPr id="8" name="Abgerundetes Rechteck 7">
            <a:extLst>
              <a:ext uri="{FF2B5EF4-FFF2-40B4-BE49-F238E27FC236}">
                <a16:creationId xmlns:a16="http://schemas.microsoft.com/office/drawing/2014/main" id="{47C0620D-FCD8-C74D-9702-649330853CFE}"/>
              </a:ext>
            </a:extLst>
          </p:cNvPr>
          <p:cNvSpPr/>
          <p:nvPr/>
        </p:nvSpPr>
        <p:spPr>
          <a:xfrm>
            <a:off x="4079776" y="3212976"/>
            <a:ext cx="360040" cy="288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Abgerundetes Rechteck 8">
            <a:extLst>
              <a:ext uri="{FF2B5EF4-FFF2-40B4-BE49-F238E27FC236}">
                <a16:creationId xmlns:a16="http://schemas.microsoft.com/office/drawing/2014/main" id="{7144DD3B-69F9-5940-8FFB-83D4D68348C4}"/>
              </a:ext>
            </a:extLst>
          </p:cNvPr>
          <p:cNvSpPr/>
          <p:nvPr/>
        </p:nvSpPr>
        <p:spPr>
          <a:xfrm>
            <a:off x="6333544" y="2420888"/>
            <a:ext cx="3796120" cy="234138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Abgerundetes Rechteck 9">
            <a:extLst>
              <a:ext uri="{FF2B5EF4-FFF2-40B4-BE49-F238E27FC236}">
                <a16:creationId xmlns:a16="http://schemas.microsoft.com/office/drawing/2014/main" id="{17FF97C0-C7B2-5046-A985-2A5526C33F32}"/>
              </a:ext>
            </a:extLst>
          </p:cNvPr>
          <p:cNvSpPr/>
          <p:nvPr/>
        </p:nvSpPr>
        <p:spPr>
          <a:xfrm>
            <a:off x="5303912" y="3501008"/>
            <a:ext cx="360040" cy="288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Abgerundetes Rechteck 11">
            <a:extLst>
              <a:ext uri="{FF2B5EF4-FFF2-40B4-BE49-F238E27FC236}">
                <a16:creationId xmlns:a16="http://schemas.microsoft.com/office/drawing/2014/main" id="{6F1DE7EE-58CF-FD4B-8F48-0F33A3380A0D}"/>
              </a:ext>
            </a:extLst>
          </p:cNvPr>
          <p:cNvSpPr/>
          <p:nvPr/>
        </p:nvSpPr>
        <p:spPr>
          <a:xfrm>
            <a:off x="4079776" y="4024496"/>
            <a:ext cx="360040" cy="26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A2740327-A04C-784F-AB3A-6357529A411E}"/>
              </a:ext>
            </a:extLst>
          </p:cNvPr>
          <p:cNvSpPr txBox="1"/>
          <p:nvPr/>
        </p:nvSpPr>
        <p:spPr>
          <a:xfrm>
            <a:off x="1356360" y="7345680"/>
            <a:ext cx="184731" cy="369332"/>
          </a:xfrm>
          <a:prstGeom prst="rect">
            <a:avLst/>
          </a:prstGeom>
          <a:noFill/>
        </p:spPr>
        <p:txBody>
          <a:bodyPr wrap="none" rtlCol="0">
            <a:spAutoFit/>
          </a:bodyPr>
          <a:lstStyle/>
          <a:p>
            <a:endParaRPr lang="de-DE" dirty="0"/>
          </a:p>
        </p:txBody>
      </p:sp>
      <p:sp>
        <p:nvSpPr>
          <p:cNvPr id="14" name="Textfeld 13">
            <a:extLst>
              <a:ext uri="{FF2B5EF4-FFF2-40B4-BE49-F238E27FC236}">
                <a16:creationId xmlns:a16="http://schemas.microsoft.com/office/drawing/2014/main" id="{600A9A48-86B7-3444-A640-A28507DC9F9A}"/>
              </a:ext>
            </a:extLst>
          </p:cNvPr>
          <p:cNvSpPr txBox="1"/>
          <p:nvPr/>
        </p:nvSpPr>
        <p:spPr>
          <a:xfrm>
            <a:off x="168608" y="5891103"/>
            <a:ext cx="11043664" cy="400110"/>
          </a:xfrm>
          <a:prstGeom prst="rect">
            <a:avLst/>
          </a:prstGeom>
          <a:noFill/>
        </p:spPr>
        <p:txBody>
          <a:bodyPr wrap="none" rtlCol="0">
            <a:spAutoFit/>
          </a:bodyPr>
          <a:lstStyle/>
          <a:p>
            <a:r>
              <a:rPr lang="de-DE" sz="2000" dirty="0">
                <a:solidFill>
                  <a:srgbClr val="0070C0"/>
                </a:solidFill>
                <a:latin typeface="Arial" panose="020B0604020202020204" pitchFamily="34" charset="0"/>
                <a:cs typeface="Arial" panose="020B0604020202020204" pitchFamily="34" charset="0"/>
              </a:rPr>
              <a:t>Ziel: Übereinstimmung zwischen theoretischen Vorhersagen und empirischen Beobachtungen    </a:t>
            </a:r>
          </a:p>
        </p:txBody>
      </p:sp>
      <p:sp>
        <p:nvSpPr>
          <p:cNvPr id="13" name="Rechteck 12">
            <a:extLst>
              <a:ext uri="{FF2B5EF4-FFF2-40B4-BE49-F238E27FC236}">
                <a16:creationId xmlns:a16="http://schemas.microsoft.com/office/drawing/2014/main" id="{2126AD67-343D-624D-86F7-B0935760CD9B}"/>
              </a:ext>
            </a:extLst>
          </p:cNvPr>
          <p:cNvSpPr/>
          <p:nvPr/>
        </p:nvSpPr>
        <p:spPr>
          <a:xfrm>
            <a:off x="135521" y="5238492"/>
            <a:ext cx="4363117" cy="4227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tx1"/>
                </a:solidFill>
              </a:rPr>
              <a:t>4 Überprüfung des nomologischen Netzes</a:t>
            </a:r>
          </a:p>
        </p:txBody>
      </p:sp>
    </p:spTree>
    <p:extLst>
      <p:ext uri="{BB962C8B-B14F-4D97-AF65-F5344CB8AC3E}">
        <p14:creationId xmlns:p14="http://schemas.microsoft.com/office/powerpoint/2010/main" val="1850995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b="1" u="sng" dirty="0">
                <a:sym typeface="Symbol" pitchFamily="2" charset="2"/>
              </a:rPr>
              <a:t>Analysen auf Testebene</a:t>
            </a:r>
            <a:endParaRPr lang="de-DE" b="1" dirty="0">
              <a:sym typeface="Symbol" pitchFamily="2" charset="2"/>
            </a:endParaRPr>
          </a:p>
          <a:p>
            <a:pPr lvl="1"/>
            <a:r>
              <a:rPr lang="de-DE" dirty="0">
                <a:solidFill>
                  <a:schemeClr val="bg2">
                    <a:lumMod val="50000"/>
                  </a:schemeClr>
                </a:solidFill>
                <a:sym typeface="Symbol" pitchFamily="2" charset="2"/>
              </a:rPr>
              <a:t>Empirische Überprüfung von Zusammenhangsannahmen latenter Konstrukte</a:t>
            </a:r>
          </a:p>
          <a:p>
            <a:pPr lvl="1"/>
            <a:r>
              <a:rPr lang="de-DE" dirty="0">
                <a:solidFill>
                  <a:schemeClr val="bg2">
                    <a:lumMod val="50000"/>
                  </a:schemeClr>
                </a:solidFill>
                <a:sym typeface="Symbol" pitchFamily="2" charset="2"/>
              </a:rPr>
              <a:t>Werden die Zusammenhangsannahmen auf der beobachteten Ebene wiedergefunden?</a:t>
            </a:r>
          </a:p>
          <a:p>
            <a:pPr lvl="2"/>
            <a:r>
              <a:rPr lang="de-DE" dirty="0">
                <a:solidFill>
                  <a:schemeClr val="bg2">
                    <a:lumMod val="50000"/>
                  </a:schemeClr>
                </a:solidFill>
                <a:sym typeface="Symbol" pitchFamily="2" charset="2"/>
              </a:rPr>
              <a:t>Nomologisches Netzwerk</a:t>
            </a:r>
          </a:p>
          <a:p>
            <a:endParaRPr lang="de-DE" dirty="0">
              <a:sym typeface="Symbol" pitchFamily="2" charset="2"/>
            </a:endParaRPr>
          </a:p>
          <a:p>
            <a:r>
              <a:rPr lang="de-DE" u="sng" dirty="0">
                <a:sym typeface="Symbol" pitchFamily="2" charset="2"/>
              </a:rPr>
              <a:t>Weitere Methoden</a:t>
            </a:r>
          </a:p>
          <a:p>
            <a:pPr lvl="1"/>
            <a:r>
              <a:rPr lang="de-DE" dirty="0">
                <a:sym typeface="Symbol" pitchFamily="2" charset="2"/>
              </a:rPr>
              <a:t>Experimentelle Ansätze</a:t>
            </a:r>
          </a:p>
          <a:p>
            <a:pPr lvl="2"/>
            <a:r>
              <a:rPr lang="de-DE" dirty="0">
                <a:sym typeface="Symbol" pitchFamily="2" charset="2"/>
              </a:rPr>
              <a:t>Konstrukt als abhängige Variable (AV)</a:t>
            </a:r>
          </a:p>
          <a:p>
            <a:pPr lvl="2"/>
            <a:r>
              <a:rPr lang="de-DE" dirty="0">
                <a:sym typeface="Symbol" pitchFamily="2" charset="2"/>
              </a:rPr>
              <a:t>Konstrukt als unabhängige Variable (UV)</a:t>
            </a:r>
          </a:p>
          <a:p>
            <a:pPr lvl="1"/>
            <a:r>
              <a:rPr lang="de-DE" dirty="0">
                <a:sym typeface="Symbol" pitchFamily="2" charset="2"/>
              </a:rPr>
              <a:t>Korrelative Ansätze</a:t>
            </a:r>
          </a:p>
          <a:p>
            <a:pPr lvl="2"/>
            <a:r>
              <a:rPr lang="de-DE" dirty="0">
                <a:sym typeface="Symbol" pitchFamily="2" charset="2"/>
              </a:rPr>
              <a:t>Konvergente Validität</a:t>
            </a:r>
          </a:p>
          <a:p>
            <a:pPr lvl="2"/>
            <a:r>
              <a:rPr lang="de-DE" dirty="0">
                <a:sym typeface="Symbol" pitchFamily="2" charset="2"/>
              </a:rPr>
              <a:t>Diskriminante Validität</a:t>
            </a:r>
          </a:p>
          <a:p>
            <a:pPr marL="914400" lvl="1" indent="-457200">
              <a:buFont typeface="+mj-lt"/>
              <a:buAutoNum type="arabicPeriod"/>
            </a:pPr>
            <a:endParaRPr lang="de-DE" dirty="0">
              <a:sym typeface="Symbol" pitchFamily="2" charset="2"/>
            </a:endParaRPr>
          </a:p>
          <a:p>
            <a:pPr lvl="1"/>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2.2 Konstruktvalidität: Testebene</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22</a:t>
            </a:fld>
            <a:endParaRPr lang="de-DE" altLang="en-US"/>
          </a:p>
        </p:txBody>
      </p:sp>
      <p:sp>
        <p:nvSpPr>
          <p:cNvPr id="6" name="Rechteck 5">
            <a:extLst>
              <a:ext uri="{FF2B5EF4-FFF2-40B4-BE49-F238E27FC236}">
                <a16:creationId xmlns:a16="http://schemas.microsoft.com/office/drawing/2014/main" id="{FA4F776E-12C7-DE4A-B59E-7DE4B0D6B91B}"/>
              </a:ext>
            </a:extLst>
          </p:cNvPr>
          <p:cNvSpPr/>
          <p:nvPr/>
        </p:nvSpPr>
        <p:spPr>
          <a:xfrm>
            <a:off x="1127448" y="3573016"/>
            <a:ext cx="5112568" cy="93610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5314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b="1" u="sng" dirty="0">
                <a:sym typeface="Symbol" pitchFamily="2" charset="2"/>
              </a:rPr>
              <a:t>Experimentelle Ansätze: Konstrukt als AV</a:t>
            </a:r>
          </a:p>
          <a:p>
            <a:r>
              <a:rPr lang="de-DE" dirty="0">
                <a:sym typeface="Symbol" pitchFamily="2" charset="2"/>
              </a:rPr>
              <a:t>Vorgehen</a:t>
            </a:r>
          </a:p>
          <a:p>
            <a:pPr lvl="1"/>
            <a:r>
              <a:rPr lang="de-DE" dirty="0">
                <a:sym typeface="Symbol" pitchFamily="2" charset="2"/>
              </a:rPr>
              <a:t>Annahme: bestimmte Faktoren (UV) haben einen Effekt auf das interessierende Konstrukt (AV)</a:t>
            </a:r>
          </a:p>
          <a:p>
            <a:pPr lvl="2"/>
            <a:r>
              <a:rPr lang="de-DE" dirty="0">
                <a:sym typeface="Symbol" pitchFamily="2" charset="2"/>
              </a:rPr>
              <a:t>Konstrukt: dasjenige, für welches wir den Test entwickelt haben</a:t>
            </a:r>
          </a:p>
          <a:p>
            <a:pPr lvl="1"/>
            <a:r>
              <a:rPr lang="de-DE" dirty="0">
                <a:sym typeface="Symbol" pitchFamily="2" charset="2"/>
              </a:rPr>
              <a:t>Für den Faktor (UV) nehmen wir eine experimentelle Manipulation vor</a:t>
            </a:r>
          </a:p>
          <a:p>
            <a:pPr lvl="1"/>
            <a:r>
              <a:rPr lang="de-DE" dirty="0">
                <a:sym typeface="Symbol" pitchFamily="2" charset="2"/>
              </a:rPr>
              <a:t>Denn: Variation im Faktor (UV) sollte laut unserer Annahme einen Effekt auf unsere beobachteten Testwerte des Konstruktes haben</a:t>
            </a:r>
          </a:p>
          <a:p>
            <a:pPr lvl="1"/>
            <a:endParaRPr lang="de-DE" dirty="0">
              <a:sym typeface="Symbol" pitchFamily="2" charset="2"/>
            </a:endParaRPr>
          </a:p>
          <a:p>
            <a:pPr lvl="1"/>
            <a:endParaRPr lang="de-DE" dirty="0">
              <a:sym typeface="Symbol" pitchFamily="2" charset="2"/>
            </a:endParaRPr>
          </a:p>
          <a:p>
            <a:pPr lvl="1"/>
            <a:endParaRPr lang="de-DE" dirty="0">
              <a:sym typeface="Symbol" pitchFamily="2" charset="2"/>
            </a:endParaRPr>
          </a:p>
          <a:p>
            <a:pPr lvl="1"/>
            <a:endParaRPr lang="de-DE" dirty="0">
              <a:sym typeface="Symbol" pitchFamily="2" charset="2"/>
            </a:endParaRPr>
          </a:p>
          <a:p>
            <a:pPr lvl="1"/>
            <a:r>
              <a:rPr lang="de-DE" dirty="0"/>
              <a:t>Wenn sich unsere Annahmen empirisch bestätigen, haben wir einen Nachweis für die Konstruktvalidität der Testwerte</a:t>
            </a:r>
          </a:p>
          <a:p>
            <a:pPr lvl="1"/>
            <a:endParaRPr lang="de-DE" dirty="0">
              <a:sym typeface="Symbol" pitchFamily="2" charset="2"/>
            </a:endParaRPr>
          </a:p>
          <a:p>
            <a:pPr marL="457200" lvl="1" indent="0">
              <a:buNone/>
            </a:pPr>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2.2 Konstruktvalidität: Testebene</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23</a:t>
            </a:fld>
            <a:endParaRPr lang="de-DE" altLang="en-US"/>
          </a:p>
        </p:txBody>
      </p:sp>
      <p:sp>
        <p:nvSpPr>
          <p:cNvPr id="3" name="Oval 2">
            <a:extLst>
              <a:ext uri="{FF2B5EF4-FFF2-40B4-BE49-F238E27FC236}">
                <a16:creationId xmlns:a16="http://schemas.microsoft.com/office/drawing/2014/main" id="{5E7033A4-E10C-9D47-8EBE-85720653680A}"/>
              </a:ext>
            </a:extLst>
          </p:cNvPr>
          <p:cNvSpPr/>
          <p:nvPr/>
        </p:nvSpPr>
        <p:spPr>
          <a:xfrm>
            <a:off x="2423592" y="4293096"/>
            <a:ext cx="1512168"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Faktor</a:t>
            </a:r>
          </a:p>
        </p:txBody>
      </p:sp>
      <p:sp>
        <p:nvSpPr>
          <p:cNvPr id="6" name="Oval 5">
            <a:extLst>
              <a:ext uri="{FF2B5EF4-FFF2-40B4-BE49-F238E27FC236}">
                <a16:creationId xmlns:a16="http://schemas.microsoft.com/office/drawing/2014/main" id="{E3969BE2-B589-914F-A219-074162D754D6}"/>
              </a:ext>
            </a:extLst>
          </p:cNvPr>
          <p:cNvSpPr/>
          <p:nvPr/>
        </p:nvSpPr>
        <p:spPr>
          <a:xfrm>
            <a:off x="5303912" y="4293096"/>
            <a:ext cx="1656184"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Konstrukt</a:t>
            </a:r>
          </a:p>
        </p:txBody>
      </p:sp>
      <p:cxnSp>
        <p:nvCxnSpPr>
          <p:cNvPr id="7" name="Gerade Verbindung mit Pfeil 6">
            <a:extLst>
              <a:ext uri="{FF2B5EF4-FFF2-40B4-BE49-F238E27FC236}">
                <a16:creationId xmlns:a16="http://schemas.microsoft.com/office/drawing/2014/main" id="{0D197BC9-93D0-CF4E-860E-CCAFEA9B2231}"/>
              </a:ext>
            </a:extLst>
          </p:cNvPr>
          <p:cNvCxnSpPr>
            <a:stCxn id="3" idx="6"/>
          </p:cNvCxnSpPr>
          <p:nvPr/>
        </p:nvCxnSpPr>
        <p:spPr>
          <a:xfrm>
            <a:off x="3935760" y="4725144"/>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64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b="1" u="sng" dirty="0">
                <a:sym typeface="Symbol" pitchFamily="2" charset="2"/>
              </a:rPr>
              <a:t>Experimentelle Ansätze: Konstrukt als UV</a:t>
            </a:r>
          </a:p>
          <a:p>
            <a:r>
              <a:rPr lang="de-DE" dirty="0">
                <a:sym typeface="Symbol" pitchFamily="2" charset="2"/>
              </a:rPr>
              <a:t>Vorgehen</a:t>
            </a:r>
          </a:p>
          <a:p>
            <a:pPr lvl="1"/>
            <a:r>
              <a:rPr lang="de-DE" dirty="0">
                <a:sym typeface="Symbol" pitchFamily="2" charset="2"/>
              </a:rPr>
              <a:t>Annahme: Interessierendes Konstrukt (UV) hat einen Effekt auf ein anderes Konstrukt (AV)</a:t>
            </a:r>
          </a:p>
          <a:p>
            <a:pPr lvl="1"/>
            <a:r>
              <a:rPr lang="de-DE" dirty="0">
                <a:sym typeface="Symbol" pitchFamily="2" charset="2"/>
              </a:rPr>
              <a:t>Personen mit verschiedenen Skalen-</a:t>
            </a:r>
            <a:r>
              <a:rPr lang="de-DE" dirty="0" err="1">
                <a:sym typeface="Symbol" pitchFamily="2" charset="2"/>
              </a:rPr>
              <a:t>Scores</a:t>
            </a:r>
            <a:r>
              <a:rPr lang="de-DE" dirty="0">
                <a:sym typeface="Symbol" pitchFamily="2" charset="2"/>
              </a:rPr>
              <a:t> sollten in einem Experiment verschiedene Werte auf der AV haben</a:t>
            </a:r>
          </a:p>
          <a:p>
            <a:pPr lvl="1"/>
            <a:r>
              <a:rPr lang="de-DE" dirty="0">
                <a:sym typeface="Symbol" pitchFamily="2" charset="2"/>
              </a:rPr>
              <a:t>Vermutlich vor allem bei stabilen psychologischen Konstrukten relevant</a:t>
            </a:r>
          </a:p>
          <a:p>
            <a:pPr lvl="1"/>
            <a:endParaRPr lang="de-DE" dirty="0">
              <a:sym typeface="Symbol" pitchFamily="2" charset="2"/>
            </a:endParaRPr>
          </a:p>
          <a:p>
            <a:pPr lvl="1"/>
            <a:endParaRPr lang="de-DE" dirty="0">
              <a:sym typeface="Symbol" pitchFamily="2" charset="2"/>
            </a:endParaRPr>
          </a:p>
          <a:p>
            <a:pPr lvl="1"/>
            <a:endParaRPr lang="de-DE" dirty="0">
              <a:sym typeface="Symbol" pitchFamily="2" charset="2"/>
            </a:endParaRPr>
          </a:p>
          <a:p>
            <a:pPr lvl="1"/>
            <a:endParaRPr lang="de-DE" dirty="0">
              <a:sym typeface="Symbol" pitchFamily="2" charset="2"/>
            </a:endParaRPr>
          </a:p>
          <a:p>
            <a:pPr lvl="1"/>
            <a:endParaRPr lang="de-DE" dirty="0"/>
          </a:p>
          <a:p>
            <a:pPr lvl="1"/>
            <a:r>
              <a:rPr lang="de-DE" dirty="0"/>
              <a:t>Wenn sich unsere Annahmen empirisch bestätigen, haben wir einen Nachweis für die Konstruktvalidität der Testwerte</a:t>
            </a:r>
          </a:p>
          <a:p>
            <a:pPr lvl="1"/>
            <a:endParaRPr lang="de-DE" dirty="0">
              <a:sym typeface="Symbol" pitchFamily="2" charset="2"/>
            </a:endParaRPr>
          </a:p>
          <a:p>
            <a:pPr marL="457200" lvl="1" indent="0">
              <a:buNone/>
            </a:pPr>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2.2 Konstruktvalidität: Testebene</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24</a:t>
            </a:fld>
            <a:endParaRPr lang="de-DE" altLang="en-US"/>
          </a:p>
        </p:txBody>
      </p:sp>
      <p:sp>
        <p:nvSpPr>
          <p:cNvPr id="3" name="Oval 2">
            <a:extLst>
              <a:ext uri="{FF2B5EF4-FFF2-40B4-BE49-F238E27FC236}">
                <a16:creationId xmlns:a16="http://schemas.microsoft.com/office/drawing/2014/main" id="{5E7033A4-E10C-9D47-8EBE-85720653680A}"/>
              </a:ext>
            </a:extLst>
          </p:cNvPr>
          <p:cNvSpPr/>
          <p:nvPr/>
        </p:nvSpPr>
        <p:spPr>
          <a:xfrm>
            <a:off x="2279576" y="3861048"/>
            <a:ext cx="1656184"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Konstrukt</a:t>
            </a:r>
          </a:p>
        </p:txBody>
      </p:sp>
      <p:sp>
        <p:nvSpPr>
          <p:cNvPr id="6" name="Oval 5">
            <a:extLst>
              <a:ext uri="{FF2B5EF4-FFF2-40B4-BE49-F238E27FC236}">
                <a16:creationId xmlns:a16="http://schemas.microsoft.com/office/drawing/2014/main" id="{E3969BE2-B589-914F-A219-074162D754D6}"/>
              </a:ext>
            </a:extLst>
          </p:cNvPr>
          <p:cNvSpPr/>
          <p:nvPr/>
        </p:nvSpPr>
        <p:spPr>
          <a:xfrm>
            <a:off x="5303912" y="3861048"/>
            <a:ext cx="1656184"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Anderes Konstrukt</a:t>
            </a:r>
          </a:p>
        </p:txBody>
      </p:sp>
      <p:cxnSp>
        <p:nvCxnSpPr>
          <p:cNvPr id="7" name="Gerade Verbindung mit Pfeil 6">
            <a:extLst>
              <a:ext uri="{FF2B5EF4-FFF2-40B4-BE49-F238E27FC236}">
                <a16:creationId xmlns:a16="http://schemas.microsoft.com/office/drawing/2014/main" id="{0D197BC9-93D0-CF4E-860E-CCAFEA9B2231}"/>
              </a:ext>
            </a:extLst>
          </p:cNvPr>
          <p:cNvCxnSpPr>
            <a:cxnSpLocks/>
            <a:stCxn id="3" idx="6"/>
          </p:cNvCxnSpPr>
          <p:nvPr/>
        </p:nvCxnSpPr>
        <p:spPr>
          <a:xfrm>
            <a:off x="3935760" y="4293096"/>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86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b="1" u="sng" dirty="0">
                <a:sym typeface="Symbol" pitchFamily="2" charset="2"/>
              </a:rPr>
              <a:t>Analysen auf Testebene</a:t>
            </a:r>
            <a:endParaRPr lang="de-DE" b="1" dirty="0">
              <a:sym typeface="Symbol" pitchFamily="2" charset="2"/>
            </a:endParaRPr>
          </a:p>
          <a:p>
            <a:pPr lvl="1"/>
            <a:r>
              <a:rPr lang="de-DE" dirty="0">
                <a:solidFill>
                  <a:schemeClr val="bg2">
                    <a:lumMod val="50000"/>
                  </a:schemeClr>
                </a:solidFill>
                <a:sym typeface="Symbol" pitchFamily="2" charset="2"/>
              </a:rPr>
              <a:t>Empirische Überprüfung von Zusammenhangsannahmen latenter Konstrukte</a:t>
            </a:r>
          </a:p>
          <a:p>
            <a:pPr lvl="1"/>
            <a:r>
              <a:rPr lang="de-DE" dirty="0">
                <a:solidFill>
                  <a:schemeClr val="bg2">
                    <a:lumMod val="50000"/>
                  </a:schemeClr>
                </a:solidFill>
                <a:sym typeface="Symbol" pitchFamily="2" charset="2"/>
              </a:rPr>
              <a:t>Werden die Zusammenhangsannahmen auf der beobachteten Ebene wiedergefunden?</a:t>
            </a:r>
          </a:p>
          <a:p>
            <a:pPr lvl="2"/>
            <a:r>
              <a:rPr lang="de-DE" dirty="0">
                <a:solidFill>
                  <a:schemeClr val="bg2">
                    <a:lumMod val="50000"/>
                  </a:schemeClr>
                </a:solidFill>
                <a:sym typeface="Symbol" pitchFamily="2" charset="2"/>
              </a:rPr>
              <a:t>Nomologisches Netzwerk</a:t>
            </a:r>
          </a:p>
          <a:p>
            <a:endParaRPr lang="de-DE" dirty="0">
              <a:sym typeface="Symbol" pitchFamily="2" charset="2"/>
            </a:endParaRPr>
          </a:p>
          <a:p>
            <a:r>
              <a:rPr lang="de-DE" u="sng" dirty="0">
                <a:sym typeface="Symbol" pitchFamily="2" charset="2"/>
              </a:rPr>
              <a:t>Weitere Methoden</a:t>
            </a:r>
          </a:p>
          <a:p>
            <a:pPr lvl="1"/>
            <a:r>
              <a:rPr lang="de-DE" dirty="0">
                <a:solidFill>
                  <a:schemeClr val="bg2">
                    <a:lumMod val="50000"/>
                  </a:schemeClr>
                </a:solidFill>
                <a:sym typeface="Symbol" pitchFamily="2" charset="2"/>
              </a:rPr>
              <a:t>Experimentelle Ansätze</a:t>
            </a:r>
          </a:p>
          <a:p>
            <a:pPr lvl="2"/>
            <a:r>
              <a:rPr lang="de-DE" dirty="0">
                <a:solidFill>
                  <a:schemeClr val="bg2">
                    <a:lumMod val="50000"/>
                  </a:schemeClr>
                </a:solidFill>
                <a:sym typeface="Symbol" pitchFamily="2" charset="2"/>
              </a:rPr>
              <a:t>Konstrukt als abhängige Variable (AV)</a:t>
            </a:r>
          </a:p>
          <a:p>
            <a:pPr lvl="2"/>
            <a:r>
              <a:rPr lang="de-DE" dirty="0">
                <a:solidFill>
                  <a:schemeClr val="bg2">
                    <a:lumMod val="50000"/>
                  </a:schemeClr>
                </a:solidFill>
                <a:sym typeface="Symbol" pitchFamily="2" charset="2"/>
              </a:rPr>
              <a:t>Konstrukt als unabhängige Variable (UV)</a:t>
            </a:r>
          </a:p>
          <a:p>
            <a:pPr lvl="1"/>
            <a:r>
              <a:rPr lang="de-DE" dirty="0">
                <a:sym typeface="Symbol" pitchFamily="2" charset="2"/>
              </a:rPr>
              <a:t>Korrelative Ansätze</a:t>
            </a:r>
          </a:p>
          <a:p>
            <a:pPr lvl="2"/>
            <a:r>
              <a:rPr lang="de-DE" dirty="0">
                <a:sym typeface="Symbol" pitchFamily="2" charset="2"/>
              </a:rPr>
              <a:t>Konvergente Validität</a:t>
            </a:r>
          </a:p>
          <a:p>
            <a:pPr lvl="2"/>
            <a:r>
              <a:rPr lang="de-DE" dirty="0">
                <a:sym typeface="Symbol" pitchFamily="2" charset="2"/>
              </a:rPr>
              <a:t>Diskriminante Validität</a:t>
            </a:r>
          </a:p>
          <a:p>
            <a:pPr marL="914400" lvl="1" indent="-457200">
              <a:buFont typeface="+mj-lt"/>
              <a:buAutoNum type="arabicPeriod"/>
            </a:pPr>
            <a:endParaRPr lang="de-DE" dirty="0">
              <a:sym typeface="Symbol" pitchFamily="2" charset="2"/>
            </a:endParaRPr>
          </a:p>
          <a:p>
            <a:pPr lvl="1"/>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2.2 Konstruktvalidität: Testebene</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25</a:t>
            </a:fld>
            <a:endParaRPr lang="de-DE" altLang="en-US"/>
          </a:p>
        </p:txBody>
      </p:sp>
      <p:sp>
        <p:nvSpPr>
          <p:cNvPr id="5" name="Rechteck 4">
            <a:extLst>
              <a:ext uri="{FF2B5EF4-FFF2-40B4-BE49-F238E27FC236}">
                <a16:creationId xmlns:a16="http://schemas.microsoft.com/office/drawing/2014/main" id="{56D33EF9-94E7-AC4D-AD70-E1E636E91C3E}"/>
              </a:ext>
            </a:extLst>
          </p:cNvPr>
          <p:cNvSpPr/>
          <p:nvPr/>
        </p:nvSpPr>
        <p:spPr>
          <a:xfrm>
            <a:off x="1127448" y="4509120"/>
            <a:ext cx="5112568" cy="93610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2167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b="1" u="sng" dirty="0">
                <a:sym typeface="Symbol" pitchFamily="2" charset="2"/>
              </a:rPr>
              <a:t>Korrelative Ansätze</a:t>
            </a:r>
          </a:p>
          <a:p>
            <a:pPr lvl="1"/>
            <a:r>
              <a:rPr lang="de-DE" b="1" dirty="0">
                <a:sym typeface="Symbol" pitchFamily="2" charset="2"/>
              </a:rPr>
              <a:t>Konvergente Validität </a:t>
            </a:r>
          </a:p>
          <a:p>
            <a:pPr lvl="2"/>
            <a:r>
              <a:rPr lang="de-DE" dirty="0">
                <a:sym typeface="Symbol" pitchFamily="2" charset="2"/>
              </a:rPr>
              <a:t>Annahme hoher Zusammenhänge zwischen dem interessierenden Konstrukt mit verwandten Konstrukten</a:t>
            </a:r>
          </a:p>
          <a:p>
            <a:pPr lvl="1"/>
            <a:r>
              <a:rPr lang="de-DE" b="1" dirty="0">
                <a:sym typeface="Symbol" pitchFamily="2" charset="2"/>
              </a:rPr>
              <a:t>Diskriminante Validität</a:t>
            </a:r>
          </a:p>
          <a:p>
            <a:pPr lvl="2"/>
            <a:r>
              <a:rPr lang="de-DE" dirty="0">
                <a:sym typeface="Symbol" pitchFamily="2" charset="2"/>
              </a:rPr>
              <a:t>Annahme niedriger oder von Null-Zusammenhängen des interessierenden Konstruktes mit nicht-verwandten Konstrukten</a:t>
            </a:r>
          </a:p>
          <a:p>
            <a:pPr lvl="1"/>
            <a:endParaRPr lang="de-DE" dirty="0">
              <a:sym typeface="Symbol" pitchFamily="2" charset="2"/>
            </a:endParaRPr>
          </a:p>
          <a:p>
            <a:pPr lvl="1"/>
            <a:r>
              <a:rPr lang="de-DE" b="1" dirty="0" err="1">
                <a:sym typeface="Symbol" pitchFamily="2" charset="2"/>
              </a:rPr>
              <a:t>Multitrait</a:t>
            </a:r>
            <a:r>
              <a:rPr lang="de-DE" b="1" dirty="0">
                <a:sym typeface="Symbol" pitchFamily="2" charset="2"/>
              </a:rPr>
              <a:t>-</a:t>
            </a:r>
            <a:r>
              <a:rPr lang="de-DE" b="1" dirty="0" err="1">
                <a:sym typeface="Symbol" pitchFamily="2" charset="2"/>
              </a:rPr>
              <a:t>Multimethod</a:t>
            </a:r>
            <a:r>
              <a:rPr lang="de-DE" b="1" dirty="0">
                <a:sym typeface="Symbol" pitchFamily="2" charset="2"/>
              </a:rPr>
              <a:t>-Analyse </a:t>
            </a:r>
            <a:r>
              <a:rPr lang="de-DE" dirty="0">
                <a:sym typeface="Symbol" pitchFamily="2" charset="2"/>
              </a:rPr>
              <a:t>(Campbell &amp; Fiske, 1959) zur Überprüfung der konvergenten und </a:t>
            </a:r>
            <a:r>
              <a:rPr lang="de-DE" dirty="0" err="1">
                <a:sym typeface="Symbol" pitchFamily="2" charset="2"/>
              </a:rPr>
              <a:t>diskriminanten</a:t>
            </a:r>
            <a:r>
              <a:rPr lang="de-DE" dirty="0">
                <a:sym typeface="Symbol" pitchFamily="2" charset="2"/>
              </a:rPr>
              <a:t> Validität</a:t>
            </a:r>
          </a:p>
          <a:p>
            <a:pPr lvl="2"/>
            <a:r>
              <a:rPr lang="de-DE" dirty="0" err="1">
                <a:sym typeface="Symbol" pitchFamily="2" charset="2"/>
              </a:rPr>
              <a:t>Multitrait</a:t>
            </a:r>
            <a:r>
              <a:rPr lang="de-DE" dirty="0">
                <a:sym typeface="Symbol" pitchFamily="2" charset="2"/>
              </a:rPr>
              <a:t>: Korrelationen zwischen multiplen Konstrukte („</a:t>
            </a:r>
            <a:r>
              <a:rPr lang="de-DE" dirty="0" err="1">
                <a:sym typeface="Symbol" pitchFamily="2" charset="2"/>
              </a:rPr>
              <a:t>traits</a:t>
            </a:r>
            <a:r>
              <a:rPr lang="de-DE" dirty="0">
                <a:sym typeface="Symbol" pitchFamily="2" charset="2"/>
              </a:rPr>
              <a:t>“)</a:t>
            </a:r>
          </a:p>
          <a:p>
            <a:pPr lvl="2"/>
            <a:r>
              <a:rPr lang="de-DE" dirty="0" err="1">
                <a:sym typeface="Symbol" pitchFamily="2" charset="2"/>
              </a:rPr>
              <a:t>Multimethod</a:t>
            </a:r>
            <a:r>
              <a:rPr lang="de-DE" dirty="0">
                <a:sym typeface="Symbol" pitchFamily="2" charset="2"/>
              </a:rPr>
              <a:t>: Korrelationen zwischen multiplen Methoden</a:t>
            </a: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2.2 Konstruktvalidität: Testebene</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26</a:t>
            </a:fld>
            <a:endParaRPr lang="de-DE" altLang="en-US"/>
          </a:p>
        </p:txBody>
      </p:sp>
    </p:spTree>
    <p:extLst>
      <p:ext uri="{BB962C8B-B14F-4D97-AF65-F5344CB8AC3E}">
        <p14:creationId xmlns:p14="http://schemas.microsoft.com/office/powerpoint/2010/main" val="193422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b="1" u="sng" dirty="0">
                <a:sym typeface="Symbol" pitchFamily="2" charset="2"/>
              </a:rPr>
              <a:t>Korrelative Ansätze: </a:t>
            </a:r>
            <a:r>
              <a:rPr lang="de-DE" b="1" u="sng" dirty="0" err="1">
                <a:sym typeface="Symbol" pitchFamily="2" charset="2"/>
              </a:rPr>
              <a:t>Multitrait</a:t>
            </a:r>
            <a:r>
              <a:rPr lang="de-DE" b="1" u="sng" dirty="0">
                <a:sym typeface="Symbol" pitchFamily="2" charset="2"/>
              </a:rPr>
              <a:t>-</a:t>
            </a:r>
            <a:r>
              <a:rPr lang="de-DE" b="1" u="sng" dirty="0" err="1">
                <a:sym typeface="Symbol" pitchFamily="2" charset="2"/>
              </a:rPr>
              <a:t>Multimethod</a:t>
            </a:r>
            <a:r>
              <a:rPr lang="de-DE" b="1" u="sng" dirty="0">
                <a:sym typeface="Symbol" pitchFamily="2" charset="2"/>
              </a:rPr>
              <a:t>-Matrix</a:t>
            </a: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2.2 Konstruktvalidität: Testebene</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27</a:t>
            </a:fld>
            <a:endParaRPr lang="de-DE" altLang="en-US"/>
          </a:p>
        </p:txBody>
      </p:sp>
      <p:sp>
        <p:nvSpPr>
          <p:cNvPr id="6" name="Textfeld 5">
            <a:extLst>
              <a:ext uri="{FF2B5EF4-FFF2-40B4-BE49-F238E27FC236}">
                <a16:creationId xmlns:a16="http://schemas.microsoft.com/office/drawing/2014/main" id="{4EB6177C-6B09-A24F-8E3E-18BD06F21E69}"/>
              </a:ext>
            </a:extLst>
          </p:cNvPr>
          <p:cNvSpPr txBox="1"/>
          <p:nvPr/>
        </p:nvSpPr>
        <p:spPr>
          <a:xfrm>
            <a:off x="184920" y="5743032"/>
            <a:ext cx="5562741" cy="369332"/>
          </a:xfrm>
          <a:prstGeom prst="rect">
            <a:avLst/>
          </a:prstGeom>
          <a:noFill/>
        </p:spPr>
        <p:txBody>
          <a:bodyPr wrap="none" rtlCol="0">
            <a:spAutoFit/>
          </a:bodyPr>
          <a:lstStyle/>
          <a:p>
            <a:r>
              <a:rPr lang="de-DE" dirty="0"/>
              <a:t>(Abbildung 25.1 aus </a:t>
            </a:r>
            <a:r>
              <a:rPr lang="de-DE" dirty="0" err="1"/>
              <a:t>Moosbrugger</a:t>
            </a:r>
            <a:r>
              <a:rPr lang="de-DE" dirty="0"/>
              <a:t> &amp; </a:t>
            </a:r>
            <a:r>
              <a:rPr lang="de-DE" dirty="0" err="1"/>
              <a:t>Kelava</a:t>
            </a:r>
            <a:r>
              <a:rPr lang="de-DE" dirty="0"/>
              <a:t>, 2020, S. 667)</a:t>
            </a:r>
          </a:p>
        </p:txBody>
      </p:sp>
      <p:pic>
        <p:nvPicPr>
          <p:cNvPr id="16" name="Grafik 15">
            <a:extLst>
              <a:ext uri="{FF2B5EF4-FFF2-40B4-BE49-F238E27FC236}">
                <a16:creationId xmlns:a16="http://schemas.microsoft.com/office/drawing/2014/main" id="{B3D2E2B3-38E5-C34B-A6F2-6103F35EA813}"/>
              </a:ext>
            </a:extLst>
          </p:cNvPr>
          <p:cNvPicPr>
            <a:picLocks noChangeAspect="1"/>
          </p:cNvPicPr>
          <p:nvPr/>
        </p:nvPicPr>
        <p:blipFill>
          <a:blip r:embed="rId3"/>
          <a:stretch>
            <a:fillRect/>
          </a:stretch>
        </p:blipFill>
        <p:spPr>
          <a:xfrm>
            <a:off x="191344" y="2006351"/>
            <a:ext cx="7340600" cy="3632200"/>
          </a:xfrm>
          <a:prstGeom prst="rect">
            <a:avLst/>
          </a:prstGeom>
        </p:spPr>
      </p:pic>
      <p:sp>
        <p:nvSpPr>
          <p:cNvPr id="8" name="Rechteck 7">
            <a:extLst>
              <a:ext uri="{FF2B5EF4-FFF2-40B4-BE49-F238E27FC236}">
                <a16:creationId xmlns:a16="http://schemas.microsoft.com/office/drawing/2014/main" id="{3F75B861-6BF3-324C-911C-20E4C0B02A4B}"/>
              </a:ext>
            </a:extLst>
          </p:cNvPr>
          <p:cNvSpPr/>
          <p:nvPr/>
        </p:nvSpPr>
        <p:spPr>
          <a:xfrm>
            <a:off x="1343472" y="2804268"/>
            <a:ext cx="1964593" cy="912763"/>
          </a:xfrm>
          <a:prstGeom prst="rect">
            <a:avLst/>
          </a:prstGeom>
          <a:solidFill>
            <a:srgbClr val="EB03FC">
              <a:alpha val="16000"/>
            </a:srgbClr>
          </a:solidFill>
          <a:ln>
            <a:solidFill>
              <a:srgbClr val="EB03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ADC95A79-8267-DF49-9E33-DBDE85D0FCD6}"/>
              </a:ext>
            </a:extLst>
          </p:cNvPr>
          <p:cNvSpPr/>
          <p:nvPr/>
        </p:nvSpPr>
        <p:spPr>
          <a:xfrm>
            <a:off x="3467746" y="3760679"/>
            <a:ext cx="1980181" cy="892250"/>
          </a:xfrm>
          <a:prstGeom prst="rect">
            <a:avLst/>
          </a:prstGeom>
          <a:solidFill>
            <a:srgbClr val="EB03FC">
              <a:alpha val="16000"/>
            </a:srgbClr>
          </a:solidFill>
          <a:ln>
            <a:solidFill>
              <a:srgbClr val="EB03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8AA58E3F-56E0-A84D-A227-964D4D7CD0FF}"/>
              </a:ext>
            </a:extLst>
          </p:cNvPr>
          <p:cNvSpPr/>
          <p:nvPr/>
        </p:nvSpPr>
        <p:spPr>
          <a:xfrm>
            <a:off x="5570175" y="4725144"/>
            <a:ext cx="1965984" cy="841608"/>
          </a:xfrm>
          <a:prstGeom prst="rect">
            <a:avLst/>
          </a:prstGeom>
          <a:solidFill>
            <a:srgbClr val="EB03FC">
              <a:alpha val="16000"/>
            </a:srgbClr>
          </a:solidFill>
          <a:ln>
            <a:solidFill>
              <a:srgbClr val="EB03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D7A1A17B-54D0-8048-91AE-589CC538BC05}"/>
              </a:ext>
            </a:extLst>
          </p:cNvPr>
          <p:cNvSpPr/>
          <p:nvPr/>
        </p:nvSpPr>
        <p:spPr>
          <a:xfrm>
            <a:off x="1343472" y="3789040"/>
            <a:ext cx="1964593" cy="912763"/>
          </a:xfrm>
          <a:prstGeom prst="rect">
            <a:avLst/>
          </a:prstGeom>
          <a:solidFill>
            <a:srgbClr val="00B0F0">
              <a:alpha val="1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66688097-FB2E-8449-9380-9601174C352E}"/>
              </a:ext>
            </a:extLst>
          </p:cNvPr>
          <p:cNvSpPr/>
          <p:nvPr/>
        </p:nvSpPr>
        <p:spPr>
          <a:xfrm>
            <a:off x="1343473" y="4757189"/>
            <a:ext cx="1970882" cy="881362"/>
          </a:xfrm>
          <a:prstGeom prst="rect">
            <a:avLst/>
          </a:prstGeom>
          <a:solidFill>
            <a:srgbClr val="00B0F0">
              <a:alpha val="1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6E19F471-3320-F34B-8578-AF1F4BB210E5}"/>
              </a:ext>
            </a:extLst>
          </p:cNvPr>
          <p:cNvSpPr/>
          <p:nvPr/>
        </p:nvSpPr>
        <p:spPr>
          <a:xfrm>
            <a:off x="3467747" y="4796944"/>
            <a:ext cx="1965984" cy="841608"/>
          </a:xfrm>
          <a:prstGeom prst="rect">
            <a:avLst/>
          </a:prstGeom>
          <a:solidFill>
            <a:srgbClr val="00B0F0">
              <a:alpha val="1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BD682ABD-5036-554A-A3CC-22E14342BF8A}"/>
              </a:ext>
            </a:extLst>
          </p:cNvPr>
          <p:cNvSpPr txBox="1"/>
          <p:nvPr/>
        </p:nvSpPr>
        <p:spPr>
          <a:xfrm>
            <a:off x="7723436" y="1691559"/>
            <a:ext cx="4498317" cy="4524315"/>
          </a:xfrm>
          <a:prstGeom prst="rect">
            <a:avLst/>
          </a:prstGeom>
          <a:noFill/>
        </p:spPr>
        <p:txBody>
          <a:bodyPr wrap="square" rtlCol="0">
            <a:spAutoFit/>
          </a:bodyPr>
          <a:lstStyle/>
          <a:p>
            <a:r>
              <a:rPr lang="de-DE" dirty="0" err="1">
                <a:solidFill>
                  <a:srgbClr val="EB03FC"/>
                </a:solidFill>
              </a:rPr>
              <a:t>Monomethod</a:t>
            </a:r>
            <a:r>
              <a:rPr lang="de-DE" dirty="0">
                <a:solidFill>
                  <a:srgbClr val="EB03FC"/>
                </a:solidFill>
              </a:rPr>
              <a:t>-Blöcke</a:t>
            </a:r>
            <a:r>
              <a:rPr lang="de-DE" dirty="0"/>
              <a:t>: Korrelationen zwischen Traits, die mit derselben Methode erfasst wurden</a:t>
            </a:r>
          </a:p>
          <a:p>
            <a:pPr marL="285750" indent="-285750">
              <a:buFont typeface="Arial" panose="020B0604020202020204" pitchFamily="34" charset="0"/>
              <a:buChar char="•"/>
            </a:pPr>
            <a:r>
              <a:rPr lang="de-DE" dirty="0" err="1">
                <a:solidFill>
                  <a:srgbClr val="FF9300"/>
                </a:solidFill>
              </a:rPr>
              <a:t>Monotrait-Monomethod</a:t>
            </a:r>
            <a:r>
              <a:rPr lang="de-DE" dirty="0">
                <a:solidFill>
                  <a:srgbClr val="FF9300"/>
                </a:solidFill>
              </a:rPr>
              <a:t> (MTMM)-Koeffizienten</a:t>
            </a:r>
            <a:r>
              <a:rPr lang="de-DE" dirty="0"/>
              <a:t>: Reliabilität</a:t>
            </a:r>
          </a:p>
          <a:p>
            <a:endParaRPr lang="de-DE" dirty="0">
              <a:solidFill>
                <a:srgbClr val="EB03FC"/>
              </a:solidFill>
            </a:endParaRPr>
          </a:p>
          <a:p>
            <a:r>
              <a:rPr lang="de-DE" dirty="0">
                <a:solidFill>
                  <a:srgbClr val="00B0F0"/>
                </a:solidFill>
              </a:rPr>
              <a:t>Heteromethode-Blöcke</a:t>
            </a:r>
            <a:r>
              <a:rPr lang="de-DE" dirty="0"/>
              <a:t>: Korrelationen zwischen Traits, die mit jeweils verschiedenen Methoden gemessen wurden</a:t>
            </a:r>
          </a:p>
          <a:p>
            <a:pPr marL="285750" indent="-285750">
              <a:buFont typeface="Arial" panose="020B0604020202020204" pitchFamily="34" charset="0"/>
              <a:buChar char="•"/>
            </a:pPr>
            <a:r>
              <a:rPr lang="de-DE" dirty="0" err="1">
                <a:solidFill>
                  <a:srgbClr val="00B050"/>
                </a:solidFill>
              </a:rPr>
              <a:t>Monotrait</a:t>
            </a:r>
            <a:r>
              <a:rPr lang="de-DE" dirty="0">
                <a:solidFill>
                  <a:srgbClr val="00B050"/>
                </a:solidFill>
              </a:rPr>
              <a:t>-Heteromethod (MTHM)-Koeffizienten</a:t>
            </a:r>
            <a:r>
              <a:rPr lang="de-DE" dirty="0"/>
              <a:t>: konvergente Validität</a:t>
            </a:r>
          </a:p>
          <a:p>
            <a:pPr marL="285750" indent="-285750">
              <a:buFont typeface="Arial" panose="020B0604020202020204" pitchFamily="34" charset="0"/>
              <a:buChar char="•"/>
            </a:pPr>
            <a:endParaRPr lang="de-DE" dirty="0"/>
          </a:p>
          <a:p>
            <a:r>
              <a:rPr lang="de-DE" dirty="0" err="1"/>
              <a:t>Heterotrait</a:t>
            </a:r>
            <a:r>
              <a:rPr lang="de-DE" dirty="0"/>
              <a:t>-Koeffizienten in den Nebendiagonalen</a:t>
            </a:r>
          </a:p>
          <a:p>
            <a:pPr marL="285750" indent="-285750">
              <a:buFont typeface="Arial" panose="020B0604020202020204" pitchFamily="34" charset="0"/>
              <a:buChar char="•"/>
            </a:pPr>
            <a:r>
              <a:rPr lang="de-DE" dirty="0"/>
              <a:t>Diese sollten </a:t>
            </a:r>
            <a:r>
              <a:rPr lang="de-DE" u="sng" dirty="0"/>
              <a:t>kleiner sein als die konvergenten </a:t>
            </a:r>
            <a:r>
              <a:rPr lang="de-DE" u="sng" dirty="0" err="1"/>
              <a:t>Validitätskoeffizienten</a:t>
            </a:r>
            <a:endParaRPr lang="de-DE" u="sng" dirty="0"/>
          </a:p>
        </p:txBody>
      </p:sp>
    </p:spTree>
    <p:extLst>
      <p:ext uri="{BB962C8B-B14F-4D97-AF65-F5344CB8AC3E}">
        <p14:creationId xmlns:p14="http://schemas.microsoft.com/office/powerpoint/2010/main" val="116618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a:p>
            <a:endParaRPr lang="de-DE" dirty="0">
              <a:sym typeface="Symbol" pitchFamily="2" charset="2"/>
            </a:endParaRPr>
          </a:p>
          <a:p>
            <a:endParaRPr lang="de-DE" dirty="0">
              <a:sym typeface="Symbol" pitchFamily="2" charset="2"/>
            </a:endParaRPr>
          </a:p>
          <a:p>
            <a:r>
              <a:rPr lang="de-DE" dirty="0">
                <a:sym typeface="Symbol" pitchFamily="2" charset="2"/>
              </a:rPr>
              <a:t>Kriterium = Verhalten außerhalb der Testsituation</a:t>
            </a:r>
          </a:p>
          <a:p>
            <a:r>
              <a:rPr lang="de-DE" dirty="0">
                <a:sym typeface="Symbol" pitchFamily="2" charset="2"/>
              </a:rPr>
              <a:t>Betrifft v.a. die </a:t>
            </a:r>
            <a:r>
              <a:rPr lang="de-DE" dirty="0">
                <a:solidFill>
                  <a:srgbClr val="00727E"/>
                </a:solidFill>
                <a:sym typeface="Symbol" pitchFamily="2" charset="2"/>
              </a:rPr>
              <a:t>extrapolierende Interpretation</a:t>
            </a:r>
          </a:p>
          <a:p>
            <a:r>
              <a:rPr lang="de-DE" dirty="0">
                <a:sym typeface="Symbol" pitchFamily="2" charset="2"/>
              </a:rPr>
              <a:t>Feststellung durch Test-Kriterium-Korrelation</a:t>
            </a:r>
          </a:p>
          <a:p>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a:xfrm>
            <a:off x="838200" y="365128"/>
            <a:ext cx="10515600" cy="596546"/>
          </a:xfrm>
          <a:ln w="38100">
            <a:solidFill>
              <a:srgbClr val="00727E"/>
            </a:solidFill>
          </a:ln>
        </p:spPr>
        <p:txBody>
          <a:bodyPr/>
          <a:lstStyle/>
          <a:p>
            <a:r>
              <a:rPr lang="de-DE" dirty="0"/>
              <a:t>3 Kriteriumsvalidität</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28</a:t>
            </a:fld>
            <a:endParaRPr lang="de-DE" altLang="en-US"/>
          </a:p>
        </p:txBody>
      </p:sp>
      <p:sp>
        <p:nvSpPr>
          <p:cNvPr id="7" name="Rechteck 6">
            <a:extLst>
              <a:ext uri="{FF2B5EF4-FFF2-40B4-BE49-F238E27FC236}">
                <a16:creationId xmlns:a16="http://schemas.microsoft.com/office/drawing/2014/main" id="{E4DEB7C4-12CE-3A45-9E52-E7E6A624F25A}"/>
              </a:ext>
            </a:extLst>
          </p:cNvPr>
          <p:cNvSpPr/>
          <p:nvPr/>
        </p:nvSpPr>
        <p:spPr>
          <a:xfrm>
            <a:off x="838200" y="1484784"/>
            <a:ext cx="10513168" cy="1584176"/>
          </a:xfrm>
          <a:prstGeom prst="rect">
            <a:avLst/>
          </a:prstGeom>
          <a:noFill/>
          <a:ln w="38100">
            <a:solidFill>
              <a:srgbClr val="0072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400" b="1" dirty="0">
                <a:solidFill>
                  <a:schemeClr val="tx1"/>
                </a:solidFill>
                <a:latin typeface="Arial" panose="020B0604020202020204" pitchFamily="34" charset="0"/>
                <a:cs typeface="Arial" panose="020B0604020202020204" pitchFamily="34" charset="0"/>
                <a:sym typeface="Symbol" pitchFamily="2" charset="2"/>
              </a:rPr>
              <a:t>Definition</a:t>
            </a:r>
            <a:r>
              <a:rPr lang="de-DE" sz="2400" dirty="0">
                <a:solidFill>
                  <a:schemeClr val="tx1"/>
                </a:solidFill>
                <a:latin typeface="Arial" panose="020B0604020202020204" pitchFamily="34" charset="0"/>
                <a:cs typeface="Arial" panose="020B0604020202020204" pitchFamily="34" charset="0"/>
                <a:sym typeface="Symbol" pitchFamily="2" charset="2"/>
              </a:rPr>
              <a:t>: „Ein Test weist Kriteriumsvalidität auf, wenn von einem </a:t>
            </a:r>
            <a:r>
              <a:rPr lang="de-DE" sz="2400" dirty="0" err="1">
                <a:solidFill>
                  <a:srgbClr val="00727E"/>
                </a:solidFill>
                <a:latin typeface="Arial" panose="020B0604020202020204" pitchFamily="34" charset="0"/>
                <a:cs typeface="Arial" panose="020B0604020202020204" pitchFamily="34" charset="0"/>
                <a:sym typeface="Symbol" pitchFamily="2" charset="2"/>
              </a:rPr>
              <a:t>Testwert</a:t>
            </a:r>
            <a:r>
              <a:rPr lang="de-DE" sz="2400" dirty="0">
                <a:solidFill>
                  <a:schemeClr val="tx1"/>
                </a:solidFill>
                <a:latin typeface="Arial" panose="020B0604020202020204" pitchFamily="34" charset="0"/>
                <a:cs typeface="Arial" panose="020B0604020202020204" pitchFamily="34" charset="0"/>
                <a:sym typeface="Symbol" pitchFamily="2" charset="2"/>
              </a:rPr>
              <a:t> […] erfolgreich </a:t>
            </a:r>
            <a:r>
              <a:rPr lang="de-DE" sz="2400" dirty="0">
                <a:solidFill>
                  <a:srgbClr val="00727E"/>
                </a:solidFill>
                <a:latin typeface="Arial" panose="020B0604020202020204" pitchFamily="34" charset="0"/>
                <a:cs typeface="Arial" panose="020B0604020202020204" pitchFamily="34" charset="0"/>
                <a:sym typeface="Symbol" pitchFamily="2" charset="2"/>
              </a:rPr>
              <a:t>auf ein ‚Kriterium‘ </a:t>
            </a:r>
            <a:r>
              <a:rPr lang="de-DE" sz="2400" dirty="0">
                <a:solidFill>
                  <a:schemeClr val="tx1"/>
                </a:solidFill>
                <a:latin typeface="Arial" panose="020B0604020202020204" pitchFamily="34" charset="0"/>
                <a:cs typeface="Arial" panose="020B0604020202020204" pitchFamily="34" charset="0"/>
                <a:sym typeface="Symbol" pitchFamily="2" charset="2"/>
              </a:rPr>
              <a:t>[…] </a:t>
            </a:r>
            <a:r>
              <a:rPr lang="de-DE" sz="2400" dirty="0">
                <a:solidFill>
                  <a:srgbClr val="00727E"/>
                </a:solidFill>
                <a:latin typeface="Arial" panose="020B0604020202020204" pitchFamily="34" charset="0"/>
                <a:cs typeface="Arial" panose="020B0604020202020204" pitchFamily="34" charset="0"/>
                <a:sym typeface="Symbol" pitchFamily="2" charset="2"/>
              </a:rPr>
              <a:t>extrapoliert</a:t>
            </a:r>
            <a:r>
              <a:rPr lang="de-DE" sz="2400" dirty="0">
                <a:solidFill>
                  <a:schemeClr val="tx1"/>
                </a:solidFill>
                <a:latin typeface="Arial" panose="020B0604020202020204" pitchFamily="34" charset="0"/>
                <a:cs typeface="Arial" panose="020B0604020202020204" pitchFamily="34" charset="0"/>
                <a:sym typeface="Symbol" pitchFamily="2" charset="2"/>
              </a:rPr>
              <a:t> werden kann. Die Enge dieser Beziehung und ihre Belastbarkeit […] [sind entscheidend].“ (</a:t>
            </a:r>
            <a:r>
              <a:rPr lang="de-DE" sz="2400" dirty="0" err="1">
                <a:solidFill>
                  <a:schemeClr val="tx1"/>
                </a:solidFill>
                <a:latin typeface="Arial" panose="020B0604020202020204" pitchFamily="34" charset="0"/>
                <a:cs typeface="Arial" panose="020B0604020202020204" pitchFamily="34" charset="0"/>
                <a:sym typeface="Symbol" pitchFamily="2" charset="2"/>
              </a:rPr>
              <a:t>Moosbrugger</a:t>
            </a:r>
            <a:r>
              <a:rPr lang="de-DE" sz="2400" dirty="0">
                <a:solidFill>
                  <a:schemeClr val="tx1"/>
                </a:solidFill>
                <a:latin typeface="Arial" panose="020B0604020202020204" pitchFamily="34" charset="0"/>
                <a:cs typeface="Arial" panose="020B0604020202020204" pitchFamily="34" charset="0"/>
                <a:sym typeface="Symbol" pitchFamily="2" charset="2"/>
              </a:rPr>
              <a:t> &amp; </a:t>
            </a:r>
            <a:r>
              <a:rPr lang="de-DE" sz="2400" dirty="0" err="1">
                <a:solidFill>
                  <a:schemeClr val="tx1"/>
                </a:solidFill>
                <a:latin typeface="Arial" panose="020B0604020202020204" pitchFamily="34" charset="0"/>
                <a:cs typeface="Arial" panose="020B0604020202020204" pitchFamily="34" charset="0"/>
                <a:sym typeface="Symbol" pitchFamily="2" charset="2"/>
              </a:rPr>
              <a:t>Kelava</a:t>
            </a:r>
            <a:r>
              <a:rPr lang="de-DE" sz="2400" dirty="0">
                <a:solidFill>
                  <a:schemeClr val="tx1"/>
                </a:solidFill>
                <a:latin typeface="Arial" panose="020B0604020202020204" pitchFamily="34" charset="0"/>
                <a:cs typeface="Arial" panose="020B0604020202020204" pitchFamily="34" charset="0"/>
                <a:sym typeface="Symbol" pitchFamily="2" charset="2"/>
              </a:rPr>
              <a:t>, 2020, S. 33)</a:t>
            </a:r>
          </a:p>
        </p:txBody>
      </p:sp>
    </p:spTree>
    <p:extLst>
      <p:ext uri="{BB962C8B-B14F-4D97-AF65-F5344CB8AC3E}">
        <p14:creationId xmlns:p14="http://schemas.microsoft.com/office/powerpoint/2010/main" val="79044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dirty="0">
                <a:sym typeface="Symbol" pitchFamily="2" charset="2"/>
              </a:rPr>
              <a:t>Arten der </a:t>
            </a:r>
            <a:r>
              <a:rPr lang="de-DE" dirty="0" err="1">
                <a:sym typeface="Symbol" pitchFamily="2" charset="2"/>
              </a:rPr>
              <a:t>Kriteriumsvalidität</a:t>
            </a:r>
            <a:r>
              <a:rPr lang="de-DE" dirty="0">
                <a:sym typeface="Symbol" pitchFamily="2" charset="2"/>
              </a:rPr>
              <a:t>: abhängig vom </a:t>
            </a:r>
            <a:r>
              <a:rPr lang="de-DE" i="1" dirty="0">
                <a:sym typeface="Symbol" pitchFamily="2" charset="2"/>
              </a:rPr>
              <a:t>Zeitpunkt</a:t>
            </a:r>
            <a:r>
              <a:rPr lang="de-DE" dirty="0">
                <a:sym typeface="Symbol" pitchFamily="2" charset="2"/>
              </a:rPr>
              <a:t>! </a:t>
            </a:r>
            <a:r>
              <a:rPr lang="de-DE" sz="1400" dirty="0">
                <a:sym typeface="Symbol" pitchFamily="2" charset="2"/>
              </a:rPr>
              <a:t>(in dem das Kriterium auftrat oder gemessen wurde)</a:t>
            </a:r>
          </a:p>
          <a:p>
            <a:pPr marL="0" indent="0">
              <a:buNone/>
            </a:pPr>
            <a:endParaRPr lang="de-DE" dirty="0">
              <a:sym typeface="Symbol" pitchFamily="2" charset="2"/>
            </a:endParaRPr>
          </a:p>
          <a:p>
            <a:pPr marL="457200" indent="-457200">
              <a:buAutoNum type="arabicPeriod"/>
            </a:pPr>
            <a:r>
              <a:rPr lang="de-DE" dirty="0">
                <a:sym typeface="Symbol" pitchFamily="2" charset="2"/>
              </a:rPr>
              <a:t>Vorhersage-/ prognostische Validität</a:t>
            </a:r>
          </a:p>
          <a:p>
            <a:pPr lvl="1"/>
            <a:r>
              <a:rPr lang="de-DE" i="1" dirty="0">
                <a:sym typeface="Symbol" pitchFamily="2" charset="2"/>
              </a:rPr>
              <a:t>Konstrukt</a:t>
            </a:r>
            <a:r>
              <a:rPr lang="de-DE" dirty="0">
                <a:sym typeface="Symbol" pitchFamily="2" charset="2"/>
              </a:rPr>
              <a:t> zu MZP1, </a:t>
            </a:r>
            <a:r>
              <a:rPr lang="de-DE" i="1" dirty="0">
                <a:sym typeface="Symbol" pitchFamily="2" charset="2"/>
              </a:rPr>
              <a:t>Kriterium</a:t>
            </a:r>
            <a:r>
              <a:rPr lang="de-DE" dirty="0">
                <a:sym typeface="Symbol" pitchFamily="2" charset="2"/>
              </a:rPr>
              <a:t> zu MZP2</a:t>
            </a:r>
          </a:p>
          <a:p>
            <a:pPr marL="457200" indent="-457200">
              <a:buAutoNum type="arabicPeriod"/>
            </a:pPr>
            <a:r>
              <a:rPr lang="de-DE" dirty="0">
                <a:sym typeface="Symbol" pitchFamily="2" charset="2"/>
              </a:rPr>
              <a:t>Übereinstimmungsvalidität</a:t>
            </a:r>
          </a:p>
          <a:p>
            <a:pPr lvl="1"/>
            <a:r>
              <a:rPr lang="de-DE" i="1" dirty="0">
                <a:sym typeface="Symbol" pitchFamily="2" charset="2"/>
              </a:rPr>
              <a:t>Konstrukt</a:t>
            </a:r>
            <a:r>
              <a:rPr lang="de-DE" dirty="0">
                <a:sym typeface="Symbol" pitchFamily="2" charset="2"/>
              </a:rPr>
              <a:t> und </a:t>
            </a:r>
            <a:r>
              <a:rPr lang="de-DE" i="1" dirty="0">
                <a:sym typeface="Symbol" pitchFamily="2" charset="2"/>
              </a:rPr>
              <a:t>Kriterium</a:t>
            </a:r>
            <a:r>
              <a:rPr lang="de-DE" dirty="0">
                <a:sym typeface="Symbol" pitchFamily="2" charset="2"/>
              </a:rPr>
              <a:t> werden zeitgleich erhoben</a:t>
            </a:r>
          </a:p>
          <a:p>
            <a:pPr marL="457200" indent="-457200">
              <a:buAutoNum type="arabicPeriod"/>
            </a:pPr>
            <a:r>
              <a:rPr lang="de-DE" dirty="0">
                <a:sym typeface="Symbol" pitchFamily="2" charset="2"/>
              </a:rPr>
              <a:t>Retrospektive Validität</a:t>
            </a:r>
          </a:p>
          <a:p>
            <a:pPr lvl="1"/>
            <a:r>
              <a:rPr lang="de-DE" i="1" dirty="0">
                <a:sym typeface="Symbol" pitchFamily="2" charset="2"/>
              </a:rPr>
              <a:t>Kriterium</a:t>
            </a:r>
            <a:r>
              <a:rPr lang="de-DE" dirty="0">
                <a:sym typeface="Symbol" pitchFamily="2" charset="2"/>
              </a:rPr>
              <a:t> zu MZP1, </a:t>
            </a:r>
            <a:r>
              <a:rPr lang="de-DE" i="1" dirty="0">
                <a:sym typeface="Symbol" pitchFamily="2" charset="2"/>
              </a:rPr>
              <a:t>Konstrukt</a:t>
            </a:r>
            <a:r>
              <a:rPr lang="de-DE" dirty="0">
                <a:sym typeface="Symbol" pitchFamily="2" charset="2"/>
              </a:rPr>
              <a:t> zu MZP2</a:t>
            </a:r>
          </a:p>
          <a:p>
            <a:pPr marL="457200" indent="-457200">
              <a:buAutoNum type="arabicPeriod"/>
            </a:pPr>
            <a:r>
              <a:rPr lang="de-DE" dirty="0">
                <a:sym typeface="Symbol" pitchFamily="2" charset="2"/>
              </a:rPr>
              <a:t>Inkrementelle Validität</a:t>
            </a:r>
          </a:p>
          <a:p>
            <a:pPr lvl="1"/>
            <a:r>
              <a:rPr lang="de-DE" dirty="0">
                <a:sym typeface="Symbol" pitchFamily="2" charset="2"/>
              </a:rPr>
              <a:t>in welchem Ausmaß verändert sich die Vorhersagbarkeit eines Kriteriums durch die Hinzunahme eines Konstruktes</a:t>
            </a:r>
          </a:p>
          <a:p>
            <a:pPr lvl="1"/>
            <a:r>
              <a:rPr lang="de-DE" dirty="0">
                <a:sym typeface="Symbol" pitchFamily="2" charset="2"/>
              </a:rPr>
              <a:t>(Multiple Regression)</a:t>
            </a:r>
          </a:p>
          <a:p>
            <a:pPr marL="914400" lvl="1" indent="-457200">
              <a:buAutoNum type="arabicPeriod"/>
            </a:pPr>
            <a:endParaRPr lang="de-DE" dirty="0">
              <a:sym typeface="Symbol" pitchFamily="2" charset="2"/>
            </a:endParaRPr>
          </a:p>
          <a:p>
            <a:endParaRPr lang="de-DE" dirty="0">
              <a:sym typeface="Symbol" pitchFamily="2" charset="2"/>
            </a:endParaRPr>
          </a:p>
          <a:p>
            <a:endParaRPr lang="de-DE" dirty="0">
              <a:sym typeface="Symbol" pitchFamily="2" charset="2"/>
            </a:endParaRPr>
          </a:p>
          <a:p>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a:xfrm>
            <a:off x="838200" y="365128"/>
            <a:ext cx="10515600" cy="596546"/>
          </a:xfrm>
          <a:ln w="38100">
            <a:noFill/>
          </a:ln>
        </p:spPr>
        <p:txBody>
          <a:bodyPr/>
          <a:lstStyle/>
          <a:p>
            <a:r>
              <a:rPr lang="de-DE" dirty="0"/>
              <a:t>3 Kriteriumsvalidität</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29</a:t>
            </a:fld>
            <a:endParaRPr lang="de-DE" altLang="en-US"/>
          </a:p>
        </p:txBody>
      </p:sp>
    </p:spTree>
    <p:extLst>
      <p:ext uri="{BB962C8B-B14F-4D97-AF65-F5344CB8AC3E}">
        <p14:creationId xmlns:p14="http://schemas.microsoft.com/office/powerpoint/2010/main" val="220744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548680"/>
            <a:ext cx="10515600" cy="432049"/>
          </a:xfrm>
        </p:spPr>
        <p:txBody>
          <a:bodyPr/>
          <a:lstStyle/>
          <a:p>
            <a:r>
              <a:rPr lang="de-DE" dirty="0"/>
              <a:t>Semesterübersicht</a:t>
            </a:r>
          </a:p>
        </p:txBody>
      </p:sp>
      <p:graphicFrame>
        <p:nvGraphicFramePr>
          <p:cNvPr id="5" name="Inhaltsplatzhalter 3">
            <a:extLst>
              <a:ext uri="{FF2B5EF4-FFF2-40B4-BE49-F238E27FC236}">
                <a16:creationId xmlns:a16="http://schemas.microsoft.com/office/drawing/2014/main" id="{B2BE864E-85E8-3A41-B543-F35F870CE3AD}"/>
              </a:ext>
            </a:extLst>
          </p:cNvPr>
          <p:cNvGraphicFramePr>
            <a:graphicFrameLocks noGrp="1"/>
          </p:cNvGraphicFramePr>
          <p:nvPr>
            <p:ph idx="1"/>
            <p:extLst>
              <p:ext uri="{D42A27DB-BD31-4B8C-83A1-F6EECF244321}">
                <p14:modId xmlns:p14="http://schemas.microsoft.com/office/powerpoint/2010/main" val="2297217710"/>
              </p:ext>
            </p:extLst>
          </p:nvPr>
        </p:nvGraphicFramePr>
        <p:xfrm>
          <a:off x="551384" y="1268760"/>
          <a:ext cx="10831246" cy="5440680"/>
        </p:xfrm>
        <a:graphic>
          <a:graphicData uri="http://schemas.openxmlformats.org/drawingml/2006/table">
            <a:tbl>
              <a:tblPr firstRow="1" bandRow="1">
                <a:tableStyleId>{3B4B98B0-60AC-42C2-AFA5-B58CD77FA1E5}</a:tableStyleId>
              </a:tblPr>
              <a:tblGrid>
                <a:gridCol w="500253">
                  <a:extLst>
                    <a:ext uri="{9D8B030D-6E8A-4147-A177-3AD203B41FA5}">
                      <a16:colId xmlns:a16="http://schemas.microsoft.com/office/drawing/2014/main" val="20000"/>
                    </a:ext>
                  </a:extLst>
                </a:gridCol>
                <a:gridCol w="1800816">
                  <a:extLst>
                    <a:ext uri="{9D8B030D-6E8A-4147-A177-3AD203B41FA5}">
                      <a16:colId xmlns:a16="http://schemas.microsoft.com/office/drawing/2014/main" val="20001"/>
                    </a:ext>
                  </a:extLst>
                </a:gridCol>
                <a:gridCol w="8530177">
                  <a:extLst>
                    <a:ext uri="{9D8B030D-6E8A-4147-A177-3AD203B41FA5}">
                      <a16:colId xmlns:a16="http://schemas.microsoft.com/office/drawing/2014/main" val="20002"/>
                    </a:ext>
                  </a:extLst>
                </a:gridCol>
              </a:tblGrid>
              <a:tr h="274014">
                <a:tc>
                  <a:txBody>
                    <a:bodyPr/>
                    <a:lstStyle/>
                    <a:p>
                      <a:r>
                        <a:rPr lang="de-DE" sz="1500" b="0" dirty="0">
                          <a:latin typeface="Arial" panose="020B0604020202020204" pitchFamily="34" charset="0"/>
                          <a:cs typeface="Arial" panose="020B0604020202020204" pitchFamily="34" charset="0"/>
                        </a:rPr>
                        <a:t>Nr.</a:t>
                      </a:r>
                    </a:p>
                  </a:txBody>
                  <a:tcPr/>
                </a:tc>
                <a:tc>
                  <a:txBody>
                    <a:bodyPr/>
                    <a:lstStyle/>
                    <a:p>
                      <a:r>
                        <a:rPr lang="de-DE" sz="1500" b="0" dirty="0">
                          <a:latin typeface="Arial" panose="020B0604020202020204" pitchFamily="34" charset="0"/>
                          <a:cs typeface="Arial" panose="020B0604020202020204" pitchFamily="34" charset="0"/>
                        </a:rPr>
                        <a:t>Zeitraum </a:t>
                      </a:r>
                    </a:p>
                  </a:txBody>
                  <a:tcPr/>
                </a:tc>
                <a:tc>
                  <a:txBody>
                    <a:bodyPr/>
                    <a:lstStyle/>
                    <a:p>
                      <a:r>
                        <a:rPr lang="de-DE" sz="1500" b="0" dirty="0">
                          <a:latin typeface="Arial" panose="020B0604020202020204" pitchFamily="34" charset="0"/>
                          <a:cs typeface="Arial" panose="020B0604020202020204" pitchFamily="34" charset="0"/>
                        </a:rPr>
                        <a:t>Thema</a:t>
                      </a:r>
                    </a:p>
                  </a:txBody>
                  <a:tcPr/>
                </a:tc>
                <a:extLst>
                  <a:ext uri="{0D108BD9-81ED-4DB2-BD59-A6C34878D82A}">
                    <a16:rowId xmlns:a16="http://schemas.microsoft.com/office/drawing/2014/main" val="10000"/>
                  </a:ext>
                </a:extLst>
              </a:tr>
              <a:tr h="274014">
                <a:tc>
                  <a:txBody>
                    <a:bodyPr/>
                    <a:lstStyle/>
                    <a:p>
                      <a:r>
                        <a:rPr lang="de-DE" sz="1500" b="0" dirty="0">
                          <a:latin typeface="Arial" panose="020B0604020202020204" pitchFamily="34" charset="0"/>
                          <a:cs typeface="Arial" panose="020B0604020202020204" pitchFamily="34" charset="0"/>
                        </a:rPr>
                        <a:t>0</a:t>
                      </a:r>
                    </a:p>
                  </a:txBody>
                  <a:tcPr/>
                </a:tc>
                <a:tc>
                  <a:txBody>
                    <a:bodyPr/>
                    <a:lstStyle/>
                    <a:p>
                      <a:r>
                        <a:rPr lang="de-DE" sz="1500" b="0" dirty="0">
                          <a:latin typeface="Arial" panose="020B0604020202020204" pitchFamily="34" charset="0"/>
                          <a:cs typeface="Arial" panose="020B0604020202020204" pitchFamily="34" charset="0"/>
                        </a:rPr>
                        <a:t>25.10. – 29.10.</a:t>
                      </a:r>
                    </a:p>
                  </a:txBody>
                  <a:tcPr/>
                </a:tc>
                <a:tc>
                  <a:txBody>
                    <a:bodyPr/>
                    <a:lstStyle/>
                    <a:p>
                      <a:r>
                        <a:rPr lang="de-DE" sz="1500" b="0" kern="1200" dirty="0">
                          <a:solidFill>
                            <a:schemeClr val="tx1"/>
                          </a:solidFill>
                          <a:latin typeface="Arial" panose="020B0604020202020204" pitchFamily="34" charset="0"/>
                          <a:ea typeface="+mn-ea"/>
                          <a:cs typeface="Arial" panose="020B0604020202020204" pitchFamily="34" charset="0"/>
                        </a:rPr>
                        <a:t>Einführung &amp; Kursmodalitäten</a:t>
                      </a:r>
                    </a:p>
                  </a:txBody>
                  <a:tcPr/>
                </a:tc>
                <a:extLst>
                  <a:ext uri="{0D108BD9-81ED-4DB2-BD59-A6C34878D82A}">
                    <a16:rowId xmlns:a16="http://schemas.microsoft.com/office/drawing/2014/main" val="2932875165"/>
                  </a:ext>
                </a:extLst>
              </a:tr>
              <a:tr h="274014">
                <a:tc>
                  <a:txBody>
                    <a:bodyPr/>
                    <a:lstStyle/>
                    <a:p>
                      <a:r>
                        <a:rPr lang="de-DE" sz="1500" b="0" dirty="0">
                          <a:latin typeface="Arial" panose="020B0604020202020204" pitchFamily="34" charset="0"/>
                          <a:cs typeface="Arial" panose="020B0604020202020204" pitchFamily="34" charset="0"/>
                        </a:rPr>
                        <a:t>1</a:t>
                      </a:r>
                    </a:p>
                  </a:txBody>
                  <a:tcPr/>
                </a:tc>
                <a:tc>
                  <a:txBody>
                    <a:bodyPr/>
                    <a:lstStyle/>
                    <a:p>
                      <a:r>
                        <a:rPr lang="de-DE" sz="1500" b="0" dirty="0">
                          <a:latin typeface="Arial" panose="020B0604020202020204" pitchFamily="34" charset="0"/>
                          <a:cs typeface="Arial" panose="020B0604020202020204" pitchFamily="34" charset="0"/>
                        </a:rPr>
                        <a:t>01.11. </a:t>
                      </a:r>
                      <a:r>
                        <a:rPr lang="de-DE" sz="1500" b="0" kern="1200" dirty="0">
                          <a:solidFill>
                            <a:schemeClr val="tx1"/>
                          </a:solidFill>
                          <a:latin typeface="Arial" panose="020B0604020202020204" pitchFamily="34" charset="0"/>
                          <a:ea typeface="+mn-ea"/>
                          <a:cs typeface="Arial" panose="020B0604020202020204" pitchFamily="34" charset="0"/>
                        </a:rPr>
                        <a:t>–</a:t>
                      </a:r>
                      <a:r>
                        <a:rPr lang="de-DE" sz="1500" b="0" dirty="0">
                          <a:latin typeface="Arial" panose="020B0604020202020204" pitchFamily="34" charset="0"/>
                          <a:cs typeface="Arial" panose="020B0604020202020204" pitchFamily="34" charset="0"/>
                        </a:rPr>
                        <a:t> 05.11.</a:t>
                      </a:r>
                    </a:p>
                  </a:txBody>
                  <a:tcPr/>
                </a:tc>
                <a:tc>
                  <a:txBody>
                    <a:bodyPr/>
                    <a:lstStyle/>
                    <a:p>
                      <a:r>
                        <a:rPr lang="de-DE" sz="1500" b="0" dirty="0">
                          <a:latin typeface="Arial" panose="020B0604020202020204" pitchFamily="34" charset="0"/>
                          <a:cs typeface="Arial" panose="020B0604020202020204" pitchFamily="34" charset="0"/>
                        </a:rPr>
                        <a:t>Grundlagen und Gütekriterien</a:t>
                      </a:r>
                    </a:p>
                  </a:txBody>
                  <a:tcPr/>
                </a:tc>
                <a:extLst>
                  <a:ext uri="{0D108BD9-81ED-4DB2-BD59-A6C34878D82A}">
                    <a16:rowId xmlns:a16="http://schemas.microsoft.com/office/drawing/2014/main" val="10001"/>
                  </a:ext>
                </a:extLst>
              </a:tr>
              <a:tr h="274014">
                <a:tc>
                  <a:txBody>
                    <a:bodyPr/>
                    <a:lstStyle/>
                    <a:p>
                      <a:r>
                        <a:rPr lang="de-DE" sz="1500" kern="1200" dirty="0">
                          <a:solidFill>
                            <a:schemeClr val="tx1"/>
                          </a:solidFill>
                          <a:latin typeface="Arial" panose="020B0604020202020204" pitchFamily="34" charset="0"/>
                          <a:ea typeface="+mn-ea"/>
                          <a:cs typeface="Arial" panose="020B0604020202020204" pitchFamily="34" charset="0"/>
                        </a:rPr>
                        <a:t>2</a:t>
                      </a:r>
                    </a:p>
                  </a:txBody>
                  <a:tcPr/>
                </a:tc>
                <a:tc>
                  <a:txBody>
                    <a:bodyPr/>
                    <a:lstStyle/>
                    <a:p>
                      <a:r>
                        <a:rPr lang="de-DE" sz="1500" kern="1200" dirty="0">
                          <a:solidFill>
                            <a:schemeClr val="tx1"/>
                          </a:solidFill>
                          <a:latin typeface="Arial" panose="020B0604020202020204" pitchFamily="34" charset="0"/>
                          <a:ea typeface="+mn-ea"/>
                          <a:cs typeface="Arial" panose="020B0604020202020204" pitchFamily="34" charset="0"/>
                        </a:rPr>
                        <a:t>08.11. – 12.11.</a:t>
                      </a:r>
                    </a:p>
                  </a:txBody>
                  <a:tcPr/>
                </a:tc>
                <a:tc>
                  <a:txBody>
                    <a:bodyPr/>
                    <a:lstStyle/>
                    <a:p>
                      <a:r>
                        <a:rPr lang="de-DE" sz="1500" kern="1200" dirty="0">
                          <a:solidFill>
                            <a:schemeClr val="tx1"/>
                          </a:solidFill>
                          <a:latin typeface="Arial" panose="020B0604020202020204" pitchFamily="34" charset="0"/>
                          <a:ea typeface="+mn-ea"/>
                          <a:cs typeface="Arial" panose="020B0604020202020204" pitchFamily="34" charset="0"/>
                        </a:rPr>
                        <a:t>Schritte der Testkonstruktion: Konstrukt-Definition &amp; Item-Generierung</a:t>
                      </a:r>
                    </a:p>
                  </a:txBody>
                  <a:tcPr/>
                </a:tc>
                <a:extLst>
                  <a:ext uri="{0D108BD9-81ED-4DB2-BD59-A6C34878D82A}">
                    <a16:rowId xmlns:a16="http://schemas.microsoft.com/office/drawing/2014/main" val="10002"/>
                  </a:ext>
                </a:extLst>
              </a:tr>
              <a:tr h="2740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500" kern="1200" dirty="0">
                          <a:solidFill>
                            <a:schemeClr val="tx1"/>
                          </a:solidFill>
                          <a:latin typeface="Arial" panose="020B0604020202020204" pitchFamily="34" charset="0"/>
                          <a:ea typeface="+mn-ea"/>
                          <a:cs typeface="Arial" panose="020B0604020202020204" pitchFamily="34" charset="0"/>
                        </a:rPr>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500" kern="1200" dirty="0">
                          <a:solidFill>
                            <a:schemeClr val="tx1"/>
                          </a:solidFill>
                          <a:latin typeface="Arial" panose="020B0604020202020204" pitchFamily="34" charset="0"/>
                          <a:ea typeface="+mn-ea"/>
                          <a:cs typeface="Arial" panose="020B0604020202020204" pitchFamily="34" charset="0"/>
                        </a:rPr>
                        <a:t>15.11. – 19.11.  </a:t>
                      </a:r>
                    </a:p>
                  </a:txBody>
                  <a:tcPr/>
                </a:tc>
                <a:tc>
                  <a:txBody>
                    <a:bodyPr/>
                    <a:lstStyle/>
                    <a:p>
                      <a:r>
                        <a:rPr lang="de-DE" sz="1500" kern="1200" dirty="0">
                          <a:solidFill>
                            <a:schemeClr val="tx1"/>
                          </a:solidFill>
                          <a:latin typeface="Arial" panose="020B0604020202020204" pitchFamily="34" charset="0"/>
                          <a:ea typeface="+mn-ea"/>
                          <a:cs typeface="Arial" panose="020B0604020202020204" pitchFamily="34" charset="0"/>
                        </a:rPr>
                        <a:t>Erstellung eines Testentwurfs</a:t>
                      </a:r>
                    </a:p>
                  </a:txBody>
                  <a:tcPr/>
                </a:tc>
                <a:extLst>
                  <a:ext uri="{0D108BD9-81ED-4DB2-BD59-A6C34878D82A}">
                    <a16:rowId xmlns:a16="http://schemas.microsoft.com/office/drawing/2014/main" val="10003"/>
                  </a:ext>
                </a:extLst>
              </a:tr>
              <a:tr h="274014">
                <a:tc>
                  <a:txBody>
                    <a:bodyPr/>
                    <a:lstStyle/>
                    <a:p>
                      <a:endParaRPr lang="de-DE" sz="15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endParaRPr lang="de-DE" sz="15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500" i="1" kern="1200" dirty="0">
                          <a:solidFill>
                            <a:schemeClr val="tx1"/>
                          </a:solidFill>
                          <a:latin typeface="Arial" panose="020B0604020202020204" pitchFamily="34" charset="0"/>
                          <a:ea typeface="+mn-ea"/>
                          <a:cs typeface="Arial" panose="020B0604020202020204" pitchFamily="34" charset="0"/>
                        </a:rPr>
                        <a:t>Psychotage/Lektürewoche</a:t>
                      </a:r>
                    </a:p>
                  </a:txBody>
                  <a:tcPr/>
                </a:tc>
                <a:extLst>
                  <a:ext uri="{0D108BD9-81ED-4DB2-BD59-A6C34878D82A}">
                    <a16:rowId xmlns:a16="http://schemas.microsoft.com/office/drawing/2014/main" val="10004"/>
                  </a:ext>
                </a:extLst>
              </a:tr>
              <a:tr h="274014">
                <a:tc>
                  <a:txBody>
                    <a:bodyPr/>
                    <a:lstStyle/>
                    <a:p>
                      <a:r>
                        <a:rPr lang="de-DE" sz="1500" kern="1200" dirty="0">
                          <a:solidFill>
                            <a:schemeClr val="tx1"/>
                          </a:solidFill>
                          <a:latin typeface="Arial" panose="020B0604020202020204" pitchFamily="34" charset="0"/>
                          <a:ea typeface="+mn-ea"/>
                          <a:cs typeface="Arial" panose="020B0604020202020204" pitchFamily="34" charset="0"/>
                        </a:rPr>
                        <a:t>4</a:t>
                      </a:r>
                    </a:p>
                  </a:txBody>
                  <a:tcPr/>
                </a:tc>
                <a:tc>
                  <a:txBody>
                    <a:bodyPr/>
                    <a:lstStyle/>
                    <a:p>
                      <a:r>
                        <a:rPr lang="de-DE" sz="1500" kern="1200" dirty="0">
                          <a:solidFill>
                            <a:schemeClr val="tx1"/>
                          </a:solidFill>
                          <a:latin typeface="Arial" panose="020B0604020202020204" pitchFamily="34" charset="0"/>
                          <a:ea typeface="+mn-ea"/>
                          <a:cs typeface="Arial" panose="020B0604020202020204" pitchFamily="34" charset="0"/>
                        </a:rPr>
                        <a:t>29.11. – 03.12.</a:t>
                      </a:r>
                    </a:p>
                  </a:txBody>
                  <a:tcPr/>
                </a:tc>
                <a:tc>
                  <a:txBody>
                    <a:bodyPr/>
                    <a:lstStyle/>
                    <a:p>
                      <a:r>
                        <a:rPr lang="de-DE" sz="1500" kern="1200" dirty="0">
                          <a:solidFill>
                            <a:schemeClr val="tx1"/>
                          </a:solidFill>
                          <a:latin typeface="Arial" panose="020B0604020202020204" pitchFamily="34" charset="0"/>
                          <a:ea typeface="+mn-ea"/>
                          <a:cs typeface="Arial" panose="020B0604020202020204" pitchFamily="34" charset="0"/>
                        </a:rPr>
                        <a:t>Klassische Testtheorie (KTT)</a:t>
                      </a:r>
                    </a:p>
                  </a:txBody>
                  <a:tcPr/>
                </a:tc>
                <a:extLst>
                  <a:ext uri="{0D108BD9-81ED-4DB2-BD59-A6C34878D82A}">
                    <a16:rowId xmlns:a16="http://schemas.microsoft.com/office/drawing/2014/main" val="10005"/>
                  </a:ext>
                </a:extLst>
              </a:tr>
              <a:tr h="283488">
                <a:tc>
                  <a:txBody>
                    <a:bodyPr/>
                    <a:lstStyle/>
                    <a:p>
                      <a:r>
                        <a:rPr lang="de-DE" sz="1500" kern="1200" dirty="0">
                          <a:solidFill>
                            <a:schemeClr val="tx1"/>
                          </a:solidFill>
                          <a:latin typeface="Arial" panose="020B0604020202020204" pitchFamily="34" charset="0"/>
                          <a:ea typeface="+mn-ea"/>
                          <a:cs typeface="Arial" panose="020B0604020202020204" pitchFamily="34" charset="0"/>
                        </a:rPr>
                        <a:t>5</a:t>
                      </a:r>
                    </a:p>
                  </a:txBody>
                  <a:tcPr/>
                </a:tc>
                <a:tc>
                  <a:txBody>
                    <a:bodyPr/>
                    <a:lstStyle/>
                    <a:p>
                      <a:r>
                        <a:rPr lang="de-DE" sz="1500" kern="1200" dirty="0">
                          <a:solidFill>
                            <a:schemeClr val="tx1"/>
                          </a:solidFill>
                          <a:latin typeface="Arial" panose="020B0604020202020204" pitchFamily="34" charset="0"/>
                          <a:ea typeface="+mn-ea"/>
                          <a:cs typeface="Arial" panose="020B0604020202020204" pitchFamily="34" charset="0"/>
                        </a:rPr>
                        <a:t>06.12. – 10.12.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500" kern="1200" dirty="0">
                          <a:solidFill>
                            <a:schemeClr val="tx1"/>
                          </a:solidFill>
                          <a:latin typeface="Arial" panose="020B0604020202020204" pitchFamily="34" charset="0"/>
                          <a:ea typeface="+mn-ea"/>
                          <a:cs typeface="Arial" panose="020B0604020202020204" pitchFamily="34" charset="0"/>
                        </a:rPr>
                        <a:t>Item Response Theorie (IRT)</a:t>
                      </a:r>
                    </a:p>
                  </a:txBody>
                  <a:tcPr/>
                </a:tc>
                <a:extLst>
                  <a:ext uri="{0D108BD9-81ED-4DB2-BD59-A6C34878D82A}">
                    <a16:rowId xmlns:a16="http://schemas.microsoft.com/office/drawing/2014/main" val="10006"/>
                  </a:ext>
                </a:extLst>
              </a:tr>
              <a:tr h="283488">
                <a:tc>
                  <a:txBody>
                    <a:bodyPr/>
                    <a:lstStyle/>
                    <a:p>
                      <a:r>
                        <a:rPr lang="de-DE" sz="1500" kern="1200" dirty="0">
                          <a:solidFill>
                            <a:schemeClr val="tx1"/>
                          </a:solidFill>
                          <a:latin typeface="Arial" panose="020B0604020202020204" pitchFamily="34" charset="0"/>
                          <a:ea typeface="+mn-ea"/>
                          <a:cs typeface="Arial" panose="020B0604020202020204" pitchFamily="34" charset="0"/>
                        </a:rPr>
                        <a:t>6</a:t>
                      </a:r>
                    </a:p>
                  </a:txBody>
                  <a:tcPr/>
                </a:tc>
                <a:tc>
                  <a:txBody>
                    <a:bodyPr/>
                    <a:lstStyle/>
                    <a:p>
                      <a:r>
                        <a:rPr lang="de-DE" sz="1500" kern="1200" dirty="0">
                          <a:solidFill>
                            <a:schemeClr val="tx1"/>
                          </a:solidFill>
                          <a:latin typeface="Arial" panose="020B0604020202020204" pitchFamily="34" charset="0"/>
                          <a:ea typeface="+mn-ea"/>
                          <a:cs typeface="Arial" panose="020B0604020202020204" pitchFamily="34" charset="0"/>
                        </a:rPr>
                        <a:t>13.12. – 17.12.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500" kern="1200" dirty="0">
                          <a:solidFill>
                            <a:schemeClr val="tx1"/>
                          </a:solidFill>
                          <a:latin typeface="Arial" panose="020B0604020202020204" pitchFamily="34" charset="0"/>
                          <a:ea typeface="+mn-ea"/>
                          <a:cs typeface="Arial" panose="020B0604020202020204" pitchFamily="34" charset="0"/>
                        </a:rPr>
                        <a:t>Exploratorische Faktorenanalyse (EFA)</a:t>
                      </a:r>
                    </a:p>
                  </a:txBody>
                  <a:tcPr/>
                </a:tc>
                <a:extLst>
                  <a:ext uri="{0D108BD9-81ED-4DB2-BD59-A6C34878D82A}">
                    <a16:rowId xmlns:a16="http://schemas.microsoft.com/office/drawing/2014/main" val="10007"/>
                  </a:ext>
                </a:extLst>
              </a:tr>
              <a:tr h="274014">
                <a:tc>
                  <a:txBody>
                    <a:bodyPr/>
                    <a:lstStyle/>
                    <a:p>
                      <a:r>
                        <a:rPr lang="de-DE" sz="1500" b="0" kern="1200" dirty="0">
                          <a:solidFill>
                            <a:schemeClr val="tx1"/>
                          </a:solidFill>
                          <a:latin typeface="Arial" panose="020B0604020202020204" pitchFamily="34" charset="0"/>
                          <a:ea typeface="+mn-ea"/>
                          <a:cs typeface="Arial" panose="020B0604020202020204" pitchFamily="34" charset="0"/>
                        </a:rPr>
                        <a:t>7</a:t>
                      </a:r>
                    </a:p>
                  </a:txBody>
                  <a:tcPr/>
                </a:tc>
                <a:tc>
                  <a:txBody>
                    <a:bodyPr/>
                    <a:lstStyle/>
                    <a:p>
                      <a:r>
                        <a:rPr lang="de-DE" sz="1500" b="0" kern="1200" dirty="0">
                          <a:solidFill>
                            <a:schemeClr val="tx1"/>
                          </a:solidFill>
                          <a:latin typeface="Arial" panose="020B0604020202020204" pitchFamily="34" charset="0"/>
                          <a:ea typeface="+mn-ea"/>
                          <a:cs typeface="Arial" panose="020B0604020202020204" pitchFamily="34" charset="0"/>
                        </a:rPr>
                        <a:t>20.12. – 07.01.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500" b="0" kern="1200" dirty="0" err="1">
                          <a:solidFill>
                            <a:schemeClr val="tx1"/>
                          </a:solidFill>
                          <a:latin typeface="Arial" panose="020B0604020202020204" pitchFamily="34" charset="0"/>
                          <a:ea typeface="+mn-ea"/>
                          <a:cs typeface="Arial" panose="020B0604020202020204" pitchFamily="34" charset="0"/>
                        </a:rPr>
                        <a:t>Itemanalyse</a:t>
                      </a:r>
                      <a:endParaRPr lang="de-DE" sz="1500" b="0" kern="1200" dirty="0">
                        <a:solidFill>
                          <a:schemeClr val="tx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8"/>
                  </a:ext>
                </a:extLst>
              </a:tr>
              <a:tr h="274014">
                <a:tc>
                  <a:txBody>
                    <a:bodyPr/>
                    <a:lstStyle/>
                    <a:p>
                      <a:endParaRPr lang="de-DE" sz="15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endParaRPr lang="de-DE" sz="15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500" i="1" kern="1200" dirty="0">
                          <a:solidFill>
                            <a:schemeClr val="tx1"/>
                          </a:solidFill>
                          <a:latin typeface="Arial" panose="020B0604020202020204" pitchFamily="34" charset="0"/>
                          <a:ea typeface="+mn-ea"/>
                          <a:cs typeface="Arial" panose="020B0604020202020204" pitchFamily="34" charset="0"/>
                        </a:rPr>
                        <a:t>Weihnachtsferien</a:t>
                      </a:r>
                    </a:p>
                  </a:txBody>
                  <a:tcPr/>
                </a:tc>
                <a:extLst>
                  <a:ext uri="{0D108BD9-81ED-4DB2-BD59-A6C34878D82A}">
                    <a16:rowId xmlns:a16="http://schemas.microsoft.com/office/drawing/2014/main" val="10009"/>
                  </a:ext>
                </a:extLst>
              </a:tr>
              <a:tr h="274014">
                <a:tc>
                  <a:txBody>
                    <a:bodyPr/>
                    <a:lstStyle/>
                    <a:p>
                      <a:r>
                        <a:rPr lang="de-DE" sz="1500" kern="1200" dirty="0">
                          <a:solidFill>
                            <a:schemeClr val="tx1"/>
                          </a:solidFill>
                          <a:latin typeface="Arial" panose="020B0604020202020204" pitchFamily="34" charset="0"/>
                          <a:ea typeface="+mn-ea"/>
                          <a:cs typeface="Arial" panose="020B0604020202020204" pitchFamily="34" charset="0"/>
                        </a:rPr>
                        <a:t>8</a:t>
                      </a:r>
                    </a:p>
                  </a:txBody>
                  <a:tcPr/>
                </a:tc>
                <a:tc>
                  <a:txBody>
                    <a:bodyPr/>
                    <a:lstStyle/>
                    <a:p>
                      <a:r>
                        <a:rPr lang="de-DE" sz="1500" kern="1200" dirty="0">
                          <a:solidFill>
                            <a:schemeClr val="tx1"/>
                          </a:solidFill>
                          <a:latin typeface="Arial" panose="020B0604020202020204" pitchFamily="34" charset="0"/>
                          <a:ea typeface="+mn-ea"/>
                          <a:cs typeface="Arial" panose="020B0604020202020204" pitchFamily="34" charset="0"/>
                        </a:rPr>
                        <a:t>03.01. – 07.01.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500" kern="1200" dirty="0" err="1">
                          <a:solidFill>
                            <a:schemeClr val="tx1"/>
                          </a:solidFill>
                          <a:latin typeface="Arial" panose="020B0604020202020204" pitchFamily="34" charset="0"/>
                          <a:ea typeface="+mn-ea"/>
                          <a:cs typeface="Arial" panose="020B0604020202020204" pitchFamily="34" charset="0"/>
                        </a:rPr>
                        <a:t>Itemselektion</a:t>
                      </a:r>
                      <a:r>
                        <a:rPr lang="de-DE" sz="1500" kern="1200" dirty="0">
                          <a:solidFill>
                            <a:schemeClr val="tx1"/>
                          </a:solidFill>
                          <a:latin typeface="Arial" panose="020B0604020202020204" pitchFamily="34" charset="0"/>
                          <a:ea typeface="+mn-ea"/>
                          <a:cs typeface="Arial" panose="020B0604020202020204" pitchFamily="34" charset="0"/>
                        </a:rPr>
                        <a:t> und Testrevision</a:t>
                      </a:r>
                    </a:p>
                  </a:txBody>
                  <a:tcPr/>
                </a:tc>
                <a:extLst>
                  <a:ext uri="{0D108BD9-81ED-4DB2-BD59-A6C34878D82A}">
                    <a16:rowId xmlns:a16="http://schemas.microsoft.com/office/drawing/2014/main" val="3592136230"/>
                  </a:ext>
                </a:extLst>
              </a:tr>
              <a:tr h="274014">
                <a:tc>
                  <a:txBody>
                    <a:bodyPr/>
                    <a:lstStyle/>
                    <a:p>
                      <a:r>
                        <a:rPr lang="de-DE" sz="1500" b="0" kern="1200" dirty="0">
                          <a:solidFill>
                            <a:schemeClr val="tx1"/>
                          </a:solidFill>
                          <a:latin typeface="Arial" panose="020B0604020202020204" pitchFamily="34" charset="0"/>
                          <a:ea typeface="+mn-ea"/>
                          <a:cs typeface="Arial" panose="020B0604020202020204" pitchFamily="34" charset="0"/>
                        </a:rPr>
                        <a:t>9</a:t>
                      </a:r>
                    </a:p>
                  </a:txBody>
                  <a:tcPr/>
                </a:tc>
                <a:tc>
                  <a:txBody>
                    <a:bodyPr/>
                    <a:lstStyle/>
                    <a:p>
                      <a:r>
                        <a:rPr lang="de-DE" sz="1500" b="0" kern="1200" dirty="0">
                          <a:solidFill>
                            <a:schemeClr val="tx1"/>
                          </a:solidFill>
                          <a:latin typeface="Arial" panose="020B0604020202020204" pitchFamily="34" charset="0"/>
                          <a:ea typeface="+mn-ea"/>
                          <a:cs typeface="Arial" panose="020B0604020202020204" pitchFamily="34" charset="0"/>
                        </a:rPr>
                        <a:t>10.01. – 14.01.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500" b="0" kern="1200" dirty="0">
                          <a:solidFill>
                            <a:schemeClr val="tx1"/>
                          </a:solidFill>
                          <a:latin typeface="Arial" panose="020B0604020202020204" pitchFamily="34" charset="0"/>
                          <a:ea typeface="+mn-ea"/>
                          <a:cs typeface="Arial" panose="020B0604020202020204" pitchFamily="34" charset="0"/>
                        </a:rPr>
                        <a:t>Objektivität</a:t>
                      </a:r>
                    </a:p>
                  </a:txBody>
                  <a:tcPr/>
                </a:tc>
                <a:extLst>
                  <a:ext uri="{0D108BD9-81ED-4DB2-BD59-A6C34878D82A}">
                    <a16:rowId xmlns:a16="http://schemas.microsoft.com/office/drawing/2014/main" val="10010"/>
                  </a:ext>
                </a:extLst>
              </a:tr>
              <a:tr h="274014">
                <a:tc>
                  <a:txBody>
                    <a:bodyPr/>
                    <a:lstStyle/>
                    <a:p>
                      <a:r>
                        <a:rPr lang="de-DE" sz="1500" kern="1200" dirty="0">
                          <a:solidFill>
                            <a:schemeClr val="tx1"/>
                          </a:solidFill>
                          <a:latin typeface="Arial" panose="020B0604020202020204" pitchFamily="34" charset="0"/>
                          <a:ea typeface="+mn-ea"/>
                          <a:cs typeface="Arial" panose="020B0604020202020204" pitchFamily="34" charset="0"/>
                        </a:rPr>
                        <a:t>10</a:t>
                      </a:r>
                    </a:p>
                  </a:txBody>
                  <a:tcPr/>
                </a:tc>
                <a:tc>
                  <a:txBody>
                    <a:bodyPr/>
                    <a:lstStyle/>
                    <a:p>
                      <a:r>
                        <a:rPr lang="de-DE" sz="1500" kern="1200" dirty="0">
                          <a:solidFill>
                            <a:schemeClr val="tx1"/>
                          </a:solidFill>
                          <a:latin typeface="Arial" panose="020B0604020202020204" pitchFamily="34" charset="0"/>
                          <a:ea typeface="+mn-ea"/>
                          <a:cs typeface="Arial" panose="020B0604020202020204" pitchFamily="34" charset="0"/>
                        </a:rPr>
                        <a:t>17.01. – 21.01.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500" kern="1200" dirty="0">
                          <a:solidFill>
                            <a:schemeClr val="tx1"/>
                          </a:solidFill>
                          <a:latin typeface="Arial" panose="020B0604020202020204" pitchFamily="34" charset="0"/>
                          <a:ea typeface="+mn-ea"/>
                          <a:cs typeface="Arial" panose="020B0604020202020204" pitchFamily="34" charset="0"/>
                        </a:rPr>
                        <a:t>Reliabilität</a:t>
                      </a:r>
                    </a:p>
                  </a:txBody>
                  <a:tcPr/>
                </a:tc>
                <a:extLst>
                  <a:ext uri="{0D108BD9-81ED-4DB2-BD59-A6C34878D82A}">
                    <a16:rowId xmlns:a16="http://schemas.microsoft.com/office/drawing/2014/main" val="10011"/>
                  </a:ext>
                </a:extLst>
              </a:tr>
              <a:tr h="274014">
                <a:tc>
                  <a:txBody>
                    <a:bodyPr/>
                    <a:lstStyle/>
                    <a:p>
                      <a:r>
                        <a:rPr lang="de-DE" sz="1500" b="1" kern="1200" dirty="0">
                          <a:solidFill>
                            <a:schemeClr val="tx1"/>
                          </a:solidFill>
                          <a:latin typeface="Arial" panose="020B0604020202020204" pitchFamily="34" charset="0"/>
                          <a:ea typeface="+mn-ea"/>
                          <a:cs typeface="Arial" panose="020B0604020202020204" pitchFamily="34" charset="0"/>
                        </a:rPr>
                        <a:t>11</a:t>
                      </a:r>
                    </a:p>
                  </a:txBody>
                  <a:tcPr/>
                </a:tc>
                <a:tc>
                  <a:txBody>
                    <a:bodyPr/>
                    <a:lstStyle/>
                    <a:p>
                      <a:r>
                        <a:rPr lang="de-DE" sz="1500" b="1" kern="1200" dirty="0">
                          <a:solidFill>
                            <a:schemeClr val="tx1"/>
                          </a:solidFill>
                          <a:latin typeface="Arial" panose="020B0604020202020204" pitchFamily="34" charset="0"/>
                          <a:ea typeface="+mn-ea"/>
                          <a:cs typeface="Arial" panose="020B0604020202020204" pitchFamily="34" charset="0"/>
                        </a:rPr>
                        <a:t>24.01. – 28.01.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500" b="1" kern="1200" dirty="0">
                          <a:solidFill>
                            <a:schemeClr val="tx1"/>
                          </a:solidFill>
                          <a:latin typeface="Arial" panose="020B0604020202020204" pitchFamily="34" charset="0"/>
                          <a:ea typeface="+mn-ea"/>
                          <a:cs typeface="Arial" panose="020B0604020202020204" pitchFamily="34" charset="0"/>
                        </a:rPr>
                        <a:t>Validität</a:t>
                      </a:r>
                    </a:p>
                  </a:txBody>
                  <a:tcPr/>
                </a:tc>
                <a:extLst>
                  <a:ext uri="{0D108BD9-81ED-4DB2-BD59-A6C34878D82A}">
                    <a16:rowId xmlns:a16="http://schemas.microsoft.com/office/drawing/2014/main" val="893828756"/>
                  </a:ext>
                </a:extLst>
              </a:tr>
              <a:tr h="274014">
                <a:tc>
                  <a:txBody>
                    <a:bodyPr/>
                    <a:lstStyle/>
                    <a:p>
                      <a:r>
                        <a:rPr lang="de-DE" sz="1500" kern="1200" dirty="0">
                          <a:solidFill>
                            <a:schemeClr val="tx1"/>
                          </a:solidFill>
                          <a:latin typeface="Arial" panose="020B0604020202020204" pitchFamily="34" charset="0"/>
                          <a:ea typeface="+mn-ea"/>
                          <a:cs typeface="Arial" panose="020B0604020202020204" pitchFamily="34" charset="0"/>
                        </a:rPr>
                        <a:t>12</a:t>
                      </a:r>
                    </a:p>
                  </a:txBody>
                  <a:tcPr/>
                </a:tc>
                <a:tc>
                  <a:txBody>
                    <a:bodyPr/>
                    <a:lstStyle/>
                    <a:p>
                      <a:r>
                        <a:rPr lang="de-DE" sz="1500" kern="1200" dirty="0">
                          <a:solidFill>
                            <a:schemeClr val="tx1"/>
                          </a:solidFill>
                          <a:latin typeface="Arial" panose="020B0604020202020204" pitchFamily="34" charset="0"/>
                          <a:ea typeface="+mn-ea"/>
                          <a:cs typeface="Arial" panose="020B0604020202020204" pitchFamily="34" charset="0"/>
                        </a:rPr>
                        <a:t>31.01. – 04.02.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500" kern="1200" dirty="0">
                          <a:solidFill>
                            <a:schemeClr val="tx1"/>
                          </a:solidFill>
                          <a:latin typeface="Arial" panose="020B0604020202020204" pitchFamily="34" charset="0"/>
                          <a:ea typeface="+mn-ea"/>
                          <a:cs typeface="Arial" panose="020B0604020202020204" pitchFamily="34" charset="0"/>
                        </a:rPr>
                        <a:t>Normierung</a:t>
                      </a:r>
                    </a:p>
                  </a:txBody>
                  <a:tcPr/>
                </a:tc>
                <a:extLst>
                  <a:ext uri="{0D108BD9-81ED-4DB2-BD59-A6C34878D82A}">
                    <a16:rowId xmlns:a16="http://schemas.microsoft.com/office/drawing/2014/main" val="10012"/>
                  </a:ext>
                </a:extLst>
              </a:tr>
              <a:tr h="274014">
                <a:tc>
                  <a:txBody>
                    <a:bodyPr/>
                    <a:lstStyle/>
                    <a:p>
                      <a:r>
                        <a:rPr lang="de-DE" sz="1500" kern="1200" dirty="0">
                          <a:solidFill>
                            <a:schemeClr val="tx1"/>
                          </a:solidFill>
                          <a:latin typeface="Arial" panose="020B0604020202020204" pitchFamily="34" charset="0"/>
                          <a:ea typeface="+mn-ea"/>
                          <a:cs typeface="Arial" panose="020B0604020202020204" pitchFamily="34" charset="0"/>
                        </a:rPr>
                        <a:t>13</a:t>
                      </a:r>
                    </a:p>
                  </a:txBody>
                  <a:tcPr/>
                </a:tc>
                <a:tc>
                  <a:txBody>
                    <a:bodyPr/>
                    <a:lstStyle/>
                    <a:p>
                      <a:r>
                        <a:rPr lang="de-DE" sz="1500" kern="1200" dirty="0">
                          <a:solidFill>
                            <a:schemeClr val="tx1"/>
                          </a:solidFill>
                          <a:latin typeface="Arial" panose="020B0604020202020204" pitchFamily="34" charset="0"/>
                          <a:ea typeface="+mn-ea"/>
                          <a:cs typeface="Arial" panose="020B0604020202020204" pitchFamily="34" charset="0"/>
                        </a:rPr>
                        <a:t>07.02. – 11.02.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500" kern="1200" dirty="0">
                          <a:solidFill>
                            <a:schemeClr val="tx1"/>
                          </a:solidFill>
                          <a:latin typeface="Arial" panose="020B0604020202020204" pitchFamily="34" charset="0"/>
                          <a:ea typeface="+mn-ea"/>
                          <a:cs typeface="Arial" panose="020B0604020202020204" pitchFamily="34" charset="0"/>
                        </a:rPr>
                        <a:t>Puffer/Fragenrunde</a:t>
                      </a:r>
                    </a:p>
                  </a:txBody>
                  <a:tcPr/>
                </a:tc>
                <a:extLst>
                  <a:ext uri="{0D108BD9-81ED-4DB2-BD59-A6C34878D82A}">
                    <a16:rowId xmlns:a16="http://schemas.microsoft.com/office/drawing/2014/main" val="10013"/>
                  </a:ext>
                </a:extLst>
              </a:tr>
            </a:tbl>
          </a:graphicData>
        </a:graphic>
      </p:graphicFrame>
      <p:sp>
        <p:nvSpPr>
          <p:cNvPr id="3" name="Foliennummernplatzhalter 2">
            <a:extLst>
              <a:ext uri="{FF2B5EF4-FFF2-40B4-BE49-F238E27FC236}">
                <a16:creationId xmlns:a16="http://schemas.microsoft.com/office/drawing/2014/main" id="{9B129732-9422-5247-82C4-6478A62C1833}"/>
              </a:ext>
            </a:extLst>
          </p:cNvPr>
          <p:cNvSpPr>
            <a:spLocks noGrp="1"/>
          </p:cNvSpPr>
          <p:nvPr>
            <p:ph type="sldNum" sz="quarter" idx="12"/>
          </p:nvPr>
        </p:nvSpPr>
        <p:spPr>
          <a:xfrm>
            <a:off x="8610600" y="6669360"/>
            <a:ext cx="2743200" cy="249385"/>
          </a:xfrm>
        </p:spPr>
        <p:txBody>
          <a:bodyPr/>
          <a:lstStyle/>
          <a:p>
            <a:fld id="{D88BBF32-1173-4EF2-97EE-2222D8C2F03B}" type="slidenum">
              <a:rPr lang="de-DE" smtClean="0"/>
              <a:pPr/>
              <a:t>3</a:t>
            </a:fld>
            <a:endParaRPr lang="de-DE" dirty="0"/>
          </a:p>
        </p:txBody>
      </p:sp>
    </p:spTree>
    <p:extLst>
      <p:ext uri="{BB962C8B-B14F-4D97-AF65-F5344CB8AC3E}">
        <p14:creationId xmlns:p14="http://schemas.microsoft.com/office/powerpoint/2010/main" val="3162068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lnSpcReduction="10000"/>
          </a:bodyPr>
          <a:lstStyle/>
          <a:p>
            <a:pPr marL="0" indent="0">
              <a:buNone/>
            </a:pPr>
            <a:r>
              <a:rPr lang="de-DE" dirty="0">
                <a:sym typeface="Symbol" pitchFamily="2" charset="2"/>
              </a:rPr>
              <a:t>Hängt ab von…</a:t>
            </a:r>
          </a:p>
          <a:p>
            <a:r>
              <a:rPr lang="de-DE" dirty="0">
                <a:sym typeface="Symbol" pitchFamily="2" charset="2"/>
              </a:rPr>
              <a:t>Inhaltsvalidität und Reliabilität</a:t>
            </a:r>
          </a:p>
          <a:p>
            <a:pPr lvl="1"/>
            <a:r>
              <a:rPr lang="de-DE" dirty="0">
                <a:sym typeface="Symbol" pitchFamily="2" charset="2"/>
              </a:rPr>
              <a:t> von Testwerten des interessierenden Konstruktes und des Kriteriums</a:t>
            </a:r>
          </a:p>
          <a:p>
            <a:r>
              <a:rPr lang="de-DE" dirty="0" err="1">
                <a:sym typeface="Symbol" pitchFamily="2" charset="2"/>
              </a:rPr>
              <a:t>Kriteriumskontamination</a:t>
            </a:r>
            <a:endParaRPr lang="de-DE" dirty="0">
              <a:sym typeface="Symbol" pitchFamily="2" charset="2"/>
            </a:endParaRPr>
          </a:p>
          <a:p>
            <a:pPr lvl="1"/>
            <a:r>
              <a:rPr lang="de-DE" dirty="0">
                <a:sym typeface="Symbol" pitchFamily="2" charset="2"/>
              </a:rPr>
              <a:t>Das Kriterium misst etwas anderes als das beabsichtigte Verhalten</a:t>
            </a:r>
          </a:p>
          <a:p>
            <a:pPr lvl="2"/>
            <a:r>
              <a:rPr lang="de-DE" dirty="0">
                <a:sym typeface="Symbol" pitchFamily="2" charset="2"/>
              </a:rPr>
              <a:t>Das gewählte Kriterium ist „kontaminiert“</a:t>
            </a:r>
          </a:p>
          <a:p>
            <a:pPr lvl="1"/>
            <a:r>
              <a:rPr lang="de-DE" dirty="0">
                <a:sym typeface="Symbol" pitchFamily="2" charset="2"/>
              </a:rPr>
              <a:t>z.B. Leistung einer Friseurin, Kriterium: „Anzahl von Neukunden“ in den letzten 3 Monaten</a:t>
            </a:r>
          </a:p>
          <a:p>
            <a:pPr lvl="1"/>
            <a:r>
              <a:rPr lang="de-DE" dirty="0">
                <a:sym typeface="Symbol" pitchFamily="2" charset="2"/>
              </a:rPr>
              <a:t>Kontamination: „Anzahl von Neukunden“ hängt auch von anderen Faktoren als der Leistung der Friseurin ab (Preis für einen Haarschnitt)</a:t>
            </a:r>
          </a:p>
          <a:p>
            <a:pPr lvl="1"/>
            <a:endParaRPr lang="de-DE" dirty="0">
              <a:sym typeface="Symbol" pitchFamily="2" charset="2"/>
            </a:endParaRPr>
          </a:p>
          <a:p>
            <a:r>
              <a:rPr lang="de-DE" dirty="0" err="1">
                <a:sym typeface="Symbol" pitchFamily="2" charset="2"/>
              </a:rPr>
              <a:t>Kriteriumsdefizienz</a:t>
            </a:r>
            <a:endParaRPr lang="de-DE" dirty="0">
              <a:sym typeface="Symbol" pitchFamily="2" charset="2"/>
            </a:endParaRPr>
          </a:p>
          <a:p>
            <a:pPr lvl="1"/>
            <a:r>
              <a:rPr lang="de-DE" dirty="0"/>
              <a:t>Ausmaß, in dem das Kriterium relevante Aspekte des zu erfassenden Verhaltens nicht misst</a:t>
            </a:r>
          </a:p>
          <a:p>
            <a:pPr lvl="1"/>
            <a:r>
              <a:rPr lang="de-DE" dirty="0">
                <a:sym typeface="Symbol" pitchFamily="2" charset="2"/>
              </a:rPr>
              <a:t>Z.B. „Anzahl der Neukunden“ beinhaltet nicht die Information darüber, ob die Neukunden zufrieden sind mit der Leistung </a:t>
            </a:r>
            <a:r>
              <a:rPr lang="de-DE">
                <a:sym typeface="Symbol" pitchFamily="2" charset="2"/>
              </a:rPr>
              <a:t>„Haarschnitt“</a:t>
            </a:r>
            <a:endParaRPr lang="de-DE" dirty="0">
              <a:sym typeface="Symbol" pitchFamily="2" charset="2"/>
            </a:endParaRPr>
          </a:p>
          <a:p>
            <a:pPr lvl="1"/>
            <a:endParaRPr lang="de-DE" dirty="0">
              <a:sym typeface="Symbol" pitchFamily="2" charset="2"/>
            </a:endParaRPr>
          </a:p>
          <a:p>
            <a:pPr marL="914400" lvl="1" indent="-457200">
              <a:buAutoNum type="arabicPeriod"/>
            </a:pPr>
            <a:endParaRPr lang="de-DE" dirty="0">
              <a:sym typeface="Symbol" pitchFamily="2" charset="2"/>
            </a:endParaRPr>
          </a:p>
          <a:p>
            <a:endParaRPr lang="de-DE" dirty="0">
              <a:sym typeface="Symbol" pitchFamily="2" charset="2"/>
            </a:endParaRPr>
          </a:p>
          <a:p>
            <a:endParaRPr lang="de-DE" dirty="0">
              <a:sym typeface="Symbol" pitchFamily="2" charset="2"/>
            </a:endParaRPr>
          </a:p>
          <a:p>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a:xfrm>
            <a:off x="838200" y="365128"/>
            <a:ext cx="10515600" cy="596546"/>
          </a:xfrm>
          <a:ln w="38100">
            <a:noFill/>
          </a:ln>
        </p:spPr>
        <p:txBody>
          <a:bodyPr/>
          <a:lstStyle/>
          <a:p>
            <a:r>
              <a:rPr lang="de-DE" dirty="0"/>
              <a:t>3 Kriteriumsvalidität</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30</a:t>
            </a:fld>
            <a:endParaRPr lang="de-DE" altLang="en-US"/>
          </a:p>
        </p:txBody>
      </p:sp>
    </p:spTree>
    <p:extLst>
      <p:ext uri="{BB962C8B-B14F-4D97-AF65-F5344CB8AC3E}">
        <p14:creationId xmlns:p14="http://schemas.microsoft.com/office/powerpoint/2010/main" val="369692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914400" lvl="1" indent="-457200">
              <a:buAutoNum type="arabicPeriod"/>
            </a:pPr>
            <a:endParaRPr lang="de-DE" dirty="0">
              <a:sym typeface="Symbol" pitchFamily="2" charset="2"/>
            </a:endParaRPr>
          </a:p>
          <a:p>
            <a:r>
              <a:rPr lang="de-DE" dirty="0">
                <a:sym typeface="Symbol" pitchFamily="2" charset="2"/>
              </a:rPr>
              <a:t>Bitte bearbeiten Sie die Übung zur Validität auf OLAT </a:t>
            </a:r>
            <a:r>
              <a:rPr lang="de-DE" dirty="0">
                <a:sym typeface="Wingdings" pitchFamily="2" charset="2"/>
              </a:rPr>
              <a:t></a:t>
            </a:r>
            <a:endParaRPr lang="de-DE" dirty="0">
              <a:sym typeface="Symbol" pitchFamily="2" charset="2"/>
            </a:endParaRPr>
          </a:p>
          <a:p>
            <a:endParaRPr lang="de-DE" dirty="0">
              <a:sym typeface="Symbol" pitchFamily="2" charset="2"/>
            </a:endParaRPr>
          </a:p>
          <a:p>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a:xfrm>
            <a:off x="838200" y="365128"/>
            <a:ext cx="10515600" cy="596546"/>
          </a:xfrm>
          <a:ln w="38100">
            <a:noFill/>
          </a:ln>
        </p:spPr>
        <p:txBody>
          <a:bodyPr/>
          <a:lstStyle/>
          <a:p>
            <a:r>
              <a:rPr lang="de-DE" dirty="0"/>
              <a:t>4 Last but not least</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31</a:t>
            </a:fld>
            <a:endParaRPr lang="de-DE" altLang="en-US"/>
          </a:p>
        </p:txBody>
      </p:sp>
    </p:spTree>
    <p:extLst>
      <p:ext uri="{BB962C8B-B14F-4D97-AF65-F5344CB8AC3E}">
        <p14:creationId xmlns:p14="http://schemas.microsoft.com/office/powerpoint/2010/main" val="2872658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dirty="0"/>
          </a:p>
        </p:txBody>
      </p:sp>
      <p:sp>
        <p:nvSpPr>
          <p:cNvPr id="4" name="Foliennummernplatzhalter 3"/>
          <p:cNvSpPr>
            <a:spLocks noGrp="1"/>
          </p:cNvSpPr>
          <p:nvPr>
            <p:ph type="sldNum" sz="quarter" idx="12"/>
          </p:nvPr>
        </p:nvSpPr>
        <p:spPr/>
        <p:txBody>
          <a:bodyPr/>
          <a:lstStyle/>
          <a:p>
            <a:pPr>
              <a:defRPr/>
            </a:pPr>
            <a:fld id="{46668DF9-31B9-4574-BE62-D39E929935C9}" type="slidenum">
              <a:rPr lang="de-DE" altLang="en-US" smtClean="0"/>
              <a:pPr>
                <a:defRPr/>
              </a:pPr>
              <a:t>32</a:t>
            </a:fld>
            <a:endParaRPr lang="de-DE" altLang="en-US"/>
          </a:p>
        </p:txBody>
      </p:sp>
      <p:sp>
        <p:nvSpPr>
          <p:cNvPr id="7" name="Inhaltsplatzhalter 5">
            <a:extLst>
              <a:ext uri="{FF2B5EF4-FFF2-40B4-BE49-F238E27FC236}">
                <a16:creationId xmlns:a16="http://schemas.microsoft.com/office/drawing/2014/main" id="{56BCBE5F-D190-844F-BC9C-5301E43CD14F}"/>
              </a:ext>
            </a:extLst>
          </p:cNvPr>
          <p:cNvSpPr>
            <a:spLocks noGrp="1"/>
          </p:cNvSpPr>
          <p:nvPr>
            <p:ph sz="half" idx="2"/>
          </p:nvPr>
        </p:nvSpPr>
        <p:spPr>
          <a:xfrm>
            <a:off x="839728" y="3408708"/>
            <a:ext cx="10728819" cy="563885"/>
          </a:xfrm>
        </p:spPr>
        <p:txBody>
          <a:bodyPr>
            <a:normAutofit/>
          </a:bodyPr>
          <a:lstStyle/>
          <a:p>
            <a:pPr marL="0" indent="0">
              <a:buNone/>
            </a:pPr>
            <a:r>
              <a:rPr lang="de-DE" dirty="0"/>
              <a:t>Schön, dass Sie da waren und bis nächste Woche!</a:t>
            </a:r>
            <a:endParaRPr lang="ar-AE" dirty="0"/>
          </a:p>
        </p:txBody>
      </p:sp>
    </p:spTree>
    <p:extLst>
      <p:ext uri="{BB962C8B-B14F-4D97-AF65-F5344CB8AC3E}">
        <p14:creationId xmlns:p14="http://schemas.microsoft.com/office/powerpoint/2010/main" val="500787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Literatur</a:t>
            </a:r>
          </a:p>
        </p:txBody>
      </p:sp>
      <p:sp>
        <p:nvSpPr>
          <p:cNvPr id="4" name="Foliennummernplatzhalter 3"/>
          <p:cNvSpPr>
            <a:spLocks noGrp="1"/>
          </p:cNvSpPr>
          <p:nvPr>
            <p:ph type="sldNum" sz="quarter" idx="12"/>
          </p:nvPr>
        </p:nvSpPr>
        <p:spPr/>
        <p:txBody>
          <a:bodyPr/>
          <a:lstStyle/>
          <a:p>
            <a:pPr>
              <a:defRPr/>
            </a:pPr>
            <a:fld id="{46668DF9-31B9-4574-BE62-D39E929935C9}" type="slidenum">
              <a:rPr lang="de-DE" altLang="en-US" smtClean="0"/>
              <a:pPr>
                <a:defRPr/>
              </a:pPr>
              <a:t>33</a:t>
            </a:fld>
            <a:endParaRPr lang="de-DE" altLang="en-US"/>
          </a:p>
        </p:txBody>
      </p:sp>
      <p:sp>
        <p:nvSpPr>
          <p:cNvPr id="5" name="Inhaltsplatzhalter 4">
            <a:extLst>
              <a:ext uri="{FF2B5EF4-FFF2-40B4-BE49-F238E27FC236}">
                <a16:creationId xmlns:a16="http://schemas.microsoft.com/office/drawing/2014/main" id="{9C10D1F7-9319-5844-8921-ED16080143E8}"/>
              </a:ext>
            </a:extLst>
          </p:cNvPr>
          <p:cNvSpPr>
            <a:spLocks noGrp="1"/>
          </p:cNvSpPr>
          <p:nvPr>
            <p:ph sz="half" idx="2"/>
          </p:nvPr>
        </p:nvSpPr>
        <p:spPr>
          <a:xfrm>
            <a:off x="839789" y="1556792"/>
            <a:ext cx="10872835" cy="4632871"/>
          </a:xfrm>
        </p:spPr>
        <p:txBody>
          <a:bodyPr/>
          <a:lstStyle/>
          <a:p>
            <a:r>
              <a:rPr lang="de-DE" dirty="0" err="1"/>
              <a:t>Moosbrugger</a:t>
            </a:r>
            <a:r>
              <a:rPr lang="de-DE" dirty="0"/>
              <a:t>, H. &amp; </a:t>
            </a:r>
            <a:r>
              <a:rPr lang="de-DE" dirty="0" err="1"/>
              <a:t>Kelava</a:t>
            </a:r>
            <a:r>
              <a:rPr lang="de-DE" dirty="0"/>
              <a:t>, A. (2020). </a:t>
            </a:r>
            <a:r>
              <a:rPr lang="de-DE" i="1" dirty="0"/>
              <a:t>Testtheorie und Fragebogenkonstruktion</a:t>
            </a:r>
            <a:r>
              <a:rPr lang="de-DE" dirty="0"/>
              <a:t>. (3 Aufl.). Springer Verlag: Berlin.</a:t>
            </a:r>
          </a:p>
          <a:p>
            <a:r>
              <a:rPr lang="de-DE" dirty="0" err="1"/>
              <a:t>Moosbrugger</a:t>
            </a:r>
            <a:r>
              <a:rPr lang="de-DE" dirty="0"/>
              <a:t> &amp; </a:t>
            </a:r>
            <a:r>
              <a:rPr lang="de-DE" dirty="0" err="1"/>
              <a:t>Kelava</a:t>
            </a:r>
            <a:r>
              <a:rPr lang="de-DE" dirty="0"/>
              <a:t> (2012). </a:t>
            </a:r>
            <a:r>
              <a:rPr lang="de-DE" i="1" dirty="0"/>
              <a:t>Testtheorie und Fragebogenkonstruktion</a:t>
            </a:r>
            <a:r>
              <a:rPr lang="de-DE" dirty="0"/>
              <a:t>. (2 Aufl.). Springer Verlag: Berlin, Heidelberg.</a:t>
            </a:r>
          </a:p>
          <a:p>
            <a:r>
              <a:rPr lang="en-US" dirty="0"/>
              <a:t>Soto, C. J., Napolitano, C. M., Sewell, M. N., Yoon, H., &amp; Roberts, B. W. (2021). </a:t>
            </a:r>
            <a:r>
              <a:rPr lang="en-US" i="1" dirty="0"/>
              <a:t>An integrative framework for conceptualizing and assessing social, emotional, and behavioral skills: The BESSI.</a:t>
            </a:r>
            <a:endParaRPr lang="de-DE" dirty="0"/>
          </a:p>
        </p:txBody>
      </p:sp>
    </p:spTree>
    <p:extLst>
      <p:ext uri="{BB962C8B-B14F-4D97-AF65-F5344CB8AC3E}">
        <p14:creationId xmlns:p14="http://schemas.microsoft.com/office/powerpoint/2010/main" val="2401080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27EB784-0BDF-164F-B0BC-A570220A14E1}"/>
              </a:ext>
            </a:extLst>
          </p:cNvPr>
          <p:cNvSpPr>
            <a:spLocks noGrp="1"/>
          </p:cNvSpPr>
          <p:nvPr>
            <p:ph type="title"/>
          </p:nvPr>
        </p:nvSpPr>
        <p:spPr/>
        <p:txBody>
          <a:bodyPr/>
          <a:lstStyle/>
          <a:p>
            <a:r>
              <a:rPr lang="de-DE" dirty="0"/>
              <a:t>Schritte der Testkonstruktion</a:t>
            </a:r>
          </a:p>
        </p:txBody>
      </p:sp>
      <p:sp>
        <p:nvSpPr>
          <p:cNvPr id="4" name="Foliennummernplatzhalter 3">
            <a:extLst>
              <a:ext uri="{FF2B5EF4-FFF2-40B4-BE49-F238E27FC236}">
                <a16:creationId xmlns:a16="http://schemas.microsoft.com/office/drawing/2014/main" id="{267CCFB7-156E-4549-8480-531C24B69F50}"/>
              </a:ext>
            </a:extLst>
          </p:cNvPr>
          <p:cNvSpPr>
            <a:spLocks noGrp="1"/>
          </p:cNvSpPr>
          <p:nvPr>
            <p:ph type="sldNum" sz="quarter" idx="12"/>
          </p:nvPr>
        </p:nvSpPr>
        <p:spPr/>
        <p:txBody>
          <a:bodyPr/>
          <a:lstStyle/>
          <a:p>
            <a:pPr>
              <a:defRPr/>
            </a:pPr>
            <a:fld id="{2BA4E41C-69D4-400F-A27B-ADBF917C3F51}" type="slidenum">
              <a:rPr lang="de-DE" altLang="en-US" smtClean="0"/>
              <a:pPr>
                <a:defRPr/>
              </a:pPr>
              <a:t>4</a:t>
            </a:fld>
            <a:endParaRPr lang="de-DE" altLang="en-US"/>
          </a:p>
        </p:txBody>
      </p:sp>
      <p:sp>
        <p:nvSpPr>
          <p:cNvPr id="11" name="Rechteck 10">
            <a:extLst>
              <a:ext uri="{FF2B5EF4-FFF2-40B4-BE49-F238E27FC236}">
                <a16:creationId xmlns:a16="http://schemas.microsoft.com/office/drawing/2014/main" id="{A15D7D88-2F93-324E-B72A-0CDF98BDCE47}"/>
              </a:ext>
            </a:extLst>
          </p:cNvPr>
          <p:cNvSpPr/>
          <p:nvPr/>
        </p:nvSpPr>
        <p:spPr>
          <a:xfrm>
            <a:off x="695400" y="2172393"/>
            <a:ext cx="2448272" cy="720080"/>
          </a:xfrm>
          <a:prstGeom prst="rect">
            <a:avLst/>
          </a:prstGeom>
          <a:solidFill>
            <a:srgbClr val="0072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Konstrukt</a:t>
            </a:r>
          </a:p>
        </p:txBody>
      </p:sp>
      <p:sp>
        <p:nvSpPr>
          <p:cNvPr id="12" name="Rechteck 11">
            <a:extLst>
              <a:ext uri="{FF2B5EF4-FFF2-40B4-BE49-F238E27FC236}">
                <a16:creationId xmlns:a16="http://schemas.microsoft.com/office/drawing/2014/main" id="{BDFDD32A-DAD3-DE42-AA2F-EE2899D37BDB}"/>
              </a:ext>
            </a:extLst>
          </p:cNvPr>
          <p:cNvSpPr/>
          <p:nvPr/>
        </p:nvSpPr>
        <p:spPr>
          <a:xfrm>
            <a:off x="695400" y="3616086"/>
            <a:ext cx="2448272" cy="720080"/>
          </a:xfrm>
          <a:prstGeom prst="rect">
            <a:avLst/>
          </a:prstGeom>
          <a:solidFill>
            <a:srgbClr val="0072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err="1"/>
              <a:t>Itemmenge</a:t>
            </a:r>
            <a:endParaRPr lang="de-DE" sz="2400" dirty="0"/>
          </a:p>
        </p:txBody>
      </p:sp>
      <p:sp>
        <p:nvSpPr>
          <p:cNvPr id="13" name="Rechteck 12">
            <a:extLst>
              <a:ext uri="{FF2B5EF4-FFF2-40B4-BE49-F238E27FC236}">
                <a16:creationId xmlns:a16="http://schemas.microsoft.com/office/drawing/2014/main" id="{54413916-7F26-A740-BDDB-49437345DB51}"/>
              </a:ext>
            </a:extLst>
          </p:cNvPr>
          <p:cNvSpPr/>
          <p:nvPr/>
        </p:nvSpPr>
        <p:spPr>
          <a:xfrm>
            <a:off x="695400" y="5059779"/>
            <a:ext cx="2448272" cy="720080"/>
          </a:xfrm>
          <a:prstGeom prst="rect">
            <a:avLst/>
          </a:prstGeom>
          <a:solidFill>
            <a:srgbClr val="0072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Erprobung</a:t>
            </a:r>
          </a:p>
        </p:txBody>
      </p:sp>
      <p:sp>
        <p:nvSpPr>
          <p:cNvPr id="14" name="Rechteck 13">
            <a:extLst>
              <a:ext uri="{FF2B5EF4-FFF2-40B4-BE49-F238E27FC236}">
                <a16:creationId xmlns:a16="http://schemas.microsoft.com/office/drawing/2014/main" id="{268A322B-E8AD-3044-BED9-80400C5F7A0A}"/>
              </a:ext>
            </a:extLst>
          </p:cNvPr>
          <p:cNvSpPr/>
          <p:nvPr/>
        </p:nvSpPr>
        <p:spPr>
          <a:xfrm>
            <a:off x="4439816" y="3616086"/>
            <a:ext cx="2448272" cy="720080"/>
          </a:xfrm>
          <a:prstGeom prst="rect">
            <a:avLst/>
          </a:prstGeom>
          <a:solidFill>
            <a:srgbClr val="0072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Revision</a:t>
            </a:r>
          </a:p>
        </p:txBody>
      </p:sp>
      <p:sp>
        <p:nvSpPr>
          <p:cNvPr id="15" name="Rechteck 14">
            <a:extLst>
              <a:ext uri="{FF2B5EF4-FFF2-40B4-BE49-F238E27FC236}">
                <a16:creationId xmlns:a16="http://schemas.microsoft.com/office/drawing/2014/main" id="{84D2FCBE-E4DE-C24B-956D-1AD9D4337BCC}"/>
              </a:ext>
            </a:extLst>
          </p:cNvPr>
          <p:cNvSpPr/>
          <p:nvPr/>
        </p:nvSpPr>
        <p:spPr>
          <a:xfrm>
            <a:off x="8184232" y="3616086"/>
            <a:ext cx="2448272" cy="720080"/>
          </a:xfrm>
          <a:prstGeom prst="rect">
            <a:avLst/>
          </a:prstGeom>
          <a:solidFill>
            <a:srgbClr val="0072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Normierung</a:t>
            </a:r>
          </a:p>
        </p:txBody>
      </p:sp>
      <p:sp>
        <p:nvSpPr>
          <p:cNvPr id="16" name="Rechteck 15">
            <a:extLst>
              <a:ext uri="{FF2B5EF4-FFF2-40B4-BE49-F238E27FC236}">
                <a16:creationId xmlns:a16="http://schemas.microsoft.com/office/drawing/2014/main" id="{B2689303-6492-7948-9BE9-DCA7757C372B}"/>
              </a:ext>
            </a:extLst>
          </p:cNvPr>
          <p:cNvSpPr/>
          <p:nvPr/>
        </p:nvSpPr>
        <p:spPr>
          <a:xfrm>
            <a:off x="4439816" y="5059779"/>
            <a:ext cx="2448272" cy="720080"/>
          </a:xfrm>
          <a:prstGeom prst="rect">
            <a:avLst/>
          </a:prstGeom>
          <a:solidFill>
            <a:srgbClr val="0072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err="1"/>
              <a:t>Itemanalyse</a:t>
            </a:r>
            <a:endParaRPr lang="de-DE" sz="2400" dirty="0"/>
          </a:p>
        </p:txBody>
      </p:sp>
      <p:sp>
        <p:nvSpPr>
          <p:cNvPr id="17" name="Rechteck 16">
            <a:extLst>
              <a:ext uri="{FF2B5EF4-FFF2-40B4-BE49-F238E27FC236}">
                <a16:creationId xmlns:a16="http://schemas.microsoft.com/office/drawing/2014/main" id="{0E1E9950-BA1C-4447-9B73-7221B7735696}"/>
              </a:ext>
            </a:extLst>
          </p:cNvPr>
          <p:cNvSpPr/>
          <p:nvPr/>
        </p:nvSpPr>
        <p:spPr>
          <a:xfrm>
            <a:off x="8184232" y="5059779"/>
            <a:ext cx="2448272" cy="720080"/>
          </a:xfrm>
          <a:prstGeom prst="rect">
            <a:avLst/>
          </a:prstGeom>
          <a:solidFill>
            <a:srgbClr val="0072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Validierung</a:t>
            </a:r>
          </a:p>
        </p:txBody>
      </p:sp>
      <p:cxnSp>
        <p:nvCxnSpPr>
          <p:cNvPr id="19" name="Gerade Verbindung mit Pfeil 18">
            <a:extLst>
              <a:ext uri="{FF2B5EF4-FFF2-40B4-BE49-F238E27FC236}">
                <a16:creationId xmlns:a16="http://schemas.microsoft.com/office/drawing/2014/main" id="{A42C789F-72E5-7340-AB37-4B19C40D1694}"/>
              </a:ext>
            </a:extLst>
          </p:cNvPr>
          <p:cNvCxnSpPr>
            <a:stCxn id="13" idx="3"/>
            <a:endCxn id="16" idx="1"/>
          </p:cNvCxnSpPr>
          <p:nvPr/>
        </p:nvCxnSpPr>
        <p:spPr>
          <a:xfrm>
            <a:off x="3143672" y="5419819"/>
            <a:ext cx="1296144" cy="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44A7848F-8B32-4F4C-BF35-FC80F53F40F4}"/>
              </a:ext>
            </a:extLst>
          </p:cNvPr>
          <p:cNvCxnSpPr>
            <a:cxnSpLocks/>
            <a:endCxn id="17" idx="1"/>
          </p:cNvCxnSpPr>
          <p:nvPr/>
        </p:nvCxnSpPr>
        <p:spPr>
          <a:xfrm>
            <a:off x="6888088" y="5419819"/>
            <a:ext cx="1296144" cy="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B841593C-ECBF-DA4D-A3D6-649458533408}"/>
              </a:ext>
            </a:extLst>
          </p:cNvPr>
          <p:cNvCxnSpPr>
            <a:cxnSpLocks/>
            <a:stCxn id="17" idx="0"/>
            <a:endCxn id="15" idx="2"/>
          </p:cNvCxnSpPr>
          <p:nvPr/>
        </p:nvCxnSpPr>
        <p:spPr>
          <a:xfrm flipV="1">
            <a:off x="9408368" y="4336166"/>
            <a:ext cx="0" cy="723613"/>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3A4FB3AC-EB66-2D4A-80F5-FAB5B1F3A2FD}"/>
              </a:ext>
            </a:extLst>
          </p:cNvPr>
          <p:cNvCxnSpPr>
            <a:cxnSpLocks/>
            <a:stCxn id="16" idx="0"/>
            <a:endCxn id="14" idx="2"/>
          </p:cNvCxnSpPr>
          <p:nvPr/>
        </p:nvCxnSpPr>
        <p:spPr>
          <a:xfrm flipV="1">
            <a:off x="5663952" y="4336166"/>
            <a:ext cx="0" cy="723613"/>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8AA4CA96-DB2D-BF44-9C25-8375E5D0BB1B}"/>
              </a:ext>
            </a:extLst>
          </p:cNvPr>
          <p:cNvCxnSpPr>
            <a:cxnSpLocks/>
            <a:stCxn id="14" idx="1"/>
            <a:endCxn id="12" idx="3"/>
          </p:cNvCxnSpPr>
          <p:nvPr/>
        </p:nvCxnSpPr>
        <p:spPr>
          <a:xfrm flipH="1">
            <a:off x="3143672" y="3976126"/>
            <a:ext cx="1296144" cy="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C393968F-A431-9648-9D05-95E43CF4133A}"/>
              </a:ext>
            </a:extLst>
          </p:cNvPr>
          <p:cNvCxnSpPr>
            <a:cxnSpLocks/>
            <a:endCxn id="11" idx="3"/>
          </p:cNvCxnSpPr>
          <p:nvPr/>
        </p:nvCxnSpPr>
        <p:spPr>
          <a:xfrm flipH="1">
            <a:off x="3143672" y="2532433"/>
            <a:ext cx="8210128" cy="0"/>
          </a:xfrm>
          <a:prstGeom prst="straightConnector1">
            <a:avLst/>
          </a:prstGeom>
          <a:ln>
            <a:solidFill>
              <a:schemeClr val="tx1"/>
            </a:solidFill>
            <a:prstDash val="lgDash"/>
            <a:tailEnd type="arrow" w="lg" len="lg"/>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428072D9-4B6E-DF48-9DA3-758BF8C840D9}"/>
              </a:ext>
            </a:extLst>
          </p:cNvPr>
          <p:cNvCxnSpPr>
            <a:cxnSpLocks/>
          </p:cNvCxnSpPr>
          <p:nvPr/>
        </p:nvCxnSpPr>
        <p:spPr>
          <a:xfrm flipV="1">
            <a:off x="11353800" y="2532433"/>
            <a:ext cx="0" cy="2887386"/>
          </a:xfrm>
          <a:prstGeom prst="straightConnector1">
            <a:avLst/>
          </a:prstGeom>
          <a:ln>
            <a:solidFill>
              <a:schemeClr val="tx1"/>
            </a:solidFill>
            <a:prstDash val="lgDash"/>
            <a:tailEnd type="none" w="lg" len="lg"/>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8DC597DD-7186-524E-B864-61E1001FD7B4}"/>
              </a:ext>
            </a:extLst>
          </p:cNvPr>
          <p:cNvCxnSpPr>
            <a:cxnSpLocks/>
            <a:stCxn id="14" idx="0"/>
          </p:cNvCxnSpPr>
          <p:nvPr/>
        </p:nvCxnSpPr>
        <p:spPr>
          <a:xfrm flipV="1">
            <a:off x="5663952" y="2780928"/>
            <a:ext cx="0" cy="835158"/>
          </a:xfrm>
          <a:prstGeom prst="straightConnector1">
            <a:avLst/>
          </a:prstGeom>
          <a:ln>
            <a:solidFill>
              <a:schemeClr val="tx1"/>
            </a:solidFill>
            <a:prstDash val="lgDash"/>
            <a:tailEnd type="none" w="lg" len="lg"/>
          </a:ln>
        </p:spPr>
        <p:style>
          <a:lnRef idx="1">
            <a:schemeClr val="accent1"/>
          </a:lnRef>
          <a:fillRef idx="0">
            <a:schemeClr val="accent1"/>
          </a:fillRef>
          <a:effectRef idx="0">
            <a:schemeClr val="accent1"/>
          </a:effectRef>
          <a:fontRef idx="minor">
            <a:schemeClr val="tx1"/>
          </a:fontRef>
        </p:style>
      </p:cxnSp>
      <p:cxnSp>
        <p:nvCxnSpPr>
          <p:cNvPr id="42" name="Gerade Verbindung mit Pfeil 41">
            <a:extLst>
              <a:ext uri="{FF2B5EF4-FFF2-40B4-BE49-F238E27FC236}">
                <a16:creationId xmlns:a16="http://schemas.microsoft.com/office/drawing/2014/main" id="{6A10C486-EA2A-E24C-9BA7-8F62A1E55413}"/>
              </a:ext>
            </a:extLst>
          </p:cNvPr>
          <p:cNvCxnSpPr>
            <a:cxnSpLocks/>
            <a:endCxn id="17" idx="3"/>
          </p:cNvCxnSpPr>
          <p:nvPr/>
        </p:nvCxnSpPr>
        <p:spPr>
          <a:xfrm flipH="1" flipV="1">
            <a:off x="10632504" y="5419819"/>
            <a:ext cx="721296" cy="6744"/>
          </a:xfrm>
          <a:prstGeom prst="straightConnector1">
            <a:avLst/>
          </a:prstGeom>
          <a:ln>
            <a:solidFill>
              <a:schemeClr val="tx1"/>
            </a:solidFill>
            <a:prstDash val="lgDash"/>
            <a:tailEnd type="none" w="lg" len="lg"/>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04A95506-6B8A-1748-A82D-749FBEDE22F0}"/>
              </a:ext>
            </a:extLst>
          </p:cNvPr>
          <p:cNvCxnSpPr>
            <a:cxnSpLocks/>
            <a:stCxn id="11" idx="2"/>
            <a:endCxn id="12" idx="0"/>
          </p:cNvCxnSpPr>
          <p:nvPr/>
        </p:nvCxnSpPr>
        <p:spPr>
          <a:xfrm>
            <a:off x="1919536" y="2892473"/>
            <a:ext cx="0" cy="723613"/>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9" name="Gerade Verbindung mit Pfeil 48">
            <a:extLst>
              <a:ext uri="{FF2B5EF4-FFF2-40B4-BE49-F238E27FC236}">
                <a16:creationId xmlns:a16="http://schemas.microsoft.com/office/drawing/2014/main" id="{5A3EA593-266A-744A-9458-3EEB728477A3}"/>
              </a:ext>
            </a:extLst>
          </p:cNvPr>
          <p:cNvCxnSpPr>
            <a:cxnSpLocks/>
            <a:stCxn id="12" idx="2"/>
            <a:endCxn id="13" idx="0"/>
          </p:cNvCxnSpPr>
          <p:nvPr/>
        </p:nvCxnSpPr>
        <p:spPr>
          <a:xfrm>
            <a:off x="1919536" y="4336166"/>
            <a:ext cx="0" cy="723613"/>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5A68212A-B94D-074A-B343-7D9E1F0CC0CE}"/>
              </a:ext>
            </a:extLst>
          </p:cNvPr>
          <p:cNvSpPr/>
          <p:nvPr/>
        </p:nvSpPr>
        <p:spPr>
          <a:xfrm>
            <a:off x="7932204" y="4807751"/>
            <a:ext cx="2952328" cy="1224136"/>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4" name="Gerade Verbindung mit Pfeil 53">
            <a:extLst>
              <a:ext uri="{FF2B5EF4-FFF2-40B4-BE49-F238E27FC236}">
                <a16:creationId xmlns:a16="http://schemas.microsoft.com/office/drawing/2014/main" id="{AA68C93D-E9DD-0548-AF7D-7590106CBA61}"/>
              </a:ext>
            </a:extLst>
          </p:cNvPr>
          <p:cNvCxnSpPr>
            <a:cxnSpLocks/>
          </p:cNvCxnSpPr>
          <p:nvPr/>
        </p:nvCxnSpPr>
        <p:spPr>
          <a:xfrm flipH="1">
            <a:off x="3143672" y="2780928"/>
            <a:ext cx="2520280" cy="0"/>
          </a:xfrm>
          <a:prstGeom prst="straightConnector1">
            <a:avLst/>
          </a:prstGeom>
          <a:ln>
            <a:solidFill>
              <a:schemeClr val="tx1"/>
            </a:solidFill>
            <a:prstDash val="lgDash"/>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110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a:xfrm>
            <a:off x="8610600" y="6669360"/>
            <a:ext cx="2743200" cy="249385"/>
          </a:xfrm>
        </p:spPr>
        <p:txBody>
          <a:bodyPr/>
          <a:lstStyle/>
          <a:p>
            <a:pPr>
              <a:defRPr/>
            </a:pPr>
            <a:fld id="{46668DF9-31B9-4574-BE62-D39E929935C9}" type="slidenum">
              <a:rPr lang="de-DE" altLang="en-US" smtClean="0"/>
              <a:pPr>
                <a:defRPr/>
              </a:pPr>
              <a:t>5</a:t>
            </a:fld>
            <a:endParaRPr lang="de-DE" altLang="en-US"/>
          </a:p>
        </p:txBody>
      </p:sp>
      <p:pic>
        <p:nvPicPr>
          <p:cNvPr id="7" name="Grafik 6" descr="Verwirrte Person">
            <a:extLst>
              <a:ext uri="{FF2B5EF4-FFF2-40B4-BE49-F238E27FC236}">
                <a16:creationId xmlns:a16="http://schemas.microsoft.com/office/drawing/2014/main" id="{9F8B96A6-14AF-8B46-B5EF-148D7A79F0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43472" y="5013176"/>
            <a:ext cx="1418456" cy="1418456"/>
          </a:xfrm>
          <a:prstGeom prst="rect">
            <a:avLst/>
          </a:prstGeom>
        </p:spPr>
      </p:pic>
      <p:sp>
        <p:nvSpPr>
          <p:cNvPr id="8" name="Wolkenförmige Legende 7">
            <a:extLst>
              <a:ext uri="{FF2B5EF4-FFF2-40B4-BE49-F238E27FC236}">
                <a16:creationId xmlns:a16="http://schemas.microsoft.com/office/drawing/2014/main" id="{F5516AAD-58DF-7240-A3A1-822A75405C08}"/>
              </a:ext>
            </a:extLst>
          </p:cNvPr>
          <p:cNvSpPr/>
          <p:nvPr/>
        </p:nvSpPr>
        <p:spPr>
          <a:xfrm>
            <a:off x="2894112" y="1308212"/>
            <a:ext cx="5578152" cy="3344924"/>
          </a:xfrm>
          <a:prstGeom prst="cloudCallout">
            <a:avLst>
              <a:gd name="adj1" fmla="val -57716"/>
              <a:gd name="adj2" fmla="val 6067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88BFD964-AE5A-1849-ABD0-963AC9D4FB62}"/>
              </a:ext>
            </a:extLst>
          </p:cNvPr>
          <p:cNvSpPr txBox="1"/>
          <p:nvPr/>
        </p:nvSpPr>
        <p:spPr>
          <a:xfrm>
            <a:off x="3856919" y="2688286"/>
            <a:ext cx="3538726" cy="584775"/>
          </a:xfrm>
          <a:prstGeom prst="rect">
            <a:avLst/>
          </a:prstGeom>
          <a:noFill/>
        </p:spPr>
        <p:txBody>
          <a:bodyPr wrap="none" rtlCol="0">
            <a:spAutoFit/>
          </a:bodyPr>
          <a:lstStyle/>
          <a:p>
            <a:r>
              <a:rPr lang="de-DE" sz="3200" b="1" dirty="0">
                <a:solidFill>
                  <a:schemeClr val="accent2"/>
                </a:solidFill>
                <a:latin typeface="Arial" panose="020B0604020202020204" pitchFamily="34" charset="0"/>
                <a:cs typeface="Arial" panose="020B0604020202020204" pitchFamily="34" charset="0"/>
              </a:rPr>
              <a:t>Was ist Validität?</a:t>
            </a:r>
          </a:p>
        </p:txBody>
      </p:sp>
    </p:spTree>
    <p:extLst>
      <p:ext uri="{BB962C8B-B14F-4D97-AF65-F5344CB8AC3E}">
        <p14:creationId xmlns:p14="http://schemas.microsoft.com/office/powerpoint/2010/main" val="140601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a:xfrm>
            <a:off x="8610600" y="6669360"/>
            <a:ext cx="2743200" cy="249385"/>
          </a:xfrm>
        </p:spPr>
        <p:txBody>
          <a:bodyPr/>
          <a:lstStyle/>
          <a:p>
            <a:pPr>
              <a:defRPr/>
            </a:pPr>
            <a:fld id="{46668DF9-31B9-4574-BE62-D39E929935C9}" type="slidenum">
              <a:rPr lang="de-DE" altLang="en-US" smtClean="0"/>
              <a:pPr>
                <a:defRPr/>
              </a:pPr>
              <a:t>6</a:t>
            </a:fld>
            <a:endParaRPr lang="de-DE" altLang="en-US"/>
          </a:p>
        </p:txBody>
      </p:sp>
      <p:pic>
        <p:nvPicPr>
          <p:cNvPr id="7" name="Grafik 6" descr="Verwirrte Person">
            <a:extLst>
              <a:ext uri="{FF2B5EF4-FFF2-40B4-BE49-F238E27FC236}">
                <a16:creationId xmlns:a16="http://schemas.microsoft.com/office/drawing/2014/main" id="{9F8B96A6-14AF-8B46-B5EF-148D7A79F0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43472" y="5013176"/>
            <a:ext cx="1418456" cy="1418456"/>
          </a:xfrm>
          <a:prstGeom prst="rect">
            <a:avLst/>
          </a:prstGeom>
        </p:spPr>
      </p:pic>
      <p:sp>
        <p:nvSpPr>
          <p:cNvPr id="8" name="Wolkenförmige Legende 7">
            <a:extLst>
              <a:ext uri="{FF2B5EF4-FFF2-40B4-BE49-F238E27FC236}">
                <a16:creationId xmlns:a16="http://schemas.microsoft.com/office/drawing/2014/main" id="{F5516AAD-58DF-7240-A3A1-822A75405C08}"/>
              </a:ext>
            </a:extLst>
          </p:cNvPr>
          <p:cNvSpPr/>
          <p:nvPr/>
        </p:nvSpPr>
        <p:spPr>
          <a:xfrm>
            <a:off x="2894112" y="1308212"/>
            <a:ext cx="5578152" cy="3344924"/>
          </a:xfrm>
          <a:prstGeom prst="cloudCallout">
            <a:avLst>
              <a:gd name="adj1" fmla="val -57716"/>
              <a:gd name="adj2" fmla="val 6067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88BFD964-AE5A-1849-ABD0-963AC9D4FB62}"/>
              </a:ext>
            </a:extLst>
          </p:cNvPr>
          <p:cNvSpPr txBox="1"/>
          <p:nvPr/>
        </p:nvSpPr>
        <p:spPr>
          <a:xfrm>
            <a:off x="3856919" y="2688286"/>
            <a:ext cx="3538726" cy="584775"/>
          </a:xfrm>
          <a:prstGeom prst="rect">
            <a:avLst/>
          </a:prstGeom>
          <a:noFill/>
        </p:spPr>
        <p:txBody>
          <a:bodyPr wrap="none" rtlCol="0">
            <a:spAutoFit/>
          </a:bodyPr>
          <a:lstStyle/>
          <a:p>
            <a:r>
              <a:rPr lang="de-DE" sz="3200" b="1" dirty="0">
                <a:solidFill>
                  <a:schemeClr val="accent2"/>
                </a:solidFill>
                <a:latin typeface="Arial" panose="020B0604020202020204" pitchFamily="34" charset="0"/>
                <a:cs typeface="Arial" panose="020B0604020202020204" pitchFamily="34" charset="0"/>
              </a:rPr>
              <a:t>Was ist Validität?</a:t>
            </a:r>
          </a:p>
        </p:txBody>
      </p:sp>
    </p:spTree>
    <p:extLst>
      <p:ext uri="{BB962C8B-B14F-4D97-AF65-F5344CB8AC3E}">
        <p14:creationId xmlns:p14="http://schemas.microsoft.com/office/powerpoint/2010/main" val="203145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r>
              <a:rPr lang="de-DE" b="1" dirty="0">
                <a:sym typeface="Symbol" pitchFamily="2" charset="2"/>
              </a:rPr>
              <a:t>Definition</a:t>
            </a:r>
            <a:r>
              <a:rPr lang="de-DE" dirty="0">
                <a:sym typeface="Symbol" pitchFamily="2" charset="2"/>
              </a:rPr>
              <a:t>: oft „als das Ausmaß [dessen], in dem ein </a:t>
            </a:r>
            <a:r>
              <a:rPr lang="de-DE" dirty="0">
                <a:solidFill>
                  <a:schemeClr val="accent2"/>
                </a:solidFill>
                <a:sym typeface="Symbol" pitchFamily="2" charset="2"/>
              </a:rPr>
              <a:t>Test misst, was er messen soll</a:t>
            </a:r>
            <a:r>
              <a:rPr lang="de-DE" dirty="0">
                <a:sym typeface="Symbol" pitchFamily="2" charset="2"/>
              </a:rPr>
              <a:t>“ (</a:t>
            </a:r>
            <a:r>
              <a:rPr lang="de-DE" dirty="0" err="1">
                <a:sym typeface="Symbol" pitchFamily="2" charset="2"/>
              </a:rPr>
              <a:t>Moosbrugger</a:t>
            </a:r>
            <a:r>
              <a:rPr lang="de-DE" dirty="0">
                <a:sym typeface="Symbol" pitchFamily="2" charset="2"/>
              </a:rPr>
              <a:t> &amp; </a:t>
            </a:r>
            <a:r>
              <a:rPr lang="de-DE" dirty="0" err="1">
                <a:sym typeface="Symbol" pitchFamily="2" charset="2"/>
              </a:rPr>
              <a:t>Kelava</a:t>
            </a:r>
            <a:r>
              <a:rPr lang="de-DE" dirty="0">
                <a:sym typeface="Symbol" pitchFamily="2" charset="2"/>
              </a:rPr>
              <a:t>, 2020, S. 530) definiert</a:t>
            </a:r>
          </a:p>
          <a:p>
            <a:r>
              <a:rPr lang="de-DE" dirty="0">
                <a:sym typeface="Symbol" pitchFamily="2" charset="2"/>
              </a:rPr>
              <a:t>Bezieht sich auf die </a:t>
            </a:r>
            <a:r>
              <a:rPr lang="de-DE" dirty="0">
                <a:solidFill>
                  <a:schemeClr val="accent2"/>
                </a:solidFill>
                <a:sym typeface="Symbol" pitchFamily="2" charset="2"/>
              </a:rPr>
              <a:t>Gültigkeit der Schlussfolgerungen / Testwert-interpretationen</a:t>
            </a:r>
            <a:r>
              <a:rPr lang="de-DE" dirty="0">
                <a:sym typeface="Symbol" pitchFamily="2" charset="2"/>
              </a:rPr>
              <a:t>, die aus einem Test bzw. seinen Ergebnissen gezogen werden</a:t>
            </a:r>
          </a:p>
          <a:p>
            <a:r>
              <a:rPr lang="de-DE" b="1" dirty="0">
                <a:sym typeface="Symbol" pitchFamily="2" charset="2"/>
              </a:rPr>
              <a:t>Zusammenhang</a:t>
            </a:r>
            <a:r>
              <a:rPr lang="de-DE" dirty="0">
                <a:sym typeface="Symbol" pitchFamily="2" charset="2"/>
              </a:rPr>
              <a:t> der Hauptgütekriterien?</a:t>
            </a:r>
          </a:p>
          <a:p>
            <a:pPr lvl="1"/>
            <a:r>
              <a:rPr lang="de-DE" dirty="0">
                <a:sym typeface="Symbol" pitchFamily="2" charset="2"/>
              </a:rPr>
              <a:t>Objektivität </a:t>
            </a:r>
          </a:p>
          <a:p>
            <a:pPr lvl="1"/>
            <a:r>
              <a:rPr lang="de-DE" dirty="0">
                <a:sym typeface="Symbol" pitchFamily="2" charset="2"/>
              </a:rPr>
              <a:t>Reliabilität</a:t>
            </a:r>
          </a:p>
          <a:p>
            <a:pPr lvl="1"/>
            <a:r>
              <a:rPr lang="de-DE" dirty="0">
                <a:sym typeface="Symbol" pitchFamily="2" charset="2"/>
              </a:rPr>
              <a:t>Validität</a:t>
            </a:r>
          </a:p>
          <a:p>
            <a:pPr marL="0" indent="0">
              <a:buNone/>
            </a:pPr>
            <a:endParaRPr lang="de-DE" dirty="0">
              <a:sym typeface="Symbol" pitchFamily="2" charset="2"/>
            </a:endParaRPr>
          </a:p>
          <a:p>
            <a:r>
              <a:rPr lang="de-DE" dirty="0">
                <a:solidFill>
                  <a:srgbClr val="0070C0"/>
                </a:solidFill>
                <a:sym typeface="Symbol" pitchFamily="2" charset="2"/>
              </a:rPr>
              <a:t>Komplexestes</a:t>
            </a:r>
            <a:r>
              <a:rPr lang="de-DE" dirty="0">
                <a:sym typeface="Symbol" pitchFamily="2" charset="2"/>
              </a:rPr>
              <a:t> der Hauptgütekriterien</a:t>
            </a:r>
          </a:p>
          <a:p>
            <a:pPr marL="0" indent="0">
              <a:buNone/>
            </a:pPr>
            <a:endParaRPr lang="de-DE" dirty="0">
              <a:sym typeface="Symbol" pitchFamily="2" charset="2"/>
            </a:endParaRPr>
          </a:p>
        </p:txBody>
      </p:sp>
      <p:sp>
        <p:nvSpPr>
          <p:cNvPr id="2" name="Titel 1"/>
          <p:cNvSpPr>
            <a:spLocks noGrp="1"/>
          </p:cNvSpPr>
          <p:nvPr>
            <p:ph type="title"/>
          </p:nvPr>
        </p:nvSpPr>
        <p:spPr/>
        <p:txBody>
          <a:bodyPr/>
          <a:lstStyle/>
          <a:p>
            <a:r>
              <a:rPr lang="de-DE" dirty="0"/>
              <a:t>Validität</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7</a:t>
            </a:fld>
            <a:endParaRPr lang="de-DE" altLang="en-US"/>
          </a:p>
        </p:txBody>
      </p:sp>
      <p:pic>
        <p:nvPicPr>
          <p:cNvPr id="5" name="Grafik 4" descr="Verwirrte Person">
            <a:extLst>
              <a:ext uri="{FF2B5EF4-FFF2-40B4-BE49-F238E27FC236}">
                <a16:creationId xmlns:a16="http://schemas.microsoft.com/office/drawing/2014/main" id="{8CFE5FF7-0D78-B14A-805A-98A4AA10D4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52384" y="4440524"/>
            <a:ext cx="1418456" cy="1418456"/>
          </a:xfrm>
          <a:prstGeom prst="rect">
            <a:avLst/>
          </a:prstGeom>
        </p:spPr>
      </p:pic>
      <p:sp>
        <p:nvSpPr>
          <p:cNvPr id="8" name="Textfeld 7">
            <a:extLst>
              <a:ext uri="{FF2B5EF4-FFF2-40B4-BE49-F238E27FC236}">
                <a16:creationId xmlns:a16="http://schemas.microsoft.com/office/drawing/2014/main" id="{6047D7AE-C9D1-2B46-B0A2-3C0F21ED864E}"/>
              </a:ext>
            </a:extLst>
          </p:cNvPr>
          <p:cNvSpPr txBox="1"/>
          <p:nvPr/>
        </p:nvSpPr>
        <p:spPr>
          <a:xfrm>
            <a:off x="9120336" y="3664404"/>
            <a:ext cx="2520280" cy="461665"/>
          </a:xfrm>
          <a:prstGeom prst="rect">
            <a:avLst/>
          </a:prstGeom>
          <a:noFill/>
        </p:spPr>
        <p:txBody>
          <a:bodyPr wrap="square" rtlCol="0">
            <a:spAutoFit/>
          </a:bodyPr>
          <a:lstStyle/>
          <a:p>
            <a:r>
              <a:rPr lang="de-DE" sz="2400" dirty="0">
                <a:solidFill>
                  <a:srgbClr val="0070C0"/>
                </a:solidFill>
                <a:latin typeface="Arial" panose="020B0604020202020204" pitchFamily="34" charset="0"/>
                <a:cs typeface="Arial" panose="020B0604020202020204" pitchFamily="34" charset="0"/>
              </a:rPr>
              <a:t>Weshalb????</a:t>
            </a:r>
          </a:p>
        </p:txBody>
      </p:sp>
    </p:spTree>
    <p:extLst>
      <p:ext uri="{BB962C8B-B14F-4D97-AF65-F5344CB8AC3E}">
        <p14:creationId xmlns:p14="http://schemas.microsoft.com/office/powerpoint/2010/main" val="304172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r>
              <a:rPr lang="de-DE" dirty="0">
                <a:sym typeface="Symbol" pitchFamily="2" charset="2"/>
              </a:rPr>
              <a:t>Untersuchung der Validität von Testwertinterpretationen erfordert eine Spezifikation, </a:t>
            </a:r>
            <a:r>
              <a:rPr lang="de-DE" dirty="0">
                <a:solidFill>
                  <a:schemeClr val="accent1"/>
                </a:solidFill>
                <a:sym typeface="Symbol" pitchFamily="2" charset="2"/>
              </a:rPr>
              <a:t>welche </a:t>
            </a:r>
            <a:r>
              <a:rPr lang="de-DE" u="sng" dirty="0">
                <a:solidFill>
                  <a:schemeClr val="accent1"/>
                </a:solidFill>
                <a:sym typeface="Symbol" pitchFamily="2" charset="2"/>
              </a:rPr>
              <a:t>Testwert</a:t>
            </a:r>
            <a:r>
              <a:rPr lang="de-DE" dirty="0">
                <a:solidFill>
                  <a:schemeClr val="accent1"/>
                </a:solidFill>
                <a:sym typeface="Symbol" pitchFamily="2" charset="2"/>
              </a:rPr>
              <a:t>interpretation </a:t>
            </a:r>
            <a:r>
              <a:rPr lang="de-DE" dirty="0">
                <a:sym typeface="Symbol" pitchFamily="2" charset="2"/>
              </a:rPr>
              <a:t>gestützt werden soll</a:t>
            </a:r>
          </a:p>
          <a:p>
            <a:endParaRPr lang="de-DE" dirty="0">
              <a:sym typeface="Symbol" pitchFamily="2" charset="2"/>
            </a:endParaRPr>
          </a:p>
          <a:p>
            <a:r>
              <a:rPr lang="de-DE" dirty="0">
                <a:sym typeface="Symbol" pitchFamily="2" charset="2"/>
              </a:rPr>
              <a:t>Beispiele: Interpretationen eines Testergebnisses mit Bezug auf…</a:t>
            </a:r>
          </a:p>
          <a:p>
            <a:pPr lvl="1"/>
            <a:r>
              <a:rPr lang="de-DE" dirty="0">
                <a:sym typeface="Symbol" pitchFamily="2" charset="2"/>
              </a:rPr>
              <a:t>das </a:t>
            </a:r>
            <a:r>
              <a:rPr lang="de-DE" i="1" dirty="0">
                <a:sym typeface="Symbol" pitchFamily="2" charset="2"/>
              </a:rPr>
              <a:t>Bewerten</a:t>
            </a:r>
            <a:r>
              <a:rPr lang="de-DE" dirty="0">
                <a:sym typeface="Symbol" pitchFamily="2" charset="2"/>
              </a:rPr>
              <a:t> des Ergebnisses</a:t>
            </a:r>
          </a:p>
          <a:p>
            <a:pPr lvl="1"/>
            <a:r>
              <a:rPr lang="de-DE" dirty="0">
                <a:sym typeface="Symbol" pitchFamily="2" charset="2"/>
              </a:rPr>
              <a:t>das </a:t>
            </a:r>
            <a:r>
              <a:rPr lang="de-DE" i="1" dirty="0">
                <a:sym typeface="Symbol" pitchFamily="2" charset="2"/>
              </a:rPr>
              <a:t>Verallgemeinern</a:t>
            </a:r>
            <a:r>
              <a:rPr lang="de-DE" dirty="0">
                <a:sym typeface="Symbol" pitchFamily="2" charset="2"/>
              </a:rPr>
              <a:t> des Ergebnisses</a:t>
            </a:r>
          </a:p>
          <a:p>
            <a:pPr lvl="1"/>
            <a:r>
              <a:rPr lang="de-DE" dirty="0">
                <a:sym typeface="Symbol" pitchFamily="2" charset="2"/>
              </a:rPr>
              <a:t>das </a:t>
            </a:r>
            <a:r>
              <a:rPr lang="de-DE" i="1" dirty="0">
                <a:sym typeface="Symbol" pitchFamily="2" charset="2"/>
              </a:rPr>
              <a:t>Extrapolieren</a:t>
            </a:r>
            <a:r>
              <a:rPr lang="de-DE" dirty="0">
                <a:sym typeface="Symbol" pitchFamily="2" charset="2"/>
              </a:rPr>
              <a:t> des Ergebnisses auf andere Bereiche</a:t>
            </a:r>
          </a:p>
          <a:p>
            <a:pPr lvl="1"/>
            <a:r>
              <a:rPr lang="de-DE" dirty="0">
                <a:sym typeface="Symbol" pitchFamily="2" charset="2"/>
              </a:rPr>
              <a:t>das </a:t>
            </a:r>
            <a:r>
              <a:rPr lang="de-DE" i="1" dirty="0">
                <a:sym typeface="Symbol" pitchFamily="2" charset="2"/>
              </a:rPr>
              <a:t>Erklären</a:t>
            </a:r>
            <a:r>
              <a:rPr lang="de-DE" dirty="0">
                <a:sym typeface="Symbol" pitchFamily="2" charset="2"/>
              </a:rPr>
              <a:t> eines Testergebnisses</a:t>
            </a:r>
          </a:p>
          <a:p>
            <a:pPr lvl="1"/>
            <a:r>
              <a:rPr lang="de-DE" dirty="0">
                <a:sym typeface="Symbol" pitchFamily="2" charset="2"/>
              </a:rPr>
              <a:t>das Fällen von weiterführenden </a:t>
            </a:r>
            <a:r>
              <a:rPr lang="de-DE" i="1" dirty="0">
                <a:sym typeface="Symbol" pitchFamily="2" charset="2"/>
              </a:rPr>
              <a:t>Entscheidungen</a:t>
            </a:r>
            <a:r>
              <a:rPr lang="de-DE" dirty="0">
                <a:sym typeface="Symbol" pitchFamily="2" charset="2"/>
              </a:rPr>
              <a:t> als Konsequenz aus dem Testergebnis</a:t>
            </a:r>
          </a:p>
          <a:p>
            <a:pPr lvl="1"/>
            <a:endParaRPr lang="de-DE" dirty="0">
              <a:sym typeface="Symbol" pitchFamily="2" charset="2"/>
            </a:endParaRPr>
          </a:p>
          <a:p>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Validität</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8</a:t>
            </a:fld>
            <a:endParaRPr lang="de-DE" altLang="en-US"/>
          </a:p>
        </p:txBody>
      </p:sp>
    </p:spTree>
    <p:extLst>
      <p:ext uri="{BB962C8B-B14F-4D97-AF65-F5344CB8AC3E}">
        <p14:creationId xmlns:p14="http://schemas.microsoft.com/office/powerpoint/2010/main" val="1556682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endParaRPr lang="de-DE" dirty="0">
              <a:sym typeface="Symbol" pitchFamily="2" charset="2"/>
            </a:endParaRPr>
          </a:p>
          <a:p>
            <a:r>
              <a:rPr lang="de-DE" dirty="0">
                <a:sym typeface="Symbol" pitchFamily="2" charset="2"/>
              </a:rPr>
              <a:t>Validierung eines Tests ≠ Routineverfahren</a:t>
            </a:r>
          </a:p>
          <a:p>
            <a:r>
              <a:rPr lang="de-DE" dirty="0">
                <a:sym typeface="Symbol" pitchFamily="2" charset="2"/>
              </a:rPr>
              <a:t>(theoriegeleitete) Forschung notwendig</a:t>
            </a:r>
          </a:p>
          <a:p>
            <a:pPr marL="0" indent="0">
              <a:buNone/>
            </a:pPr>
            <a:endParaRPr lang="de-DE" dirty="0">
              <a:sym typeface="Symbol" pitchFamily="2" charset="2"/>
            </a:endParaRPr>
          </a:p>
          <a:p>
            <a:r>
              <a:rPr lang="de-DE" dirty="0">
                <a:sym typeface="Symbol" pitchFamily="2" charset="2"/>
              </a:rPr>
              <a:t>Verschiedene Validierungsstrategien</a:t>
            </a:r>
          </a:p>
          <a:p>
            <a:pPr marL="457200" indent="-457200">
              <a:buAutoNum type="arabicPeriod"/>
            </a:pPr>
            <a:r>
              <a:rPr lang="de-DE" dirty="0">
                <a:solidFill>
                  <a:schemeClr val="accent2"/>
                </a:solidFill>
                <a:sym typeface="Symbol" pitchFamily="2" charset="2"/>
              </a:rPr>
              <a:t>Inhaltsvalidität</a:t>
            </a:r>
          </a:p>
          <a:p>
            <a:pPr marL="457200" indent="-457200">
              <a:buAutoNum type="arabicPeriod"/>
            </a:pPr>
            <a:r>
              <a:rPr lang="de-DE" dirty="0">
                <a:solidFill>
                  <a:srgbClr val="0070C0"/>
                </a:solidFill>
                <a:sym typeface="Symbol" pitchFamily="2" charset="2"/>
              </a:rPr>
              <a:t>Konstruktvalidität</a:t>
            </a:r>
          </a:p>
          <a:p>
            <a:pPr marL="457200" indent="-457200">
              <a:buAutoNum type="arabicPeriod"/>
            </a:pPr>
            <a:r>
              <a:rPr lang="de-DE" dirty="0">
                <a:solidFill>
                  <a:srgbClr val="00727E"/>
                </a:solidFill>
                <a:sym typeface="Symbol" pitchFamily="2" charset="2"/>
              </a:rPr>
              <a:t>Kriteriumsvalidität</a:t>
            </a:r>
          </a:p>
        </p:txBody>
      </p:sp>
      <p:sp>
        <p:nvSpPr>
          <p:cNvPr id="2" name="Titel 1"/>
          <p:cNvSpPr>
            <a:spLocks noGrp="1"/>
          </p:cNvSpPr>
          <p:nvPr>
            <p:ph type="title"/>
          </p:nvPr>
        </p:nvSpPr>
        <p:spPr/>
        <p:txBody>
          <a:bodyPr/>
          <a:lstStyle/>
          <a:p>
            <a:r>
              <a:rPr lang="de-DE" dirty="0"/>
              <a:t>Validität</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9</a:t>
            </a:fld>
            <a:endParaRPr lang="de-DE" altLang="en-US"/>
          </a:p>
        </p:txBody>
      </p:sp>
    </p:spTree>
    <p:extLst>
      <p:ext uri="{BB962C8B-B14F-4D97-AF65-F5344CB8AC3E}">
        <p14:creationId xmlns:p14="http://schemas.microsoft.com/office/powerpoint/2010/main" val="591293150"/>
      </p:ext>
    </p:extLst>
  </p:cSld>
  <p:clrMapOvr>
    <a:masterClrMapping/>
  </p:clrMapOvr>
</p:sld>
</file>

<file path=ppt/theme/theme1.xml><?xml version="1.0" encoding="utf-8"?>
<a:theme xmlns:a="http://schemas.openxmlformats.org/drawingml/2006/main" name="Präsentation1">
  <a:themeElements>
    <a:clrScheme name="Lariss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riss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_KOLD_Forschungsprozess_petrol" id="{20D0DBDF-4CFB-4F4D-B94B-769CC07FB16B}" vid="{2EB7E85E-2C56-6340-8236-8307A8CF9A2A}"/>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ppt3F17.pptm [Automatisch gespeichert]</Template>
  <TotalTime>1553</TotalTime>
  <Words>4630</Words>
  <Application>Microsoft Macintosh PowerPoint</Application>
  <PresentationFormat>Widescreen</PresentationFormat>
  <Paragraphs>816</Paragraphs>
  <Slides>33</Slides>
  <Notes>33</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Cambria Math</vt:lpstr>
      <vt:lpstr>Wingdings</vt:lpstr>
      <vt:lpstr>Präsentation1</vt:lpstr>
      <vt:lpstr>B.F.3 Übung zur Diagnostik/Testtheorie</vt:lpstr>
      <vt:lpstr>Hinweis</vt:lpstr>
      <vt:lpstr>Semesterübersicht</vt:lpstr>
      <vt:lpstr>Schritte der Testkonstruktion</vt:lpstr>
      <vt:lpstr>PowerPoint Presentation</vt:lpstr>
      <vt:lpstr>PowerPoint Presentation</vt:lpstr>
      <vt:lpstr>Validität</vt:lpstr>
      <vt:lpstr>Validität</vt:lpstr>
      <vt:lpstr>Validität</vt:lpstr>
      <vt:lpstr>1 Inhaltsvalidität</vt:lpstr>
      <vt:lpstr>1 Inhaltsvalidität bei unterschiedlichen Merkmalen</vt:lpstr>
      <vt:lpstr>1 Inhaltsvalidität bei unterschiedlichen Merkmalen</vt:lpstr>
      <vt:lpstr>1 Inhaltsvalidität – vernachlässigbar?</vt:lpstr>
      <vt:lpstr>2 Konstruktvalidität</vt:lpstr>
      <vt:lpstr>2.1 Konstruktvalidität: Itemebene</vt:lpstr>
      <vt:lpstr>2.1 Konstruktvalidität: Itemebene</vt:lpstr>
      <vt:lpstr>2.2 Konstruktvalidität: Testebene</vt:lpstr>
      <vt:lpstr>2.2 Konstruktvalidität: Testebene</vt:lpstr>
      <vt:lpstr>2.2 Konstruktvalidität: Testebene</vt:lpstr>
      <vt:lpstr>2.2 Konstruktvalidität: Testebene</vt:lpstr>
      <vt:lpstr>2.2 Konstruktvalidität: Testebene</vt:lpstr>
      <vt:lpstr>2.2 Konstruktvalidität: Testebene</vt:lpstr>
      <vt:lpstr>2.2 Konstruktvalidität: Testebene</vt:lpstr>
      <vt:lpstr>2.2 Konstruktvalidität: Testebene</vt:lpstr>
      <vt:lpstr>2.2 Konstruktvalidität: Testebene</vt:lpstr>
      <vt:lpstr>2.2 Konstruktvalidität: Testebene</vt:lpstr>
      <vt:lpstr>2.2 Konstruktvalidität: Testebene</vt:lpstr>
      <vt:lpstr>3 Kriteriumsvalidität</vt:lpstr>
      <vt:lpstr>3 Kriteriumsvalidität</vt:lpstr>
      <vt:lpstr>3 Kriteriumsvalidität</vt:lpstr>
      <vt:lpstr>4 Last but not least</vt:lpstr>
      <vt:lpstr>PowerPoint Presentation</vt:lpstr>
      <vt:lpstr>Literatur</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Maria Jalynskij</dc:creator>
  <cp:keywords/>
  <dc:description/>
  <cp:lastModifiedBy>Microsoft Office User</cp:lastModifiedBy>
  <cp:revision>928</cp:revision>
  <cp:lastPrinted>2019-07-02T05:05:22Z</cp:lastPrinted>
  <dcterms:created xsi:type="dcterms:W3CDTF">2013-08-07T13:15:51Z</dcterms:created>
  <dcterms:modified xsi:type="dcterms:W3CDTF">2022-01-26T13:53:50Z</dcterms:modified>
  <cp:category/>
</cp:coreProperties>
</file>