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9AFBD7-CC41-4CD7-9D4C-FAF6B30DEAEF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0"/>
      <dgm:spPr/>
    </dgm:pt>
    <dgm:pt modelId="{76226034-20E9-457A-B4C8-7AB54A615238}" type="pres">
      <dgm:prSet presAssocID="{559AFBD7-CC41-4CD7-9D4C-FAF6B30DEAEF}" presName="Name0" presStyleCnt="0">
        <dgm:presLayoutVars>
          <dgm:dir/>
          <dgm:animLvl val="lvl"/>
          <dgm:resizeHandles val="exact"/>
        </dgm:presLayoutVars>
      </dgm:prSet>
      <dgm:spPr/>
    </dgm:pt>
    <dgm:pt modelId="{0029E252-913D-4A65-8860-42D2DC19A809}" type="pres">
      <dgm:prSet presAssocID="{559AFBD7-CC41-4CD7-9D4C-FAF6B30DEAEF}" presName="dummy" presStyleCnt="0"/>
      <dgm:spPr/>
    </dgm:pt>
    <dgm:pt modelId="{3D978744-CCE0-4190-8269-648C07781F11}" type="pres">
      <dgm:prSet presAssocID="{559AFBD7-CC41-4CD7-9D4C-FAF6B30DEAEF}" presName="linH" presStyleCnt="0"/>
      <dgm:spPr/>
    </dgm:pt>
    <dgm:pt modelId="{3AF3A9ED-1406-42DD-A93D-77B282C92847}" type="pres">
      <dgm:prSet presAssocID="{559AFBD7-CC41-4CD7-9D4C-FAF6B30DEAEF}" presName="padding1" presStyleCnt="0"/>
      <dgm:spPr/>
    </dgm:pt>
    <dgm:pt modelId="{CAB07E60-3466-4823-82A7-DB887EC5F114}" type="pres">
      <dgm:prSet presAssocID="{559AFBD7-CC41-4CD7-9D4C-FAF6B30DEAEF}" presName="padding2" presStyleCnt="0"/>
      <dgm:spPr/>
    </dgm:pt>
    <dgm:pt modelId="{9C8EED98-BA90-425B-99BA-6C282F2A6CE5}" type="pres">
      <dgm:prSet presAssocID="{559AFBD7-CC41-4CD7-9D4C-FAF6B30DEAEF}" presName="negArrow" presStyleCnt="0"/>
      <dgm:spPr/>
    </dgm:pt>
    <dgm:pt modelId="{F0542CCA-E086-4DCE-B26B-32DCDBB71C2E}" type="pres">
      <dgm:prSet presAssocID="{559AFBD7-CC41-4CD7-9D4C-FAF6B30DEAEF}" presName="backgroundArrow" presStyleLbl="node1" presStyleIdx="0" presStyleCnt="1" custLinFactNeighborX="-10159" custLinFactNeighborY="50000"/>
      <dgm:spPr>
        <a:scene3d>
          <a:camera prst="orthographicFront">
            <a:rot lat="0" lon="0" rev="18000000"/>
          </a:camera>
          <a:lightRig rig="threePt" dir="t"/>
        </a:scene3d>
      </dgm:spPr>
    </dgm:pt>
  </dgm:ptLst>
  <dgm:cxnLst>
    <dgm:cxn modelId="{B4855A11-207D-4D3D-984F-F000394B4D79}" type="presOf" srcId="{559AFBD7-CC41-4CD7-9D4C-FAF6B30DEAEF}" destId="{76226034-20E9-457A-B4C8-7AB54A615238}" srcOrd="0" destOrd="0" presId="urn:microsoft.com/office/officeart/2005/8/layout/hProcess3"/>
    <dgm:cxn modelId="{44532E06-5B21-4B74-B771-1706FC42654E}" type="presParOf" srcId="{76226034-20E9-457A-B4C8-7AB54A615238}" destId="{0029E252-913D-4A65-8860-42D2DC19A809}" srcOrd="0" destOrd="0" presId="urn:microsoft.com/office/officeart/2005/8/layout/hProcess3"/>
    <dgm:cxn modelId="{7D9F26C1-F943-44F4-9EB8-737A343CEE1C}" type="presParOf" srcId="{76226034-20E9-457A-B4C8-7AB54A615238}" destId="{3D978744-CCE0-4190-8269-648C07781F11}" srcOrd="1" destOrd="0" presId="urn:microsoft.com/office/officeart/2005/8/layout/hProcess3"/>
    <dgm:cxn modelId="{8514FAEB-DD0C-4C43-A3E3-09519F91077C}" type="presParOf" srcId="{3D978744-CCE0-4190-8269-648C07781F11}" destId="{3AF3A9ED-1406-42DD-A93D-77B282C92847}" srcOrd="0" destOrd="0" presId="urn:microsoft.com/office/officeart/2005/8/layout/hProcess3"/>
    <dgm:cxn modelId="{1011F51E-2D79-4E87-8198-1DB68FE26D6D}" type="presParOf" srcId="{3D978744-CCE0-4190-8269-648C07781F11}" destId="{CAB07E60-3466-4823-82A7-DB887EC5F114}" srcOrd="1" destOrd="0" presId="urn:microsoft.com/office/officeart/2005/8/layout/hProcess3"/>
    <dgm:cxn modelId="{991E4F52-89BA-44AD-9F2E-1BB6B7625429}" type="presParOf" srcId="{3D978744-CCE0-4190-8269-648C07781F11}" destId="{9C8EED98-BA90-425B-99BA-6C282F2A6CE5}" srcOrd="2" destOrd="0" presId="urn:microsoft.com/office/officeart/2005/8/layout/hProcess3"/>
    <dgm:cxn modelId="{E955725F-61AD-4067-8494-E8CA9BCF18FF}" type="presParOf" srcId="{3D978744-CCE0-4190-8269-648C07781F11}" destId="{F0542CCA-E086-4DCE-B26B-32DCDBB71C2E}" srcOrd="3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542CCA-E086-4DCE-B26B-32DCDBB71C2E}">
      <dsp:nvSpPr>
        <dsp:cNvPr id="0" name=""/>
        <dsp:cNvSpPr/>
      </dsp:nvSpPr>
      <dsp:spPr>
        <a:xfrm>
          <a:off x="0" y="66692"/>
          <a:ext cx="1600200" cy="360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1800000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6.jpe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7.jpe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905000"/>
            <a:ext cx="9144000" cy="2130205"/>
          </a:xfrm>
        </p:spPr>
        <p:txBody>
          <a:bodyPr>
            <a:noAutofit/>
          </a:bodyPr>
          <a:lstStyle/>
          <a:p>
            <a:pPr algn="l"/>
            <a:r>
              <a:rPr lang="en-US" sz="2400" dirty="0" smtClean="0">
                <a:latin typeface="Times" pitchFamily="18" charset="0"/>
              </a:rPr>
              <a:t>1. Single-site </a:t>
            </a:r>
            <a:r>
              <a:rPr lang="en-US" sz="2400" dirty="0">
                <a:latin typeface="Times" pitchFamily="18" charset="0"/>
              </a:rPr>
              <a:t>critical </a:t>
            </a:r>
            <a:r>
              <a:rPr lang="en-US" sz="2400" dirty="0" smtClean="0">
                <a:latin typeface="Times" pitchFamily="18" charset="0"/>
              </a:rPr>
              <a:t>phenomena: dynamical </a:t>
            </a:r>
            <a:r>
              <a:rPr lang="en-US" sz="2400" dirty="0">
                <a:latin typeface="Times" pitchFamily="18" charset="0"/>
              </a:rPr>
              <a:t>optical hysteresis in </a:t>
            </a:r>
            <a:r>
              <a:rPr lang="en-US" sz="2400" dirty="0" smtClean="0">
                <a:latin typeface="Times" pitchFamily="18" charset="0"/>
              </a:rPr>
              <a:t>the Kerr model.</a:t>
            </a:r>
            <a:br>
              <a:rPr lang="en-US" sz="2400" dirty="0" smtClean="0">
                <a:latin typeface="Times" pitchFamily="18" charset="0"/>
              </a:rPr>
            </a:br>
            <a:r>
              <a:rPr lang="en-US" sz="2400" dirty="0" smtClean="0">
                <a:latin typeface="Times" pitchFamily="18" charset="0"/>
              </a:rPr>
              <a:t/>
            </a:r>
            <a:br>
              <a:rPr lang="en-US" sz="2400" dirty="0" smtClean="0">
                <a:latin typeface="Times" pitchFamily="18" charset="0"/>
              </a:rPr>
            </a:br>
            <a:r>
              <a:rPr lang="en-US" sz="2400" dirty="0">
                <a:latin typeface="Times" pitchFamily="18" charset="0"/>
              </a:rPr>
              <a:t/>
            </a:r>
            <a:br>
              <a:rPr lang="en-US" sz="2400" dirty="0">
                <a:latin typeface="Times" pitchFamily="18" charset="0"/>
              </a:rPr>
            </a:br>
            <a:r>
              <a:rPr lang="en-US" sz="2400" dirty="0" smtClean="0">
                <a:latin typeface="Times" pitchFamily="18" charset="0"/>
              </a:rPr>
              <a:t>2. A </a:t>
            </a:r>
            <a:r>
              <a:rPr lang="en-US" sz="2400" dirty="0">
                <a:latin typeface="Times" pitchFamily="18" charset="0"/>
              </a:rPr>
              <a:t>superconducting, ladder-type artificial atom, a </a:t>
            </a:r>
            <a:r>
              <a:rPr lang="en-US" sz="2400" dirty="0" err="1">
                <a:latin typeface="Times" pitchFamily="18" charset="0"/>
              </a:rPr>
              <a:t>transmon</a:t>
            </a:r>
            <a:r>
              <a:rPr lang="en-US" sz="2400" dirty="0">
                <a:latin typeface="Times" pitchFamily="18" charset="0"/>
              </a:rPr>
              <a:t>, strongly coupled to a waveguide</a:t>
            </a:r>
            <a:r>
              <a:rPr lang="en-US" sz="2400" dirty="0" smtClean="0">
                <a:latin typeface="Times" pitchFamily="18" charset="0"/>
              </a:rPr>
              <a:t/>
            </a:r>
            <a:br>
              <a:rPr lang="en-US" sz="2400" dirty="0" smtClean="0">
                <a:latin typeface="Times" pitchFamily="18" charset="0"/>
              </a:rPr>
            </a:br>
            <a:endParaRPr lang="en-US" sz="2400" dirty="0">
              <a:latin typeface="Times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658591"/>
            <a:ext cx="6400800" cy="1752600"/>
          </a:xfrm>
        </p:spPr>
        <p:txBody>
          <a:bodyPr/>
          <a:lstStyle/>
          <a:p>
            <a:r>
              <a:rPr lang="en-US" dirty="0" smtClean="0"/>
              <a:t>Open System Dynamics with the </a:t>
            </a:r>
            <a:r>
              <a:rPr lang="en-US" dirty="0" err="1" smtClean="0"/>
              <a:t>Lindblad</a:t>
            </a:r>
            <a:r>
              <a:rPr lang="en-US" dirty="0" smtClean="0"/>
              <a:t> Master Equation: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881"/>
            <a:ext cx="4572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17" y="812860"/>
            <a:ext cx="369570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717" y="5943600"/>
            <a:ext cx="42005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877456" y="2133600"/>
            <a:ext cx="60630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/>
              <a:t>Storme</a:t>
            </a:r>
            <a:r>
              <a:rPr lang="fr-FR" dirty="0"/>
              <a:t>, F. (2017). </a:t>
            </a:r>
            <a:r>
              <a:rPr lang="fr-FR" i="1" dirty="0"/>
              <a:t>Dissipative phase transitions in open quantum </a:t>
            </a:r>
            <a:r>
              <a:rPr lang="fr-FR" i="1" dirty="0" err="1"/>
              <a:t>lattice</a:t>
            </a:r>
            <a:r>
              <a:rPr lang="fr-FR" i="1" dirty="0"/>
              <a:t> </a:t>
            </a:r>
            <a:r>
              <a:rPr lang="fr-FR" i="1" dirty="0" err="1"/>
              <a:t>systems</a:t>
            </a:r>
            <a:r>
              <a:rPr lang="fr-FR" dirty="0"/>
              <a:t> (Doctoral dissertation, Université Paris Diderot (Paris 7), Sorbonne Paris Cité).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76600" y="3581400"/>
            <a:ext cx="5867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Gasparinetti</a:t>
            </a:r>
            <a:r>
              <a:rPr lang="en-US" dirty="0" smtClean="0"/>
              <a:t> et al.(2019</a:t>
            </a:r>
            <a:r>
              <a:rPr lang="en-US" dirty="0"/>
              <a:t>). Two-Photon Resonance Fluorescence of a Ladder-Type Atomic System. </a:t>
            </a:r>
            <a:r>
              <a:rPr lang="en-US" i="1" dirty="0" err="1"/>
              <a:t>arXiv</a:t>
            </a:r>
            <a:r>
              <a:rPr lang="en-US" i="1" dirty="0"/>
              <a:t> preprint arXiv:1901.00414</a:t>
            </a:r>
            <a:r>
              <a:rPr lang="en-US" dirty="0"/>
              <a:t>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39905" y="1084323"/>
            <a:ext cx="480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RWA approximation to the non-</a:t>
            </a:r>
            <a:r>
              <a:rPr lang="fr-FR" dirty="0" err="1" smtClean="0"/>
              <a:t>linear</a:t>
            </a:r>
            <a:r>
              <a:rPr lang="fr-FR" dirty="0" smtClean="0"/>
              <a:t> Kerr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02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site critical phenomena:</a:t>
            </a:r>
            <a:br>
              <a:rPr lang="en-US" dirty="0" smtClean="0"/>
            </a:br>
            <a:r>
              <a:rPr lang="en-US" dirty="0" smtClean="0"/>
              <a:t>Exact </a:t>
            </a:r>
            <a:r>
              <a:rPr lang="en-US" dirty="0" err="1" smtClean="0"/>
              <a:t>Diagonalization</a:t>
            </a:r>
            <a:endParaRPr lang="en-US" dirty="0"/>
          </a:p>
        </p:txBody>
      </p:sp>
      <p:pic>
        <p:nvPicPr>
          <p:cNvPr id="3074" name="Picture 2" descr="C:\Users\saumyaB\Dropbox\darpa-detect\detect_feb20\ED_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057400"/>
            <a:ext cx="5945196" cy="438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08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82694"/>
            <a:ext cx="8229600" cy="755506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2050" name="Picture 2" descr="C:\Users\saumyaB\Dropbox\darpa-detect\detect_feb20\F_t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4772025" cy="360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saumyaB\Dropbox\darpa-detect\detect_feb20\F_t_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218" y="54985"/>
            <a:ext cx="4201405" cy="332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saumyaB\Dropbox\darpa-detect\detect_feb20\F_t_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476" y="3657600"/>
            <a:ext cx="4052887" cy="283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106148971"/>
              </p:ext>
            </p:extLst>
          </p:nvPr>
        </p:nvGraphicFramePr>
        <p:xfrm>
          <a:off x="5420719" y="3379210"/>
          <a:ext cx="1600200" cy="4266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78655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Photodetection</a:t>
            </a:r>
            <a:endParaRPr lang="en-US" dirty="0"/>
          </a:p>
        </p:txBody>
      </p:sp>
      <p:pic>
        <p:nvPicPr>
          <p:cNvPr id="4098" name="Picture 2" descr="C:\Users\saumyaB\Dropbox\darpa-detect\detect_feb20\G_t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743200"/>
            <a:ext cx="4981576" cy="3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28800"/>
            <a:ext cx="856297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152400" y="3352800"/>
            <a:ext cx="60630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A=100 </a:t>
            </a:r>
            <a:r>
              <a:rPr lang="fr-FR" dirty="0" err="1" smtClean="0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76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447800"/>
            <a:ext cx="1752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A=1 </a:t>
            </a:r>
            <a:r>
              <a:rPr lang="fr-FR" dirty="0" err="1" smtClean="0"/>
              <a:t>here</a:t>
            </a:r>
            <a:r>
              <a:rPr lang="fr-FR" dirty="0" smtClean="0"/>
              <a:t> and </a:t>
            </a:r>
            <a:r>
              <a:rPr lang="fr-FR" dirty="0" err="1" smtClean="0"/>
              <a:t>very</a:t>
            </a:r>
            <a:r>
              <a:rPr lang="fr-FR" dirty="0" smtClean="0"/>
              <a:t> </a:t>
            </a:r>
            <a:r>
              <a:rPr lang="fr-FR" dirty="0" err="1" smtClean="0"/>
              <a:t>little</a:t>
            </a:r>
            <a:r>
              <a:rPr lang="fr-FR" dirty="0" smtClean="0"/>
              <a:t> </a:t>
            </a:r>
            <a:r>
              <a:rPr lang="fr-FR" dirty="0" err="1" smtClean="0"/>
              <a:t>number</a:t>
            </a:r>
            <a:r>
              <a:rPr lang="fr-FR" dirty="0" smtClean="0"/>
              <a:t> amplification </a:t>
            </a:r>
            <a:r>
              <a:rPr lang="fr-FR" dirty="0" err="1" smtClean="0"/>
              <a:t>found</a:t>
            </a:r>
            <a:endParaRPr lang="en-US" dirty="0"/>
          </a:p>
        </p:txBody>
      </p:sp>
      <p:pic>
        <p:nvPicPr>
          <p:cNvPr id="5122" name="Picture 2" descr="C:\Users\saumyaB\Dropbox\darpa-detect\detect_feb20\H_t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447800"/>
            <a:ext cx="67056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35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Dicke</a:t>
            </a:r>
            <a:r>
              <a:rPr lang="en-US" dirty="0" smtClean="0"/>
              <a:t>, </a:t>
            </a:r>
            <a:r>
              <a:rPr lang="en-US" dirty="0" err="1" smtClean="0"/>
              <a:t>Jaynes</a:t>
            </a:r>
            <a:r>
              <a:rPr lang="en-US" dirty="0" smtClean="0"/>
              <a:t> Cummins Models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914400"/>
            <a:ext cx="6248399" cy="103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953163"/>
            <a:ext cx="4600575" cy="938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033918" y="2923216"/>
            <a:ext cx="376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PHYSICAL REVIEW A98, 043802 (2018)</a:t>
            </a:r>
          </a:p>
        </p:txBody>
      </p:sp>
      <p:sp>
        <p:nvSpPr>
          <p:cNvPr id="5" name="Rectangle 4"/>
          <p:cNvSpPr/>
          <p:nvPr/>
        </p:nvSpPr>
        <p:spPr>
          <a:xfrm>
            <a:off x="6248400" y="6324600"/>
            <a:ext cx="1871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arxiv</a:t>
            </a:r>
            <a:r>
              <a:rPr lang="en-US" dirty="0" smtClean="0"/>
              <a:t>./1807.04617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299" y="5262690"/>
            <a:ext cx="6477000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477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aumyaB\Dropbox\darpa-detect\detect_feb20\fig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75" y="228600"/>
            <a:ext cx="4145650" cy="207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saumyaB\Dropbox\darpa-detect\detect_feb20\fig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50735"/>
            <a:ext cx="3711125" cy="185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47135"/>
            <a:ext cx="3718225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032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1167</TotalTime>
  <Words>85</Words>
  <Application>Microsoft Office PowerPoint</Application>
  <PresentationFormat>On-screen Show (4:3)</PresentationFormat>
  <Paragraphs>12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1. Single-site critical phenomena: dynamical optical hysteresis in the Kerr model.   2. A superconducting, ladder-type artificial atom, a transmon, strongly coupled to a waveguide </vt:lpstr>
      <vt:lpstr>Single site critical phenomena: Exact Diagonalization</vt:lpstr>
      <vt:lpstr>PowerPoint Presentation</vt:lpstr>
      <vt:lpstr>Photodetection</vt:lpstr>
      <vt:lpstr>PowerPoint Presentation</vt:lpstr>
      <vt:lpstr>The Dicke, Jaynes Cummins Models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Single-site critical phenomena:dynamical optical hysteresis in the Kerr model</dc:title>
  <dc:creator>saumyaB</dc:creator>
  <cp:lastModifiedBy>saumyaB</cp:lastModifiedBy>
  <cp:revision>23</cp:revision>
  <dcterms:created xsi:type="dcterms:W3CDTF">2006-08-16T00:00:00Z</dcterms:created>
  <dcterms:modified xsi:type="dcterms:W3CDTF">2019-04-08T10:38:30Z</dcterms:modified>
</cp:coreProperties>
</file>