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666829"/>
            <a:ext cx="10993549" cy="525811"/>
          </a:xfrm>
        </p:spPr>
        <p:txBody>
          <a:bodyPr>
            <a:normAutofit fontScale="90000"/>
          </a:bodyPr>
          <a:lstStyle/>
          <a:p>
            <a:r>
              <a:rPr lang="en-US" dirty="0"/>
              <a:t>Technologies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1192641"/>
            <a:ext cx="10993546" cy="1771038"/>
          </a:xfrm>
        </p:spPr>
        <p:txBody>
          <a:bodyPr>
            <a:normAutofit lnSpcReduction="10000"/>
          </a:bodyPr>
          <a:lstStyle/>
          <a:p>
            <a:r>
              <a:rPr lang="en-US" sz="1800" b="1" dirty="0"/>
              <a:t>Advanced Database MANAGEMENT SYSTEM: GROUP 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Subash Chandra Biswal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Sai </a:t>
            </a:r>
            <a:r>
              <a:rPr lang="en-US" dirty="0" err="1">
                <a:solidFill>
                  <a:schemeClr val="tx1"/>
                </a:solidFill>
              </a:rPr>
              <a:t>kiran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batchu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Venkata </a:t>
            </a:r>
            <a:r>
              <a:rPr lang="en-US" dirty="0" err="1">
                <a:solidFill>
                  <a:schemeClr val="tx1"/>
                </a:solidFill>
              </a:rPr>
              <a:t>naga</a:t>
            </a:r>
            <a:r>
              <a:rPr lang="en-US" dirty="0">
                <a:solidFill>
                  <a:schemeClr val="tx1"/>
                </a:solidFill>
              </a:rPr>
              <a:t> Sukumar </a:t>
            </a:r>
            <a:r>
              <a:rPr lang="en-US" dirty="0" err="1">
                <a:solidFill>
                  <a:schemeClr val="tx1"/>
                </a:solidFill>
              </a:rPr>
              <a:t>vinnakota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Kushal </a:t>
            </a:r>
            <a:r>
              <a:rPr lang="en-US" dirty="0" err="1">
                <a:solidFill>
                  <a:schemeClr val="tx1"/>
                </a:solidFill>
              </a:rPr>
              <a:t>reddy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Chava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Naresh </a:t>
            </a:r>
            <a:r>
              <a:rPr lang="en-US" dirty="0" err="1">
                <a:solidFill>
                  <a:schemeClr val="tx1"/>
                </a:solidFill>
              </a:rPr>
              <a:t>goud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aakula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C9D537-3DC6-D0A0-51B7-13FEA38402C3}"/>
              </a:ext>
            </a:extLst>
          </p:cNvPr>
          <p:cNvSpPr txBox="1"/>
          <p:nvPr/>
        </p:nvSpPr>
        <p:spPr>
          <a:xfrm>
            <a:off x="463826" y="887896"/>
            <a:ext cx="1131735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B0F0"/>
                </a:solidFill>
              </a:rPr>
              <a:t>Performance Tuning</a:t>
            </a:r>
          </a:p>
          <a:p>
            <a:pPr algn="ctr"/>
            <a:endParaRPr lang="en-IN" sz="2400" b="1" dirty="0"/>
          </a:p>
          <a:p>
            <a:pPr algn="ctr"/>
            <a:endParaRPr lang="en-IN" sz="2400" b="1" dirty="0"/>
          </a:p>
          <a:p>
            <a:pPr algn="ctr"/>
            <a:endParaRPr lang="en-IN" sz="2400" b="1" dirty="0"/>
          </a:p>
          <a:p>
            <a:r>
              <a:rPr lang="en-IN" b="1" dirty="0"/>
              <a:t>We have created indexes on selected table attributes depending on the business requirements</a:t>
            </a:r>
          </a:p>
          <a:p>
            <a:endParaRPr lang="en-IN" b="1" dirty="0"/>
          </a:p>
          <a:p>
            <a:r>
              <a:rPr lang="en-IN" b="1" dirty="0"/>
              <a:t>We have created a range partition on a data column of the technology table.</a:t>
            </a:r>
          </a:p>
          <a:p>
            <a:endParaRPr lang="en-IN" b="1" dirty="0"/>
          </a:p>
          <a:p>
            <a:r>
              <a:rPr lang="en-IN" b="1" dirty="0"/>
              <a:t>We can also use parallel hints when data become huge.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1022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DD1F7F-9381-73F6-678D-97202CD0F0B8}"/>
              </a:ext>
            </a:extLst>
          </p:cNvPr>
          <p:cNvSpPr txBox="1"/>
          <p:nvPr/>
        </p:nvSpPr>
        <p:spPr>
          <a:xfrm>
            <a:off x="450574" y="887896"/>
            <a:ext cx="112908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B0F0"/>
                </a:solidFill>
              </a:rPr>
              <a:t>DBA Scripts</a:t>
            </a:r>
          </a:p>
          <a:p>
            <a:pPr algn="ctr"/>
            <a:endParaRPr lang="en-IN" sz="2400" b="1" dirty="0"/>
          </a:p>
          <a:p>
            <a:pPr algn="ctr"/>
            <a:endParaRPr lang="en-IN" sz="2400" b="1" dirty="0"/>
          </a:p>
          <a:p>
            <a:r>
              <a:rPr lang="en-IN" b="1" dirty="0"/>
              <a:t>We have written a few DBA scripts.</a:t>
            </a:r>
          </a:p>
          <a:p>
            <a:endParaRPr lang="en-IN" b="1" dirty="0"/>
          </a:p>
          <a:p>
            <a:r>
              <a:rPr lang="en-IN" b="1" dirty="0"/>
              <a:t>Script to show available triggers.</a:t>
            </a:r>
          </a:p>
          <a:p>
            <a:endParaRPr lang="en-IN" b="1" dirty="0"/>
          </a:p>
          <a:p>
            <a:r>
              <a:rPr lang="en-IN" b="1" dirty="0"/>
              <a:t>Script to show database objects from metadata tables.</a:t>
            </a:r>
          </a:p>
          <a:p>
            <a:endParaRPr lang="en-IN" b="1" dirty="0"/>
          </a:p>
          <a:p>
            <a:r>
              <a:rPr lang="en-IN" b="1" dirty="0"/>
              <a:t>Script to show privileges report on objects.</a:t>
            </a:r>
          </a:p>
          <a:p>
            <a:endParaRPr lang="en-IN" b="1" dirty="0"/>
          </a:p>
          <a:p>
            <a:r>
              <a:rPr lang="en-IN" b="1" dirty="0"/>
              <a:t>Script to show a list of tables with STALE status. So the tables can be </a:t>
            </a:r>
            <a:r>
              <a:rPr lang="en-IN" b="1" dirty="0" err="1"/>
              <a:t>analyzed</a:t>
            </a:r>
            <a:r>
              <a:rPr lang="en-IN" b="1" dirty="0"/>
              <a:t> to enhance the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141917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DBFA79-B261-B1D3-9A6C-9BF905CEFAA6}"/>
              </a:ext>
            </a:extLst>
          </p:cNvPr>
          <p:cNvSpPr txBox="1"/>
          <p:nvPr/>
        </p:nvSpPr>
        <p:spPr>
          <a:xfrm>
            <a:off x="616226" y="1120676"/>
            <a:ext cx="113041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3600" b="1" dirty="0"/>
          </a:p>
          <a:p>
            <a:pPr algn="ctr"/>
            <a:endParaRPr lang="en-IN" sz="3600" b="1" dirty="0"/>
          </a:p>
          <a:p>
            <a:pPr algn="ctr"/>
            <a:endParaRPr lang="en-IN" sz="3600" b="1" dirty="0"/>
          </a:p>
          <a:p>
            <a:pPr algn="ctr"/>
            <a:r>
              <a:rPr lang="en-IN" sz="3600" b="1" dirty="0">
                <a:solidFill>
                  <a:srgbClr val="00B0F0"/>
                </a:solidFill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74037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PUrpose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1A11A5-1A63-8DFD-48CF-85E44EE6D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To search about any technology, subscription options, use-cases, learning options, and certification details, we have to search the internet extensively. Mostly the searching activities are repetitive. Also, we lose many findings and keep on repeating the search operation.</a:t>
            </a:r>
          </a:p>
          <a:p>
            <a:endParaRPr lang="en-IN" b="1" dirty="0"/>
          </a:p>
          <a:p>
            <a:r>
              <a:rPr lang="en-IN" b="1" dirty="0"/>
              <a:t>So we have come forward with the idea to store all the technology-related data in one database and give access to the world through web applications.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36191-E262-B535-207E-8CA664A18A67}"/>
              </a:ext>
            </a:extLst>
          </p:cNvPr>
          <p:cNvSpPr txBox="1"/>
          <p:nvPr/>
        </p:nvSpPr>
        <p:spPr>
          <a:xfrm>
            <a:off x="503583" y="1060174"/>
            <a:ext cx="11198087" cy="568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i="0" u="none" strike="noStrike" baseline="0" dirty="0">
                <a:solidFill>
                  <a:srgbClr val="00B0F0"/>
                </a:solidFill>
                <a:latin typeface="Times New Roman" panose="02020603050405020304" pitchFamily="18" charset="0"/>
              </a:rPr>
              <a:t>Business Rules</a:t>
            </a:r>
          </a:p>
          <a:p>
            <a:endParaRPr lang="en-IN" sz="1800" b="0" i="0" u="none" strike="noStrike" baseline="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IN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➢ A technology stack can have many technologies and each technology can belong to many technology stacks. 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IN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➢ Technology can belong to many technology types. 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IN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➢ Technology can have many use cases. 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IN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➢ Technology can be owned by many companies. 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IN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➢ Technology can have many client companies and a client company can use many technologies. 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IN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➢ A customer can subscribe, learn, or register for certification for many technologies. 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IN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➢ The local address of only customers is maintained, and technology will have only a country-specific address. 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IN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➢ Any subscription or learning or certification can be free or paid. 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IN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➢ The local address keeps a history of addresses of any customer. 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endParaRPr lang="en-IN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502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20609A-402E-A360-E0E2-05342B604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26" y="755374"/>
            <a:ext cx="11171583" cy="595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9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C6A459-5DA5-8CCF-ABAE-4F4B9BDF5B17}"/>
              </a:ext>
            </a:extLst>
          </p:cNvPr>
          <p:cNvSpPr txBox="1"/>
          <p:nvPr/>
        </p:nvSpPr>
        <p:spPr>
          <a:xfrm>
            <a:off x="410817" y="2274838"/>
            <a:ext cx="1137036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The database is normalized to the 3</a:t>
            </a:r>
            <a:r>
              <a:rPr lang="en-IN" sz="2000" b="1" baseline="30000" dirty="0"/>
              <a:t>rd</a:t>
            </a:r>
            <a:r>
              <a:rPr lang="en-IN" sz="2000" b="1" dirty="0"/>
              <a:t> Normal form.</a:t>
            </a:r>
          </a:p>
          <a:p>
            <a:pPr algn="ctr"/>
            <a:endParaRPr lang="en-IN" sz="2000" b="1" dirty="0"/>
          </a:p>
          <a:p>
            <a:pPr algn="ctr"/>
            <a:r>
              <a:rPr lang="en-IN" sz="2000" b="1" dirty="0"/>
              <a:t>For now, the database is designed to store only the master data</a:t>
            </a:r>
          </a:p>
          <a:p>
            <a:pPr algn="ctr"/>
            <a:endParaRPr lang="en-IN" sz="2000" b="1" dirty="0"/>
          </a:p>
          <a:p>
            <a:pPr algn="ctr"/>
            <a:r>
              <a:rPr lang="en-IN" sz="2000" b="1" dirty="0"/>
              <a:t>This can be extended to include all transaction-related data in the future.</a:t>
            </a:r>
          </a:p>
          <a:p>
            <a:pPr algn="ctr"/>
            <a:endParaRPr lang="en-IN" sz="2000" b="1" dirty="0"/>
          </a:p>
          <a:p>
            <a:pPr algn="ctr"/>
            <a:r>
              <a:rPr lang="en-IN" sz="2000" b="1" dirty="0"/>
              <a:t>The database has considered all relational integrity scenarios.</a:t>
            </a:r>
          </a:p>
          <a:p>
            <a:pPr algn="ctr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3537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280572-86B7-A54E-4862-741325984713}"/>
              </a:ext>
            </a:extLst>
          </p:cNvPr>
          <p:cNvSpPr txBox="1"/>
          <p:nvPr/>
        </p:nvSpPr>
        <p:spPr>
          <a:xfrm>
            <a:off x="675860" y="861391"/>
            <a:ext cx="11423374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B0F0"/>
                </a:solidFill>
              </a:rPr>
              <a:t>Naming Conventions</a:t>
            </a:r>
          </a:p>
          <a:p>
            <a:endParaRPr lang="en-IN" sz="2400" b="1" dirty="0"/>
          </a:p>
          <a:p>
            <a:pPr>
              <a:lnSpc>
                <a:spcPct val="150000"/>
              </a:lnSpc>
            </a:pPr>
            <a:r>
              <a:rPr lang="en-IN" b="1" dirty="0"/>
              <a:t>Primary keys </a:t>
            </a:r>
            <a:r>
              <a:rPr lang="en-IN" dirty="0"/>
              <a:t>:                       PK_XXXXXXXX</a:t>
            </a:r>
          </a:p>
          <a:p>
            <a:pPr>
              <a:lnSpc>
                <a:spcPct val="150000"/>
              </a:lnSpc>
            </a:pPr>
            <a:r>
              <a:rPr lang="en-IN" b="1" dirty="0"/>
              <a:t>Foreign Keys</a:t>
            </a:r>
            <a:r>
              <a:rPr lang="en-IN" dirty="0"/>
              <a:t>:                        FK_XXXXXXXX</a:t>
            </a:r>
          </a:p>
          <a:p>
            <a:pPr>
              <a:lnSpc>
                <a:spcPct val="150000"/>
              </a:lnSpc>
            </a:pPr>
            <a:r>
              <a:rPr lang="en-IN" b="1" dirty="0"/>
              <a:t>Unique Keys</a:t>
            </a:r>
            <a:r>
              <a:rPr lang="en-IN" dirty="0"/>
              <a:t>:                         U_XXXXXXXXX</a:t>
            </a:r>
          </a:p>
          <a:p>
            <a:pPr>
              <a:lnSpc>
                <a:spcPct val="150000"/>
              </a:lnSpc>
            </a:pPr>
            <a:r>
              <a:rPr lang="en-IN" b="1" dirty="0"/>
              <a:t>Check Constraints</a:t>
            </a:r>
            <a:r>
              <a:rPr lang="en-IN" dirty="0"/>
              <a:t>:              CHK_XXXXXXX</a:t>
            </a:r>
          </a:p>
          <a:p>
            <a:pPr>
              <a:lnSpc>
                <a:spcPct val="150000"/>
              </a:lnSpc>
            </a:pPr>
            <a:r>
              <a:rPr lang="en-IN" b="1" dirty="0"/>
              <a:t>Sequences</a:t>
            </a:r>
            <a:r>
              <a:rPr lang="en-IN" dirty="0"/>
              <a:t>:                          SEQ_XXXXXXX</a:t>
            </a:r>
          </a:p>
          <a:p>
            <a:pPr>
              <a:lnSpc>
                <a:spcPct val="150000"/>
              </a:lnSpc>
            </a:pPr>
            <a:r>
              <a:rPr lang="en-IN" b="1" dirty="0"/>
              <a:t>Functions</a:t>
            </a:r>
            <a:r>
              <a:rPr lang="en-IN" dirty="0"/>
              <a:t>:                            F_XXXXXXXXX</a:t>
            </a:r>
          </a:p>
          <a:p>
            <a:pPr>
              <a:lnSpc>
                <a:spcPct val="150000"/>
              </a:lnSpc>
            </a:pPr>
            <a:r>
              <a:rPr lang="en-IN" b="1" dirty="0"/>
              <a:t>Procedures</a:t>
            </a:r>
            <a:r>
              <a:rPr lang="en-IN" dirty="0"/>
              <a:t>:                          P_XXXXXXXXX</a:t>
            </a:r>
          </a:p>
          <a:p>
            <a:pPr>
              <a:lnSpc>
                <a:spcPct val="150000"/>
              </a:lnSpc>
            </a:pPr>
            <a:r>
              <a:rPr lang="en-IN" b="1" dirty="0"/>
              <a:t>Views</a:t>
            </a:r>
            <a:r>
              <a:rPr lang="en-IN" dirty="0"/>
              <a:t>:                                    V_XXXXXXXXX </a:t>
            </a:r>
          </a:p>
          <a:p>
            <a:pPr>
              <a:lnSpc>
                <a:spcPct val="150000"/>
              </a:lnSpc>
            </a:pPr>
            <a:r>
              <a:rPr lang="en-IN" b="1" dirty="0"/>
              <a:t>Indexes</a:t>
            </a:r>
            <a:r>
              <a:rPr lang="en-IN" dirty="0"/>
              <a:t>:                                IND_XXXXXXXX</a:t>
            </a:r>
          </a:p>
          <a:p>
            <a:pPr>
              <a:lnSpc>
                <a:spcPct val="150000"/>
              </a:lnSpc>
            </a:pPr>
            <a:r>
              <a:rPr lang="en-IN" b="1" dirty="0"/>
              <a:t>Triggers</a:t>
            </a:r>
            <a:r>
              <a:rPr lang="en-IN" dirty="0"/>
              <a:t>:                                TR_XXXXXXXXX</a:t>
            </a:r>
          </a:p>
          <a:p>
            <a:pPr>
              <a:lnSpc>
                <a:spcPct val="150000"/>
              </a:lnSpc>
            </a:pPr>
            <a:r>
              <a:rPr lang="en-IN" b="1" dirty="0"/>
              <a:t>Partitions</a:t>
            </a:r>
            <a:r>
              <a:rPr lang="en-IN" dirty="0"/>
              <a:t>:                             P_XXXXXXXXX</a:t>
            </a:r>
          </a:p>
          <a:p>
            <a:r>
              <a:rPr lang="en-I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350403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D932C4-C64B-9852-5276-E5A4CD0A23D5}"/>
              </a:ext>
            </a:extLst>
          </p:cNvPr>
          <p:cNvSpPr txBox="1"/>
          <p:nvPr/>
        </p:nvSpPr>
        <p:spPr>
          <a:xfrm>
            <a:off x="430695" y="834888"/>
            <a:ext cx="1133060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B0F0"/>
                </a:solidFill>
              </a:rPr>
              <a:t>Object Counts</a:t>
            </a:r>
          </a:p>
          <a:p>
            <a:endParaRPr lang="en-IN" sz="2400" b="1" dirty="0"/>
          </a:p>
          <a:p>
            <a:pPr algn="ctr">
              <a:lnSpc>
                <a:spcPct val="200000"/>
              </a:lnSpc>
            </a:pPr>
            <a:r>
              <a:rPr lang="en-IN" sz="2000" b="1" dirty="0"/>
              <a:t>Tables</a:t>
            </a:r>
            <a:r>
              <a:rPr lang="en-IN" sz="2000" dirty="0"/>
              <a:t>:                             14</a:t>
            </a:r>
          </a:p>
          <a:p>
            <a:pPr algn="ctr">
              <a:lnSpc>
                <a:spcPct val="200000"/>
              </a:lnSpc>
            </a:pPr>
            <a:r>
              <a:rPr lang="en-IN" sz="2000" b="1" dirty="0"/>
              <a:t>Constraints</a:t>
            </a:r>
            <a:r>
              <a:rPr lang="en-IN" sz="2000" dirty="0"/>
              <a:t>:                     28</a:t>
            </a:r>
          </a:p>
          <a:p>
            <a:pPr algn="ctr">
              <a:lnSpc>
                <a:spcPct val="200000"/>
              </a:lnSpc>
            </a:pPr>
            <a:r>
              <a:rPr lang="en-IN" sz="2000" b="1" dirty="0"/>
              <a:t>Sequences</a:t>
            </a:r>
            <a:r>
              <a:rPr lang="en-IN" sz="2000" dirty="0"/>
              <a:t>:                     14</a:t>
            </a:r>
          </a:p>
          <a:p>
            <a:pPr algn="ctr">
              <a:lnSpc>
                <a:spcPct val="200000"/>
              </a:lnSpc>
            </a:pPr>
            <a:r>
              <a:rPr lang="en-IN" sz="2000" b="1" dirty="0"/>
              <a:t>Indexes</a:t>
            </a:r>
            <a:r>
              <a:rPr lang="en-IN" sz="2000" dirty="0"/>
              <a:t>:                           5</a:t>
            </a:r>
          </a:p>
          <a:p>
            <a:pPr algn="ctr">
              <a:lnSpc>
                <a:spcPct val="200000"/>
              </a:lnSpc>
            </a:pPr>
            <a:r>
              <a:rPr lang="en-IN" sz="2000" b="1" dirty="0"/>
              <a:t>Views</a:t>
            </a:r>
            <a:r>
              <a:rPr lang="en-IN" sz="2000" dirty="0"/>
              <a:t>:                              4</a:t>
            </a:r>
          </a:p>
          <a:p>
            <a:pPr algn="ctr">
              <a:lnSpc>
                <a:spcPct val="200000"/>
              </a:lnSpc>
            </a:pPr>
            <a:r>
              <a:rPr lang="en-IN" sz="2000" b="1" dirty="0"/>
              <a:t>Procedures</a:t>
            </a:r>
            <a:r>
              <a:rPr lang="en-IN" sz="2000" dirty="0"/>
              <a:t>:                     5</a:t>
            </a:r>
          </a:p>
          <a:p>
            <a:pPr algn="ctr">
              <a:lnSpc>
                <a:spcPct val="200000"/>
              </a:lnSpc>
            </a:pPr>
            <a:r>
              <a:rPr lang="en-IN" sz="2000" b="1" dirty="0"/>
              <a:t>Functions</a:t>
            </a:r>
            <a:r>
              <a:rPr lang="en-IN" sz="2000" dirty="0"/>
              <a:t>:                        5</a:t>
            </a:r>
          </a:p>
          <a:p>
            <a:r>
              <a:rPr lang="en-IN" dirty="0"/>
              <a:t>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565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090B1-20CB-212D-AADD-CF221186C9FC}"/>
              </a:ext>
            </a:extLst>
          </p:cNvPr>
          <p:cNvSpPr txBox="1"/>
          <p:nvPr/>
        </p:nvSpPr>
        <p:spPr>
          <a:xfrm>
            <a:off x="477078" y="874643"/>
            <a:ext cx="112908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B0F0"/>
                </a:solidFill>
              </a:rPr>
              <a:t>Data Loading</a:t>
            </a:r>
          </a:p>
          <a:p>
            <a:pPr algn="ctr"/>
            <a:endParaRPr lang="en-IN" sz="2400" b="1" dirty="0"/>
          </a:p>
          <a:p>
            <a:pPr algn="ctr"/>
            <a:endParaRPr lang="en-IN" sz="2400" b="1" dirty="0"/>
          </a:p>
          <a:p>
            <a:pPr algn="ctr"/>
            <a:endParaRPr lang="en-IN" sz="2400" b="1" dirty="0"/>
          </a:p>
          <a:p>
            <a:r>
              <a:rPr lang="en-IN" b="1" dirty="0"/>
              <a:t>We have  prepared dummy data using PL/SQL blocks</a:t>
            </a:r>
          </a:p>
          <a:p>
            <a:endParaRPr lang="en-IN" b="1" dirty="0"/>
          </a:p>
          <a:p>
            <a:r>
              <a:rPr lang="en-IN" b="1" dirty="0"/>
              <a:t>We have used DBMS_RANDOM to create random values to make the sample realistic.</a:t>
            </a:r>
          </a:p>
          <a:p>
            <a:endParaRPr lang="en-IN" b="1" dirty="0"/>
          </a:p>
          <a:p>
            <a:r>
              <a:rPr lang="en-IN" b="1" dirty="0"/>
              <a:t>We also have used DBMS_RANDOM to pick random parent keys for child tables.</a:t>
            </a:r>
          </a:p>
          <a:p>
            <a:endParaRPr lang="en-IN" b="1" dirty="0"/>
          </a:p>
          <a:p>
            <a:r>
              <a:rPr lang="en-IN" b="1" dirty="0"/>
              <a:t>We have loaded 10000 records in two tables each and have loaded 51,600 records in total.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 </a:t>
            </a:r>
          </a:p>
          <a:p>
            <a:pPr algn="ctr"/>
            <a:endParaRPr lang="en-IN" sz="2400" b="1" dirty="0"/>
          </a:p>
          <a:p>
            <a:pPr algn="ctr"/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497050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40A29B-FD6E-D675-4DC9-7E9756FE6227}"/>
              </a:ext>
            </a:extLst>
          </p:cNvPr>
          <p:cNvSpPr txBox="1"/>
          <p:nvPr/>
        </p:nvSpPr>
        <p:spPr>
          <a:xfrm>
            <a:off x="463826" y="874643"/>
            <a:ext cx="11277600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B0F0"/>
                </a:solidFill>
              </a:rPr>
              <a:t>Views/Functions/Procedures</a:t>
            </a:r>
          </a:p>
          <a:p>
            <a:pPr algn="ctr"/>
            <a:endParaRPr lang="en-IN" sz="2400" b="1" dirty="0"/>
          </a:p>
          <a:p>
            <a:pPr algn="ctr"/>
            <a:endParaRPr lang="en-IN" sz="2400" b="1" dirty="0"/>
          </a:p>
          <a:p>
            <a:pPr algn="ctr"/>
            <a:endParaRPr lang="en-IN" sz="2400" b="1" dirty="0"/>
          </a:p>
          <a:p>
            <a:r>
              <a:rPr lang="en-IN" b="1" dirty="0"/>
              <a:t>We have created a few views, functions, and procedures for beginning the operations.</a:t>
            </a:r>
          </a:p>
          <a:p>
            <a:endParaRPr lang="en-IN" b="1" dirty="0"/>
          </a:p>
          <a:p>
            <a:r>
              <a:rPr lang="en-IN" b="1" dirty="0"/>
              <a:t>Views are created to create reports involving joins of multiple tables.</a:t>
            </a:r>
          </a:p>
          <a:p>
            <a:endParaRPr lang="en-IN" b="1" dirty="0"/>
          </a:p>
          <a:p>
            <a:r>
              <a:rPr lang="en-IN" b="1" dirty="0"/>
              <a:t>Functions are created to calculate the prices of technologies or certifications based on different arguments. (Polymorphism)</a:t>
            </a:r>
          </a:p>
          <a:p>
            <a:endParaRPr lang="en-IN" b="1" dirty="0"/>
          </a:p>
          <a:p>
            <a:r>
              <a:rPr lang="en-IN" b="1" dirty="0"/>
              <a:t>Procedures are created to insert or update data in tables.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9068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{08522E7F-FD6B-4D96-8F41-EE217A6A72A5}tf33552983_win32</Template>
  <TotalTime>73</TotalTime>
  <Words>579</Words>
  <Application>Microsoft Office PowerPoint</Application>
  <PresentationFormat>Widescreen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Franklin Gothic Book</vt:lpstr>
      <vt:lpstr>Franklin Gothic Demi</vt:lpstr>
      <vt:lpstr>Times New Roman</vt:lpstr>
      <vt:lpstr>Wingdings 2</vt:lpstr>
      <vt:lpstr>DividendVTI</vt:lpstr>
      <vt:lpstr>Technologies database</vt:lpstr>
      <vt:lpstr>PUrpose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database</dc:title>
  <dc:creator>Subash Chandra Biswal</dc:creator>
  <cp:lastModifiedBy>Subash Chandra Biswal</cp:lastModifiedBy>
  <cp:revision>14</cp:revision>
  <dcterms:created xsi:type="dcterms:W3CDTF">2022-05-05T13:17:57Z</dcterms:created>
  <dcterms:modified xsi:type="dcterms:W3CDTF">2022-05-05T14:31:11Z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