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370" r:id="rId3"/>
    <p:sldId id="291" r:id="rId4"/>
    <p:sldId id="292" r:id="rId5"/>
    <p:sldId id="368" r:id="rId6"/>
    <p:sldId id="274" r:id="rId7"/>
    <p:sldId id="287" r:id="rId8"/>
    <p:sldId id="750" r:id="rId9"/>
    <p:sldId id="741" r:id="rId10"/>
    <p:sldId id="749" r:id="rId11"/>
    <p:sldId id="747" r:id="rId12"/>
    <p:sldId id="748" r:id="rId13"/>
    <p:sldId id="275" r:id="rId14"/>
    <p:sldId id="371" r:id="rId15"/>
    <p:sldId id="281" r:id="rId16"/>
    <p:sldId id="295" r:id="rId17"/>
    <p:sldId id="296" r:id="rId18"/>
    <p:sldId id="259" r:id="rId19"/>
    <p:sldId id="260" r:id="rId20"/>
    <p:sldId id="261" r:id="rId21"/>
    <p:sldId id="264" r:id="rId22"/>
    <p:sldId id="285" r:id="rId23"/>
    <p:sldId id="262" r:id="rId24"/>
    <p:sldId id="297" r:id="rId25"/>
    <p:sldId id="263" r:id="rId26"/>
    <p:sldId id="265" r:id="rId27"/>
    <p:sldId id="266" r:id="rId28"/>
    <p:sldId id="267" r:id="rId29"/>
    <p:sldId id="751" r:id="rId30"/>
    <p:sldId id="372" r:id="rId31"/>
    <p:sldId id="363" r:id="rId32"/>
    <p:sldId id="364" r:id="rId33"/>
    <p:sldId id="367" r:id="rId34"/>
    <p:sldId id="277" r:id="rId35"/>
    <p:sldId id="754" r:id="rId36"/>
    <p:sldId id="755" r:id="rId37"/>
    <p:sldId id="269" r:id="rId38"/>
    <p:sldId id="270" r:id="rId39"/>
    <p:sldId id="279" r:id="rId40"/>
    <p:sldId id="271" r:id="rId41"/>
    <p:sldId id="272" r:id="rId42"/>
    <p:sldId id="753" r:id="rId43"/>
    <p:sldId id="273" r:id="rId44"/>
    <p:sldId id="752" r:id="rId45"/>
    <p:sldId id="289" r:id="rId46"/>
    <p:sldId id="756" r:id="rId47"/>
    <p:sldId id="75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09"/>
    <p:restoredTop sz="94674"/>
  </p:normalViewPr>
  <p:slideViewPr>
    <p:cSldViewPr snapToGrid="0">
      <p:cViewPr varScale="1">
        <p:scale>
          <a:sx n="124" d="100"/>
          <a:sy n="124" d="100"/>
        </p:scale>
        <p:origin x="9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68692D-418E-4DDC-B9FB-0172A33A8D4D}" type="doc">
      <dgm:prSet loTypeId="urn:microsoft.com/office/officeart/2005/8/layout/arrow1" loCatId="process" qsTypeId="urn:microsoft.com/office/officeart/2005/8/quickstyle/simple1" qsCatId="simple" csTypeId="urn:microsoft.com/office/officeart/2005/8/colors/accent1_2" csCatId="accent1" phldr="1"/>
      <dgm:spPr/>
      <dgm:t>
        <a:bodyPr/>
        <a:lstStyle/>
        <a:p>
          <a:endParaRPr lang="en-US"/>
        </a:p>
      </dgm:t>
    </dgm:pt>
    <dgm:pt modelId="{C1C812B8-5D59-490D-93FB-2F42BF38940D}">
      <dgm:prSet phldrT="[Text]">
        <dgm:style>
          <a:lnRef idx="2">
            <a:schemeClr val="dk1"/>
          </a:lnRef>
          <a:fillRef idx="1">
            <a:schemeClr val="lt1"/>
          </a:fillRef>
          <a:effectRef idx="0">
            <a:schemeClr val="dk1"/>
          </a:effectRef>
          <a:fontRef idx="minor">
            <a:schemeClr val="dk1"/>
          </a:fontRef>
        </dgm:style>
      </dgm:prSet>
      <dgm:spPr/>
      <dgm:t>
        <a:bodyPr/>
        <a:lstStyle/>
        <a:p>
          <a:r>
            <a:rPr lang="en-US" dirty="0"/>
            <a:t>Complex model</a:t>
          </a:r>
          <a:br>
            <a:rPr lang="en-US" dirty="0"/>
          </a:br>
          <a:r>
            <a:rPr lang="en-US" dirty="0"/>
            <a:t>(overfitting)</a:t>
          </a:r>
        </a:p>
      </dgm:t>
    </dgm:pt>
    <dgm:pt modelId="{3BB728A2-1714-425D-B7CC-75D46FE35360}" type="parTrans" cxnId="{D1ED8DB5-DDC4-436F-AB97-594C4AC05F9E}">
      <dgm:prSet/>
      <dgm:spPr/>
      <dgm:t>
        <a:bodyPr/>
        <a:lstStyle/>
        <a:p>
          <a:endParaRPr lang="en-US"/>
        </a:p>
      </dgm:t>
    </dgm:pt>
    <dgm:pt modelId="{DAEF6B23-CD92-409B-B4BB-955893208BB4}" type="sibTrans" cxnId="{D1ED8DB5-DDC4-436F-AB97-594C4AC05F9E}">
      <dgm:prSet/>
      <dgm:spPr/>
      <dgm:t>
        <a:bodyPr/>
        <a:lstStyle/>
        <a:p>
          <a:endParaRPr lang="en-US"/>
        </a:p>
      </dgm:t>
    </dgm:pt>
    <dgm:pt modelId="{CAD5372D-1173-447D-91A9-BE6BA9BAA6D6}">
      <dgm:prSet phldrT="[Text]">
        <dgm:style>
          <a:lnRef idx="2">
            <a:schemeClr val="dk1"/>
          </a:lnRef>
          <a:fillRef idx="1">
            <a:schemeClr val="lt1"/>
          </a:fillRef>
          <a:effectRef idx="0">
            <a:schemeClr val="dk1"/>
          </a:effectRef>
          <a:fontRef idx="minor">
            <a:schemeClr val="dk1"/>
          </a:fontRef>
        </dgm:style>
      </dgm:prSet>
      <dgm:spPr/>
      <dgm:t>
        <a:bodyPr/>
        <a:lstStyle/>
        <a:p>
          <a:r>
            <a:rPr lang="en-US" dirty="0"/>
            <a:t>Very simple model</a:t>
          </a:r>
          <a:br>
            <a:rPr lang="en-US" dirty="0"/>
          </a:br>
          <a:r>
            <a:rPr lang="en-US" dirty="0"/>
            <a:t>(underfitting)</a:t>
          </a:r>
        </a:p>
      </dgm:t>
    </dgm:pt>
    <dgm:pt modelId="{CB6F3DE0-9B77-4E2B-B2EA-B85F33A50EE2}" type="parTrans" cxnId="{DF2669FE-17CA-4709-AAD3-F5E586726887}">
      <dgm:prSet/>
      <dgm:spPr/>
      <dgm:t>
        <a:bodyPr/>
        <a:lstStyle/>
        <a:p>
          <a:endParaRPr lang="en-US"/>
        </a:p>
      </dgm:t>
    </dgm:pt>
    <dgm:pt modelId="{9EF1BE8A-0A6D-4C79-AD17-E72A33CFE360}" type="sibTrans" cxnId="{DF2669FE-17CA-4709-AAD3-F5E586726887}">
      <dgm:prSet/>
      <dgm:spPr/>
      <dgm:t>
        <a:bodyPr/>
        <a:lstStyle/>
        <a:p>
          <a:endParaRPr lang="en-US"/>
        </a:p>
      </dgm:t>
    </dgm:pt>
    <dgm:pt modelId="{A7068419-ABE3-4923-96B5-8F0ADB0D61CA}" type="pres">
      <dgm:prSet presAssocID="{A968692D-418E-4DDC-B9FB-0172A33A8D4D}" presName="cycle" presStyleCnt="0">
        <dgm:presLayoutVars>
          <dgm:dir/>
          <dgm:resizeHandles val="exact"/>
        </dgm:presLayoutVars>
      </dgm:prSet>
      <dgm:spPr/>
    </dgm:pt>
    <dgm:pt modelId="{30E495E7-5541-49D6-A7AA-89C6607E9C21}" type="pres">
      <dgm:prSet presAssocID="{C1C812B8-5D59-490D-93FB-2F42BF38940D}" presName="arrow" presStyleLbl="node1" presStyleIdx="0" presStyleCnt="2" custScaleY="100023">
        <dgm:presLayoutVars>
          <dgm:bulletEnabled val="1"/>
        </dgm:presLayoutVars>
      </dgm:prSet>
      <dgm:spPr/>
    </dgm:pt>
    <dgm:pt modelId="{A0608904-4B86-4335-B80A-1EFA48AA1821}" type="pres">
      <dgm:prSet presAssocID="{CAD5372D-1173-447D-91A9-BE6BA9BAA6D6}" presName="arrow" presStyleLbl="node1" presStyleIdx="1" presStyleCnt="2" custScaleY="100023">
        <dgm:presLayoutVars>
          <dgm:bulletEnabled val="1"/>
        </dgm:presLayoutVars>
      </dgm:prSet>
      <dgm:spPr/>
    </dgm:pt>
  </dgm:ptLst>
  <dgm:cxnLst>
    <dgm:cxn modelId="{77D96012-27F9-4F88-A2A8-329733AC4061}" type="presOf" srcId="{CAD5372D-1173-447D-91A9-BE6BA9BAA6D6}" destId="{A0608904-4B86-4335-B80A-1EFA48AA1821}" srcOrd="0" destOrd="0" presId="urn:microsoft.com/office/officeart/2005/8/layout/arrow1"/>
    <dgm:cxn modelId="{1939167F-551B-4D73-BD9F-0A67981D2787}" type="presOf" srcId="{A968692D-418E-4DDC-B9FB-0172A33A8D4D}" destId="{A7068419-ABE3-4923-96B5-8F0ADB0D61CA}" srcOrd="0" destOrd="0" presId="urn:microsoft.com/office/officeart/2005/8/layout/arrow1"/>
    <dgm:cxn modelId="{D1ED8DB5-DDC4-436F-AB97-594C4AC05F9E}" srcId="{A968692D-418E-4DDC-B9FB-0172A33A8D4D}" destId="{C1C812B8-5D59-490D-93FB-2F42BF38940D}" srcOrd="0" destOrd="0" parTransId="{3BB728A2-1714-425D-B7CC-75D46FE35360}" sibTransId="{DAEF6B23-CD92-409B-B4BB-955893208BB4}"/>
    <dgm:cxn modelId="{66389EC5-5FD9-4D95-9EB3-E8EC14E04BE6}" type="presOf" srcId="{C1C812B8-5D59-490D-93FB-2F42BF38940D}" destId="{30E495E7-5541-49D6-A7AA-89C6607E9C21}" srcOrd="0" destOrd="0" presId="urn:microsoft.com/office/officeart/2005/8/layout/arrow1"/>
    <dgm:cxn modelId="{DF2669FE-17CA-4709-AAD3-F5E586726887}" srcId="{A968692D-418E-4DDC-B9FB-0172A33A8D4D}" destId="{CAD5372D-1173-447D-91A9-BE6BA9BAA6D6}" srcOrd="1" destOrd="0" parTransId="{CB6F3DE0-9B77-4E2B-B2EA-B85F33A50EE2}" sibTransId="{9EF1BE8A-0A6D-4C79-AD17-E72A33CFE360}"/>
    <dgm:cxn modelId="{7E11C9F4-7EE3-46E5-AAA4-BD923A748712}" type="presParOf" srcId="{A7068419-ABE3-4923-96B5-8F0ADB0D61CA}" destId="{30E495E7-5541-49D6-A7AA-89C6607E9C21}" srcOrd="0" destOrd="0" presId="urn:microsoft.com/office/officeart/2005/8/layout/arrow1"/>
    <dgm:cxn modelId="{0610816A-F6FF-4CBE-9863-00F2D66F29D9}" type="presParOf" srcId="{A7068419-ABE3-4923-96B5-8F0ADB0D61CA}" destId="{A0608904-4B86-4335-B80A-1EFA48AA1821}" srcOrd="1" destOrd="0" presId="urn:microsoft.com/office/officeart/2005/8/layout/arrow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E495E7-5541-49D6-A7AA-89C6607E9C21}">
      <dsp:nvSpPr>
        <dsp:cNvPr id="0" name=""/>
        <dsp:cNvSpPr/>
      </dsp:nvSpPr>
      <dsp:spPr>
        <a:xfrm rot="16200000">
          <a:off x="285" y="2"/>
          <a:ext cx="1374819" cy="1375135"/>
        </a:xfrm>
        <a:prstGeom prst="upArrow">
          <a:avLst>
            <a:gd name="adj1" fmla="val 50000"/>
            <a:gd name="adj2" fmla="val 35000"/>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Complex model</a:t>
          </a:r>
          <a:br>
            <a:rPr lang="en-US" sz="1200" kern="1200" dirty="0"/>
          </a:br>
          <a:r>
            <a:rPr lang="en-US" sz="1200" kern="1200" dirty="0"/>
            <a:t>(overfitting)</a:t>
          </a:r>
        </a:p>
      </dsp:txBody>
      <dsp:txXfrm rot="5400000">
        <a:off x="240721" y="343864"/>
        <a:ext cx="1134542" cy="687409"/>
      </dsp:txXfrm>
    </dsp:sp>
    <dsp:sp modelId="{A0608904-4B86-4335-B80A-1EFA48AA1821}">
      <dsp:nvSpPr>
        <dsp:cNvPr id="0" name=""/>
        <dsp:cNvSpPr/>
      </dsp:nvSpPr>
      <dsp:spPr>
        <a:xfrm rot="5400000">
          <a:off x="1861251" y="2"/>
          <a:ext cx="1374819" cy="1375135"/>
        </a:xfrm>
        <a:prstGeom prst="upArrow">
          <a:avLst>
            <a:gd name="adj1" fmla="val 50000"/>
            <a:gd name="adj2" fmla="val 35000"/>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Very simple model</a:t>
          </a:r>
          <a:br>
            <a:rPr lang="en-US" sz="1200" kern="1200" dirty="0"/>
          </a:br>
          <a:r>
            <a:rPr lang="en-US" sz="1200" kern="1200" dirty="0"/>
            <a:t>(underfitting)</a:t>
          </a:r>
        </a:p>
      </dsp:txBody>
      <dsp:txXfrm rot="-5400000">
        <a:off x="1861094" y="343865"/>
        <a:ext cx="1134542" cy="687409"/>
      </dsp:txXfrm>
    </dsp:sp>
  </dsp:spTree>
</dsp:drawing>
</file>

<file path=ppt/diagrams/layout1.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3951F2-064D-284D-B1F2-18F9BFF647F8}" type="datetimeFigureOut">
              <a:rPr lang="en-US" smtClean="0"/>
              <a:t>2/14/23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540C5-E6F3-144B-9248-576C7685056C}" type="slidenum">
              <a:rPr lang="en-US" smtClean="0"/>
              <a:t>‹#›</a:t>
            </a:fld>
            <a:endParaRPr lang="en-US"/>
          </a:p>
        </p:txBody>
      </p:sp>
    </p:spTree>
    <p:extLst>
      <p:ext uri="{BB962C8B-B14F-4D97-AF65-F5344CB8AC3E}">
        <p14:creationId xmlns:p14="http://schemas.microsoft.com/office/powerpoint/2010/main" val="2024188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E4AD0-C34E-4B4D-8DA7-7D60C9125D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99FA80-04F7-44C6-BBF3-656D88396E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A1E85C-B8A4-4589-9BED-7C582C45775D}"/>
              </a:ext>
            </a:extLst>
          </p:cNvPr>
          <p:cNvSpPr>
            <a:spLocks noGrp="1"/>
          </p:cNvSpPr>
          <p:nvPr>
            <p:ph type="dt" sz="half" idx="10"/>
          </p:nvPr>
        </p:nvSpPr>
        <p:spPr/>
        <p:txBody>
          <a:bodyPr/>
          <a:lstStyle/>
          <a:p>
            <a:fld id="{91691D22-E36D-0843-A3F5-E6F44FCB20C2}" type="datetime1">
              <a:rPr lang="en-US" smtClean="0"/>
              <a:t>2/14/23</a:t>
            </a:fld>
            <a:endParaRPr lang="en-US"/>
          </a:p>
        </p:txBody>
      </p:sp>
      <p:sp>
        <p:nvSpPr>
          <p:cNvPr id="5" name="Footer Placeholder 4">
            <a:extLst>
              <a:ext uri="{FF2B5EF4-FFF2-40B4-BE49-F238E27FC236}">
                <a16:creationId xmlns:a16="http://schemas.microsoft.com/office/drawing/2014/main" id="{A3978B4B-BB2E-4B0C-B87E-09465E7B0F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B4A6CB-B0C2-4F43-8896-25904DD0D092}"/>
              </a:ext>
            </a:extLst>
          </p:cNvPr>
          <p:cNvSpPr>
            <a:spLocks noGrp="1"/>
          </p:cNvSpPr>
          <p:nvPr>
            <p:ph type="sldNum" sz="quarter" idx="12"/>
          </p:nvPr>
        </p:nvSpPr>
        <p:spPr/>
        <p:txBody>
          <a:bodyPr/>
          <a:lstStyle/>
          <a:p>
            <a:fld id="{2E188B3D-B29F-49B8-BD5E-2984147FD125}" type="slidenum">
              <a:rPr lang="en-US" smtClean="0"/>
              <a:t>‹#›</a:t>
            </a:fld>
            <a:endParaRPr lang="en-US"/>
          </a:p>
        </p:txBody>
      </p:sp>
    </p:spTree>
    <p:extLst>
      <p:ext uri="{BB962C8B-B14F-4D97-AF65-F5344CB8AC3E}">
        <p14:creationId xmlns:p14="http://schemas.microsoft.com/office/powerpoint/2010/main" val="600371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B23D9-6725-408C-BF94-743F6E9725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118308-722E-4F23-91A6-11B9A4A37CE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D46C1-7797-4351-B5A2-EF2D49C86EA6}"/>
              </a:ext>
            </a:extLst>
          </p:cNvPr>
          <p:cNvSpPr>
            <a:spLocks noGrp="1"/>
          </p:cNvSpPr>
          <p:nvPr>
            <p:ph type="dt" sz="half" idx="10"/>
          </p:nvPr>
        </p:nvSpPr>
        <p:spPr/>
        <p:txBody>
          <a:bodyPr/>
          <a:lstStyle/>
          <a:p>
            <a:fld id="{095B22CC-F1C2-6A4A-887C-3B1B1AEE97CD}" type="datetime1">
              <a:rPr lang="en-US" smtClean="0"/>
              <a:t>2/14/23</a:t>
            </a:fld>
            <a:endParaRPr lang="en-US"/>
          </a:p>
        </p:txBody>
      </p:sp>
      <p:sp>
        <p:nvSpPr>
          <p:cNvPr id="5" name="Footer Placeholder 4">
            <a:extLst>
              <a:ext uri="{FF2B5EF4-FFF2-40B4-BE49-F238E27FC236}">
                <a16:creationId xmlns:a16="http://schemas.microsoft.com/office/drawing/2014/main" id="{35E969C0-A955-472F-9391-6932B2891D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4E54A1-1B69-4E95-BDF0-18F77A36E537}"/>
              </a:ext>
            </a:extLst>
          </p:cNvPr>
          <p:cNvSpPr>
            <a:spLocks noGrp="1"/>
          </p:cNvSpPr>
          <p:nvPr>
            <p:ph type="sldNum" sz="quarter" idx="12"/>
          </p:nvPr>
        </p:nvSpPr>
        <p:spPr/>
        <p:txBody>
          <a:bodyPr/>
          <a:lstStyle/>
          <a:p>
            <a:fld id="{2E188B3D-B29F-49B8-BD5E-2984147FD125}" type="slidenum">
              <a:rPr lang="en-US" smtClean="0"/>
              <a:t>‹#›</a:t>
            </a:fld>
            <a:endParaRPr lang="en-US"/>
          </a:p>
        </p:txBody>
      </p:sp>
    </p:spTree>
    <p:extLst>
      <p:ext uri="{BB962C8B-B14F-4D97-AF65-F5344CB8AC3E}">
        <p14:creationId xmlns:p14="http://schemas.microsoft.com/office/powerpoint/2010/main" val="2064519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B2EDE0-949F-4F46-AC41-3772919BBF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FB777B-416A-49C8-8B7F-95005F7665A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BD8FD1-3BAF-4A31-80E5-E8C07953877C}"/>
              </a:ext>
            </a:extLst>
          </p:cNvPr>
          <p:cNvSpPr>
            <a:spLocks noGrp="1"/>
          </p:cNvSpPr>
          <p:nvPr>
            <p:ph type="dt" sz="half" idx="10"/>
          </p:nvPr>
        </p:nvSpPr>
        <p:spPr/>
        <p:txBody>
          <a:bodyPr/>
          <a:lstStyle/>
          <a:p>
            <a:fld id="{1FBDBCE0-4FA3-F040-B0A0-CC7CCDB2F867}" type="datetime1">
              <a:rPr lang="en-US" smtClean="0"/>
              <a:t>2/14/23</a:t>
            </a:fld>
            <a:endParaRPr lang="en-US"/>
          </a:p>
        </p:txBody>
      </p:sp>
      <p:sp>
        <p:nvSpPr>
          <p:cNvPr id="5" name="Footer Placeholder 4">
            <a:extLst>
              <a:ext uri="{FF2B5EF4-FFF2-40B4-BE49-F238E27FC236}">
                <a16:creationId xmlns:a16="http://schemas.microsoft.com/office/drawing/2014/main" id="{54524B7B-C121-4BE7-8BDE-93592F3489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0FC27-4E59-4D3A-BD4F-4D7238E2EF27}"/>
              </a:ext>
            </a:extLst>
          </p:cNvPr>
          <p:cNvSpPr>
            <a:spLocks noGrp="1"/>
          </p:cNvSpPr>
          <p:nvPr>
            <p:ph type="sldNum" sz="quarter" idx="12"/>
          </p:nvPr>
        </p:nvSpPr>
        <p:spPr/>
        <p:txBody>
          <a:bodyPr/>
          <a:lstStyle/>
          <a:p>
            <a:fld id="{2E188B3D-B29F-49B8-BD5E-2984147FD125}" type="slidenum">
              <a:rPr lang="en-US" smtClean="0"/>
              <a:t>‹#›</a:t>
            </a:fld>
            <a:endParaRPr lang="en-US"/>
          </a:p>
        </p:txBody>
      </p:sp>
    </p:spTree>
    <p:extLst>
      <p:ext uri="{BB962C8B-B14F-4D97-AF65-F5344CB8AC3E}">
        <p14:creationId xmlns:p14="http://schemas.microsoft.com/office/powerpoint/2010/main" val="300056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F0D0B-1A64-4957-84DA-AD8B752DC7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C5CA59-9519-4D0F-92DB-E28CB4D45EC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854837-47D9-46EF-B526-D529FBB407C1}"/>
              </a:ext>
            </a:extLst>
          </p:cNvPr>
          <p:cNvSpPr>
            <a:spLocks noGrp="1"/>
          </p:cNvSpPr>
          <p:nvPr>
            <p:ph type="dt" sz="half" idx="10"/>
          </p:nvPr>
        </p:nvSpPr>
        <p:spPr/>
        <p:txBody>
          <a:bodyPr/>
          <a:lstStyle/>
          <a:p>
            <a:fld id="{A8B0ADCD-7E33-594F-93F2-24AEDBE6DE17}" type="datetime1">
              <a:rPr lang="en-US" smtClean="0"/>
              <a:t>2/14/23</a:t>
            </a:fld>
            <a:endParaRPr lang="en-US"/>
          </a:p>
        </p:txBody>
      </p:sp>
      <p:sp>
        <p:nvSpPr>
          <p:cNvPr id="5" name="Footer Placeholder 4">
            <a:extLst>
              <a:ext uri="{FF2B5EF4-FFF2-40B4-BE49-F238E27FC236}">
                <a16:creationId xmlns:a16="http://schemas.microsoft.com/office/drawing/2014/main" id="{D23DB8C6-1125-4C65-B22B-EEBE182FAD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7EFFF-633C-4D99-8E6B-98B1EB52FE70}"/>
              </a:ext>
            </a:extLst>
          </p:cNvPr>
          <p:cNvSpPr>
            <a:spLocks noGrp="1"/>
          </p:cNvSpPr>
          <p:nvPr>
            <p:ph type="sldNum" sz="quarter" idx="12"/>
          </p:nvPr>
        </p:nvSpPr>
        <p:spPr/>
        <p:txBody>
          <a:bodyPr/>
          <a:lstStyle/>
          <a:p>
            <a:fld id="{2E188B3D-B29F-49B8-BD5E-2984147FD125}" type="slidenum">
              <a:rPr lang="en-US" smtClean="0"/>
              <a:t>‹#›</a:t>
            </a:fld>
            <a:endParaRPr lang="en-US"/>
          </a:p>
        </p:txBody>
      </p:sp>
    </p:spTree>
    <p:extLst>
      <p:ext uri="{BB962C8B-B14F-4D97-AF65-F5344CB8AC3E}">
        <p14:creationId xmlns:p14="http://schemas.microsoft.com/office/powerpoint/2010/main" val="401795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A9BF-8FE8-432C-9CA2-0B4E4AB6C9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E12A18-37D1-4C85-8F48-5E13043647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FD66D32-7BF2-4562-934F-002305C85EB3}"/>
              </a:ext>
            </a:extLst>
          </p:cNvPr>
          <p:cNvSpPr>
            <a:spLocks noGrp="1"/>
          </p:cNvSpPr>
          <p:nvPr>
            <p:ph type="dt" sz="half" idx="10"/>
          </p:nvPr>
        </p:nvSpPr>
        <p:spPr/>
        <p:txBody>
          <a:bodyPr/>
          <a:lstStyle/>
          <a:p>
            <a:fld id="{733BFE95-88DF-8944-AC7E-82A448F9DF4E}" type="datetime1">
              <a:rPr lang="en-US" smtClean="0"/>
              <a:t>2/14/23</a:t>
            </a:fld>
            <a:endParaRPr lang="en-US"/>
          </a:p>
        </p:txBody>
      </p:sp>
      <p:sp>
        <p:nvSpPr>
          <p:cNvPr id="5" name="Footer Placeholder 4">
            <a:extLst>
              <a:ext uri="{FF2B5EF4-FFF2-40B4-BE49-F238E27FC236}">
                <a16:creationId xmlns:a16="http://schemas.microsoft.com/office/drawing/2014/main" id="{09E6032A-623D-4ED9-A11F-73FBE6A3E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70907E-159B-4E54-BA7A-95BDE9C04FA1}"/>
              </a:ext>
            </a:extLst>
          </p:cNvPr>
          <p:cNvSpPr>
            <a:spLocks noGrp="1"/>
          </p:cNvSpPr>
          <p:nvPr>
            <p:ph type="sldNum" sz="quarter" idx="12"/>
          </p:nvPr>
        </p:nvSpPr>
        <p:spPr/>
        <p:txBody>
          <a:bodyPr/>
          <a:lstStyle/>
          <a:p>
            <a:fld id="{2E188B3D-B29F-49B8-BD5E-2984147FD125}" type="slidenum">
              <a:rPr lang="en-US" smtClean="0"/>
              <a:t>‹#›</a:t>
            </a:fld>
            <a:endParaRPr lang="en-US"/>
          </a:p>
        </p:txBody>
      </p:sp>
    </p:spTree>
    <p:extLst>
      <p:ext uri="{BB962C8B-B14F-4D97-AF65-F5344CB8AC3E}">
        <p14:creationId xmlns:p14="http://schemas.microsoft.com/office/powerpoint/2010/main" val="2091578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F03F1-CBA0-49A3-AA64-D10E65E9F6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F2F1CE-76E1-4148-A4A5-64848C20F2A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5FBCEE-BD1D-4C1F-97B6-30FDD3D667B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C25A9E-D85D-45F8-B4C2-3B1C92F5292F}"/>
              </a:ext>
            </a:extLst>
          </p:cNvPr>
          <p:cNvSpPr>
            <a:spLocks noGrp="1"/>
          </p:cNvSpPr>
          <p:nvPr>
            <p:ph type="dt" sz="half" idx="10"/>
          </p:nvPr>
        </p:nvSpPr>
        <p:spPr/>
        <p:txBody>
          <a:bodyPr/>
          <a:lstStyle/>
          <a:p>
            <a:fld id="{2AF95D35-E2AD-0B40-A1E1-1FF403520390}" type="datetime1">
              <a:rPr lang="en-US" smtClean="0"/>
              <a:t>2/14/23</a:t>
            </a:fld>
            <a:endParaRPr lang="en-US"/>
          </a:p>
        </p:txBody>
      </p:sp>
      <p:sp>
        <p:nvSpPr>
          <p:cNvPr id="6" name="Footer Placeholder 5">
            <a:extLst>
              <a:ext uri="{FF2B5EF4-FFF2-40B4-BE49-F238E27FC236}">
                <a16:creationId xmlns:a16="http://schemas.microsoft.com/office/drawing/2014/main" id="{AC008810-E119-4047-850F-8D27112664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E1E265-6360-49EA-B1AC-21C6B12BBD0C}"/>
              </a:ext>
            </a:extLst>
          </p:cNvPr>
          <p:cNvSpPr>
            <a:spLocks noGrp="1"/>
          </p:cNvSpPr>
          <p:nvPr>
            <p:ph type="sldNum" sz="quarter" idx="12"/>
          </p:nvPr>
        </p:nvSpPr>
        <p:spPr/>
        <p:txBody>
          <a:bodyPr/>
          <a:lstStyle/>
          <a:p>
            <a:fld id="{2E188B3D-B29F-49B8-BD5E-2984147FD125}" type="slidenum">
              <a:rPr lang="en-US" smtClean="0"/>
              <a:t>‹#›</a:t>
            </a:fld>
            <a:endParaRPr lang="en-US"/>
          </a:p>
        </p:txBody>
      </p:sp>
    </p:spTree>
    <p:extLst>
      <p:ext uri="{BB962C8B-B14F-4D97-AF65-F5344CB8AC3E}">
        <p14:creationId xmlns:p14="http://schemas.microsoft.com/office/powerpoint/2010/main" val="446394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E0CD4-38BA-4C7C-9506-03E3A0202A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C8A44B-A9A2-4121-8C6C-34C4A244F2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9368886-036A-4BC4-B1E4-61AFD74AE4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B33616-1645-41CE-ACF7-B7084D258B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9F9004A-1F1E-4720-B78C-0BFF72DFC0A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7A7F08-5A4E-4670-B7EF-80F6EEC6F7A9}"/>
              </a:ext>
            </a:extLst>
          </p:cNvPr>
          <p:cNvSpPr>
            <a:spLocks noGrp="1"/>
          </p:cNvSpPr>
          <p:nvPr>
            <p:ph type="dt" sz="half" idx="10"/>
          </p:nvPr>
        </p:nvSpPr>
        <p:spPr/>
        <p:txBody>
          <a:bodyPr/>
          <a:lstStyle/>
          <a:p>
            <a:fld id="{452EAF42-07C6-6547-85FB-CD4BD5E4A7A1}" type="datetime1">
              <a:rPr lang="en-US" smtClean="0"/>
              <a:t>2/14/23</a:t>
            </a:fld>
            <a:endParaRPr lang="en-US"/>
          </a:p>
        </p:txBody>
      </p:sp>
      <p:sp>
        <p:nvSpPr>
          <p:cNvPr id="8" name="Footer Placeholder 7">
            <a:extLst>
              <a:ext uri="{FF2B5EF4-FFF2-40B4-BE49-F238E27FC236}">
                <a16:creationId xmlns:a16="http://schemas.microsoft.com/office/drawing/2014/main" id="{8539E628-6549-41AD-9D06-6F190016AB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694539-090C-4B84-9125-44B1BCF30692}"/>
              </a:ext>
            </a:extLst>
          </p:cNvPr>
          <p:cNvSpPr>
            <a:spLocks noGrp="1"/>
          </p:cNvSpPr>
          <p:nvPr>
            <p:ph type="sldNum" sz="quarter" idx="12"/>
          </p:nvPr>
        </p:nvSpPr>
        <p:spPr/>
        <p:txBody>
          <a:bodyPr/>
          <a:lstStyle/>
          <a:p>
            <a:fld id="{2E188B3D-B29F-49B8-BD5E-2984147FD125}" type="slidenum">
              <a:rPr lang="en-US" smtClean="0"/>
              <a:t>‹#›</a:t>
            </a:fld>
            <a:endParaRPr lang="en-US"/>
          </a:p>
        </p:txBody>
      </p:sp>
    </p:spTree>
    <p:extLst>
      <p:ext uri="{BB962C8B-B14F-4D97-AF65-F5344CB8AC3E}">
        <p14:creationId xmlns:p14="http://schemas.microsoft.com/office/powerpoint/2010/main" val="2562774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224D3-9625-4D49-9536-04F66ABFA8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46C80F-0402-45E6-9793-94D8AF2EC022}"/>
              </a:ext>
            </a:extLst>
          </p:cNvPr>
          <p:cNvSpPr>
            <a:spLocks noGrp="1"/>
          </p:cNvSpPr>
          <p:nvPr>
            <p:ph type="dt" sz="half" idx="10"/>
          </p:nvPr>
        </p:nvSpPr>
        <p:spPr/>
        <p:txBody>
          <a:bodyPr/>
          <a:lstStyle/>
          <a:p>
            <a:fld id="{297D2D14-777F-BE42-B079-DDEF7A8EDC7C}" type="datetime1">
              <a:rPr lang="en-US" smtClean="0"/>
              <a:t>2/14/23</a:t>
            </a:fld>
            <a:endParaRPr lang="en-US"/>
          </a:p>
        </p:txBody>
      </p:sp>
      <p:sp>
        <p:nvSpPr>
          <p:cNvPr id="4" name="Footer Placeholder 3">
            <a:extLst>
              <a:ext uri="{FF2B5EF4-FFF2-40B4-BE49-F238E27FC236}">
                <a16:creationId xmlns:a16="http://schemas.microsoft.com/office/drawing/2014/main" id="{342ED4F7-E0B8-4ED7-B33A-3F6AB4B00D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C44497-5B26-4DDC-A717-E327367D1B20}"/>
              </a:ext>
            </a:extLst>
          </p:cNvPr>
          <p:cNvSpPr>
            <a:spLocks noGrp="1"/>
          </p:cNvSpPr>
          <p:nvPr>
            <p:ph type="sldNum" sz="quarter" idx="12"/>
          </p:nvPr>
        </p:nvSpPr>
        <p:spPr/>
        <p:txBody>
          <a:bodyPr/>
          <a:lstStyle/>
          <a:p>
            <a:fld id="{2E188B3D-B29F-49B8-BD5E-2984147FD125}" type="slidenum">
              <a:rPr lang="en-US" smtClean="0"/>
              <a:t>‹#›</a:t>
            </a:fld>
            <a:endParaRPr lang="en-US"/>
          </a:p>
        </p:txBody>
      </p:sp>
    </p:spTree>
    <p:extLst>
      <p:ext uri="{BB962C8B-B14F-4D97-AF65-F5344CB8AC3E}">
        <p14:creationId xmlns:p14="http://schemas.microsoft.com/office/powerpoint/2010/main" val="1015124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16EF1F-7B01-437B-AE9F-58DDD1CE1FE4}"/>
              </a:ext>
            </a:extLst>
          </p:cNvPr>
          <p:cNvSpPr>
            <a:spLocks noGrp="1"/>
          </p:cNvSpPr>
          <p:nvPr>
            <p:ph type="dt" sz="half" idx="10"/>
          </p:nvPr>
        </p:nvSpPr>
        <p:spPr/>
        <p:txBody>
          <a:bodyPr/>
          <a:lstStyle/>
          <a:p>
            <a:fld id="{E8EC8375-41C1-1248-884D-A7C2419BC54C}" type="datetime1">
              <a:rPr lang="en-US" smtClean="0"/>
              <a:t>2/14/23</a:t>
            </a:fld>
            <a:endParaRPr lang="en-US"/>
          </a:p>
        </p:txBody>
      </p:sp>
      <p:sp>
        <p:nvSpPr>
          <p:cNvPr id="3" name="Footer Placeholder 2">
            <a:extLst>
              <a:ext uri="{FF2B5EF4-FFF2-40B4-BE49-F238E27FC236}">
                <a16:creationId xmlns:a16="http://schemas.microsoft.com/office/drawing/2014/main" id="{68942B7C-8A5B-4A84-9F18-398E009E5D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3D44CE-C262-4664-90A5-E8918DF0ECAE}"/>
              </a:ext>
            </a:extLst>
          </p:cNvPr>
          <p:cNvSpPr>
            <a:spLocks noGrp="1"/>
          </p:cNvSpPr>
          <p:nvPr>
            <p:ph type="sldNum" sz="quarter" idx="12"/>
          </p:nvPr>
        </p:nvSpPr>
        <p:spPr/>
        <p:txBody>
          <a:bodyPr/>
          <a:lstStyle/>
          <a:p>
            <a:fld id="{2E188B3D-B29F-49B8-BD5E-2984147FD125}" type="slidenum">
              <a:rPr lang="en-US" smtClean="0"/>
              <a:t>‹#›</a:t>
            </a:fld>
            <a:endParaRPr lang="en-US"/>
          </a:p>
        </p:txBody>
      </p:sp>
    </p:spTree>
    <p:extLst>
      <p:ext uri="{BB962C8B-B14F-4D97-AF65-F5344CB8AC3E}">
        <p14:creationId xmlns:p14="http://schemas.microsoft.com/office/powerpoint/2010/main" val="332152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5E2E8-6CE7-473B-B8E8-1F9C52EA49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42407B-44F7-4907-B962-144B1D5B10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519BAA-2FF9-45E9-8C9A-E212FA618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57D473-53F5-4181-8461-961D6405B88E}"/>
              </a:ext>
            </a:extLst>
          </p:cNvPr>
          <p:cNvSpPr>
            <a:spLocks noGrp="1"/>
          </p:cNvSpPr>
          <p:nvPr>
            <p:ph type="dt" sz="half" idx="10"/>
          </p:nvPr>
        </p:nvSpPr>
        <p:spPr/>
        <p:txBody>
          <a:bodyPr/>
          <a:lstStyle/>
          <a:p>
            <a:fld id="{599C82C6-84E6-2847-A348-BD58B18E2C38}" type="datetime1">
              <a:rPr lang="en-US" smtClean="0"/>
              <a:t>2/14/23</a:t>
            </a:fld>
            <a:endParaRPr lang="en-US"/>
          </a:p>
        </p:txBody>
      </p:sp>
      <p:sp>
        <p:nvSpPr>
          <p:cNvPr id="6" name="Footer Placeholder 5">
            <a:extLst>
              <a:ext uri="{FF2B5EF4-FFF2-40B4-BE49-F238E27FC236}">
                <a16:creationId xmlns:a16="http://schemas.microsoft.com/office/drawing/2014/main" id="{0604BC41-EC3B-4A95-A4C0-03709F2758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105A80-BEBE-491C-A9FE-F16DFCCAC459}"/>
              </a:ext>
            </a:extLst>
          </p:cNvPr>
          <p:cNvSpPr>
            <a:spLocks noGrp="1"/>
          </p:cNvSpPr>
          <p:nvPr>
            <p:ph type="sldNum" sz="quarter" idx="12"/>
          </p:nvPr>
        </p:nvSpPr>
        <p:spPr/>
        <p:txBody>
          <a:bodyPr/>
          <a:lstStyle/>
          <a:p>
            <a:fld id="{2E188B3D-B29F-49B8-BD5E-2984147FD125}" type="slidenum">
              <a:rPr lang="en-US" smtClean="0"/>
              <a:t>‹#›</a:t>
            </a:fld>
            <a:endParaRPr lang="en-US"/>
          </a:p>
        </p:txBody>
      </p:sp>
    </p:spTree>
    <p:extLst>
      <p:ext uri="{BB962C8B-B14F-4D97-AF65-F5344CB8AC3E}">
        <p14:creationId xmlns:p14="http://schemas.microsoft.com/office/powerpoint/2010/main" val="380853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56B73-134D-485F-BCC4-9C448CF932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D872AD-1F15-43EA-990B-901729C79C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6A72F6-9D94-4357-BBE3-AA741413D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875626-F675-41A0-B258-C9BF4125D932}"/>
              </a:ext>
            </a:extLst>
          </p:cNvPr>
          <p:cNvSpPr>
            <a:spLocks noGrp="1"/>
          </p:cNvSpPr>
          <p:nvPr>
            <p:ph type="dt" sz="half" idx="10"/>
          </p:nvPr>
        </p:nvSpPr>
        <p:spPr/>
        <p:txBody>
          <a:bodyPr/>
          <a:lstStyle/>
          <a:p>
            <a:fld id="{157280E1-07E4-324B-8248-A9B20EEC36BB}" type="datetime1">
              <a:rPr lang="en-US" smtClean="0"/>
              <a:t>2/14/23</a:t>
            </a:fld>
            <a:endParaRPr lang="en-US"/>
          </a:p>
        </p:txBody>
      </p:sp>
      <p:sp>
        <p:nvSpPr>
          <p:cNvPr id="6" name="Footer Placeholder 5">
            <a:extLst>
              <a:ext uri="{FF2B5EF4-FFF2-40B4-BE49-F238E27FC236}">
                <a16:creationId xmlns:a16="http://schemas.microsoft.com/office/drawing/2014/main" id="{D42284E2-AB74-488A-9CA2-1DA18B0421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B67D07-9C4B-4F68-BF41-9C123093D7B8}"/>
              </a:ext>
            </a:extLst>
          </p:cNvPr>
          <p:cNvSpPr>
            <a:spLocks noGrp="1"/>
          </p:cNvSpPr>
          <p:nvPr>
            <p:ph type="sldNum" sz="quarter" idx="12"/>
          </p:nvPr>
        </p:nvSpPr>
        <p:spPr/>
        <p:txBody>
          <a:bodyPr/>
          <a:lstStyle/>
          <a:p>
            <a:fld id="{2E188B3D-B29F-49B8-BD5E-2984147FD125}" type="slidenum">
              <a:rPr lang="en-US" smtClean="0"/>
              <a:t>‹#›</a:t>
            </a:fld>
            <a:endParaRPr lang="en-US"/>
          </a:p>
        </p:txBody>
      </p:sp>
    </p:spTree>
    <p:extLst>
      <p:ext uri="{BB962C8B-B14F-4D97-AF65-F5344CB8AC3E}">
        <p14:creationId xmlns:p14="http://schemas.microsoft.com/office/powerpoint/2010/main" val="3626443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4BA5D8-146F-4DB8-BA40-BE50C56D4C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E5E84F-38AB-47AE-8B0B-4D03085149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5DC859-B586-4082-9669-C16F361580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1014FF-8DED-374C-9DF2-054CA4F06717}" type="datetime1">
              <a:rPr lang="en-US" smtClean="0"/>
              <a:t>2/14/23</a:t>
            </a:fld>
            <a:endParaRPr lang="en-US"/>
          </a:p>
        </p:txBody>
      </p:sp>
      <p:sp>
        <p:nvSpPr>
          <p:cNvPr id="5" name="Footer Placeholder 4">
            <a:extLst>
              <a:ext uri="{FF2B5EF4-FFF2-40B4-BE49-F238E27FC236}">
                <a16:creationId xmlns:a16="http://schemas.microsoft.com/office/drawing/2014/main" id="{483AAECC-0369-4AC5-9ED7-8DF7866311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F8718D-5C6D-4EB2-B286-9899DAA74A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188B3D-B29F-49B8-BD5E-2984147FD125}" type="slidenum">
              <a:rPr lang="en-US" smtClean="0"/>
              <a:t>‹#›</a:t>
            </a:fld>
            <a:endParaRPr lang="en-US"/>
          </a:p>
        </p:txBody>
      </p:sp>
    </p:spTree>
    <p:extLst>
      <p:ext uri="{BB962C8B-B14F-4D97-AF65-F5344CB8AC3E}">
        <p14:creationId xmlns:p14="http://schemas.microsoft.com/office/powerpoint/2010/main" val="3947578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3.png"/><Relationship Id="rId7" Type="http://schemas.openxmlformats.org/officeDocument/2006/relationships/diagramColors" Target="../diagrams/colors1.xml"/><Relationship Id="rId2" Type="http://schemas.openxmlformats.org/officeDocument/2006/relationships/image" Target="../media/image190.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B609-E94C-42AA-BECB-4FD095153374}"/>
              </a:ext>
            </a:extLst>
          </p:cNvPr>
          <p:cNvSpPr>
            <a:spLocks noGrp="1"/>
          </p:cNvSpPr>
          <p:nvPr>
            <p:ph type="ctrTitle"/>
          </p:nvPr>
        </p:nvSpPr>
        <p:spPr/>
        <p:txBody>
          <a:bodyPr>
            <a:normAutofit fontScale="90000"/>
          </a:bodyPr>
          <a:lstStyle/>
          <a:p>
            <a:br>
              <a:rPr lang="en-US" dirty="0"/>
            </a:br>
            <a:r>
              <a:rPr lang="en-US" dirty="0"/>
              <a:t>Bias, Variance and Regularization</a:t>
            </a:r>
          </a:p>
        </p:txBody>
      </p:sp>
      <p:sp>
        <p:nvSpPr>
          <p:cNvPr id="3" name="Subtitle 2">
            <a:extLst>
              <a:ext uri="{FF2B5EF4-FFF2-40B4-BE49-F238E27FC236}">
                <a16:creationId xmlns:a16="http://schemas.microsoft.com/office/drawing/2014/main" id="{7F4B204C-D03D-4668-B318-DF988F685638}"/>
              </a:ext>
            </a:extLst>
          </p:cNvPr>
          <p:cNvSpPr>
            <a:spLocks noGrp="1"/>
          </p:cNvSpPr>
          <p:nvPr>
            <p:ph type="subTitle" idx="1"/>
          </p:nvPr>
        </p:nvSpPr>
        <p:spPr/>
        <p:txBody>
          <a:bodyPr/>
          <a:lstStyle/>
          <a:p>
            <a:r>
              <a:rPr lang="en-US" dirty="0"/>
              <a:t>Tim Smith, PhD</a:t>
            </a:r>
          </a:p>
        </p:txBody>
      </p:sp>
      <p:sp>
        <p:nvSpPr>
          <p:cNvPr id="4" name="Slide Number Placeholder 3">
            <a:extLst>
              <a:ext uri="{FF2B5EF4-FFF2-40B4-BE49-F238E27FC236}">
                <a16:creationId xmlns:a16="http://schemas.microsoft.com/office/drawing/2014/main" id="{8232142A-0DDE-14E7-C442-85D82C55F660}"/>
              </a:ext>
            </a:extLst>
          </p:cNvPr>
          <p:cNvSpPr>
            <a:spLocks noGrp="1"/>
          </p:cNvSpPr>
          <p:nvPr>
            <p:ph type="sldNum" sz="quarter" idx="12"/>
          </p:nvPr>
        </p:nvSpPr>
        <p:spPr/>
        <p:txBody>
          <a:bodyPr/>
          <a:lstStyle/>
          <a:p>
            <a:fld id="{2E188B3D-B29F-49B8-BD5E-2984147FD125}" type="slidenum">
              <a:rPr lang="en-US" smtClean="0"/>
              <a:t>1</a:t>
            </a:fld>
            <a:endParaRPr lang="en-US"/>
          </a:p>
        </p:txBody>
      </p:sp>
    </p:spTree>
    <p:extLst>
      <p:ext uri="{BB962C8B-B14F-4D97-AF65-F5344CB8AC3E}">
        <p14:creationId xmlns:p14="http://schemas.microsoft.com/office/powerpoint/2010/main" val="3491403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13E25-C38E-4A9F-97E8-3C0A54D6C1B8}"/>
              </a:ext>
            </a:extLst>
          </p:cNvPr>
          <p:cNvSpPr>
            <a:spLocks noGrp="1"/>
          </p:cNvSpPr>
          <p:nvPr>
            <p:ph type="title"/>
          </p:nvPr>
        </p:nvSpPr>
        <p:spPr/>
        <p:txBody>
          <a:bodyPr/>
          <a:lstStyle/>
          <a:p>
            <a:r>
              <a:rPr lang="en-US" dirty="0"/>
              <a:t>For multiclass-ordinal classification</a:t>
            </a:r>
          </a:p>
        </p:txBody>
      </p:sp>
      <p:sp>
        <p:nvSpPr>
          <p:cNvPr id="3" name="Content Placeholder 2">
            <a:extLst>
              <a:ext uri="{FF2B5EF4-FFF2-40B4-BE49-F238E27FC236}">
                <a16:creationId xmlns:a16="http://schemas.microsoft.com/office/drawing/2014/main" id="{1AA3A601-6B94-459D-98C8-EBCE1E916285}"/>
              </a:ext>
            </a:extLst>
          </p:cNvPr>
          <p:cNvSpPr>
            <a:spLocks noGrp="1"/>
          </p:cNvSpPr>
          <p:nvPr>
            <p:ph idx="1"/>
          </p:nvPr>
        </p:nvSpPr>
        <p:spPr/>
        <p:txBody>
          <a:bodyPr>
            <a:normAutofit fontScale="92500" lnSpcReduction="20000"/>
          </a:bodyPr>
          <a:lstStyle/>
          <a:p>
            <a:r>
              <a:rPr lang="en-US" dirty="0"/>
              <a:t>Input variables can be categorical</a:t>
            </a:r>
          </a:p>
          <a:p>
            <a:pPr lvl="1"/>
            <a:r>
              <a:rPr lang="en-US" dirty="0"/>
              <a:t>As discussed last class, we need to encode such variables using one-hot or dummy encoding.</a:t>
            </a:r>
          </a:p>
          <a:p>
            <a:pPr lvl="1"/>
            <a:r>
              <a:rPr lang="en-US" dirty="0"/>
              <a:t>Once the input variables are encoded, you fit the linear model as you would normally do.</a:t>
            </a:r>
          </a:p>
          <a:p>
            <a:r>
              <a:rPr lang="en-US" dirty="0"/>
              <a:t>What about target variables?</a:t>
            </a:r>
          </a:p>
          <a:p>
            <a:pPr lvl="1"/>
            <a:r>
              <a:rPr lang="en-US" dirty="0"/>
              <a:t>For binary variables, we can use logistic regression.</a:t>
            </a:r>
          </a:p>
          <a:p>
            <a:pPr lvl="1"/>
            <a:r>
              <a:rPr lang="en-US" dirty="0"/>
              <a:t>For multi-class variables, we can use </a:t>
            </a:r>
            <a:r>
              <a:rPr lang="en-US" dirty="0" err="1"/>
              <a:t>softmax</a:t>
            </a:r>
            <a:r>
              <a:rPr lang="en-US" dirty="0"/>
              <a:t>.</a:t>
            </a:r>
          </a:p>
          <a:p>
            <a:pPr lvl="1"/>
            <a:r>
              <a:rPr lang="en-US" dirty="0"/>
              <a:t>For multi-class nominal variables</a:t>
            </a:r>
          </a:p>
          <a:p>
            <a:pPr lvl="2"/>
            <a:r>
              <a:rPr lang="en-US" dirty="0"/>
              <a:t>encode using one-versus-rest, (</a:t>
            </a:r>
            <a:r>
              <a:rPr lang="en-US" dirty="0" err="1"/>
              <a:t>OvR</a:t>
            </a:r>
            <a:r>
              <a:rPr lang="en-US" dirty="0"/>
              <a:t>) or one-versus-one (</a:t>
            </a:r>
            <a:r>
              <a:rPr lang="en-US" dirty="0" err="1"/>
              <a:t>OvO</a:t>
            </a:r>
            <a:r>
              <a:rPr lang="en-US" dirty="0"/>
              <a:t>).</a:t>
            </a:r>
          </a:p>
          <a:p>
            <a:pPr lvl="2"/>
            <a:r>
              <a:rPr lang="en-US" dirty="0"/>
              <a:t>OVR OR OVO turns the single multiclass nominal target into a number of binary target variables.  </a:t>
            </a:r>
          </a:p>
          <a:p>
            <a:pPr lvl="2"/>
            <a:r>
              <a:rPr lang="en-US" dirty="0"/>
              <a:t>For each binary target, we can develop a logistic regression model to predict the target</a:t>
            </a:r>
          </a:p>
          <a:p>
            <a:pPr lvl="3"/>
            <a:r>
              <a:rPr lang="en-US" dirty="0"/>
              <a:t>This is more advanced; and we may cover this later.</a:t>
            </a:r>
          </a:p>
        </p:txBody>
      </p:sp>
      <p:sp>
        <p:nvSpPr>
          <p:cNvPr id="4" name="Slide Number Placeholder 3">
            <a:extLst>
              <a:ext uri="{FF2B5EF4-FFF2-40B4-BE49-F238E27FC236}">
                <a16:creationId xmlns:a16="http://schemas.microsoft.com/office/drawing/2014/main" id="{10E22335-9AC1-1479-6A9E-1EF560211D04}"/>
              </a:ext>
            </a:extLst>
          </p:cNvPr>
          <p:cNvSpPr>
            <a:spLocks noGrp="1"/>
          </p:cNvSpPr>
          <p:nvPr>
            <p:ph type="sldNum" sz="quarter" idx="12"/>
          </p:nvPr>
        </p:nvSpPr>
        <p:spPr/>
        <p:txBody>
          <a:bodyPr/>
          <a:lstStyle/>
          <a:p>
            <a:fld id="{2E188B3D-B29F-49B8-BD5E-2984147FD125}" type="slidenum">
              <a:rPr lang="en-US" smtClean="0"/>
              <a:t>10</a:t>
            </a:fld>
            <a:endParaRPr lang="en-US"/>
          </a:p>
        </p:txBody>
      </p:sp>
    </p:spTree>
    <p:extLst>
      <p:ext uri="{BB962C8B-B14F-4D97-AF65-F5344CB8AC3E}">
        <p14:creationId xmlns:p14="http://schemas.microsoft.com/office/powerpoint/2010/main" val="3306517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368DC-E0A9-4699-3EF1-E1BCB515EE81}"/>
              </a:ext>
            </a:extLst>
          </p:cNvPr>
          <p:cNvSpPr>
            <a:spLocks noGrp="1"/>
          </p:cNvSpPr>
          <p:nvPr>
            <p:ph type="title"/>
          </p:nvPr>
        </p:nvSpPr>
        <p:spPr/>
        <p:txBody>
          <a:bodyPr/>
          <a:lstStyle/>
          <a:p>
            <a:r>
              <a:rPr lang="en-US" dirty="0" err="1"/>
              <a:t>OvR</a:t>
            </a:r>
            <a:endParaRPr lang="en-US" dirty="0"/>
          </a:p>
        </p:txBody>
      </p:sp>
      <p:sp>
        <p:nvSpPr>
          <p:cNvPr id="3" name="Content Placeholder 2">
            <a:extLst>
              <a:ext uri="{FF2B5EF4-FFF2-40B4-BE49-F238E27FC236}">
                <a16:creationId xmlns:a16="http://schemas.microsoft.com/office/drawing/2014/main" id="{9D812C6A-5F07-4FEE-C745-65D2F8B58F53}"/>
              </a:ext>
            </a:extLst>
          </p:cNvPr>
          <p:cNvSpPr>
            <a:spLocks noGrp="1"/>
          </p:cNvSpPr>
          <p:nvPr>
            <p:ph idx="1"/>
          </p:nvPr>
        </p:nvSpPr>
        <p:spPr/>
        <p:txBody>
          <a:bodyPr>
            <a:normAutofit lnSpcReduction="10000"/>
          </a:bodyPr>
          <a:lstStyle/>
          <a:p>
            <a:r>
              <a:rPr lang="en-US" dirty="0"/>
              <a:t>One-vs-rest is a method for using binary classification algorithms for multi-class classification.</a:t>
            </a:r>
          </a:p>
          <a:p>
            <a:r>
              <a:rPr lang="en-US" dirty="0" err="1"/>
              <a:t>OvR</a:t>
            </a:r>
            <a:r>
              <a:rPr lang="en-US" dirty="0"/>
              <a:t> approach splits the multi-class dataset into multiple binary classification problems. </a:t>
            </a:r>
          </a:p>
          <a:p>
            <a:pPr lvl="1"/>
            <a:r>
              <a:rPr lang="en-US" dirty="0"/>
              <a:t>Example: Predicting red, blue, green or yellow:</a:t>
            </a:r>
          </a:p>
          <a:p>
            <a:pPr lvl="2"/>
            <a:r>
              <a:rPr lang="en-US" dirty="0"/>
              <a:t>Binary classification problem 1: red vs [blue, green, yellow]</a:t>
            </a:r>
          </a:p>
          <a:p>
            <a:pPr lvl="2"/>
            <a:r>
              <a:rPr lang="en-US" dirty="0"/>
              <a:t>Binary classification problem 2: blue vs [red, green, yellow]</a:t>
            </a:r>
          </a:p>
          <a:p>
            <a:pPr lvl="2"/>
            <a:r>
              <a:rPr lang="en-US" dirty="0"/>
              <a:t>Binary classification problem 3: green vs [red, blue, yellow]</a:t>
            </a:r>
          </a:p>
          <a:p>
            <a:pPr lvl="2"/>
            <a:r>
              <a:rPr lang="en-US" dirty="0"/>
              <a:t>Binary classification problem 4: yellow vs [red, blue, green]</a:t>
            </a:r>
          </a:p>
          <a:p>
            <a:r>
              <a:rPr lang="en-US" dirty="0"/>
              <a:t>A binary classifier is then trained on each binary classification problem and predictions are made using the model that is the most confident.</a:t>
            </a:r>
          </a:p>
        </p:txBody>
      </p:sp>
    </p:spTree>
    <p:extLst>
      <p:ext uri="{BB962C8B-B14F-4D97-AF65-F5344CB8AC3E}">
        <p14:creationId xmlns:p14="http://schemas.microsoft.com/office/powerpoint/2010/main" val="3160461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70DA-CF90-AA9A-38FC-BEEB7D3C9E08}"/>
              </a:ext>
            </a:extLst>
          </p:cNvPr>
          <p:cNvSpPr>
            <a:spLocks noGrp="1"/>
          </p:cNvSpPr>
          <p:nvPr>
            <p:ph type="title"/>
          </p:nvPr>
        </p:nvSpPr>
        <p:spPr/>
        <p:txBody>
          <a:bodyPr/>
          <a:lstStyle/>
          <a:p>
            <a:r>
              <a:rPr lang="en-US" dirty="0" err="1"/>
              <a:t>OvO</a:t>
            </a:r>
            <a:endParaRPr lang="en-US" dirty="0"/>
          </a:p>
        </p:txBody>
      </p:sp>
      <p:sp>
        <p:nvSpPr>
          <p:cNvPr id="3" name="Content Placeholder 2">
            <a:extLst>
              <a:ext uri="{FF2B5EF4-FFF2-40B4-BE49-F238E27FC236}">
                <a16:creationId xmlns:a16="http://schemas.microsoft.com/office/drawing/2014/main" id="{EAC503A7-8650-9645-5F95-2AD2A04DBAA2}"/>
              </a:ext>
            </a:extLst>
          </p:cNvPr>
          <p:cNvSpPr>
            <a:spLocks noGrp="1"/>
          </p:cNvSpPr>
          <p:nvPr>
            <p:ph idx="1"/>
          </p:nvPr>
        </p:nvSpPr>
        <p:spPr/>
        <p:txBody>
          <a:bodyPr>
            <a:normAutofit fontScale="92500" lnSpcReduction="10000"/>
          </a:bodyPr>
          <a:lstStyle/>
          <a:p>
            <a:r>
              <a:rPr lang="en-US" dirty="0"/>
              <a:t>Like one-vs-rest, one-vs-one splits a multi-class classification dataset into binary classification problems. </a:t>
            </a:r>
          </a:p>
          <a:p>
            <a:r>
              <a:rPr lang="en-US" dirty="0"/>
              <a:t>One-vs-one approach splits the dataset into one dataset for each class versus every other class.</a:t>
            </a:r>
          </a:p>
          <a:p>
            <a:pPr lvl="1"/>
            <a:r>
              <a:rPr lang="en-US" dirty="0"/>
              <a:t>Example: Predicting red, blue, green or yellow:</a:t>
            </a:r>
          </a:p>
          <a:p>
            <a:pPr lvl="2"/>
            <a:r>
              <a:rPr lang="en-US" dirty="0"/>
              <a:t>Binary classification problem 1: red vs. blue</a:t>
            </a:r>
          </a:p>
          <a:p>
            <a:pPr lvl="2"/>
            <a:r>
              <a:rPr lang="en-US" dirty="0"/>
              <a:t>Binary classification problem 2: red vs. green</a:t>
            </a:r>
          </a:p>
          <a:p>
            <a:pPr lvl="2"/>
            <a:r>
              <a:rPr lang="en-US" dirty="0"/>
              <a:t>Binary classification problem 3: red vs. yellow</a:t>
            </a:r>
          </a:p>
          <a:p>
            <a:pPr lvl="2"/>
            <a:r>
              <a:rPr lang="en-US" dirty="0"/>
              <a:t>Binary classification problem 4: blue vs. green</a:t>
            </a:r>
          </a:p>
          <a:p>
            <a:pPr lvl="2"/>
            <a:r>
              <a:rPr lang="en-US" dirty="0"/>
              <a:t>Binary classification problem 5: blue vs. yellow</a:t>
            </a:r>
          </a:p>
          <a:p>
            <a:pPr lvl="2"/>
            <a:r>
              <a:rPr lang="en-US" dirty="0"/>
              <a:t>Binary classification problem 6: green vs. yellow</a:t>
            </a:r>
          </a:p>
          <a:p>
            <a:r>
              <a:rPr lang="en-US" dirty="0"/>
              <a:t>Each binary classification model may predict one class label and the model with the most predictions or votes is predicted by the one-vs-one strategy.</a:t>
            </a:r>
          </a:p>
          <a:p>
            <a:pPr lvl="1"/>
            <a:endParaRPr lang="en-US" dirty="0"/>
          </a:p>
          <a:p>
            <a:endParaRPr lang="en-US" dirty="0"/>
          </a:p>
        </p:txBody>
      </p:sp>
    </p:spTree>
    <p:extLst>
      <p:ext uri="{BB962C8B-B14F-4D97-AF65-F5344CB8AC3E}">
        <p14:creationId xmlns:p14="http://schemas.microsoft.com/office/powerpoint/2010/main" val="882516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13E25-C38E-4A9F-97E8-3C0A54D6C1B8}"/>
              </a:ext>
            </a:extLst>
          </p:cNvPr>
          <p:cNvSpPr>
            <a:spLocks noGrp="1"/>
          </p:cNvSpPr>
          <p:nvPr>
            <p:ph type="title"/>
          </p:nvPr>
        </p:nvSpPr>
        <p:spPr/>
        <p:txBody>
          <a:bodyPr/>
          <a:lstStyle/>
          <a:p>
            <a:r>
              <a:rPr lang="en-US" dirty="0" err="1"/>
              <a:t>Softmax</a:t>
            </a:r>
            <a:r>
              <a:rPr lang="en-US" dirty="0"/>
              <a:t> Regression</a:t>
            </a:r>
          </a:p>
        </p:txBody>
      </p:sp>
      <p:sp>
        <p:nvSpPr>
          <p:cNvPr id="3" name="Content Placeholder 2">
            <a:extLst>
              <a:ext uri="{FF2B5EF4-FFF2-40B4-BE49-F238E27FC236}">
                <a16:creationId xmlns:a16="http://schemas.microsoft.com/office/drawing/2014/main" id="{1AA3A601-6B94-459D-98C8-EBCE1E916285}"/>
              </a:ext>
            </a:extLst>
          </p:cNvPr>
          <p:cNvSpPr>
            <a:spLocks noGrp="1"/>
          </p:cNvSpPr>
          <p:nvPr>
            <p:ph idx="1"/>
          </p:nvPr>
        </p:nvSpPr>
        <p:spPr/>
        <p:txBody>
          <a:bodyPr>
            <a:normAutofit lnSpcReduction="10000"/>
          </a:bodyPr>
          <a:lstStyle/>
          <a:p>
            <a:r>
              <a:rPr lang="en-US" dirty="0"/>
              <a:t>Also known as "Multinomial Logistic Regression."</a:t>
            </a:r>
          </a:p>
          <a:p>
            <a:r>
              <a:rPr lang="en-US" dirty="0"/>
              <a:t>Used for </a:t>
            </a:r>
            <a:r>
              <a:rPr lang="en-US" u="sng" dirty="0"/>
              <a:t>multi-class classification</a:t>
            </a:r>
          </a:p>
          <a:p>
            <a:r>
              <a:rPr lang="en-US" dirty="0"/>
              <a:t>Finds probabilities of each class using the </a:t>
            </a:r>
            <a:r>
              <a:rPr lang="en-US" dirty="0" err="1"/>
              <a:t>softmax</a:t>
            </a:r>
            <a:r>
              <a:rPr lang="en-US" dirty="0"/>
              <a:t> function</a:t>
            </a:r>
          </a:p>
          <a:p>
            <a:pPr lvl="1"/>
            <a:r>
              <a:rPr lang="en-US" dirty="0"/>
              <a:t>Class is assigned using the highest estimated probability</a:t>
            </a:r>
          </a:p>
          <a:p>
            <a:r>
              <a:rPr lang="en-US" dirty="0"/>
              <a:t>It uses the cross-entropy cost function</a:t>
            </a:r>
          </a:p>
          <a:p>
            <a:r>
              <a:rPr lang="en-US" dirty="0"/>
              <a:t>If classes = 2, reverts back to logistic regression</a:t>
            </a:r>
          </a:p>
          <a:p>
            <a:r>
              <a:rPr lang="en-US" dirty="0"/>
              <a:t>It uses gradient descent for optimization </a:t>
            </a:r>
          </a:p>
          <a:p>
            <a:pPr lvl="1"/>
            <a:r>
              <a:rPr lang="en-US" dirty="0"/>
              <a:t>we will see gradient descent in the next section of the lecture.</a:t>
            </a:r>
          </a:p>
          <a:p>
            <a:r>
              <a:rPr lang="en-US" dirty="0"/>
              <a:t>In sci-kit learn set </a:t>
            </a:r>
            <a:r>
              <a:rPr lang="en-US" dirty="0" err="1">
                <a:effectLst/>
              </a:rPr>
              <a:t>multi_class</a:t>
            </a:r>
            <a:r>
              <a:rPr lang="en-US" dirty="0"/>
              <a:t> </a:t>
            </a:r>
            <a:r>
              <a:rPr lang="en-US" b="0" dirty="0">
                <a:solidFill>
                  <a:srgbClr val="055BE0"/>
                </a:solidFill>
                <a:effectLst/>
              </a:rPr>
              <a:t>=</a:t>
            </a:r>
            <a:r>
              <a:rPr lang="en-US" dirty="0"/>
              <a:t> </a:t>
            </a:r>
            <a:r>
              <a:rPr lang="en-US" dirty="0">
                <a:solidFill>
                  <a:srgbClr val="BB2323"/>
                </a:solidFill>
                <a:effectLst/>
              </a:rPr>
              <a:t>'multinomial’:</a:t>
            </a:r>
          </a:p>
          <a:p>
            <a:pPr lvl="1"/>
            <a:r>
              <a:rPr lang="en-US" dirty="0" err="1"/>
              <a:t>softReg</a:t>
            </a:r>
            <a:r>
              <a:rPr lang="en-US" dirty="0"/>
              <a:t> = </a:t>
            </a:r>
            <a:r>
              <a:rPr lang="en-US" dirty="0" err="1"/>
              <a:t>LogisticRegression</a:t>
            </a:r>
            <a:r>
              <a:rPr lang="en-US" dirty="0"/>
              <a:t>(</a:t>
            </a:r>
            <a:r>
              <a:rPr lang="en-US" dirty="0" err="1"/>
              <a:t>multi_class</a:t>
            </a:r>
            <a:r>
              <a:rPr lang="en-US" dirty="0"/>
              <a:t> = 'multinomial)</a:t>
            </a:r>
          </a:p>
          <a:p>
            <a:pPr lvl="1"/>
            <a:endParaRPr lang="en-US" dirty="0"/>
          </a:p>
        </p:txBody>
      </p:sp>
      <p:sp>
        <p:nvSpPr>
          <p:cNvPr id="6" name="Slide Number Placeholder 5">
            <a:extLst>
              <a:ext uri="{FF2B5EF4-FFF2-40B4-BE49-F238E27FC236}">
                <a16:creationId xmlns:a16="http://schemas.microsoft.com/office/drawing/2014/main" id="{4F3E1688-22A7-1F72-0230-615B608BBBCF}"/>
              </a:ext>
            </a:extLst>
          </p:cNvPr>
          <p:cNvSpPr>
            <a:spLocks noGrp="1"/>
          </p:cNvSpPr>
          <p:nvPr>
            <p:ph type="sldNum" sz="quarter" idx="12"/>
          </p:nvPr>
        </p:nvSpPr>
        <p:spPr/>
        <p:txBody>
          <a:bodyPr/>
          <a:lstStyle/>
          <a:p>
            <a:fld id="{2E188B3D-B29F-49B8-BD5E-2984147FD125}" type="slidenum">
              <a:rPr lang="en-US" smtClean="0"/>
              <a:t>13</a:t>
            </a:fld>
            <a:endParaRPr lang="en-US"/>
          </a:p>
        </p:txBody>
      </p:sp>
    </p:spTree>
    <p:extLst>
      <p:ext uri="{BB962C8B-B14F-4D97-AF65-F5344CB8AC3E}">
        <p14:creationId xmlns:p14="http://schemas.microsoft.com/office/powerpoint/2010/main" val="3421610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963354-E7BD-45F8-E6C9-6E93CC5F4F9D}"/>
              </a:ext>
            </a:extLst>
          </p:cNvPr>
          <p:cNvSpPr>
            <a:spLocks noGrp="1"/>
          </p:cNvSpPr>
          <p:nvPr>
            <p:ph type="sldNum" sz="quarter" idx="12"/>
          </p:nvPr>
        </p:nvSpPr>
        <p:spPr/>
        <p:txBody>
          <a:bodyPr/>
          <a:lstStyle/>
          <a:p>
            <a:fld id="{2E188B3D-B29F-49B8-BD5E-2984147FD125}" type="slidenum">
              <a:rPr lang="en-US" smtClean="0"/>
              <a:t>14</a:t>
            </a:fld>
            <a:endParaRPr lang="en-US"/>
          </a:p>
        </p:txBody>
      </p:sp>
      <p:sp>
        <p:nvSpPr>
          <p:cNvPr id="3" name="TextBox 2">
            <a:extLst>
              <a:ext uri="{FF2B5EF4-FFF2-40B4-BE49-F238E27FC236}">
                <a16:creationId xmlns:a16="http://schemas.microsoft.com/office/drawing/2014/main" id="{23E49A90-F097-1950-A4D7-E24C970CDE86}"/>
              </a:ext>
            </a:extLst>
          </p:cNvPr>
          <p:cNvSpPr txBox="1"/>
          <p:nvPr/>
        </p:nvSpPr>
        <p:spPr>
          <a:xfrm>
            <a:off x="3855031" y="2863589"/>
            <a:ext cx="4020460" cy="830997"/>
          </a:xfrm>
          <a:prstGeom prst="rect">
            <a:avLst/>
          </a:prstGeom>
          <a:noFill/>
        </p:spPr>
        <p:txBody>
          <a:bodyPr wrap="none" rtlCol="0">
            <a:spAutoFit/>
          </a:bodyPr>
          <a:lstStyle/>
          <a:p>
            <a:r>
              <a:rPr lang="en-US" sz="4800" b="1" dirty="0"/>
              <a:t>Model Training</a:t>
            </a:r>
          </a:p>
        </p:txBody>
      </p:sp>
    </p:spTree>
    <p:extLst>
      <p:ext uri="{BB962C8B-B14F-4D97-AF65-F5344CB8AC3E}">
        <p14:creationId xmlns:p14="http://schemas.microsoft.com/office/powerpoint/2010/main" val="1723444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3CBA6F7-1FCF-3A8C-8C76-D99CF79A5D53}"/>
              </a:ext>
            </a:extLst>
          </p:cNvPr>
          <p:cNvPicPr>
            <a:picLocks noChangeAspect="1"/>
          </p:cNvPicPr>
          <p:nvPr/>
        </p:nvPicPr>
        <p:blipFill>
          <a:blip r:embed="rId2"/>
          <a:stretch>
            <a:fillRect/>
          </a:stretch>
        </p:blipFill>
        <p:spPr>
          <a:xfrm>
            <a:off x="502830" y="1534452"/>
            <a:ext cx="4797453" cy="4751676"/>
          </a:xfrm>
          <a:prstGeom prst="rect">
            <a:avLst/>
          </a:prstGeom>
        </p:spPr>
      </p:pic>
      <p:sp>
        <p:nvSpPr>
          <p:cNvPr id="2" name="Title 1">
            <a:extLst>
              <a:ext uri="{FF2B5EF4-FFF2-40B4-BE49-F238E27FC236}">
                <a16:creationId xmlns:a16="http://schemas.microsoft.com/office/drawing/2014/main" id="{C1254835-80BC-4BE8-9A12-F78EE47D27C3}"/>
              </a:ext>
            </a:extLst>
          </p:cNvPr>
          <p:cNvSpPr>
            <a:spLocks noGrp="1"/>
          </p:cNvSpPr>
          <p:nvPr>
            <p:ph type="title"/>
          </p:nvPr>
        </p:nvSpPr>
        <p:spPr/>
        <p:txBody>
          <a:bodyPr/>
          <a:lstStyle/>
          <a:p>
            <a:r>
              <a:rPr lang="en-US" dirty="0"/>
              <a:t>Finding Betas in linear regression</a:t>
            </a:r>
          </a:p>
        </p:txBody>
      </p:sp>
      <p:sp>
        <p:nvSpPr>
          <p:cNvPr id="4" name="TextBox 3">
            <a:extLst>
              <a:ext uri="{FF2B5EF4-FFF2-40B4-BE49-F238E27FC236}">
                <a16:creationId xmlns:a16="http://schemas.microsoft.com/office/drawing/2014/main" id="{BAE1E572-6E32-D641-78BF-69B94C506ABF}"/>
              </a:ext>
            </a:extLst>
          </p:cNvPr>
          <p:cNvSpPr txBox="1"/>
          <p:nvPr/>
        </p:nvSpPr>
        <p:spPr>
          <a:xfrm>
            <a:off x="5070965" y="2073471"/>
            <a:ext cx="684679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We have some cost function (commonly SSE)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a simple single variable input, there are two inputs to this function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need to find the beta1 and beta2 values the result in the lowest RSS/SSE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 do we do that?</a:t>
            </a:r>
          </a:p>
          <a:p>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8C1A346-C24F-03BC-8EBD-30B5AF08DD24}"/>
                  </a:ext>
                </a:extLst>
              </p:cNvPr>
              <p:cNvSpPr txBox="1"/>
              <p:nvPr/>
            </p:nvSpPr>
            <p:spPr>
              <a:xfrm>
                <a:off x="1914441" y="5555357"/>
                <a:ext cx="457176" cy="362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m:t>
                      </m:r>
                      <m:r>
                        <a:rPr lang="en-US" i="1" baseline="-25000" dirty="0" smtClean="0">
                          <a:latin typeface="Cambria Math" panose="02040503050406030204" pitchFamily="18" charset="0"/>
                        </a:rPr>
                        <m:t>0</m:t>
                      </m:r>
                    </m:oMath>
                  </m:oMathPara>
                </a14:m>
                <a:endParaRPr lang="en-US" baseline="-25000" dirty="0"/>
              </a:p>
            </p:txBody>
          </p:sp>
        </mc:Choice>
        <mc:Fallback xmlns="">
          <p:sp>
            <p:nvSpPr>
              <p:cNvPr id="5" name="TextBox 4">
                <a:extLst>
                  <a:ext uri="{FF2B5EF4-FFF2-40B4-BE49-F238E27FC236}">
                    <a16:creationId xmlns:a16="http://schemas.microsoft.com/office/drawing/2014/main" id="{18C1A346-C24F-03BC-8EBD-30B5AF08DD24}"/>
                  </a:ext>
                </a:extLst>
              </p:cNvPr>
              <p:cNvSpPr txBox="1">
                <a:spLocks noRot="1" noChangeAspect="1" noMove="1" noResize="1" noEditPoints="1" noAdjustHandles="1" noChangeArrowheads="1" noChangeShapeType="1" noTextEdit="1"/>
              </p:cNvSpPr>
              <p:nvPr/>
            </p:nvSpPr>
            <p:spPr>
              <a:xfrm>
                <a:off x="1914441" y="5555357"/>
                <a:ext cx="457176" cy="36298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06C22BC-5279-EC76-C835-67B064219847}"/>
                  </a:ext>
                </a:extLst>
              </p:cNvPr>
              <p:cNvSpPr txBox="1"/>
              <p:nvPr/>
            </p:nvSpPr>
            <p:spPr>
              <a:xfrm>
                <a:off x="4235506" y="5192373"/>
                <a:ext cx="457176" cy="362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m:t>
                      </m:r>
                      <m:r>
                        <a:rPr lang="en-US" b="0" i="1" baseline="-25000" dirty="0" smtClean="0">
                          <a:latin typeface="Cambria Math" panose="02040503050406030204" pitchFamily="18" charset="0"/>
                        </a:rPr>
                        <m:t>1</m:t>
                      </m:r>
                    </m:oMath>
                  </m:oMathPara>
                </a14:m>
                <a:endParaRPr lang="en-US" baseline="-25000" dirty="0"/>
              </a:p>
            </p:txBody>
          </p:sp>
        </mc:Choice>
        <mc:Fallback xmlns="">
          <p:sp>
            <p:nvSpPr>
              <p:cNvPr id="14" name="TextBox 13">
                <a:extLst>
                  <a:ext uri="{FF2B5EF4-FFF2-40B4-BE49-F238E27FC236}">
                    <a16:creationId xmlns:a16="http://schemas.microsoft.com/office/drawing/2014/main" id="{B06C22BC-5279-EC76-C835-67B064219847}"/>
                  </a:ext>
                </a:extLst>
              </p:cNvPr>
              <p:cNvSpPr txBox="1">
                <a:spLocks noRot="1" noChangeAspect="1" noMove="1" noResize="1" noEditPoints="1" noAdjustHandles="1" noChangeArrowheads="1" noChangeShapeType="1" noTextEdit="1"/>
              </p:cNvSpPr>
              <p:nvPr/>
            </p:nvSpPr>
            <p:spPr>
              <a:xfrm>
                <a:off x="4235506" y="5192373"/>
                <a:ext cx="457176" cy="36298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B20663D-E931-D34B-BDB7-225B1335529A}"/>
                  </a:ext>
                </a:extLst>
              </p:cNvPr>
              <p:cNvSpPr txBox="1"/>
              <p:nvPr/>
            </p:nvSpPr>
            <p:spPr>
              <a:xfrm>
                <a:off x="274242" y="3354132"/>
                <a:ext cx="616900" cy="362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𝑆</m:t>
                      </m:r>
                      <m:r>
                        <a:rPr lang="en-US" b="0" i="1" dirty="0" smtClean="0">
                          <a:latin typeface="Cambria Math" panose="02040503050406030204" pitchFamily="18" charset="0"/>
                        </a:rPr>
                        <m:t>𝑆𝐸</m:t>
                      </m:r>
                    </m:oMath>
                  </m:oMathPara>
                </a14:m>
                <a:endParaRPr lang="en-US" baseline="-25000" dirty="0"/>
              </a:p>
            </p:txBody>
          </p:sp>
        </mc:Choice>
        <mc:Fallback xmlns="">
          <p:sp>
            <p:nvSpPr>
              <p:cNvPr id="15" name="TextBox 14">
                <a:extLst>
                  <a:ext uri="{FF2B5EF4-FFF2-40B4-BE49-F238E27FC236}">
                    <a16:creationId xmlns:a16="http://schemas.microsoft.com/office/drawing/2014/main" id="{DB20663D-E931-D34B-BDB7-225B1335529A}"/>
                  </a:ext>
                </a:extLst>
              </p:cNvPr>
              <p:cNvSpPr txBox="1">
                <a:spLocks noRot="1" noChangeAspect="1" noMove="1" noResize="1" noEditPoints="1" noAdjustHandles="1" noChangeArrowheads="1" noChangeShapeType="1" noTextEdit="1"/>
              </p:cNvSpPr>
              <p:nvPr/>
            </p:nvSpPr>
            <p:spPr>
              <a:xfrm>
                <a:off x="274242" y="3354132"/>
                <a:ext cx="616900" cy="362984"/>
              </a:xfrm>
              <a:prstGeom prst="rect">
                <a:avLst/>
              </a:prstGeom>
              <a:blipFill>
                <a:blip r:embed="rId5"/>
                <a:stretch>
                  <a:fillRect/>
                </a:stretch>
              </a:blipFill>
            </p:spPr>
            <p:txBody>
              <a:bodyPr/>
              <a:lstStyle/>
              <a:p>
                <a:r>
                  <a:rPr lang="en-US">
                    <a:noFill/>
                  </a:rPr>
                  <a:t> </a:t>
                </a:r>
              </a:p>
            </p:txBody>
          </p:sp>
        </mc:Fallback>
      </mc:AlternateContent>
      <p:sp>
        <p:nvSpPr>
          <p:cNvPr id="16" name="Slide Number Placeholder 15">
            <a:extLst>
              <a:ext uri="{FF2B5EF4-FFF2-40B4-BE49-F238E27FC236}">
                <a16:creationId xmlns:a16="http://schemas.microsoft.com/office/drawing/2014/main" id="{68A2E87F-1CF2-BC2C-7012-D8C80359C081}"/>
              </a:ext>
            </a:extLst>
          </p:cNvPr>
          <p:cNvSpPr>
            <a:spLocks noGrp="1"/>
          </p:cNvSpPr>
          <p:nvPr>
            <p:ph type="sldNum" sz="quarter" idx="12"/>
          </p:nvPr>
        </p:nvSpPr>
        <p:spPr/>
        <p:txBody>
          <a:bodyPr/>
          <a:lstStyle/>
          <a:p>
            <a:fld id="{2E188B3D-B29F-49B8-BD5E-2984147FD125}" type="slidenum">
              <a:rPr lang="en-US" smtClean="0"/>
              <a:t>15</a:t>
            </a:fld>
            <a:endParaRPr lang="en-US"/>
          </a:p>
        </p:txBody>
      </p:sp>
    </p:spTree>
    <p:extLst>
      <p:ext uri="{BB962C8B-B14F-4D97-AF65-F5344CB8AC3E}">
        <p14:creationId xmlns:p14="http://schemas.microsoft.com/office/powerpoint/2010/main" val="1487501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3CBA6F7-1FCF-3A8C-8C76-D99CF79A5D53}"/>
              </a:ext>
            </a:extLst>
          </p:cNvPr>
          <p:cNvPicPr>
            <a:picLocks noChangeAspect="1"/>
          </p:cNvPicPr>
          <p:nvPr/>
        </p:nvPicPr>
        <p:blipFill>
          <a:blip r:embed="rId2"/>
          <a:stretch>
            <a:fillRect/>
          </a:stretch>
        </p:blipFill>
        <p:spPr>
          <a:xfrm>
            <a:off x="502830" y="1534452"/>
            <a:ext cx="4797453" cy="4751676"/>
          </a:xfrm>
          <a:prstGeom prst="rect">
            <a:avLst/>
          </a:prstGeom>
        </p:spPr>
      </p:pic>
      <p:sp>
        <p:nvSpPr>
          <p:cNvPr id="2" name="Title 1">
            <a:extLst>
              <a:ext uri="{FF2B5EF4-FFF2-40B4-BE49-F238E27FC236}">
                <a16:creationId xmlns:a16="http://schemas.microsoft.com/office/drawing/2014/main" id="{C1254835-80BC-4BE8-9A12-F78EE47D27C3}"/>
              </a:ext>
            </a:extLst>
          </p:cNvPr>
          <p:cNvSpPr>
            <a:spLocks noGrp="1"/>
          </p:cNvSpPr>
          <p:nvPr>
            <p:ph type="title"/>
          </p:nvPr>
        </p:nvSpPr>
        <p:spPr/>
        <p:txBody>
          <a:bodyPr/>
          <a:lstStyle/>
          <a:p>
            <a:r>
              <a:rPr lang="en-US" dirty="0"/>
              <a:t>Finding Betas in linear regression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8C1A346-C24F-03BC-8EBD-30B5AF08DD24}"/>
                  </a:ext>
                </a:extLst>
              </p:cNvPr>
              <p:cNvSpPr txBox="1"/>
              <p:nvPr/>
            </p:nvSpPr>
            <p:spPr>
              <a:xfrm>
                <a:off x="1914441" y="5555357"/>
                <a:ext cx="457176" cy="362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m:t>
                      </m:r>
                      <m:r>
                        <a:rPr lang="en-US" i="1" baseline="-25000" dirty="0" smtClean="0">
                          <a:latin typeface="Cambria Math" panose="02040503050406030204" pitchFamily="18" charset="0"/>
                        </a:rPr>
                        <m:t>0</m:t>
                      </m:r>
                    </m:oMath>
                  </m:oMathPara>
                </a14:m>
                <a:endParaRPr lang="en-US" baseline="-25000" dirty="0"/>
              </a:p>
            </p:txBody>
          </p:sp>
        </mc:Choice>
        <mc:Fallback xmlns="">
          <p:sp>
            <p:nvSpPr>
              <p:cNvPr id="5" name="TextBox 4">
                <a:extLst>
                  <a:ext uri="{FF2B5EF4-FFF2-40B4-BE49-F238E27FC236}">
                    <a16:creationId xmlns:a16="http://schemas.microsoft.com/office/drawing/2014/main" id="{18C1A346-C24F-03BC-8EBD-30B5AF08DD24}"/>
                  </a:ext>
                </a:extLst>
              </p:cNvPr>
              <p:cNvSpPr txBox="1">
                <a:spLocks noRot="1" noChangeAspect="1" noMove="1" noResize="1" noEditPoints="1" noAdjustHandles="1" noChangeArrowheads="1" noChangeShapeType="1" noTextEdit="1"/>
              </p:cNvSpPr>
              <p:nvPr/>
            </p:nvSpPr>
            <p:spPr>
              <a:xfrm>
                <a:off x="1914441" y="5555357"/>
                <a:ext cx="457176" cy="36298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06C22BC-5279-EC76-C835-67B064219847}"/>
                  </a:ext>
                </a:extLst>
              </p:cNvPr>
              <p:cNvSpPr txBox="1"/>
              <p:nvPr/>
            </p:nvSpPr>
            <p:spPr>
              <a:xfrm>
                <a:off x="4235506" y="5192373"/>
                <a:ext cx="457176" cy="362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m:t>
                      </m:r>
                      <m:r>
                        <a:rPr lang="en-US" b="0" i="1" baseline="-25000" dirty="0" smtClean="0">
                          <a:latin typeface="Cambria Math" panose="02040503050406030204" pitchFamily="18" charset="0"/>
                        </a:rPr>
                        <m:t>1</m:t>
                      </m:r>
                    </m:oMath>
                  </m:oMathPara>
                </a14:m>
                <a:endParaRPr lang="en-US" baseline="-25000" dirty="0"/>
              </a:p>
            </p:txBody>
          </p:sp>
        </mc:Choice>
        <mc:Fallback xmlns="">
          <p:sp>
            <p:nvSpPr>
              <p:cNvPr id="14" name="TextBox 13">
                <a:extLst>
                  <a:ext uri="{FF2B5EF4-FFF2-40B4-BE49-F238E27FC236}">
                    <a16:creationId xmlns:a16="http://schemas.microsoft.com/office/drawing/2014/main" id="{B06C22BC-5279-EC76-C835-67B064219847}"/>
                  </a:ext>
                </a:extLst>
              </p:cNvPr>
              <p:cNvSpPr txBox="1">
                <a:spLocks noRot="1" noChangeAspect="1" noMove="1" noResize="1" noEditPoints="1" noAdjustHandles="1" noChangeArrowheads="1" noChangeShapeType="1" noTextEdit="1"/>
              </p:cNvSpPr>
              <p:nvPr/>
            </p:nvSpPr>
            <p:spPr>
              <a:xfrm>
                <a:off x="4235506" y="5192373"/>
                <a:ext cx="457176" cy="36298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B20663D-E931-D34B-BDB7-225B1335529A}"/>
                  </a:ext>
                </a:extLst>
              </p:cNvPr>
              <p:cNvSpPr txBox="1"/>
              <p:nvPr/>
            </p:nvSpPr>
            <p:spPr>
              <a:xfrm>
                <a:off x="274242" y="3354132"/>
                <a:ext cx="616900" cy="362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𝑆</m:t>
                      </m:r>
                      <m:r>
                        <a:rPr lang="en-US" b="0" i="1" dirty="0" smtClean="0">
                          <a:latin typeface="Cambria Math" panose="02040503050406030204" pitchFamily="18" charset="0"/>
                        </a:rPr>
                        <m:t>𝑆𝐸</m:t>
                      </m:r>
                    </m:oMath>
                  </m:oMathPara>
                </a14:m>
                <a:endParaRPr lang="en-US" baseline="-25000" dirty="0"/>
              </a:p>
            </p:txBody>
          </p:sp>
        </mc:Choice>
        <mc:Fallback xmlns="">
          <p:sp>
            <p:nvSpPr>
              <p:cNvPr id="15" name="TextBox 14">
                <a:extLst>
                  <a:ext uri="{FF2B5EF4-FFF2-40B4-BE49-F238E27FC236}">
                    <a16:creationId xmlns:a16="http://schemas.microsoft.com/office/drawing/2014/main" id="{DB20663D-E931-D34B-BDB7-225B1335529A}"/>
                  </a:ext>
                </a:extLst>
              </p:cNvPr>
              <p:cNvSpPr txBox="1">
                <a:spLocks noRot="1" noChangeAspect="1" noMove="1" noResize="1" noEditPoints="1" noAdjustHandles="1" noChangeArrowheads="1" noChangeShapeType="1" noTextEdit="1"/>
              </p:cNvSpPr>
              <p:nvPr/>
            </p:nvSpPr>
            <p:spPr>
              <a:xfrm>
                <a:off x="274242" y="3354132"/>
                <a:ext cx="616900" cy="36298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B16D1F3-7161-379C-8FBC-412C38CF06F4}"/>
                  </a:ext>
                </a:extLst>
              </p:cNvPr>
              <p:cNvSpPr txBox="1"/>
              <p:nvPr/>
            </p:nvSpPr>
            <p:spPr>
              <a:xfrm>
                <a:off x="5439859" y="2304341"/>
                <a:ext cx="6097348" cy="2308324"/>
              </a:xfrm>
              <a:prstGeom prst="rect">
                <a:avLst/>
              </a:prstGeom>
              <a:noFill/>
            </p:spPr>
            <p:txBody>
              <a:bodyPr wrap="square">
                <a:spAutoFit/>
              </a:bodyPr>
              <a:lstStyle/>
              <a:p>
                <a:pPr marL="0" indent="0">
                  <a:buNone/>
                </a:pPr>
                <a:r>
                  <a:rPr lang="en-US" dirty="0"/>
                  <a:t>1) The Normal Equation (closed-form solution):</a:t>
                </a:r>
              </a:p>
              <a:p>
                <a:pPr marL="457200" lvl="1" indent="0">
                  <a:buNone/>
                </a:pPr>
                <a14:m>
                  <m:oMathPara xmlns:m="http://schemas.openxmlformats.org/officeDocument/2006/math">
                    <m:oMathParaPr>
                      <m:jc m:val="left"/>
                    </m:oMathParaPr>
                    <m:oMath xmlns:m="http://schemas.openxmlformats.org/officeDocument/2006/math">
                      <m:sSup>
                        <m:sSupPr>
                          <m:ctrlPr>
                            <a:rPr lang="en-US" i="1" dirty="0" smtClean="0">
                              <a:latin typeface="Cambria Math" panose="02040503050406030204" pitchFamily="18" charset="0"/>
                            </a:rPr>
                          </m:ctrlPr>
                        </m:sSupPr>
                        <m:e>
                          <m:r>
                            <a:rPr lang="en-US" i="1" smtClean="0">
                              <a:latin typeface="Cambria Math" panose="02040503050406030204" pitchFamily="18" charset="0"/>
                            </a:rPr>
                            <m:t>𝛽</m:t>
                          </m:r>
                          <m:r>
                            <a:rPr lang="en-US" b="0" i="0" smtClean="0">
                              <a:latin typeface="Cambria Math" panose="02040503050406030204" pitchFamily="18" charset="0"/>
                            </a:rPr>
                            <m:t>=</m:t>
                          </m:r>
                          <m:d>
                            <m:dPr>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0" i="1" dirty="0" smtClean="0">
                                      <a:latin typeface="Cambria Math" panose="02040503050406030204" pitchFamily="18" charset="0"/>
                                    </a:rPr>
                                    <m:t>𝑋</m:t>
                                  </m:r>
                                </m:e>
                                <m:sup>
                                  <m:r>
                                    <a:rPr lang="en-US" i="1" dirty="0">
                                      <a:latin typeface="Cambria Math" panose="02040503050406030204" pitchFamily="18" charset="0"/>
                                    </a:rPr>
                                    <m:t>𝑇</m:t>
                                  </m:r>
                                </m:sup>
                              </m:sSup>
                              <m:r>
                                <a:rPr lang="en-US" b="0" i="1" dirty="0" smtClean="0">
                                  <a:latin typeface="Cambria Math" panose="02040503050406030204" pitchFamily="18" charset="0"/>
                                </a:rPr>
                                <m:t>𝑋</m:t>
                              </m:r>
                            </m:e>
                          </m:d>
                        </m:e>
                        <m:sup>
                          <m:r>
                            <a:rPr lang="en-US" i="0" dirty="0">
                              <a:latin typeface="Cambria Math" panose="02040503050406030204" pitchFamily="18" charset="0"/>
                            </a:rPr>
                            <m:t>−1</m:t>
                          </m:r>
                        </m:sup>
                      </m:sSup>
                      <m:sSup>
                        <m:sSupPr>
                          <m:ctrlPr>
                            <a:rPr lang="en-US" i="1" dirty="0">
                              <a:latin typeface="Cambria Math" panose="02040503050406030204" pitchFamily="18" charset="0"/>
                            </a:rPr>
                          </m:ctrlPr>
                        </m:sSupPr>
                        <m:e>
                          <m:r>
                            <a:rPr lang="en-US" b="0" i="1" dirty="0" smtClean="0">
                              <a:latin typeface="Cambria Math" panose="02040503050406030204" pitchFamily="18" charset="0"/>
                            </a:rPr>
                            <m:t>𝑋</m:t>
                          </m:r>
                        </m:e>
                        <m:sup>
                          <m:r>
                            <a:rPr lang="en-US" i="1" dirty="0">
                              <a:latin typeface="Cambria Math" panose="02040503050406030204" pitchFamily="18" charset="0"/>
                            </a:rPr>
                            <m:t>𝑇</m:t>
                          </m:r>
                        </m:sup>
                      </m:sSup>
                      <m:r>
                        <a:rPr lang="en-US" i="1" dirty="0">
                          <a:latin typeface="Cambria Math" panose="02040503050406030204" pitchFamily="18" charset="0"/>
                        </a:rPr>
                        <m:t>𝑦</m:t>
                      </m:r>
                    </m:oMath>
                  </m:oMathPara>
                </a14:m>
                <a:endParaRPr lang="en-US" dirty="0"/>
              </a:p>
              <a:p>
                <a:pPr marL="457200" lvl="1" indent="0">
                  <a:buNone/>
                </a:pPr>
                <a:r>
                  <a:rPr lang="en-US" dirty="0"/>
                  <a:t>X: Training set</a:t>
                </a:r>
              </a:p>
              <a:p>
                <a:pPr marL="457200" lvl="1" indent="0">
                  <a:buNone/>
                </a:pPr>
                <a:r>
                  <a:rPr lang="en-US" dirty="0"/>
                  <a:t>y: vector of output values</a:t>
                </a:r>
              </a:p>
              <a:p>
                <a:pPr marL="457200" lvl="1" indent="0">
                  <a:buNone/>
                </a:pPr>
                <a:r>
                  <a:rPr lang="en-US" dirty="0"/>
                  <a:t>Computationally very costly (if there are many features or lots of data)</a:t>
                </a:r>
              </a:p>
              <a:p>
                <a:pPr marL="457200" lvl="1" indent="0">
                  <a:buNone/>
                </a:pPr>
                <a:endParaRPr lang="en-US" dirty="0"/>
              </a:p>
              <a:p>
                <a:pPr marL="0" indent="0">
                  <a:buNone/>
                </a:pPr>
                <a:r>
                  <a:rPr lang="en-US" dirty="0"/>
                  <a:t>2) Optimizer: </a:t>
                </a:r>
                <a:r>
                  <a:rPr lang="en-US" b="1" dirty="0"/>
                  <a:t>Gradient Descent</a:t>
                </a:r>
              </a:p>
            </p:txBody>
          </p:sp>
        </mc:Choice>
        <mc:Fallback xmlns="">
          <p:sp>
            <p:nvSpPr>
              <p:cNvPr id="6" name="TextBox 5">
                <a:extLst>
                  <a:ext uri="{FF2B5EF4-FFF2-40B4-BE49-F238E27FC236}">
                    <a16:creationId xmlns:a16="http://schemas.microsoft.com/office/drawing/2014/main" id="{6B16D1F3-7161-379C-8FBC-412C38CF06F4}"/>
                  </a:ext>
                </a:extLst>
              </p:cNvPr>
              <p:cNvSpPr txBox="1">
                <a:spLocks noRot="1" noChangeAspect="1" noMove="1" noResize="1" noEditPoints="1" noAdjustHandles="1" noChangeArrowheads="1" noChangeShapeType="1" noTextEdit="1"/>
              </p:cNvSpPr>
              <p:nvPr/>
            </p:nvSpPr>
            <p:spPr>
              <a:xfrm>
                <a:off x="5439859" y="2304341"/>
                <a:ext cx="6097348" cy="2308324"/>
              </a:xfrm>
              <a:prstGeom prst="rect">
                <a:avLst/>
              </a:prstGeom>
              <a:blipFill>
                <a:blip r:embed="rId6"/>
                <a:stretch>
                  <a:fillRect l="-832" t="-1093" b="-3279"/>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D894DD39-98AF-1BB2-29AD-184F4B507623}"/>
              </a:ext>
            </a:extLst>
          </p:cNvPr>
          <p:cNvSpPr>
            <a:spLocks noGrp="1"/>
          </p:cNvSpPr>
          <p:nvPr>
            <p:ph type="sldNum" sz="quarter" idx="12"/>
          </p:nvPr>
        </p:nvSpPr>
        <p:spPr/>
        <p:txBody>
          <a:bodyPr/>
          <a:lstStyle/>
          <a:p>
            <a:fld id="{2E188B3D-B29F-49B8-BD5E-2984147FD125}" type="slidenum">
              <a:rPr lang="en-US" smtClean="0"/>
              <a:t>16</a:t>
            </a:fld>
            <a:endParaRPr lang="en-US"/>
          </a:p>
        </p:txBody>
      </p:sp>
    </p:spTree>
    <p:extLst>
      <p:ext uri="{BB962C8B-B14F-4D97-AF65-F5344CB8AC3E}">
        <p14:creationId xmlns:p14="http://schemas.microsoft.com/office/powerpoint/2010/main" val="1574519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3CBA6F7-1FCF-3A8C-8C76-D99CF79A5D53}"/>
              </a:ext>
            </a:extLst>
          </p:cNvPr>
          <p:cNvPicPr>
            <a:picLocks noChangeAspect="1"/>
          </p:cNvPicPr>
          <p:nvPr/>
        </p:nvPicPr>
        <p:blipFill>
          <a:blip r:embed="rId2"/>
          <a:stretch>
            <a:fillRect/>
          </a:stretch>
        </p:blipFill>
        <p:spPr>
          <a:xfrm>
            <a:off x="502830" y="1534452"/>
            <a:ext cx="4797453" cy="4751676"/>
          </a:xfrm>
          <a:prstGeom prst="rect">
            <a:avLst/>
          </a:prstGeom>
        </p:spPr>
      </p:pic>
      <p:sp>
        <p:nvSpPr>
          <p:cNvPr id="2" name="Title 1">
            <a:extLst>
              <a:ext uri="{FF2B5EF4-FFF2-40B4-BE49-F238E27FC236}">
                <a16:creationId xmlns:a16="http://schemas.microsoft.com/office/drawing/2014/main" id="{C1254835-80BC-4BE8-9A12-F78EE47D27C3}"/>
              </a:ext>
            </a:extLst>
          </p:cNvPr>
          <p:cNvSpPr>
            <a:spLocks noGrp="1"/>
          </p:cNvSpPr>
          <p:nvPr>
            <p:ph type="title"/>
          </p:nvPr>
        </p:nvSpPr>
        <p:spPr/>
        <p:txBody>
          <a:bodyPr/>
          <a:lstStyle/>
          <a:p>
            <a:r>
              <a:rPr lang="en-US" dirty="0"/>
              <a:t>Finding Betas in linear regression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8C1A346-C24F-03BC-8EBD-30B5AF08DD24}"/>
                  </a:ext>
                </a:extLst>
              </p:cNvPr>
              <p:cNvSpPr txBox="1"/>
              <p:nvPr/>
            </p:nvSpPr>
            <p:spPr>
              <a:xfrm>
                <a:off x="1914441" y="5555357"/>
                <a:ext cx="457176" cy="362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m:t>
                      </m:r>
                      <m:r>
                        <a:rPr lang="en-US" i="1" baseline="-25000" dirty="0" smtClean="0">
                          <a:latin typeface="Cambria Math" panose="02040503050406030204" pitchFamily="18" charset="0"/>
                        </a:rPr>
                        <m:t>0</m:t>
                      </m:r>
                    </m:oMath>
                  </m:oMathPara>
                </a14:m>
                <a:endParaRPr lang="en-US" baseline="-25000" dirty="0"/>
              </a:p>
            </p:txBody>
          </p:sp>
        </mc:Choice>
        <mc:Fallback xmlns="">
          <p:sp>
            <p:nvSpPr>
              <p:cNvPr id="5" name="TextBox 4">
                <a:extLst>
                  <a:ext uri="{FF2B5EF4-FFF2-40B4-BE49-F238E27FC236}">
                    <a16:creationId xmlns:a16="http://schemas.microsoft.com/office/drawing/2014/main" id="{18C1A346-C24F-03BC-8EBD-30B5AF08DD24}"/>
                  </a:ext>
                </a:extLst>
              </p:cNvPr>
              <p:cNvSpPr txBox="1">
                <a:spLocks noRot="1" noChangeAspect="1" noMove="1" noResize="1" noEditPoints="1" noAdjustHandles="1" noChangeArrowheads="1" noChangeShapeType="1" noTextEdit="1"/>
              </p:cNvSpPr>
              <p:nvPr/>
            </p:nvSpPr>
            <p:spPr>
              <a:xfrm>
                <a:off x="1914441" y="5555357"/>
                <a:ext cx="457176" cy="36298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06C22BC-5279-EC76-C835-67B064219847}"/>
                  </a:ext>
                </a:extLst>
              </p:cNvPr>
              <p:cNvSpPr txBox="1"/>
              <p:nvPr/>
            </p:nvSpPr>
            <p:spPr>
              <a:xfrm>
                <a:off x="4235506" y="5192373"/>
                <a:ext cx="457176" cy="362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m:t>
                      </m:r>
                      <m:r>
                        <a:rPr lang="en-US" b="0" i="1" baseline="-25000" dirty="0" smtClean="0">
                          <a:latin typeface="Cambria Math" panose="02040503050406030204" pitchFamily="18" charset="0"/>
                        </a:rPr>
                        <m:t>1</m:t>
                      </m:r>
                    </m:oMath>
                  </m:oMathPara>
                </a14:m>
                <a:endParaRPr lang="en-US" baseline="-25000" dirty="0"/>
              </a:p>
            </p:txBody>
          </p:sp>
        </mc:Choice>
        <mc:Fallback xmlns="">
          <p:sp>
            <p:nvSpPr>
              <p:cNvPr id="14" name="TextBox 13">
                <a:extLst>
                  <a:ext uri="{FF2B5EF4-FFF2-40B4-BE49-F238E27FC236}">
                    <a16:creationId xmlns:a16="http://schemas.microsoft.com/office/drawing/2014/main" id="{B06C22BC-5279-EC76-C835-67B064219847}"/>
                  </a:ext>
                </a:extLst>
              </p:cNvPr>
              <p:cNvSpPr txBox="1">
                <a:spLocks noRot="1" noChangeAspect="1" noMove="1" noResize="1" noEditPoints="1" noAdjustHandles="1" noChangeArrowheads="1" noChangeShapeType="1" noTextEdit="1"/>
              </p:cNvSpPr>
              <p:nvPr/>
            </p:nvSpPr>
            <p:spPr>
              <a:xfrm>
                <a:off x="4235506" y="5192373"/>
                <a:ext cx="457176" cy="36298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B20663D-E931-D34B-BDB7-225B1335529A}"/>
                  </a:ext>
                </a:extLst>
              </p:cNvPr>
              <p:cNvSpPr txBox="1"/>
              <p:nvPr/>
            </p:nvSpPr>
            <p:spPr>
              <a:xfrm>
                <a:off x="274242" y="3354132"/>
                <a:ext cx="616900" cy="362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𝑆</m:t>
                      </m:r>
                      <m:r>
                        <a:rPr lang="en-US" b="0" i="1" dirty="0" smtClean="0">
                          <a:latin typeface="Cambria Math" panose="02040503050406030204" pitchFamily="18" charset="0"/>
                        </a:rPr>
                        <m:t>𝑆𝐸</m:t>
                      </m:r>
                    </m:oMath>
                  </m:oMathPara>
                </a14:m>
                <a:endParaRPr lang="en-US" baseline="-25000" dirty="0"/>
              </a:p>
            </p:txBody>
          </p:sp>
        </mc:Choice>
        <mc:Fallback xmlns="">
          <p:sp>
            <p:nvSpPr>
              <p:cNvPr id="15" name="TextBox 14">
                <a:extLst>
                  <a:ext uri="{FF2B5EF4-FFF2-40B4-BE49-F238E27FC236}">
                    <a16:creationId xmlns:a16="http://schemas.microsoft.com/office/drawing/2014/main" id="{DB20663D-E931-D34B-BDB7-225B1335529A}"/>
                  </a:ext>
                </a:extLst>
              </p:cNvPr>
              <p:cNvSpPr txBox="1">
                <a:spLocks noRot="1" noChangeAspect="1" noMove="1" noResize="1" noEditPoints="1" noAdjustHandles="1" noChangeArrowheads="1" noChangeShapeType="1" noTextEdit="1"/>
              </p:cNvSpPr>
              <p:nvPr/>
            </p:nvSpPr>
            <p:spPr>
              <a:xfrm>
                <a:off x="274242" y="3354132"/>
                <a:ext cx="616900" cy="362984"/>
              </a:xfrm>
              <a:prstGeom prst="rect">
                <a:avLst/>
              </a:prstGeom>
              <a:blipFill>
                <a:blip r:embed="rId5"/>
                <a:stretch>
                  <a:fillRect/>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1EF2C197-D5C5-4D4D-B24B-EA9A8C33D68E}"/>
              </a:ext>
            </a:extLst>
          </p:cNvPr>
          <p:cNvCxnSpPr/>
          <p:nvPr/>
        </p:nvCxnSpPr>
        <p:spPr>
          <a:xfrm>
            <a:off x="6711894" y="2537837"/>
            <a:ext cx="0" cy="3017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644E094C-C04F-59B5-CB0D-DDEBAC22A02C}"/>
              </a:ext>
            </a:extLst>
          </p:cNvPr>
          <p:cNvCxnSpPr/>
          <p:nvPr/>
        </p:nvCxnSpPr>
        <p:spPr>
          <a:xfrm>
            <a:off x="6711894" y="5555357"/>
            <a:ext cx="5012574"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BD6801B-3A4F-4C7E-A06C-07E135DD22C6}"/>
              </a:ext>
            </a:extLst>
          </p:cNvPr>
          <p:cNvSpPr txBox="1"/>
          <p:nvPr/>
        </p:nvSpPr>
        <p:spPr>
          <a:xfrm>
            <a:off x="6096000" y="2337744"/>
            <a:ext cx="857595" cy="369332"/>
          </a:xfrm>
          <a:prstGeom prst="rect">
            <a:avLst/>
          </a:prstGeom>
          <a:noFill/>
        </p:spPr>
        <p:txBody>
          <a:bodyPr wrap="square" rtlCol="0">
            <a:spAutoFit/>
          </a:bodyPr>
          <a:lstStyle/>
          <a:p>
            <a:r>
              <a:rPr lang="en-US" dirty="0"/>
              <a:t>Cost</a:t>
            </a:r>
          </a:p>
        </p:txBody>
      </p:sp>
      <p:sp>
        <p:nvSpPr>
          <p:cNvPr id="8" name="TextBox 7">
            <a:extLst>
              <a:ext uri="{FF2B5EF4-FFF2-40B4-BE49-F238E27FC236}">
                <a16:creationId xmlns:a16="http://schemas.microsoft.com/office/drawing/2014/main" id="{CC89CC52-483B-181B-D9C8-263AB459F3CF}"/>
              </a:ext>
            </a:extLst>
          </p:cNvPr>
          <p:cNvSpPr txBox="1"/>
          <p:nvPr/>
        </p:nvSpPr>
        <p:spPr>
          <a:xfrm>
            <a:off x="10923675" y="5601788"/>
            <a:ext cx="1601585" cy="369332"/>
          </a:xfrm>
          <a:prstGeom prst="rect">
            <a:avLst/>
          </a:prstGeom>
          <a:noFill/>
        </p:spPr>
        <p:txBody>
          <a:bodyPr wrap="square" rtlCol="0">
            <a:spAutoFit/>
          </a:bodyPr>
          <a:lstStyle/>
          <a:p>
            <a:r>
              <a:rPr lang="en-US" dirty="0"/>
              <a:t>Beta value</a:t>
            </a:r>
          </a:p>
        </p:txBody>
      </p:sp>
      <p:sp>
        <p:nvSpPr>
          <p:cNvPr id="9" name="Arc 8">
            <a:extLst>
              <a:ext uri="{FF2B5EF4-FFF2-40B4-BE49-F238E27FC236}">
                <a16:creationId xmlns:a16="http://schemas.microsoft.com/office/drawing/2014/main" id="{6145CFD1-3998-CF40-BB88-DAF2AD32A3A8}"/>
              </a:ext>
            </a:extLst>
          </p:cNvPr>
          <p:cNvSpPr/>
          <p:nvPr/>
        </p:nvSpPr>
        <p:spPr>
          <a:xfrm rot="5400000">
            <a:off x="7282996" y="949884"/>
            <a:ext cx="3934530" cy="4814223"/>
          </a:xfrm>
          <a:prstGeom prst="arc">
            <a:avLst>
              <a:gd name="adj1" fmla="val 16341424"/>
              <a:gd name="adj2" fmla="val 5215517"/>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498C5F67-45CC-774C-F5DC-3C8E6BACCE60}"/>
              </a:ext>
            </a:extLst>
          </p:cNvPr>
          <p:cNvCxnSpPr/>
          <p:nvPr/>
        </p:nvCxnSpPr>
        <p:spPr>
          <a:xfrm>
            <a:off x="5041338" y="4408136"/>
            <a:ext cx="1229989" cy="0"/>
          </a:xfrm>
          <a:prstGeom prst="straightConnector1">
            <a:avLst/>
          </a:prstGeom>
          <a:ln w="952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001CA5-902C-0EBE-E648-4DF03B56C1ED}"/>
              </a:ext>
            </a:extLst>
          </p:cNvPr>
          <p:cNvSpPr txBox="1"/>
          <p:nvPr/>
        </p:nvSpPr>
        <p:spPr>
          <a:xfrm>
            <a:off x="6609728" y="1737118"/>
            <a:ext cx="5524397" cy="369332"/>
          </a:xfrm>
          <a:prstGeom prst="rect">
            <a:avLst/>
          </a:prstGeom>
          <a:noFill/>
        </p:spPr>
        <p:txBody>
          <a:bodyPr wrap="none" rtlCol="0">
            <a:spAutoFit/>
          </a:bodyPr>
          <a:lstStyle/>
          <a:p>
            <a:r>
              <a:rPr lang="en-US" dirty="0"/>
              <a:t>For simplicity, let’s look at a cost function with one input.</a:t>
            </a:r>
          </a:p>
        </p:txBody>
      </p:sp>
      <p:sp>
        <p:nvSpPr>
          <p:cNvPr id="16" name="Slide Number Placeholder 15">
            <a:extLst>
              <a:ext uri="{FF2B5EF4-FFF2-40B4-BE49-F238E27FC236}">
                <a16:creationId xmlns:a16="http://schemas.microsoft.com/office/drawing/2014/main" id="{CF8F75E9-283C-9404-ED07-13386C5A2EB8}"/>
              </a:ext>
            </a:extLst>
          </p:cNvPr>
          <p:cNvSpPr>
            <a:spLocks noGrp="1"/>
          </p:cNvSpPr>
          <p:nvPr>
            <p:ph type="sldNum" sz="quarter" idx="12"/>
          </p:nvPr>
        </p:nvSpPr>
        <p:spPr/>
        <p:txBody>
          <a:bodyPr/>
          <a:lstStyle/>
          <a:p>
            <a:fld id="{2E188B3D-B29F-49B8-BD5E-2984147FD125}" type="slidenum">
              <a:rPr lang="en-US" smtClean="0"/>
              <a:t>17</a:t>
            </a:fld>
            <a:endParaRPr lang="en-US"/>
          </a:p>
        </p:txBody>
      </p:sp>
    </p:spTree>
    <p:extLst>
      <p:ext uri="{BB962C8B-B14F-4D97-AF65-F5344CB8AC3E}">
        <p14:creationId xmlns:p14="http://schemas.microsoft.com/office/powerpoint/2010/main" val="3249523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4835-80BC-4BE8-9A12-F78EE47D27C3}"/>
              </a:ext>
            </a:extLst>
          </p:cNvPr>
          <p:cNvSpPr>
            <a:spLocks noGrp="1"/>
          </p:cNvSpPr>
          <p:nvPr>
            <p:ph type="title"/>
          </p:nvPr>
        </p:nvSpPr>
        <p:spPr/>
        <p:txBody>
          <a:bodyPr/>
          <a:lstStyle/>
          <a:p>
            <a:r>
              <a:rPr lang="en-US"/>
              <a:t>Gradient Descent</a:t>
            </a:r>
            <a:endParaRPr lang="en-US" dirty="0"/>
          </a:p>
        </p:txBody>
      </p:sp>
      <p:sp>
        <p:nvSpPr>
          <p:cNvPr id="3" name="Content Placeholder 2">
            <a:extLst>
              <a:ext uri="{FF2B5EF4-FFF2-40B4-BE49-F238E27FC236}">
                <a16:creationId xmlns:a16="http://schemas.microsoft.com/office/drawing/2014/main" id="{83D4D8F9-ACFA-4FC1-8FE8-DC3C150D6961}"/>
              </a:ext>
            </a:extLst>
          </p:cNvPr>
          <p:cNvSpPr>
            <a:spLocks noGrp="1"/>
          </p:cNvSpPr>
          <p:nvPr>
            <p:ph idx="1"/>
          </p:nvPr>
        </p:nvSpPr>
        <p:spPr/>
        <p:txBody>
          <a:bodyPr>
            <a:normAutofit/>
          </a:bodyPr>
          <a:lstStyle/>
          <a:p>
            <a:r>
              <a:rPr lang="en-US" dirty="0"/>
              <a:t>A generic optimization algorithm</a:t>
            </a:r>
          </a:p>
          <a:p>
            <a:r>
              <a:rPr lang="en-US" dirty="0"/>
              <a:t>Tweak the parameters </a:t>
            </a:r>
            <a:r>
              <a:rPr lang="en-US" u="sng" dirty="0"/>
              <a:t>iteratively</a:t>
            </a:r>
            <a:r>
              <a:rPr lang="en-US" dirty="0"/>
              <a:t> to minimize the cost function (SSE/RSS, MSE, RMSE, etc.)</a:t>
            </a:r>
          </a:p>
          <a:p>
            <a:endParaRPr lang="en-US" dirty="0"/>
          </a:p>
          <a:p>
            <a:r>
              <a:rPr lang="en-US" dirty="0"/>
              <a:t>What do you mean by "minimize"???</a:t>
            </a:r>
          </a:p>
          <a:p>
            <a:pPr lvl="1"/>
            <a:r>
              <a:rPr lang="en-US" dirty="0"/>
              <a:t>Lost in a mountain</a:t>
            </a:r>
          </a:p>
          <a:p>
            <a:pPr lvl="1"/>
            <a:r>
              <a:rPr lang="en-US" dirty="0"/>
              <a:t>How do you get to the bottom? (i.e., "minimize")</a:t>
            </a:r>
          </a:p>
          <a:p>
            <a:pPr lvl="2"/>
            <a:r>
              <a:rPr lang="en-US" dirty="0"/>
              <a:t>Feel slope below your feet!</a:t>
            </a:r>
          </a:p>
          <a:p>
            <a:pPr lvl="2"/>
            <a:r>
              <a:rPr lang="en-US" dirty="0"/>
              <a:t>Then, go in the direction of steepest (descending) slope</a:t>
            </a:r>
          </a:p>
        </p:txBody>
      </p:sp>
      <p:sp>
        <p:nvSpPr>
          <p:cNvPr id="4" name="Slide Number Placeholder 3">
            <a:extLst>
              <a:ext uri="{FF2B5EF4-FFF2-40B4-BE49-F238E27FC236}">
                <a16:creationId xmlns:a16="http://schemas.microsoft.com/office/drawing/2014/main" id="{3C4A3DA9-9958-736B-4E76-141723007005}"/>
              </a:ext>
            </a:extLst>
          </p:cNvPr>
          <p:cNvSpPr>
            <a:spLocks noGrp="1"/>
          </p:cNvSpPr>
          <p:nvPr>
            <p:ph type="sldNum" sz="quarter" idx="12"/>
          </p:nvPr>
        </p:nvSpPr>
        <p:spPr/>
        <p:txBody>
          <a:bodyPr/>
          <a:lstStyle/>
          <a:p>
            <a:fld id="{2E188B3D-B29F-49B8-BD5E-2984147FD125}" type="slidenum">
              <a:rPr lang="en-US" smtClean="0"/>
              <a:t>18</a:t>
            </a:fld>
            <a:endParaRPr lang="en-US"/>
          </a:p>
        </p:txBody>
      </p:sp>
    </p:spTree>
    <p:extLst>
      <p:ext uri="{BB962C8B-B14F-4D97-AF65-F5344CB8AC3E}">
        <p14:creationId xmlns:p14="http://schemas.microsoft.com/office/powerpoint/2010/main" val="1956407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4835-80BC-4BE8-9A12-F78EE47D27C3}"/>
              </a:ext>
            </a:extLst>
          </p:cNvPr>
          <p:cNvSpPr>
            <a:spLocks noGrp="1"/>
          </p:cNvSpPr>
          <p:nvPr>
            <p:ph type="title"/>
          </p:nvPr>
        </p:nvSpPr>
        <p:spPr/>
        <p:txBody>
          <a:bodyPr/>
          <a:lstStyle/>
          <a:p>
            <a:r>
              <a:rPr lang="en-US" dirty="0"/>
              <a:t>Gradient Descent - Mechanics</a:t>
            </a:r>
          </a:p>
        </p:txBody>
      </p:sp>
      <p:sp>
        <p:nvSpPr>
          <p:cNvPr id="3" name="Content Placeholder 2">
            <a:extLst>
              <a:ext uri="{FF2B5EF4-FFF2-40B4-BE49-F238E27FC236}">
                <a16:creationId xmlns:a16="http://schemas.microsoft.com/office/drawing/2014/main" id="{83D4D8F9-ACFA-4FC1-8FE8-DC3C150D6961}"/>
              </a:ext>
            </a:extLst>
          </p:cNvPr>
          <p:cNvSpPr>
            <a:spLocks noGrp="1"/>
          </p:cNvSpPr>
          <p:nvPr>
            <p:ph idx="1"/>
          </p:nvPr>
        </p:nvSpPr>
        <p:spPr>
          <a:xfrm>
            <a:off x="838200" y="1825625"/>
            <a:ext cx="10724322" cy="4351338"/>
          </a:xfrm>
        </p:spPr>
        <p:txBody>
          <a:bodyPr>
            <a:normAutofit/>
          </a:bodyPr>
          <a:lstStyle/>
          <a:p>
            <a:r>
              <a:rPr lang="en-US" dirty="0"/>
              <a:t>Initialize the beta coefficients with random values</a:t>
            </a:r>
          </a:p>
          <a:p>
            <a:r>
              <a:rPr lang="en-US" dirty="0"/>
              <a:t>Calculate the "gradient" of each beta coefficient</a:t>
            </a:r>
          </a:p>
          <a:p>
            <a:r>
              <a:rPr lang="en-US" dirty="0"/>
              <a:t>Based on the gradient and "learning rate", change the beta coefficients.</a:t>
            </a:r>
          </a:p>
          <a:p>
            <a:pPr lvl="1"/>
            <a:r>
              <a:rPr lang="en-US" dirty="0"/>
              <a:t>New value = Previous value – learning rate x "gradient value"</a:t>
            </a:r>
          </a:p>
          <a:p>
            <a:r>
              <a:rPr lang="en-US" dirty="0"/>
              <a:t>If gradient is zero, minimum achieved!</a:t>
            </a:r>
          </a:p>
        </p:txBody>
      </p:sp>
      <p:pic>
        <p:nvPicPr>
          <p:cNvPr id="5" name="Picture 4">
            <a:extLst>
              <a:ext uri="{FF2B5EF4-FFF2-40B4-BE49-F238E27FC236}">
                <a16:creationId xmlns:a16="http://schemas.microsoft.com/office/drawing/2014/main" id="{FBFC1C49-A007-42D0-B0BC-4CDD5B99CF43}"/>
              </a:ext>
            </a:extLst>
          </p:cNvPr>
          <p:cNvPicPr>
            <a:picLocks noChangeAspect="1"/>
          </p:cNvPicPr>
          <p:nvPr/>
        </p:nvPicPr>
        <p:blipFill>
          <a:blip r:embed="rId2"/>
          <a:stretch>
            <a:fillRect/>
          </a:stretch>
        </p:blipFill>
        <p:spPr>
          <a:xfrm>
            <a:off x="3797784" y="4296938"/>
            <a:ext cx="3973231" cy="2459480"/>
          </a:xfrm>
          <a:prstGeom prst="rect">
            <a:avLst/>
          </a:prstGeom>
        </p:spPr>
      </p:pic>
      <p:sp>
        <p:nvSpPr>
          <p:cNvPr id="4" name="Slide Number Placeholder 3">
            <a:extLst>
              <a:ext uri="{FF2B5EF4-FFF2-40B4-BE49-F238E27FC236}">
                <a16:creationId xmlns:a16="http://schemas.microsoft.com/office/drawing/2014/main" id="{738633B7-C4EF-5470-6925-C0A1C28E6173}"/>
              </a:ext>
            </a:extLst>
          </p:cNvPr>
          <p:cNvSpPr>
            <a:spLocks noGrp="1"/>
          </p:cNvSpPr>
          <p:nvPr>
            <p:ph type="sldNum" sz="quarter" idx="12"/>
          </p:nvPr>
        </p:nvSpPr>
        <p:spPr/>
        <p:txBody>
          <a:bodyPr/>
          <a:lstStyle/>
          <a:p>
            <a:fld id="{2E188B3D-B29F-49B8-BD5E-2984147FD125}" type="slidenum">
              <a:rPr lang="en-US" smtClean="0"/>
              <a:t>19</a:t>
            </a:fld>
            <a:endParaRPr lang="en-US"/>
          </a:p>
        </p:txBody>
      </p:sp>
    </p:spTree>
    <p:extLst>
      <p:ext uri="{BB962C8B-B14F-4D97-AF65-F5344CB8AC3E}">
        <p14:creationId xmlns:p14="http://schemas.microsoft.com/office/powerpoint/2010/main" val="1424106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963354-E7BD-45F8-E6C9-6E93CC5F4F9D}"/>
              </a:ext>
            </a:extLst>
          </p:cNvPr>
          <p:cNvSpPr>
            <a:spLocks noGrp="1"/>
          </p:cNvSpPr>
          <p:nvPr>
            <p:ph type="sldNum" sz="quarter" idx="12"/>
          </p:nvPr>
        </p:nvSpPr>
        <p:spPr/>
        <p:txBody>
          <a:bodyPr/>
          <a:lstStyle/>
          <a:p>
            <a:fld id="{2E188B3D-B29F-49B8-BD5E-2984147FD125}" type="slidenum">
              <a:rPr lang="en-US" smtClean="0"/>
              <a:t>2</a:t>
            </a:fld>
            <a:endParaRPr lang="en-US"/>
          </a:p>
        </p:txBody>
      </p:sp>
      <p:sp>
        <p:nvSpPr>
          <p:cNvPr id="3" name="TextBox 2">
            <a:extLst>
              <a:ext uri="{FF2B5EF4-FFF2-40B4-BE49-F238E27FC236}">
                <a16:creationId xmlns:a16="http://schemas.microsoft.com/office/drawing/2014/main" id="{23E49A90-F097-1950-A4D7-E24C970CDE86}"/>
              </a:ext>
            </a:extLst>
          </p:cNvPr>
          <p:cNvSpPr txBox="1"/>
          <p:nvPr/>
        </p:nvSpPr>
        <p:spPr>
          <a:xfrm>
            <a:off x="2770698" y="2847405"/>
            <a:ext cx="6650603" cy="830997"/>
          </a:xfrm>
          <a:prstGeom prst="rect">
            <a:avLst/>
          </a:prstGeom>
          <a:noFill/>
        </p:spPr>
        <p:txBody>
          <a:bodyPr wrap="none" rtlCol="0">
            <a:spAutoFit/>
          </a:bodyPr>
          <a:lstStyle/>
          <a:p>
            <a:r>
              <a:rPr lang="en-US" sz="4800" b="1" dirty="0"/>
              <a:t>Linear Regression Review</a:t>
            </a:r>
          </a:p>
        </p:txBody>
      </p:sp>
    </p:spTree>
    <p:extLst>
      <p:ext uri="{BB962C8B-B14F-4D97-AF65-F5344CB8AC3E}">
        <p14:creationId xmlns:p14="http://schemas.microsoft.com/office/powerpoint/2010/main" val="1664098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CA5D9-AF10-4E04-A5A9-FFB5AD8B13FB}"/>
              </a:ext>
            </a:extLst>
          </p:cNvPr>
          <p:cNvSpPr>
            <a:spLocks noGrp="1"/>
          </p:cNvSpPr>
          <p:nvPr>
            <p:ph type="title"/>
          </p:nvPr>
        </p:nvSpPr>
        <p:spPr/>
        <p:txBody>
          <a:bodyPr/>
          <a:lstStyle/>
          <a:p>
            <a:r>
              <a:rPr lang="en-US" dirty="0"/>
              <a:t>Learning Rate</a:t>
            </a:r>
          </a:p>
        </p:txBody>
      </p:sp>
      <p:sp>
        <p:nvSpPr>
          <p:cNvPr id="3" name="Content Placeholder 2">
            <a:extLst>
              <a:ext uri="{FF2B5EF4-FFF2-40B4-BE49-F238E27FC236}">
                <a16:creationId xmlns:a16="http://schemas.microsoft.com/office/drawing/2014/main" id="{A13913A6-ACDA-4C98-823B-FC33583F9A81}"/>
              </a:ext>
            </a:extLst>
          </p:cNvPr>
          <p:cNvSpPr>
            <a:spLocks noGrp="1"/>
          </p:cNvSpPr>
          <p:nvPr>
            <p:ph idx="1"/>
          </p:nvPr>
        </p:nvSpPr>
        <p:spPr/>
        <p:txBody>
          <a:bodyPr/>
          <a:lstStyle/>
          <a:p>
            <a:r>
              <a:rPr lang="en-US" dirty="0"/>
              <a:t>If too small: too many steps to converge</a:t>
            </a:r>
          </a:p>
          <a:p>
            <a:pPr lvl="1"/>
            <a:r>
              <a:rPr lang="en-US" dirty="0"/>
              <a:t>Might not converge or take too long to converge</a:t>
            </a:r>
          </a:p>
          <a:p>
            <a:r>
              <a:rPr lang="en-US" dirty="0"/>
              <a:t>It too large: jump around and never reach minimum</a:t>
            </a:r>
          </a:p>
        </p:txBody>
      </p:sp>
      <p:pic>
        <p:nvPicPr>
          <p:cNvPr id="6" name="Picture 5">
            <a:extLst>
              <a:ext uri="{FF2B5EF4-FFF2-40B4-BE49-F238E27FC236}">
                <a16:creationId xmlns:a16="http://schemas.microsoft.com/office/drawing/2014/main" id="{5F855FD6-8FC1-49F3-BDDF-0762C043449F}"/>
              </a:ext>
            </a:extLst>
          </p:cNvPr>
          <p:cNvPicPr>
            <a:picLocks noChangeAspect="1"/>
          </p:cNvPicPr>
          <p:nvPr/>
        </p:nvPicPr>
        <p:blipFill>
          <a:blip r:embed="rId2"/>
          <a:stretch>
            <a:fillRect/>
          </a:stretch>
        </p:blipFill>
        <p:spPr>
          <a:xfrm>
            <a:off x="6335720" y="3774860"/>
            <a:ext cx="4335750" cy="2365246"/>
          </a:xfrm>
          <a:prstGeom prst="rect">
            <a:avLst/>
          </a:prstGeom>
        </p:spPr>
      </p:pic>
      <p:pic>
        <p:nvPicPr>
          <p:cNvPr id="7" name="Picture 6">
            <a:extLst>
              <a:ext uri="{FF2B5EF4-FFF2-40B4-BE49-F238E27FC236}">
                <a16:creationId xmlns:a16="http://schemas.microsoft.com/office/drawing/2014/main" id="{47FADBE5-8E5C-4882-8973-E405DBDF208B}"/>
              </a:ext>
            </a:extLst>
          </p:cNvPr>
          <p:cNvPicPr>
            <a:picLocks noChangeAspect="1"/>
          </p:cNvPicPr>
          <p:nvPr/>
        </p:nvPicPr>
        <p:blipFill>
          <a:blip r:embed="rId3"/>
          <a:stretch>
            <a:fillRect/>
          </a:stretch>
        </p:blipFill>
        <p:spPr>
          <a:xfrm>
            <a:off x="897774" y="3811717"/>
            <a:ext cx="4395561" cy="2328389"/>
          </a:xfrm>
          <a:prstGeom prst="rect">
            <a:avLst/>
          </a:prstGeom>
        </p:spPr>
      </p:pic>
      <p:sp>
        <p:nvSpPr>
          <p:cNvPr id="4" name="Slide Number Placeholder 3">
            <a:extLst>
              <a:ext uri="{FF2B5EF4-FFF2-40B4-BE49-F238E27FC236}">
                <a16:creationId xmlns:a16="http://schemas.microsoft.com/office/drawing/2014/main" id="{0F6B63FF-32EF-F74F-BB6F-EC321E95326D}"/>
              </a:ext>
            </a:extLst>
          </p:cNvPr>
          <p:cNvSpPr>
            <a:spLocks noGrp="1"/>
          </p:cNvSpPr>
          <p:nvPr>
            <p:ph type="sldNum" sz="quarter" idx="12"/>
          </p:nvPr>
        </p:nvSpPr>
        <p:spPr/>
        <p:txBody>
          <a:bodyPr/>
          <a:lstStyle/>
          <a:p>
            <a:fld id="{2E188B3D-B29F-49B8-BD5E-2984147FD125}" type="slidenum">
              <a:rPr lang="en-US" smtClean="0"/>
              <a:t>20</a:t>
            </a:fld>
            <a:endParaRPr lang="en-US"/>
          </a:p>
        </p:txBody>
      </p:sp>
    </p:spTree>
    <p:extLst>
      <p:ext uri="{BB962C8B-B14F-4D97-AF65-F5344CB8AC3E}">
        <p14:creationId xmlns:p14="http://schemas.microsoft.com/office/powerpoint/2010/main" val="2953794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CA5D9-AF10-4E04-A5A9-FFB5AD8B13FB}"/>
              </a:ext>
            </a:extLst>
          </p:cNvPr>
          <p:cNvSpPr>
            <a:spLocks noGrp="1"/>
          </p:cNvSpPr>
          <p:nvPr>
            <p:ph type="title"/>
          </p:nvPr>
        </p:nvSpPr>
        <p:spPr/>
        <p:txBody>
          <a:bodyPr/>
          <a:lstStyle/>
          <a:p>
            <a:r>
              <a:rPr lang="en-US" dirty="0"/>
              <a:t>Gradient Descent: Learning Rate</a:t>
            </a:r>
          </a:p>
        </p:txBody>
      </p:sp>
      <p:pic>
        <p:nvPicPr>
          <p:cNvPr id="8" name="Picture 7">
            <a:extLst>
              <a:ext uri="{FF2B5EF4-FFF2-40B4-BE49-F238E27FC236}">
                <a16:creationId xmlns:a16="http://schemas.microsoft.com/office/drawing/2014/main" id="{51C023CC-0837-45ED-9CE2-BFBEB9440721}"/>
              </a:ext>
            </a:extLst>
          </p:cNvPr>
          <p:cNvPicPr>
            <a:picLocks noChangeAspect="1"/>
          </p:cNvPicPr>
          <p:nvPr/>
        </p:nvPicPr>
        <p:blipFill>
          <a:blip r:embed="rId2"/>
          <a:stretch>
            <a:fillRect/>
          </a:stretch>
        </p:blipFill>
        <p:spPr>
          <a:xfrm>
            <a:off x="1320265" y="1755185"/>
            <a:ext cx="9272183" cy="3637004"/>
          </a:xfrm>
          <a:prstGeom prst="rect">
            <a:avLst/>
          </a:prstGeom>
        </p:spPr>
      </p:pic>
      <p:sp>
        <p:nvSpPr>
          <p:cNvPr id="17" name="TextBox 16">
            <a:extLst>
              <a:ext uri="{FF2B5EF4-FFF2-40B4-BE49-F238E27FC236}">
                <a16:creationId xmlns:a16="http://schemas.microsoft.com/office/drawing/2014/main" id="{310247D9-B012-4FA1-9D55-083F54F6A8C3}"/>
              </a:ext>
            </a:extLst>
          </p:cNvPr>
          <p:cNvSpPr txBox="1"/>
          <p:nvPr/>
        </p:nvSpPr>
        <p:spPr>
          <a:xfrm>
            <a:off x="1756756" y="5624945"/>
            <a:ext cx="2427317" cy="369332"/>
          </a:xfrm>
          <a:prstGeom prst="rect">
            <a:avLst/>
          </a:prstGeom>
          <a:noFill/>
        </p:spPr>
        <p:txBody>
          <a:bodyPr wrap="square" rtlCol="0">
            <a:spAutoFit/>
          </a:bodyPr>
          <a:lstStyle/>
          <a:p>
            <a:r>
              <a:rPr lang="en-US" dirty="0"/>
              <a:t>Learning rate too small</a:t>
            </a:r>
          </a:p>
        </p:txBody>
      </p:sp>
      <p:sp>
        <p:nvSpPr>
          <p:cNvPr id="18" name="TextBox 17">
            <a:extLst>
              <a:ext uri="{FF2B5EF4-FFF2-40B4-BE49-F238E27FC236}">
                <a16:creationId xmlns:a16="http://schemas.microsoft.com/office/drawing/2014/main" id="{C3F842CA-3CBB-4831-92D8-C9EB83473889}"/>
              </a:ext>
            </a:extLst>
          </p:cNvPr>
          <p:cNvSpPr txBox="1"/>
          <p:nvPr/>
        </p:nvSpPr>
        <p:spPr>
          <a:xfrm>
            <a:off x="4882341" y="5624945"/>
            <a:ext cx="2427317" cy="369332"/>
          </a:xfrm>
          <a:prstGeom prst="rect">
            <a:avLst/>
          </a:prstGeom>
          <a:noFill/>
        </p:spPr>
        <p:txBody>
          <a:bodyPr wrap="square" rtlCol="0">
            <a:spAutoFit/>
          </a:bodyPr>
          <a:lstStyle/>
          <a:p>
            <a:r>
              <a:rPr lang="en-US" dirty="0"/>
              <a:t>Learning rate normal</a:t>
            </a:r>
          </a:p>
        </p:txBody>
      </p:sp>
      <p:sp>
        <p:nvSpPr>
          <p:cNvPr id="19" name="TextBox 18">
            <a:extLst>
              <a:ext uri="{FF2B5EF4-FFF2-40B4-BE49-F238E27FC236}">
                <a16:creationId xmlns:a16="http://schemas.microsoft.com/office/drawing/2014/main" id="{B71FAE74-D3DA-49E3-B2FB-91973E64B32D}"/>
              </a:ext>
            </a:extLst>
          </p:cNvPr>
          <p:cNvSpPr txBox="1"/>
          <p:nvPr/>
        </p:nvSpPr>
        <p:spPr>
          <a:xfrm>
            <a:off x="7908173" y="5624945"/>
            <a:ext cx="2427317" cy="369332"/>
          </a:xfrm>
          <a:prstGeom prst="rect">
            <a:avLst/>
          </a:prstGeom>
          <a:noFill/>
        </p:spPr>
        <p:txBody>
          <a:bodyPr wrap="square" rtlCol="0">
            <a:spAutoFit/>
          </a:bodyPr>
          <a:lstStyle/>
          <a:p>
            <a:r>
              <a:rPr lang="en-US" dirty="0"/>
              <a:t>Learning rate too high</a:t>
            </a:r>
          </a:p>
        </p:txBody>
      </p:sp>
      <p:sp>
        <p:nvSpPr>
          <p:cNvPr id="3" name="Slide Number Placeholder 2">
            <a:extLst>
              <a:ext uri="{FF2B5EF4-FFF2-40B4-BE49-F238E27FC236}">
                <a16:creationId xmlns:a16="http://schemas.microsoft.com/office/drawing/2014/main" id="{03C79CBA-EB2E-19D5-30BF-3695D3D904D7}"/>
              </a:ext>
            </a:extLst>
          </p:cNvPr>
          <p:cNvSpPr>
            <a:spLocks noGrp="1"/>
          </p:cNvSpPr>
          <p:nvPr>
            <p:ph type="sldNum" sz="quarter" idx="12"/>
          </p:nvPr>
        </p:nvSpPr>
        <p:spPr/>
        <p:txBody>
          <a:bodyPr/>
          <a:lstStyle/>
          <a:p>
            <a:fld id="{2E188B3D-B29F-49B8-BD5E-2984147FD125}" type="slidenum">
              <a:rPr lang="en-US" smtClean="0"/>
              <a:t>21</a:t>
            </a:fld>
            <a:endParaRPr lang="en-US"/>
          </a:p>
        </p:txBody>
      </p:sp>
    </p:spTree>
    <p:extLst>
      <p:ext uri="{BB962C8B-B14F-4D97-AF65-F5344CB8AC3E}">
        <p14:creationId xmlns:p14="http://schemas.microsoft.com/office/powerpoint/2010/main" val="1386672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0908-B4D0-45AF-BAC4-8E82002F45D0}"/>
              </a:ext>
            </a:extLst>
          </p:cNvPr>
          <p:cNvSpPr>
            <a:spLocks noGrp="1"/>
          </p:cNvSpPr>
          <p:nvPr>
            <p:ph type="title"/>
          </p:nvPr>
        </p:nvSpPr>
        <p:spPr/>
        <p:txBody>
          <a:bodyPr/>
          <a:lstStyle/>
          <a:p>
            <a:r>
              <a:rPr lang="en-US" dirty="0"/>
              <a:t>Gradient Descent</a:t>
            </a:r>
          </a:p>
        </p:txBody>
      </p:sp>
      <p:sp>
        <p:nvSpPr>
          <p:cNvPr id="3" name="Content Placeholder 2">
            <a:extLst>
              <a:ext uri="{FF2B5EF4-FFF2-40B4-BE49-F238E27FC236}">
                <a16:creationId xmlns:a16="http://schemas.microsoft.com/office/drawing/2014/main" id="{E06D5B5A-FFC6-4067-910F-A60B15311DA4}"/>
              </a:ext>
            </a:extLst>
          </p:cNvPr>
          <p:cNvSpPr>
            <a:spLocks noGrp="1"/>
          </p:cNvSpPr>
          <p:nvPr>
            <p:ph idx="1"/>
          </p:nvPr>
        </p:nvSpPr>
        <p:spPr/>
        <p:txBody>
          <a:bodyPr/>
          <a:lstStyle/>
          <a:p>
            <a:r>
              <a:rPr lang="en-US" dirty="0"/>
              <a:t>Two challenges:</a:t>
            </a:r>
          </a:p>
        </p:txBody>
      </p:sp>
      <p:pic>
        <p:nvPicPr>
          <p:cNvPr id="5" name="Picture 4">
            <a:extLst>
              <a:ext uri="{FF2B5EF4-FFF2-40B4-BE49-F238E27FC236}">
                <a16:creationId xmlns:a16="http://schemas.microsoft.com/office/drawing/2014/main" id="{C240AA19-7523-4E36-A2C0-29CCDD58CC64}"/>
              </a:ext>
            </a:extLst>
          </p:cNvPr>
          <p:cNvPicPr>
            <a:picLocks noChangeAspect="1"/>
          </p:cNvPicPr>
          <p:nvPr/>
        </p:nvPicPr>
        <p:blipFill>
          <a:blip r:embed="rId2"/>
          <a:stretch>
            <a:fillRect/>
          </a:stretch>
        </p:blipFill>
        <p:spPr>
          <a:xfrm>
            <a:off x="3287651" y="2834641"/>
            <a:ext cx="5215447" cy="3009206"/>
          </a:xfrm>
          <a:prstGeom prst="rect">
            <a:avLst/>
          </a:prstGeom>
        </p:spPr>
      </p:pic>
      <p:sp>
        <p:nvSpPr>
          <p:cNvPr id="4" name="TextBox 3">
            <a:extLst>
              <a:ext uri="{FF2B5EF4-FFF2-40B4-BE49-F238E27FC236}">
                <a16:creationId xmlns:a16="http://schemas.microsoft.com/office/drawing/2014/main" id="{42B3120F-84C3-4CE1-ACF8-F54EAA8B9E8A}"/>
              </a:ext>
            </a:extLst>
          </p:cNvPr>
          <p:cNvSpPr txBox="1"/>
          <p:nvPr/>
        </p:nvSpPr>
        <p:spPr>
          <a:xfrm>
            <a:off x="922713" y="3717915"/>
            <a:ext cx="2364938" cy="923330"/>
          </a:xfrm>
          <a:prstGeom prst="rect">
            <a:avLst/>
          </a:prstGeom>
          <a:noFill/>
        </p:spPr>
        <p:txBody>
          <a:bodyPr wrap="square" rtlCol="0">
            <a:spAutoFit/>
          </a:bodyPr>
          <a:lstStyle/>
          <a:p>
            <a:r>
              <a:rPr lang="en-US" dirty="0">
                <a:solidFill>
                  <a:srgbClr val="FF0000"/>
                </a:solidFill>
              </a:rPr>
              <a:t>If you are on the left, you will get stuck in the local minimum</a:t>
            </a:r>
          </a:p>
        </p:txBody>
      </p:sp>
      <p:sp>
        <p:nvSpPr>
          <p:cNvPr id="6" name="TextBox 5">
            <a:extLst>
              <a:ext uri="{FF2B5EF4-FFF2-40B4-BE49-F238E27FC236}">
                <a16:creationId xmlns:a16="http://schemas.microsoft.com/office/drawing/2014/main" id="{3E57AE7C-27E5-45C0-8E4A-6F5E4140F6CB}"/>
              </a:ext>
            </a:extLst>
          </p:cNvPr>
          <p:cNvSpPr txBox="1"/>
          <p:nvPr/>
        </p:nvSpPr>
        <p:spPr>
          <a:xfrm>
            <a:off x="9035935" y="3717915"/>
            <a:ext cx="2402378" cy="923330"/>
          </a:xfrm>
          <a:prstGeom prst="rect">
            <a:avLst/>
          </a:prstGeom>
          <a:noFill/>
        </p:spPr>
        <p:txBody>
          <a:bodyPr wrap="square" rtlCol="0">
            <a:spAutoFit/>
          </a:bodyPr>
          <a:lstStyle/>
          <a:p>
            <a:r>
              <a:rPr lang="en-US" dirty="0">
                <a:solidFill>
                  <a:srgbClr val="FF0000"/>
                </a:solidFill>
              </a:rPr>
              <a:t>If you are on the right, you will get stuck in the plateau</a:t>
            </a:r>
          </a:p>
        </p:txBody>
      </p:sp>
      <p:sp>
        <p:nvSpPr>
          <p:cNvPr id="7" name="Slide Number Placeholder 6">
            <a:extLst>
              <a:ext uri="{FF2B5EF4-FFF2-40B4-BE49-F238E27FC236}">
                <a16:creationId xmlns:a16="http://schemas.microsoft.com/office/drawing/2014/main" id="{C86E104D-7DDB-C4D0-D025-9F4008761682}"/>
              </a:ext>
            </a:extLst>
          </p:cNvPr>
          <p:cNvSpPr>
            <a:spLocks noGrp="1"/>
          </p:cNvSpPr>
          <p:nvPr>
            <p:ph type="sldNum" sz="quarter" idx="12"/>
          </p:nvPr>
        </p:nvSpPr>
        <p:spPr/>
        <p:txBody>
          <a:bodyPr/>
          <a:lstStyle/>
          <a:p>
            <a:fld id="{2E188B3D-B29F-49B8-BD5E-2984147FD125}" type="slidenum">
              <a:rPr lang="en-US" smtClean="0"/>
              <a:t>22</a:t>
            </a:fld>
            <a:endParaRPr lang="en-US"/>
          </a:p>
        </p:txBody>
      </p:sp>
    </p:spTree>
    <p:extLst>
      <p:ext uri="{BB962C8B-B14F-4D97-AF65-F5344CB8AC3E}">
        <p14:creationId xmlns:p14="http://schemas.microsoft.com/office/powerpoint/2010/main" val="3475634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0908-B4D0-45AF-BAC4-8E82002F45D0}"/>
              </a:ext>
            </a:extLst>
          </p:cNvPr>
          <p:cNvSpPr>
            <a:spLocks noGrp="1"/>
          </p:cNvSpPr>
          <p:nvPr>
            <p:ph type="title"/>
          </p:nvPr>
        </p:nvSpPr>
        <p:spPr/>
        <p:txBody>
          <a:bodyPr/>
          <a:lstStyle/>
          <a:p>
            <a:r>
              <a:rPr lang="en-US" dirty="0"/>
              <a:t>Gradient Descent</a:t>
            </a:r>
          </a:p>
        </p:txBody>
      </p:sp>
      <p:sp>
        <p:nvSpPr>
          <p:cNvPr id="3" name="Content Placeholder 2">
            <a:extLst>
              <a:ext uri="{FF2B5EF4-FFF2-40B4-BE49-F238E27FC236}">
                <a16:creationId xmlns:a16="http://schemas.microsoft.com/office/drawing/2014/main" id="{E06D5B5A-FFC6-4067-910F-A60B15311DA4}"/>
              </a:ext>
            </a:extLst>
          </p:cNvPr>
          <p:cNvSpPr>
            <a:spLocks noGrp="1"/>
          </p:cNvSpPr>
          <p:nvPr>
            <p:ph idx="1"/>
          </p:nvPr>
        </p:nvSpPr>
        <p:spPr/>
        <p:txBody>
          <a:bodyPr/>
          <a:lstStyle/>
          <a:p>
            <a:r>
              <a:rPr lang="en-US" dirty="0"/>
              <a:t>For linear models, the cost function (SSE, MSE, etc.) is always shaped like a bowl</a:t>
            </a:r>
          </a:p>
          <a:p>
            <a:pPr lvl="1"/>
            <a:r>
              <a:rPr lang="en-US" dirty="0"/>
              <a:t>Only one global minimum</a:t>
            </a:r>
          </a:p>
          <a:p>
            <a:pPr lvl="1"/>
            <a:r>
              <a:rPr lang="en-US" dirty="0"/>
              <a:t>No local minimum</a:t>
            </a:r>
          </a:p>
          <a:p>
            <a:r>
              <a:rPr lang="en-US" dirty="0"/>
              <a:t>SSE is a continuous function (the slope doesn’t change abruptly)</a:t>
            </a:r>
          </a:p>
          <a:p>
            <a:r>
              <a:rPr lang="en-US" dirty="0"/>
              <a:t>So: it is guaranteed to approach a global minimum</a:t>
            </a:r>
          </a:p>
          <a:p>
            <a:r>
              <a:rPr lang="en-US" dirty="0"/>
              <a:t>However, always standardize your numerical variables.</a:t>
            </a:r>
          </a:p>
          <a:p>
            <a:pPr lvl="1"/>
            <a:r>
              <a:rPr lang="en-US" dirty="0"/>
              <a:t>Non-standardized variables change the shape of the bowl,</a:t>
            </a:r>
            <a:br>
              <a:rPr lang="en-US" dirty="0"/>
            </a:br>
            <a:r>
              <a:rPr lang="en-US" dirty="0"/>
              <a:t>therefore, you might end up with “plateaus”</a:t>
            </a:r>
          </a:p>
        </p:txBody>
      </p:sp>
      <p:sp>
        <p:nvSpPr>
          <p:cNvPr id="4" name="Slide Number Placeholder 3">
            <a:extLst>
              <a:ext uri="{FF2B5EF4-FFF2-40B4-BE49-F238E27FC236}">
                <a16:creationId xmlns:a16="http://schemas.microsoft.com/office/drawing/2014/main" id="{D9B91D9E-CED1-588A-2516-50B5CE76760D}"/>
              </a:ext>
            </a:extLst>
          </p:cNvPr>
          <p:cNvSpPr>
            <a:spLocks noGrp="1"/>
          </p:cNvSpPr>
          <p:nvPr>
            <p:ph type="sldNum" sz="quarter" idx="12"/>
          </p:nvPr>
        </p:nvSpPr>
        <p:spPr/>
        <p:txBody>
          <a:bodyPr/>
          <a:lstStyle/>
          <a:p>
            <a:fld id="{2E188B3D-B29F-49B8-BD5E-2984147FD125}" type="slidenum">
              <a:rPr lang="en-US" smtClean="0"/>
              <a:t>23</a:t>
            </a:fld>
            <a:endParaRPr lang="en-US"/>
          </a:p>
        </p:txBody>
      </p:sp>
    </p:spTree>
    <p:extLst>
      <p:ext uri="{BB962C8B-B14F-4D97-AF65-F5344CB8AC3E}">
        <p14:creationId xmlns:p14="http://schemas.microsoft.com/office/powerpoint/2010/main" val="2120355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0908-B4D0-45AF-BAC4-8E82002F45D0}"/>
              </a:ext>
            </a:extLst>
          </p:cNvPr>
          <p:cNvSpPr>
            <a:spLocks noGrp="1"/>
          </p:cNvSpPr>
          <p:nvPr>
            <p:ph type="title"/>
          </p:nvPr>
        </p:nvSpPr>
        <p:spPr/>
        <p:txBody>
          <a:bodyPr/>
          <a:lstStyle/>
          <a:p>
            <a:r>
              <a:rPr lang="en-US" dirty="0"/>
              <a:t>A note on standardizing variables</a:t>
            </a:r>
          </a:p>
        </p:txBody>
      </p:sp>
      <p:sp>
        <p:nvSpPr>
          <p:cNvPr id="3" name="Content Placeholder 2">
            <a:extLst>
              <a:ext uri="{FF2B5EF4-FFF2-40B4-BE49-F238E27FC236}">
                <a16:creationId xmlns:a16="http://schemas.microsoft.com/office/drawing/2014/main" id="{E06D5B5A-FFC6-4067-910F-A60B15311DA4}"/>
              </a:ext>
            </a:extLst>
          </p:cNvPr>
          <p:cNvSpPr>
            <a:spLocks noGrp="1"/>
          </p:cNvSpPr>
          <p:nvPr>
            <p:ph idx="1"/>
          </p:nvPr>
        </p:nvSpPr>
        <p:spPr/>
        <p:txBody>
          <a:bodyPr/>
          <a:lstStyle/>
          <a:p>
            <a:r>
              <a:rPr lang="en-US" dirty="0"/>
              <a:t>Standardize the input variables when:</a:t>
            </a:r>
          </a:p>
          <a:p>
            <a:pPr lvl="1"/>
            <a:r>
              <a:rPr lang="en-US" dirty="0"/>
              <a:t>Your model contains polynomial terms. </a:t>
            </a:r>
          </a:p>
          <a:p>
            <a:pPr lvl="1"/>
            <a:r>
              <a:rPr lang="en-US" dirty="0"/>
              <a:t>Your model has interaction between terms (i.e., y = b</a:t>
            </a:r>
            <a:r>
              <a:rPr lang="en-US" baseline="-25000" dirty="0"/>
              <a:t>0</a:t>
            </a:r>
            <a:r>
              <a:rPr lang="en-US" dirty="0"/>
              <a:t> + b</a:t>
            </a:r>
            <a:r>
              <a:rPr lang="en-US" baseline="-25000" dirty="0"/>
              <a:t>1</a:t>
            </a:r>
            <a:r>
              <a:rPr lang="en-US" dirty="0"/>
              <a:t>x</a:t>
            </a:r>
            <a:r>
              <a:rPr lang="en-US" baseline="-25000" dirty="0"/>
              <a:t>1</a:t>
            </a:r>
            <a:r>
              <a:rPr lang="en-US" dirty="0"/>
              <a:t>x</a:t>
            </a:r>
            <a:r>
              <a:rPr lang="en-US" baseline="-25000" dirty="0"/>
              <a:t>2</a:t>
            </a:r>
            <a:r>
              <a:rPr lang="en-US" dirty="0"/>
              <a:t>)</a:t>
            </a:r>
          </a:p>
          <a:p>
            <a:r>
              <a:rPr lang="en-US" dirty="0"/>
              <a:t>Since standardizing variables in situations other than the above doesn’t impede the modeling training, you often see a rule of thumb be to standardize all input variables.</a:t>
            </a:r>
          </a:p>
          <a:p>
            <a:pPr lvl="1"/>
            <a:r>
              <a:rPr lang="en-US" dirty="0"/>
              <a:t>Downside: Limits interpretability when explaining/understanding the factors possibly influencing the target.</a:t>
            </a:r>
          </a:p>
        </p:txBody>
      </p:sp>
      <p:sp>
        <p:nvSpPr>
          <p:cNvPr id="4" name="Slide Number Placeholder 3">
            <a:extLst>
              <a:ext uri="{FF2B5EF4-FFF2-40B4-BE49-F238E27FC236}">
                <a16:creationId xmlns:a16="http://schemas.microsoft.com/office/drawing/2014/main" id="{ECA9BF60-F15D-2688-6F53-B43556995F65}"/>
              </a:ext>
            </a:extLst>
          </p:cNvPr>
          <p:cNvSpPr>
            <a:spLocks noGrp="1"/>
          </p:cNvSpPr>
          <p:nvPr>
            <p:ph type="sldNum" sz="quarter" idx="12"/>
          </p:nvPr>
        </p:nvSpPr>
        <p:spPr/>
        <p:txBody>
          <a:bodyPr/>
          <a:lstStyle/>
          <a:p>
            <a:fld id="{2E188B3D-B29F-49B8-BD5E-2984147FD125}" type="slidenum">
              <a:rPr lang="en-US" smtClean="0"/>
              <a:t>24</a:t>
            </a:fld>
            <a:endParaRPr lang="en-US"/>
          </a:p>
        </p:txBody>
      </p:sp>
    </p:spTree>
    <p:extLst>
      <p:ext uri="{BB962C8B-B14F-4D97-AF65-F5344CB8AC3E}">
        <p14:creationId xmlns:p14="http://schemas.microsoft.com/office/powerpoint/2010/main" val="1449299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EA03-4CFB-4028-B204-3825BE91510A}"/>
              </a:ext>
            </a:extLst>
          </p:cNvPr>
          <p:cNvSpPr>
            <a:spLocks noGrp="1"/>
          </p:cNvSpPr>
          <p:nvPr>
            <p:ph type="title"/>
          </p:nvPr>
        </p:nvSpPr>
        <p:spPr/>
        <p:txBody>
          <a:bodyPr/>
          <a:lstStyle/>
          <a:p>
            <a:r>
              <a:rPr lang="en-US" dirty="0"/>
              <a:t>Batch Gradient Descent</a:t>
            </a:r>
          </a:p>
        </p:txBody>
      </p:sp>
      <p:sp>
        <p:nvSpPr>
          <p:cNvPr id="3" name="Content Placeholder 2">
            <a:extLst>
              <a:ext uri="{FF2B5EF4-FFF2-40B4-BE49-F238E27FC236}">
                <a16:creationId xmlns:a16="http://schemas.microsoft.com/office/drawing/2014/main" id="{5B73D78D-08D0-4442-A979-17DD9412CC8F}"/>
              </a:ext>
            </a:extLst>
          </p:cNvPr>
          <p:cNvSpPr>
            <a:spLocks noGrp="1"/>
          </p:cNvSpPr>
          <p:nvPr>
            <p:ph idx="1"/>
          </p:nvPr>
        </p:nvSpPr>
        <p:spPr/>
        <p:txBody>
          <a:bodyPr/>
          <a:lstStyle/>
          <a:p>
            <a:r>
              <a:rPr lang="en-US" dirty="0"/>
              <a:t>Uses the “entire” training set to calculate MSE at every step</a:t>
            </a:r>
          </a:p>
          <a:p>
            <a:pPr lvl="1"/>
            <a:r>
              <a:rPr lang="en-US" dirty="0"/>
              <a:t>Calculate MSE</a:t>
            </a:r>
          </a:p>
          <a:p>
            <a:pPr lvl="1"/>
            <a:r>
              <a:rPr lang="en-US" dirty="0"/>
              <a:t>If the gradient vector points "uphill" go in the opposite direction allowed by the "learning rate"</a:t>
            </a:r>
          </a:p>
          <a:p>
            <a:pPr lvl="1"/>
            <a:r>
              <a:rPr lang="en-US" dirty="0"/>
              <a:t>Repeat</a:t>
            </a:r>
          </a:p>
          <a:p>
            <a:r>
              <a:rPr lang="en-US" u="sng" dirty="0"/>
              <a:t>Can be very slow if you have a large set</a:t>
            </a:r>
          </a:p>
          <a:p>
            <a:endParaRPr lang="en-US" dirty="0"/>
          </a:p>
        </p:txBody>
      </p:sp>
      <p:sp>
        <p:nvSpPr>
          <p:cNvPr id="4" name="Slide Number Placeholder 3">
            <a:extLst>
              <a:ext uri="{FF2B5EF4-FFF2-40B4-BE49-F238E27FC236}">
                <a16:creationId xmlns:a16="http://schemas.microsoft.com/office/drawing/2014/main" id="{BB7D94C2-9AD1-85B2-5286-0B3407126296}"/>
              </a:ext>
            </a:extLst>
          </p:cNvPr>
          <p:cNvSpPr>
            <a:spLocks noGrp="1"/>
          </p:cNvSpPr>
          <p:nvPr>
            <p:ph type="sldNum" sz="quarter" idx="12"/>
          </p:nvPr>
        </p:nvSpPr>
        <p:spPr/>
        <p:txBody>
          <a:bodyPr/>
          <a:lstStyle/>
          <a:p>
            <a:fld id="{2E188B3D-B29F-49B8-BD5E-2984147FD125}" type="slidenum">
              <a:rPr lang="en-US" smtClean="0"/>
              <a:t>25</a:t>
            </a:fld>
            <a:endParaRPr lang="en-US"/>
          </a:p>
        </p:txBody>
      </p:sp>
    </p:spTree>
    <p:extLst>
      <p:ext uri="{BB962C8B-B14F-4D97-AF65-F5344CB8AC3E}">
        <p14:creationId xmlns:p14="http://schemas.microsoft.com/office/powerpoint/2010/main" val="625151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5690A-0E00-47AE-A2DF-928882EC9F55}"/>
              </a:ext>
            </a:extLst>
          </p:cNvPr>
          <p:cNvSpPr>
            <a:spLocks noGrp="1"/>
          </p:cNvSpPr>
          <p:nvPr>
            <p:ph type="title"/>
          </p:nvPr>
        </p:nvSpPr>
        <p:spPr/>
        <p:txBody>
          <a:bodyPr/>
          <a:lstStyle/>
          <a:p>
            <a:r>
              <a:rPr lang="en-US" dirty="0"/>
              <a:t>Stochastic Gradient Descent</a:t>
            </a:r>
          </a:p>
        </p:txBody>
      </p:sp>
      <p:sp>
        <p:nvSpPr>
          <p:cNvPr id="3" name="Content Placeholder 2">
            <a:extLst>
              <a:ext uri="{FF2B5EF4-FFF2-40B4-BE49-F238E27FC236}">
                <a16:creationId xmlns:a16="http://schemas.microsoft.com/office/drawing/2014/main" id="{89CAFE85-F98A-4D04-8945-013E6B8A8F90}"/>
              </a:ext>
            </a:extLst>
          </p:cNvPr>
          <p:cNvSpPr>
            <a:spLocks noGrp="1"/>
          </p:cNvSpPr>
          <p:nvPr>
            <p:ph idx="1"/>
          </p:nvPr>
        </p:nvSpPr>
        <p:spPr>
          <a:xfrm>
            <a:off x="838200" y="1825625"/>
            <a:ext cx="7086600" cy="4351338"/>
          </a:xfrm>
        </p:spPr>
        <p:txBody>
          <a:bodyPr/>
          <a:lstStyle/>
          <a:p>
            <a:r>
              <a:rPr lang="en-US" dirty="0"/>
              <a:t>Stochastic = random</a:t>
            </a:r>
          </a:p>
          <a:p>
            <a:r>
              <a:rPr lang="en-US" dirty="0"/>
              <a:t>Pick a random instance at every step</a:t>
            </a:r>
          </a:p>
          <a:p>
            <a:r>
              <a:rPr lang="en-US" dirty="0"/>
              <a:t>Calculate the gradients for that instance only</a:t>
            </a:r>
          </a:p>
          <a:p>
            <a:pPr lvl="1"/>
            <a:r>
              <a:rPr lang="en-US" dirty="0"/>
              <a:t>(Gradient decreases on average)</a:t>
            </a:r>
          </a:p>
          <a:p>
            <a:r>
              <a:rPr lang="en-US" dirty="0"/>
              <a:t>Much faster than batch gradient</a:t>
            </a:r>
          </a:p>
          <a:p>
            <a:r>
              <a:rPr lang="en-US" dirty="0"/>
              <a:t>Problem: jumps around (even at global min)</a:t>
            </a:r>
          </a:p>
          <a:p>
            <a:pPr lvl="1"/>
            <a:r>
              <a:rPr lang="en-US" dirty="0"/>
              <a:t>It is instance specific</a:t>
            </a:r>
          </a:p>
          <a:p>
            <a:pPr lvl="1"/>
            <a:r>
              <a:rPr lang="en-US" dirty="0"/>
              <a:t>The final parameter estimates are not optimal</a:t>
            </a:r>
          </a:p>
        </p:txBody>
      </p:sp>
      <p:pic>
        <p:nvPicPr>
          <p:cNvPr id="4" name="Picture 3">
            <a:extLst>
              <a:ext uri="{FF2B5EF4-FFF2-40B4-BE49-F238E27FC236}">
                <a16:creationId xmlns:a16="http://schemas.microsoft.com/office/drawing/2014/main" id="{1BC44A25-CA04-417E-9CD6-25AEB8673D9C}"/>
              </a:ext>
            </a:extLst>
          </p:cNvPr>
          <p:cNvPicPr>
            <a:picLocks noChangeAspect="1"/>
          </p:cNvPicPr>
          <p:nvPr/>
        </p:nvPicPr>
        <p:blipFill>
          <a:blip r:embed="rId2"/>
          <a:stretch>
            <a:fillRect/>
          </a:stretch>
        </p:blipFill>
        <p:spPr>
          <a:xfrm>
            <a:off x="8140930" y="2369026"/>
            <a:ext cx="3659435" cy="2668174"/>
          </a:xfrm>
          <a:prstGeom prst="rect">
            <a:avLst/>
          </a:prstGeom>
        </p:spPr>
      </p:pic>
      <p:sp>
        <p:nvSpPr>
          <p:cNvPr id="5" name="Slide Number Placeholder 4">
            <a:extLst>
              <a:ext uri="{FF2B5EF4-FFF2-40B4-BE49-F238E27FC236}">
                <a16:creationId xmlns:a16="http://schemas.microsoft.com/office/drawing/2014/main" id="{370276C0-21A1-805E-684D-4298E37C9D49}"/>
              </a:ext>
            </a:extLst>
          </p:cNvPr>
          <p:cNvSpPr>
            <a:spLocks noGrp="1"/>
          </p:cNvSpPr>
          <p:nvPr>
            <p:ph type="sldNum" sz="quarter" idx="12"/>
          </p:nvPr>
        </p:nvSpPr>
        <p:spPr/>
        <p:txBody>
          <a:bodyPr/>
          <a:lstStyle/>
          <a:p>
            <a:fld id="{2E188B3D-B29F-49B8-BD5E-2984147FD125}" type="slidenum">
              <a:rPr lang="en-US" smtClean="0"/>
              <a:t>26</a:t>
            </a:fld>
            <a:endParaRPr lang="en-US"/>
          </a:p>
        </p:txBody>
      </p:sp>
    </p:spTree>
    <p:extLst>
      <p:ext uri="{BB962C8B-B14F-4D97-AF65-F5344CB8AC3E}">
        <p14:creationId xmlns:p14="http://schemas.microsoft.com/office/powerpoint/2010/main" val="2563354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A427-0243-4F38-A874-F9141A913C1B}"/>
              </a:ext>
            </a:extLst>
          </p:cNvPr>
          <p:cNvSpPr>
            <a:spLocks noGrp="1"/>
          </p:cNvSpPr>
          <p:nvPr>
            <p:ph type="title"/>
          </p:nvPr>
        </p:nvSpPr>
        <p:spPr/>
        <p:txBody>
          <a:bodyPr/>
          <a:lstStyle/>
          <a:p>
            <a:r>
              <a:rPr lang="en-US" dirty="0"/>
              <a:t>Stochastic Gradient Descent</a:t>
            </a:r>
          </a:p>
        </p:txBody>
      </p:sp>
      <p:sp>
        <p:nvSpPr>
          <p:cNvPr id="3" name="Content Placeholder 2">
            <a:extLst>
              <a:ext uri="{FF2B5EF4-FFF2-40B4-BE49-F238E27FC236}">
                <a16:creationId xmlns:a16="http://schemas.microsoft.com/office/drawing/2014/main" id="{E909654A-3D07-40D3-A1D4-505172EB8F7D}"/>
              </a:ext>
            </a:extLst>
          </p:cNvPr>
          <p:cNvSpPr>
            <a:spLocks noGrp="1"/>
          </p:cNvSpPr>
          <p:nvPr>
            <p:ph idx="1"/>
          </p:nvPr>
        </p:nvSpPr>
        <p:spPr/>
        <p:txBody>
          <a:bodyPr/>
          <a:lstStyle/>
          <a:p>
            <a:r>
              <a:rPr lang="en-US" dirty="0"/>
              <a:t>Better if the cost function is not like a “bowl”</a:t>
            </a:r>
          </a:p>
          <a:p>
            <a:pPr lvl="1"/>
            <a:r>
              <a:rPr lang="en-US" dirty="0"/>
              <a:t>It can get out of local minima</a:t>
            </a:r>
          </a:p>
          <a:p>
            <a:r>
              <a:rPr lang="en-US" dirty="0"/>
              <a:t>But it can never converge on the minimum</a:t>
            </a:r>
          </a:p>
          <a:p>
            <a:r>
              <a:rPr lang="en-US" dirty="0"/>
              <a:t>Solution: gradually decrease the learning rate</a:t>
            </a:r>
          </a:p>
          <a:p>
            <a:pPr lvl="1"/>
            <a:r>
              <a:rPr lang="en-US" dirty="0"/>
              <a:t>i.e., “learning schedule”</a:t>
            </a:r>
          </a:p>
          <a:p>
            <a:endParaRPr lang="en-US" dirty="0"/>
          </a:p>
          <a:p>
            <a:endParaRPr lang="en-US" dirty="0"/>
          </a:p>
        </p:txBody>
      </p:sp>
      <p:pic>
        <p:nvPicPr>
          <p:cNvPr id="4" name="Picture 3">
            <a:extLst>
              <a:ext uri="{FF2B5EF4-FFF2-40B4-BE49-F238E27FC236}">
                <a16:creationId xmlns:a16="http://schemas.microsoft.com/office/drawing/2014/main" id="{AD5579D0-E484-480C-A309-639E5A083DDE}"/>
              </a:ext>
            </a:extLst>
          </p:cNvPr>
          <p:cNvPicPr>
            <a:picLocks noChangeAspect="1"/>
          </p:cNvPicPr>
          <p:nvPr/>
        </p:nvPicPr>
        <p:blipFill>
          <a:blip r:embed="rId2"/>
          <a:stretch>
            <a:fillRect/>
          </a:stretch>
        </p:blipFill>
        <p:spPr>
          <a:xfrm>
            <a:off x="4023125" y="4289367"/>
            <a:ext cx="3739123" cy="2425081"/>
          </a:xfrm>
          <a:prstGeom prst="rect">
            <a:avLst/>
          </a:prstGeom>
        </p:spPr>
      </p:pic>
      <p:sp>
        <p:nvSpPr>
          <p:cNvPr id="5" name="Slide Number Placeholder 4">
            <a:extLst>
              <a:ext uri="{FF2B5EF4-FFF2-40B4-BE49-F238E27FC236}">
                <a16:creationId xmlns:a16="http://schemas.microsoft.com/office/drawing/2014/main" id="{97995737-D52B-F7A1-54F2-70A2C9D4F456}"/>
              </a:ext>
            </a:extLst>
          </p:cNvPr>
          <p:cNvSpPr>
            <a:spLocks noGrp="1"/>
          </p:cNvSpPr>
          <p:nvPr>
            <p:ph type="sldNum" sz="quarter" idx="12"/>
          </p:nvPr>
        </p:nvSpPr>
        <p:spPr/>
        <p:txBody>
          <a:bodyPr/>
          <a:lstStyle/>
          <a:p>
            <a:fld id="{2E188B3D-B29F-49B8-BD5E-2984147FD125}" type="slidenum">
              <a:rPr lang="en-US" smtClean="0"/>
              <a:t>27</a:t>
            </a:fld>
            <a:endParaRPr lang="en-US"/>
          </a:p>
        </p:txBody>
      </p:sp>
    </p:spTree>
    <p:extLst>
      <p:ext uri="{BB962C8B-B14F-4D97-AF65-F5344CB8AC3E}">
        <p14:creationId xmlns:p14="http://schemas.microsoft.com/office/powerpoint/2010/main" val="4221655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D66B-972B-4696-BB09-41997491FB62}"/>
              </a:ext>
            </a:extLst>
          </p:cNvPr>
          <p:cNvSpPr>
            <a:spLocks noGrp="1"/>
          </p:cNvSpPr>
          <p:nvPr>
            <p:ph type="title"/>
          </p:nvPr>
        </p:nvSpPr>
        <p:spPr/>
        <p:txBody>
          <a:bodyPr/>
          <a:lstStyle/>
          <a:p>
            <a:r>
              <a:rPr lang="en-US" dirty="0"/>
              <a:t>Mini-Batch Gradient Descent</a:t>
            </a:r>
          </a:p>
        </p:txBody>
      </p:sp>
      <p:sp>
        <p:nvSpPr>
          <p:cNvPr id="3" name="Content Placeholder 2">
            <a:extLst>
              <a:ext uri="{FF2B5EF4-FFF2-40B4-BE49-F238E27FC236}">
                <a16:creationId xmlns:a16="http://schemas.microsoft.com/office/drawing/2014/main" id="{51043430-A664-46F4-84FE-44262131DADF}"/>
              </a:ext>
            </a:extLst>
          </p:cNvPr>
          <p:cNvSpPr>
            <a:spLocks noGrp="1"/>
          </p:cNvSpPr>
          <p:nvPr>
            <p:ph idx="1"/>
          </p:nvPr>
        </p:nvSpPr>
        <p:spPr/>
        <p:txBody>
          <a:bodyPr/>
          <a:lstStyle/>
          <a:p>
            <a:r>
              <a:rPr lang="en-US" dirty="0"/>
              <a:t>Calculates the gradient on a small subsample (i.e., mini-batch)</a:t>
            </a:r>
          </a:p>
          <a:p>
            <a:pPr lvl="1"/>
            <a:r>
              <a:rPr lang="en-US" dirty="0"/>
              <a:t>Batch uses the entire data set</a:t>
            </a:r>
          </a:p>
          <a:p>
            <a:pPr lvl="1"/>
            <a:r>
              <a:rPr lang="en-US" dirty="0"/>
              <a:t>Stochastic uses one instance at a time</a:t>
            </a:r>
          </a:p>
          <a:p>
            <a:pPr lvl="1"/>
            <a:r>
              <a:rPr lang="en-US" dirty="0"/>
              <a:t>Mini-batch uses a subsample at a time</a:t>
            </a:r>
          </a:p>
          <a:p>
            <a:r>
              <a:rPr lang="en-US" dirty="0"/>
              <a:t>Less erratic than stochastic gradient</a:t>
            </a:r>
          </a:p>
          <a:p>
            <a:endParaRPr lang="en-US" dirty="0"/>
          </a:p>
        </p:txBody>
      </p:sp>
      <p:pic>
        <p:nvPicPr>
          <p:cNvPr id="4" name="Picture 3">
            <a:extLst>
              <a:ext uri="{FF2B5EF4-FFF2-40B4-BE49-F238E27FC236}">
                <a16:creationId xmlns:a16="http://schemas.microsoft.com/office/drawing/2014/main" id="{85CFC032-0BA2-4440-B403-6B72E41EABE6}"/>
              </a:ext>
            </a:extLst>
          </p:cNvPr>
          <p:cNvPicPr>
            <a:picLocks noChangeAspect="1"/>
          </p:cNvPicPr>
          <p:nvPr/>
        </p:nvPicPr>
        <p:blipFill>
          <a:blip r:embed="rId2"/>
          <a:stretch>
            <a:fillRect/>
          </a:stretch>
        </p:blipFill>
        <p:spPr>
          <a:xfrm>
            <a:off x="3491345" y="4175674"/>
            <a:ext cx="4534443" cy="2509417"/>
          </a:xfrm>
          <a:prstGeom prst="rect">
            <a:avLst/>
          </a:prstGeom>
        </p:spPr>
      </p:pic>
      <p:sp>
        <p:nvSpPr>
          <p:cNvPr id="5" name="Slide Number Placeholder 4">
            <a:extLst>
              <a:ext uri="{FF2B5EF4-FFF2-40B4-BE49-F238E27FC236}">
                <a16:creationId xmlns:a16="http://schemas.microsoft.com/office/drawing/2014/main" id="{B2D3DAB9-CBCC-B282-2858-AFBA38A52B77}"/>
              </a:ext>
            </a:extLst>
          </p:cNvPr>
          <p:cNvSpPr>
            <a:spLocks noGrp="1"/>
          </p:cNvSpPr>
          <p:nvPr>
            <p:ph type="sldNum" sz="quarter" idx="12"/>
          </p:nvPr>
        </p:nvSpPr>
        <p:spPr/>
        <p:txBody>
          <a:bodyPr/>
          <a:lstStyle/>
          <a:p>
            <a:fld id="{2E188B3D-B29F-49B8-BD5E-2984147FD125}" type="slidenum">
              <a:rPr lang="en-US" smtClean="0"/>
              <a:t>28</a:t>
            </a:fld>
            <a:endParaRPr lang="en-US"/>
          </a:p>
        </p:txBody>
      </p:sp>
    </p:spTree>
    <p:extLst>
      <p:ext uri="{BB962C8B-B14F-4D97-AF65-F5344CB8AC3E}">
        <p14:creationId xmlns:p14="http://schemas.microsoft.com/office/powerpoint/2010/main" val="639180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13E25-C38E-4A9F-97E8-3C0A54D6C1B8}"/>
              </a:ext>
            </a:extLst>
          </p:cNvPr>
          <p:cNvSpPr>
            <a:spLocks noGrp="1"/>
          </p:cNvSpPr>
          <p:nvPr>
            <p:ph type="title"/>
          </p:nvPr>
        </p:nvSpPr>
        <p:spPr/>
        <p:txBody>
          <a:bodyPr/>
          <a:lstStyle/>
          <a:p>
            <a:r>
              <a:rPr lang="en-US" dirty="0"/>
              <a:t>Let’s look at an example…</a:t>
            </a:r>
          </a:p>
        </p:txBody>
      </p:sp>
      <p:sp>
        <p:nvSpPr>
          <p:cNvPr id="3" name="Content Placeholder 2">
            <a:extLst>
              <a:ext uri="{FF2B5EF4-FFF2-40B4-BE49-F238E27FC236}">
                <a16:creationId xmlns:a16="http://schemas.microsoft.com/office/drawing/2014/main" id="{1AA3A601-6B94-459D-98C8-EBCE1E916285}"/>
              </a:ext>
            </a:extLst>
          </p:cNvPr>
          <p:cNvSpPr>
            <a:spLocks noGrp="1"/>
          </p:cNvSpPr>
          <p:nvPr>
            <p:ph idx="1"/>
          </p:nvPr>
        </p:nvSpPr>
        <p:spPr/>
        <p:txBody>
          <a:bodyPr/>
          <a:lstStyle/>
          <a:p>
            <a:r>
              <a:rPr lang="en-US" dirty="0"/>
              <a:t>Let’s look at an example:</a:t>
            </a:r>
          </a:p>
          <a:p>
            <a:pPr lvl="1"/>
            <a:r>
              <a:rPr lang="en-US" dirty="0"/>
              <a:t>C02_model06.ipynb</a:t>
            </a:r>
          </a:p>
          <a:p>
            <a:pPr marL="0" indent="0">
              <a:buNone/>
            </a:pPr>
            <a:endParaRPr lang="en-US" dirty="0"/>
          </a:p>
        </p:txBody>
      </p:sp>
      <p:sp>
        <p:nvSpPr>
          <p:cNvPr id="4" name="Slide Number Placeholder 3">
            <a:extLst>
              <a:ext uri="{FF2B5EF4-FFF2-40B4-BE49-F238E27FC236}">
                <a16:creationId xmlns:a16="http://schemas.microsoft.com/office/drawing/2014/main" id="{CC4776F9-1D94-02A5-FA16-E81532994551}"/>
              </a:ext>
            </a:extLst>
          </p:cNvPr>
          <p:cNvSpPr>
            <a:spLocks noGrp="1"/>
          </p:cNvSpPr>
          <p:nvPr>
            <p:ph type="sldNum" sz="quarter" idx="12"/>
          </p:nvPr>
        </p:nvSpPr>
        <p:spPr/>
        <p:txBody>
          <a:bodyPr/>
          <a:lstStyle/>
          <a:p>
            <a:fld id="{2E188B3D-B29F-49B8-BD5E-2984147FD125}" type="slidenum">
              <a:rPr lang="en-US" smtClean="0"/>
              <a:t>29</a:t>
            </a:fld>
            <a:endParaRPr lang="en-US"/>
          </a:p>
        </p:txBody>
      </p:sp>
    </p:spTree>
    <p:extLst>
      <p:ext uri="{BB962C8B-B14F-4D97-AF65-F5344CB8AC3E}">
        <p14:creationId xmlns:p14="http://schemas.microsoft.com/office/powerpoint/2010/main" val="2539889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B4745-4FED-12B1-FFDD-CAB1F2CE94E3}"/>
              </a:ext>
            </a:extLst>
          </p:cNvPr>
          <p:cNvSpPr>
            <a:spLocks noGrp="1"/>
          </p:cNvSpPr>
          <p:nvPr>
            <p:ph type="title"/>
          </p:nvPr>
        </p:nvSpPr>
        <p:spPr/>
        <p:txBody>
          <a:bodyPr/>
          <a:lstStyle/>
          <a:p>
            <a:r>
              <a:rPr lang="en-US" dirty="0"/>
              <a:t>Ordinary least Squares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F81077-133C-6BED-6D43-2A4EF6BCEBB6}"/>
                  </a:ext>
                </a:extLst>
              </p:cNvPr>
              <p:cNvSpPr>
                <a:spLocks noGrp="1"/>
              </p:cNvSpPr>
              <p:nvPr>
                <p:ph idx="1"/>
              </p:nvPr>
            </p:nvSpPr>
            <p:spPr/>
            <p:txBody>
              <a:bodyPr/>
              <a:lstStyle/>
              <a:p>
                <a:r>
                  <a:rPr lang="en-US" dirty="0"/>
                  <a:t>You should be familiar with OLS regression.</a:t>
                </a:r>
              </a:p>
              <a:p>
                <a:r>
                  <a:rPr lang="en-US" dirty="0"/>
                  <a:t>Recall that ordinary least squares regression minimizes the sum of squared errors. </a:t>
                </a:r>
              </a:p>
              <a:p>
                <a:pPr lvl="1"/>
                <a:r>
                  <a:rPr lang="en-US" dirty="0"/>
                  <a:t>SSE = </a:t>
                </a:r>
                <a14:m>
                  <m:oMath xmlns:m="http://schemas.openxmlformats.org/officeDocument/2006/math">
                    <m:nary>
                      <m:naryPr>
                        <m:chr m:val="∑"/>
                        <m:subHide m:val="on"/>
                        <m:supHide m:val="on"/>
                        <m:ctrlPr>
                          <a:rPr lang="en-US" i="1" smtClean="0">
                            <a:latin typeface="Cambria Math" panose="02040503050406030204" pitchFamily="18" charset="0"/>
                            <a:ea typeface="Cambria Math" panose="02040503050406030204" pitchFamily="18" charset="0"/>
                          </a:rPr>
                        </m:ctrlPr>
                      </m:naryPr>
                      <m:sub/>
                      <m:sup/>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r>
                          <a:rPr lang="en-US" b="0" i="1" smtClean="0">
                            <a:latin typeface="Cambria Math" panose="02040503050406030204" pitchFamily="18" charset="0"/>
                            <a:ea typeface="Cambria Math" panose="02040503050406030204" pitchFamily="18" charset="0"/>
                          </a:rPr>
                          <m:t>)</m:t>
                        </m:r>
                      </m:e>
                    </m:nary>
                  </m:oMath>
                </a14:m>
                <a:r>
                  <a:rPr lang="en-US" baseline="30000" dirty="0">
                    <a:latin typeface="Cambria Math" panose="02040503050406030204" pitchFamily="18" charset="0"/>
                    <a:ea typeface="Cambria Math" panose="02040503050406030204" pitchFamily="18" charset="0"/>
                  </a:rPr>
                  <a:t>2</a:t>
                </a:r>
              </a:p>
              <a:p>
                <a14:m>
                  <m:oMath xmlns:m="http://schemas.openxmlformats.org/officeDocument/2006/math">
                    <m:r>
                      <m:rPr>
                        <m:sty m:val="p"/>
                      </m:rPr>
                      <a:rPr lang="en-US" i="1" smtClean="0">
                        <a:latin typeface="Cambria Math" panose="02040503050406030204" pitchFamily="18" charset="0"/>
                        <a:ea typeface="Cambria Math" panose="02040503050406030204" pitchFamily="18" charset="0"/>
                      </a:rPr>
                      <m:t>We</m:t>
                    </m:r>
                    <m:r>
                      <a:rPr lang="en-US" i="1" smtClean="0">
                        <a:latin typeface="Cambria Math" panose="02040503050406030204" pitchFamily="18" charset="0"/>
                        <a:ea typeface="Cambria Math" panose="02040503050406030204" pitchFamily="18" charset="0"/>
                      </a:rPr>
                      <m:t> </m:t>
                    </m:r>
                    <m:r>
                      <m:rPr>
                        <m:sty m:val="p"/>
                      </m:rPr>
                      <a:rPr lang="en-US" i="1" smtClean="0">
                        <a:latin typeface="Cambria Math" panose="02040503050406030204" pitchFamily="18" charset="0"/>
                        <a:ea typeface="Cambria Math" panose="02040503050406030204" pitchFamily="18" charset="0"/>
                      </a:rPr>
                      <m:t>can</m:t>
                    </m:r>
                    <m:r>
                      <a:rPr lang="en-US" i="1" smtClean="0">
                        <a:latin typeface="Cambria Math" panose="02040503050406030204" pitchFamily="18" charset="0"/>
                        <a:ea typeface="Cambria Math" panose="02040503050406030204" pitchFamily="18" charset="0"/>
                      </a:rPr>
                      <m:t> </m:t>
                    </m:r>
                    <m:r>
                      <m:rPr>
                        <m:sty m:val="p"/>
                      </m:rPr>
                      <a:rPr lang="en-US" i="1" smtClean="0">
                        <a:latin typeface="Cambria Math" panose="02040503050406030204" pitchFamily="18" charset="0"/>
                        <a:ea typeface="Cambria Math" panose="02040503050406030204" pitchFamily="18" charset="0"/>
                      </a:rPr>
                      <m:t>think</m:t>
                    </m:r>
                    <m:r>
                      <a:rPr lang="en-US" i="1" smtClean="0">
                        <a:latin typeface="Cambria Math" panose="02040503050406030204" pitchFamily="18" charset="0"/>
                        <a:ea typeface="Cambria Math" panose="02040503050406030204" pitchFamily="18" charset="0"/>
                      </a:rPr>
                      <m:t> </m:t>
                    </m:r>
                    <m:r>
                      <m:rPr>
                        <m:sty m:val="p"/>
                      </m:rPr>
                      <a:rPr lang="en-US" i="1" smtClean="0">
                        <a:latin typeface="Cambria Math" panose="02040503050406030204" pitchFamily="18" charset="0"/>
                        <a:ea typeface="Cambria Math" panose="02040503050406030204" pitchFamily="18" charset="0"/>
                      </a:rPr>
                      <m:t>of</m:t>
                    </m:r>
                    <m:r>
                      <a:rPr lang="en-US" i="1" smtClean="0">
                        <a:latin typeface="Cambria Math" panose="02040503050406030204" pitchFamily="18" charset="0"/>
                        <a:ea typeface="Cambria Math" panose="02040503050406030204" pitchFamily="18" charset="0"/>
                      </a:rPr>
                      <m:t> </m:t>
                    </m:r>
                  </m:oMath>
                </a14:m>
                <a:r>
                  <a:rPr lang="en-US" dirty="0"/>
                  <a:t>the sum of squared errors as a cost function. Our objective, therefore, is to minimize this cost function by choosing the optimum values for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oMath>
                </a14:m>
                <a:r>
                  <a:rPr lang="en-US" dirty="0"/>
                  <a:t> in the following equation:</a:t>
                </a:r>
              </a:p>
              <a:p>
                <a:pPr lvl="1"/>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oMath>
                </a14:m>
                <a:r>
                  <a:rPr lang="en-US" dirty="0"/>
                  <a:t>x</a:t>
                </a:r>
              </a:p>
            </p:txBody>
          </p:sp>
        </mc:Choice>
        <mc:Fallback xmlns="">
          <p:sp>
            <p:nvSpPr>
              <p:cNvPr id="3" name="Content Placeholder 2">
                <a:extLst>
                  <a:ext uri="{FF2B5EF4-FFF2-40B4-BE49-F238E27FC236}">
                    <a16:creationId xmlns:a16="http://schemas.microsoft.com/office/drawing/2014/main" id="{DCF81077-133C-6BED-6D43-2A4EF6BCEBB6}"/>
                  </a:ext>
                </a:extLst>
              </p:cNvPr>
              <p:cNvSpPr>
                <a:spLocks noGrp="1" noRot="1" noChangeAspect="1" noMove="1" noResize="1" noEditPoints="1" noAdjustHandles="1" noChangeArrowheads="1" noChangeShapeType="1" noTextEdit="1"/>
              </p:cNvSpPr>
              <p:nvPr>
                <p:ph idx="1"/>
              </p:nvPr>
            </p:nvSpPr>
            <p:spPr>
              <a:blipFill>
                <a:blip r:embed="rId2"/>
                <a:stretch>
                  <a:fillRect l="-1086" t="-2326" r="-3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57A789E-5CF5-FCEF-79A8-A0394266D9AD}"/>
              </a:ext>
            </a:extLst>
          </p:cNvPr>
          <p:cNvSpPr>
            <a:spLocks noGrp="1"/>
          </p:cNvSpPr>
          <p:nvPr>
            <p:ph type="sldNum" sz="quarter" idx="12"/>
          </p:nvPr>
        </p:nvSpPr>
        <p:spPr/>
        <p:txBody>
          <a:bodyPr/>
          <a:lstStyle/>
          <a:p>
            <a:fld id="{2E188B3D-B29F-49B8-BD5E-2984147FD125}" type="slidenum">
              <a:rPr lang="en-US" smtClean="0"/>
              <a:t>3</a:t>
            </a:fld>
            <a:endParaRPr lang="en-US"/>
          </a:p>
        </p:txBody>
      </p:sp>
    </p:spTree>
    <p:extLst>
      <p:ext uri="{BB962C8B-B14F-4D97-AF65-F5344CB8AC3E}">
        <p14:creationId xmlns:p14="http://schemas.microsoft.com/office/powerpoint/2010/main" val="2315459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963354-E7BD-45F8-E6C9-6E93CC5F4F9D}"/>
              </a:ext>
            </a:extLst>
          </p:cNvPr>
          <p:cNvSpPr>
            <a:spLocks noGrp="1"/>
          </p:cNvSpPr>
          <p:nvPr>
            <p:ph type="sldNum" sz="quarter" idx="12"/>
          </p:nvPr>
        </p:nvSpPr>
        <p:spPr/>
        <p:txBody>
          <a:bodyPr/>
          <a:lstStyle/>
          <a:p>
            <a:fld id="{2E188B3D-B29F-49B8-BD5E-2984147FD125}" type="slidenum">
              <a:rPr lang="en-US" smtClean="0"/>
              <a:t>30</a:t>
            </a:fld>
            <a:endParaRPr lang="en-US"/>
          </a:p>
        </p:txBody>
      </p:sp>
      <p:sp>
        <p:nvSpPr>
          <p:cNvPr id="3" name="TextBox 2">
            <a:extLst>
              <a:ext uri="{FF2B5EF4-FFF2-40B4-BE49-F238E27FC236}">
                <a16:creationId xmlns:a16="http://schemas.microsoft.com/office/drawing/2014/main" id="{23E49A90-F097-1950-A4D7-E24C970CDE86}"/>
              </a:ext>
            </a:extLst>
          </p:cNvPr>
          <p:cNvSpPr txBox="1"/>
          <p:nvPr/>
        </p:nvSpPr>
        <p:spPr>
          <a:xfrm>
            <a:off x="3960227" y="2904049"/>
            <a:ext cx="3839384" cy="830997"/>
          </a:xfrm>
          <a:prstGeom prst="rect">
            <a:avLst/>
          </a:prstGeom>
          <a:noFill/>
        </p:spPr>
        <p:txBody>
          <a:bodyPr wrap="none" rtlCol="0">
            <a:spAutoFit/>
          </a:bodyPr>
          <a:lstStyle/>
          <a:p>
            <a:r>
              <a:rPr lang="en-US" sz="4800" b="1" dirty="0"/>
              <a:t>Regularization</a:t>
            </a:r>
          </a:p>
        </p:txBody>
      </p:sp>
    </p:spTree>
    <p:extLst>
      <p:ext uri="{BB962C8B-B14F-4D97-AF65-F5344CB8AC3E}">
        <p14:creationId xmlns:p14="http://schemas.microsoft.com/office/powerpoint/2010/main" val="9530830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3FCB-DAFA-4DF9-B16E-453E7929E4F0}"/>
              </a:ext>
            </a:extLst>
          </p:cNvPr>
          <p:cNvSpPr>
            <a:spLocks noGrp="1"/>
          </p:cNvSpPr>
          <p:nvPr>
            <p:ph type="title"/>
          </p:nvPr>
        </p:nvSpPr>
        <p:spPr/>
        <p:txBody>
          <a:bodyPr/>
          <a:lstStyle/>
          <a:p>
            <a:r>
              <a:rPr lang="en-US" dirty="0"/>
              <a:t>Model Bias</a:t>
            </a:r>
          </a:p>
        </p:txBody>
      </p:sp>
      <p:sp>
        <p:nvSpPr>
          <p:cNvPr id="3" name="Content Placeholder 2">
            <a:extLst>
              <a:ext uri="{FF2B5EF4-FFF2-40B4-BE49-F238E27FC236}">
                <a16:creationId xmlns:a16="http://schemas.microsoft.com/office/drawing/2014/main" id="{EFCC04FA-8999-40D8-94EF-156BA235611E}"/>
              </a:ext>
            </a:extLst>
          </p:cNvPr>
          <p:cNvSpPr>
            <a:spLocks noGrp="1"/>
          </p:cNvSpPr>
          <p:nvPr>
            <p:ph idx="1"/>
          </p:nvPr>
        </p:nvSpPr>
        <p:spPr/>
        <p:txBody>
          <a:bodyPr>
            <a:normAutofit fontScale="77500" lnSpcReduction="20000"/>
          </a:bodyPr>
          <a:lstStyle/>
          <a:p>
            <a:r>
              <a:rPr lang="en-US" dirty="0"/>
              <a:t>The bias measures how close the model can capture the mapping function between inputs and outputs.</a:t>
            </a:r>
          </a:p>
          <a:p>
            <a:pPr lvl="1"/>
            <a:r>
              <a:rPr lang="en-US" dirty="0"/>
              <a:t>Low Bias: Weak assumptions regarding the functional form of the mapping of inputs to outputs.</a:t>
            </a:r>
          </a:p>
          <a:p>
            <a:pPr lvl="1"/>
            <a:r>
              <a:rPr lang="en-US" dirty="0"/>
              <a:t>High Bias: Strong assumptions regarding the functional form of the mapping of inputs to outputs.</a:t>
            </a:r>
          </a:p>
          <a:p>
            <a:pPr lvl="1"/>
            <a:endParaRPr lang="en-US" dirty="0"/>
          </a:p>
          <a:p>
            <a:r>
              <a:rPr lang="en-US" dirty="0"/>
              <a:t>A model with high bias is helpful when the bias matches the true but unknown underlying mapping function for the predictive modeling problem. </a:t>
            </a:r>
          </a:p>
          <a:p>
            <a:pPr lvl="1"/>
            <a:r>
              <a:rPr lang="en-US" dirty="0"/>
              <a:t>Still, such models are only effective if the bias matches the underlying relationship.</a:t>
            </a:r>
          </a:p>
          <a:p>
            <a:pPr lvl="1"/>
            <a:endParaRPr lang="en-US" dirty="0"/>
          </a:p>
          <a:p>
            <a:r>
              <a:rPr lang="en-US" dirty="0"/>
              <a:t>Linear model – strong assumptions and high bias</a:t>
            </a:r>
          </a:p>
          <a:p>
            <a:pPr lvl="1"/>
            <a:r>
              <a:rPr lang="en-US" dirty="0"/>
              <a:t>Easy to understand, quick to calculate/compute</a:t>
            </a:r>
          </a:p>
          <a:p>
            <a:pPr lvl="1"/>
            <a:r>
              <a:rPr lang="en-US" dirty="0"/>
              <a:t>Less flexible and low predictive performance on complex problems that do not match underlying simplifying assumptions BUT, if the underlying relationship is, in fact, linear, it will capture the mapping well. </a:t>
            </a:r>
          </a:p>
          <a:p>
            <a:pPr lvl="1"/>
            <a:r>
              <a:rPr lang="en-US" dirty="0"/>
              <a:t>This is also why we often spend a lot of time exploring and hypothesizing about the underlying relationship when using highly biased models. </a:t>
            </a:r>
          </a:p>
          <a:p>
            <a:pPr marL="457189" lvl="1" indent="0">
              <a:buNone/>
            </a:pPr>
            <a:endParaRPr lang="en-US" dirty="0"/>
          </a:p>
          <a:p>
            <a:endParaRPr lang="en-US" dirty="0"/>
          </a:p>
        </p:txBody>
      </p:sp>
      <p:sp>
        <p:nvSpPr>
          <p:cNvPr id="4" name="Slide Number Placeholder 3">
            <a:extLst>
              <a:ext uri="{FF2B5EF4-FFF2-40B4-BE49-F238E27FC236}">
                <a16:creationId xmlns:a16="http://schemas.microsoft.com/office/drawing/2014/main" id="{EE2B9515-E52D-4726-AAD3-82962CFC0E39}"/>
              </a:ext>
            </a:extLst>
          </p:cNvPr>
          <p:cNvSpPr>
            <a:spLocks noGrp="1"/>
          </p:cNvSpPr>
          <p:nvPr>
            <p:ph type="sldNum" sz="quarter" idx="12"/>
          </p:nvPr>
        </p:nvSpPr>
        <p:spPr/>
        <p:txBody>
          <a:bodyPr/>
          <a:lstStyle/>
          <a:p>
            <a:fld id="{179A9A4E-4C82-4D44-9372-C31BB3818094}" type="slidenum">
              <a:rPr lang="en-US" smtClean="0"/>
              <a:pPr/>
              <a:t>31</a:t>
            </a:fld>
            <a:endParaRPr lang="en-US" dirty="0"/>
          </a:p>
        </p:txBody>
      </p:sp>
    </p:spTree>
    <p:extLst>
      <p:ext uri="{BB962C8B-B14F-4D97-AF65-F5344CB8AC3E}">
        <p14:creationId xmlns:p14="http://schemas.microsoft.com/office/powerpoint/2010/main" val="39404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7A19-3F5F-4E2C-A930-5332577D9AE3}"/>
              </a:ext>
            </a:extLst>
          </p:cNvPr>
          <p:cNvSpPr>
            <a:spLocks noGrp="1"/>
          </p:cNvSpPr>
          <p:nvPr>
            <p:ph type="title"/>
          </p:nvPr>
        </p:nvSpPr>
        <p:spPr/>
        <p:txBody>
          <a:bodyPr/>
          <a:lstStyle/>
          <a:p>
            <a:r>
              <a:rPr lang="en-US" dirty="0"/>
              <a:t>Variance Error</a:t>
            </a:r>
          </a:p>
        </p:txBody>
      </p:sp>
      <p:sp>
        <p:nvSpPr>
          <p:cNvPr id="3" name="Content Placeholder 2">
            <a:extLst>
              <a:ext uri="{FF2B5EF4-FFF2-40B4-BE49-F238E27FC236}">
                <a16:creationId xmlns:a16="http://schemas.microsoft.com/office/drawing/2014/main" id="{AC9C141A-BF13-4D06-8800-E52C75029DCE}"/>
              </a:ext>
            </a:extLst>
          </p:cNvPr>
          <p:cNvSpPr>
            <a:spLocks noGrp="1"/>
          </p:cNvSpPr>
          <p:nvPr>
            <p:ph idx="1"/>
          </p:nvPr>
        </p:nvSpPr>
        <p:spPr/>
        <p:txBody>
          <a:bodyPr>
            <a:normAutofit fontScale="77500" lnSpcReduction="20000"/>
          </a:bodyPr>
          <a:lstStyle/>
          <a:p>
            <a:r>
              <a:rPr lang="en-US" sz="3200" dirty="0"/>
              <a:t>This is the amount/magnitude of change in predictions if different training data is used. </a:t>
            </a:r>
          </a:p>
          <a:p>
            <a:pPr lvl="1"/>
            <a:r>
              <a:rPr lang="en-US" dirty="0"/>
              <a:t>Low Variance: Changes in training data only result in small changes in prediction(s)</a:t>
            </a:r>
          </a:p>
          <a:p>
            <a:pPr lvl="1"/>
            <a:r>
              <a:rPr lang="en-US" dirty="0"/>
              <a:t>High Variance: Changes in training data result in large changes in prediction(s) </a:t>
            </a:r>
          </a:p>
          <a:p>
            <a:pPr lvl="1"/>
            <a:endParaRPr lang="en-US" dirty="0"/>
          </a:p>
          <a:p>
            <a:r>
              <a:rPr lang="en-US" sz="2667" dirty="0"/>
              <a:t>Examples of low-variance machine learning algorithms include: </a:t>
            </a:r>
          </a:p>
          <a:p>
            <a:pPr lvl="1"/>
            <a:r>
              <a:rPr lang="en-US" sz="2267" dirty="0"/>
              <a:t>Linear Regression, Linear Discriminant Analysis and Logistic Regression.</a:t>
            </a:r>
          </a:p>
          <a:p>
            <a:pPr lvl="1"/>
            <a:endParaRPr lang="en-US" sz="2267" dirty="0"/>
          </a:p>
          <a:p>
            <a:r>
              <a:rPr lang="en-US" sz="2667" dirty="0"/>
              <a:t>Examples of high-variance machine learning algorithms include:</a:t>
            </a:r>
          </a:p>
          <a:p>
            <a:pPr lvl="1"/>
            <a:r>
              <a:rPr lang="en-US" sz="2267" dirty="0"/>
              <a:t>Decision Trees, k-Nearest Neighbors, and Support Vector Machines.</a:t>
            </a:r>
          </a:p>
          <a:p>
            <a:pPr lvl="1"/>
            <a:endParaRPr lang="en-US" sz="2267" dirty="0"/>
          </a:p>
          <a:p>
            <a:r>
              <a:rPr lang="en-US" sz="2667" dirty="0"/>
              <a:t>High variance models will perfectly match the relationship between input and target in the training data but will often predict new data poorly.</a:t>
            </a:r>
          </a:p>
          <a:p>
            <a:pPr lvl="1"/>
            <a:r>
              <a:rPr lang="en-US" sz="2267" dirty="0"/>
              <a:t>We address this by limiting the model’s ability to fit the data (i.e., pruning in decision trees) or utilizing ensemble techniques such as boosting and bagging.</a:t>
            </a:r>
          </a:p>
        </p:txBody>
      </p:sp>
      <p:sp>
        <p:nvSpPr>
          <p:cNvPr id="4" name="Slide Number Placeholder 3">
            <a:extLst>
              <a:ext uri="{FF2B5EF4-FFF2-40B4-BE49-F238E27FC236}">
                <a16:creationId xmlns:a16="http://schemas.microsoft.com/office/drawing/2014/main" id="{FABBFC2C-C576-4A26-A054-016F54124B0E}"/>
              </a:ext>
            </a:extLst>
          </p:cNvPr>
          <p:cNvSpPr>
            <a:spLocks noGrp="1"/>
          </p:cNvSpPr>
          <p:nvPr>
            <p:ph type="sldNum" sz="quarter" idx="12"/>
          </p:nvPr>
        </p:nvSpPr>
        <p:spPr/>
        <p:txBody>
          <a:bodyPr/>
          <a:lstStyle/>
          <a:p>
            <a:fld id="{179A9A4E-4C82-4D44-9372-C31BB3818094}" type="slidenum">
              <a:rPr lang="en-US" smtClean="0"/>
              <a:pPr/>
              <a:t>32</a:t>
            </a:fld>
            <a:endParaRPr lang="en-US" dirty="0"/>
          </a:p>
        </p:txBody>
      </p:sp>
    </p:spTree>
    <p:extLst>
      <p:ext uri="{BB962C8B-B14F-4D97-AF65-F5344CB8AC3E}">
        <p14:creationId xmlns:p14="http://schemas.microsoft.com/office/powerpoint/2010/main" val="1862727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78A61-9AED-40E0-A730-01C6AD34D6BB}"/>
              </a:ext>
            </a:extLst>
          </p:cNvPr>
          <p:cNvSpPr>
            <a:spLocks noGrp="1"/>
          </p:cNvSpPr>
          <p:nvPr>
            <p:ph type="title"/>
          </p:nvPr>
        </p:nvSpPr>
        <p:spPr/>
        <p:txBody>
          <a:bodyPr/>
          <a:lstStyle/>
          <a:p>
            <a:r>
              <a:rPr lang="en-US" dirty="0"/>
              <a:t>The Error ‘dilemma’…</a:t>
            </a:r>
          </a:p>
        </p:txBody>
      </p:sp>
      <p:sp>
        <p:nvSpPr>
          <p:cNvPr id="4" name="Slide Number Placeholder 3">
            <a:extLst>
              <a:ext uri="{FF2B5EF4-FFF2-40B4-BE49-F238E27FC236}">
                <a16:creationId xmlns:a16="http://schemas.microsoft.com/office/drawing/2014/main" id="{D6179374-0815-4F7A-A12F-627EA32E9D6B}"/>
              </a:ext>
            </a:extLst>
          </p:cNvPr>
          <p:cNvSpPr>
            <a:spLocks noGrp="1"/>
          </p:cNvSpPr>
          <p:nvPr>
            <p:ph type="sldNum" sz="quarter" idx="12"/>
          </p:nvPr>
        </p:nvSpPr>
        <p:spPr/>
        <p:txBody>
          <a:bodyPr/>
          <a:lstStyle/>
          <a:p>
            <a:fld id="{179A9A4E-4C82-4D44-9372-C31BB3818094}" type="slidenum">
              <a:rPr lang="en-US" smtClean="0"/>
              <a:pPr/>
              <a:t>33</a:t>
            </a:fld>
            <a:endParaRPr lang="en-US" dirty="0"/>
          </a:p>
        </p:txBody>
      </p:sp>
      <p:pic>
        <p:nvPicPr>
          <p:cNvPr id="2050" name="Picture 2">
            <a:extLst>
              <a:ext uri="{FF2B5EF4-FFF2-40B4-BE49-F238E27FC236}">
                <a16:creationId xmlns:a16="http://schemas.microsoft.com/office/drawing/2014/main" id="{2C959B2B-E7BC-43FB-98D3-9060C33EA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3400" y="1546226"/>
            <a:ext cx="6248400" cy="39243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01F6575-BF75-4A72-9FD6-0044BB96CED7}"/>
              </a:ext>
            </a:extLst>
          </p:cNvPr>
          <p:cNvSpPr txBox="1"/>
          <p:nvPr/>
        </p:nvSpPr>
        <p:spPr>
          <a:xfrm>
            <a:off x="211016" y="1546225"/>
            <a:ext cx="5410200" cy="3416320"/>
          </a:xfrm>
          <a:prstGeom prst="rect">
            <a:avLst/>
          </a:prstGeom>
          <a:noFill/>
        </p:spPr>
        <p:txBody>
          <a:bodyPr wrap="square">
            <a:spAutoFit/>
          </a:bodyPr>
          <a:lstStyle/>
          <a:p>
            <a:pPr algn="l" fontAlgn="base"/>
            <a:r>
              <a:rPr lang="en-US" sz="2400" dirty="0">
                <a:solidFill>
                  <a:srgbClr val="555555"/>
                </a:solidFill>
                <a:latin typeface="Helvetica Neue"/>
              </a:rPr>
              <a:t>There is no escaping the relationship between bias and variance in machine learning.</a:t>
            </a:r>
          </a:p>
          <a:p>
            <a:pPr algn="l" fontAlgn="base"/>
            <a:endParaRPr lang="en-US" sz="2400" dirty="0">
              <a:solidFill>
                <a:srgbClr val="555555"/>
              </a:solidFill>
              <a:latin typeface="Helvetica Neue"/>
            </a:endParaRPr>
          </a:p>
          <a:p>
            <a:pPr lvl="1">
              <a:buFont typeface="Arial" panose="020B0604020202020204" pitchFamily="34" charset="0"/>
              <a:buChar char="•"/>
            </a:pPr>
            <a:r>
              <a:rPr lang="en-US" sz="2400" dirty="0">
                <a:solidFill>
                  <a:srgbClr val="555555"/>
                </a:solidFill>
                <a:latin typeface="Helvetica Neue"/>
              </a:rPr>
              <a:t>Increasing the bias will decrease the variance.</a:t>
            </a:r>
          </a:p>
          <a:p>
            <a:pPr lvl="1">
              <a:buFont typeface="Arial" panose="020B0604020202020204" pitchFamily="34" charset="0"/>
              <a:buChar char="•"/>
            </a:pPr>
            <a:endParaRPr lang="en-US" sz="2400" dirty="0">
              <a:solidFill>
                <a:srgbClr val="555555"/>
              </a:solidFill>
              <a:latin typeface="Helvetica Neue"/>
            </a:endParaRPr>
          </a:p>
          <a:p>
            <a:pPr lvl="1">
              <a:buFont typeface="Arial" panose="020B0604020202020204" pitchFamily="34" charset="0"/>
              <a:buChar char="•"/>
            </a:pPr>
            <a:r>
              <a:rPr lang="en-US" sz="2400" dirty="0">
                <a:solidFill>
                  <a:srgbClr val="555555"/>
                </a:solidFill>
                <a:latin typeface="Helvetica Neue"/>
              </a:rPr>
              <a:t>Increasing the variance will decrease the bias.</a:t>
            </a:r>
          </a:p>
        </p:txBody>
      </p:sp>
    </p:spTree>
    <p:extLst>
      <p:ext uri="{BB962C8B-B14F-4D97-AF65-F5344CB8AC3E}">
        <p14:creationId xmlns:p14="http://schemas.microsoft.com/office/powerpoint/2010/main" val="2995870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9F764-AB84-4C63-8EC8-86A51D858298}"/>
              </a:ext>
            </a:extLst>
          </p:cNvPr>
          <p:cNvSpPr>
            <a:spLocks noGrp="1"/>
          </p:cNvSpPr>
          <p:nvPr>
            <p:ph type="title"/>
          </p:nvPr>
        </p:nvSpPr>
        <p:spPr/>
        <p:txBody>
          <a:bodyPr/>
          <a:lstStyle/>
          <a:p>
            <a:r>
              <a:rPr lang="en-US" dirty="0"/>
              <a:t>Learning Curves</a:t>
            </a:r>
          </a:p>
        </p:txBody>
      </p:sp>
      <p:sp>
        <p:nvSpPr>
          <p:cNvPr id="3" name="Content Placeholder 2">
            <a:extLst>
              <a:ext uri="{FF2B5EF4-FFF2-40B4-BE49-F238E27FC236}">
                <a16:creationId xmlns:a16="http://schemas.microsoft.com/office/drawing/2014/main" id="{37EBEBC5-9696-4F2E-B4F9-99D5E9719BDA}"/>
              </a:ext>
            </a:extLst>
          </p:cNvPr>
          <p:cNvSpPr>
            <a:spLocks noGrp="1"/>
          </p:cNvSpPr>
          <p:nvPr>
            <p:ph idx="1"/>
          </p:nvPr>
        </p:nvSpPr>
        <p:spPr/>
        <p:txBody>
          <a:bodyPr/>
          <a:lstStyle/>
          <a:p>
            <a:r>
              <a:rPr lang="en-US" dirty="0"/>
              <a:t>Overfitting: </a:t>
            </a:r>
          </a:p>
          <a:p>
            <a:pPr lvl="1"/>
            <a:r>
              <a:rPr lang="en-US" dirty="0"/>
              <a:t>Models perform well on training data </a:t>
            </a:r>
            <a:br>
              <a:rPr lang="en-US" dirty="0"/>
            </a:br>
            <a:r>
              <a:rPr lang="en-US" dirty="0"/>
              <a:t>but not on the test data</a:t>
            </a:r>
          </a:p>
          <a:p>
            <a:pPr lvl="2"/>
            <a:r>
              <a:rPr lang="en-US" dirty="0"/>
              <a:t>Solution: Introduce Bias</a:t>
            </a:r>
          </a:p>
          <a:p>
            <a:endParaRPr lang="en-US" dirty="0"/>
          </a:p>
          <a:p>
            <a:endParaRPr lang="en-US" dirty="0"/>
          </a:p>
          <a:p>
            <a:endParaRPr lang="en-US" dirty="0"/>
          </a:p>
          <a:p>
            <a:r>
              <a:rPr lang="en-US" dirty="0"/>
              <a:t>Underfitting: </a:t>
            </a:r>
          </a:p>
          <a:p>
            <a:pPr lvl="1"/>
            <a:r>
              <a:rPr lang="en-US" dirty="0"/>
              <a:t>Models perform worse on both</a:t>
            </a:r>
          </a:p>
          <a:p>
            <a:pPr lvl="2"/>
            <a:r>
              <a:rPr lang="en-US" dirty="0"/>
              <a:t>Solution: Reduce Bias</a:t>
            </a:r>
          </a:p>
        </p:txBody>
      </p:sp>
      <p:pic>
        <p:nvPicPr>
          <p:cNvPr id="5" name="Picture 4">
            <a:extLst>
              <a:ext uri="{FF2B5EF4-FFF2-40B4-BE49-F238E27FC236}">
                <a16:creationId xmlns:a16="http://schemas.microsoft.com/office/drawing/2014/main" id="{B820475A-3AC6-A113-CF5E-EA6750270215}"/>
              </a:ext>
            </a:extLst>
          </p:cNvPr>
          <p:cNvPicPr>
            <a:picLocks noChangeAspect="1"/>
          </p:cNvPicPr>
          <p:nvPr/>
        </p:nvPicPr>
        <p:blipFill>
          <a:blip r:embed="rId2"/>
          <a:stretch>
            <a:fillRect/>
          </a:stretch>
        </p:blipFill>
        <p:spPr>
          <a:xfrm>
            <a:off x="7047714" y="1612972"/>
            <a:ext cx="3424763" cy="4776643"/>
          </a:xfrm>
          <a:prstGeom prst="rect">
            <a:avLst/>
          </a:prstGeom>
        </p:spPr>
      </p:pic>
      <p:sp>
        <p:nvSpPr>
          <p:cNvPr id="4" name="Slide Number Placeholder 3">
            <a:extLst>
              <a:ext uri="{FF2B5EF4-FFF2-40B4-BE49-F238E27FC236}">
                <a16:creationId xmlns:a16="http://schemas.microsoft.com/office/drawing/2014/main" id="{12A8A2E1-EC1F-9A26-501E-0F8E4815408C}"/>
              </a:ext>
            </a:extLst>
          </p:cNvPr>
          <p:cNvSpPr>
            <a:spLocks noGrp="1"/>
          </p:cNvSpPr>
          <p:nvPr>
            <p:ph type="sldNum" sz="quarter" idx="12"/>
          </p:nvPr>
        </p:nvSpPr>
        <p:spPr/>
        <p:txBody>
          <a:bodyPr/>
          <a:lstStyle/>
          <a:p>
            <a:fld id="{2E188B3D-B29F-49B8-BD5E-2984147FD125}" type="slidenum">
              <a:rPr lang="en-US" smtClean="0"/>
              <a:t>34</a:t>
            </a:fld>
            <a:endParaRPr lang="en-US"/>
          </a:p>
        </p:txBody>
      </p:sp>
    </p:spTree>
    <p:extLst>
      <p:ext uri="{BB962C8B-B14F-4D97-AF65-F5344CB8AC3E}">
        <p14:creationId xmlns:p14="http://schemas.microsoft.com/office/powerpoint/2010/main" val="7642811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43B04-74FB-4C8C-9821-F4AFC76A22F6}"/>
              </a:ext>
            </a:extLst>
          </p:cNvPr>
          <p:cNvSpPr>
            <a:spLocks noGrp="1"/>
          </p:cNvSpPr>
          <p:nvPr>
            <p:ph type="title"/>
          </p:nvPr>
        </p:nvSpPr>
        <p:spPr/>
        <p:txBody>
          <a:bodyPr/>
          <a:lstStyle/>
          <a:p>
            <a:r>
              <a:rPr lang="en-US" dirty="0"/>
              <a:t>A problem of large linear models</a:t>
            </a:r>
          </a:p>
        </p:txBody>
      </p:sp>
      <p:sp>
        <p:nvSpPr>
          <p:cNvPr id="3" name="Content Placeholder 2">
            <a:extLst>
              <a:ext uri="{FF2B5EF4-FFF2-40B4-BE49-F238E27FC236}">
                <a16:creationId xmlns:a16="http://schemas.microsoft.com/office/drawing/2014/main" id="{0E971353-5371-B758-C5D8-B0C3BAE19827}"/>
              </a:ext>
            </a:extLst>
          </p:cNvPr>
          <p:cNvSpPr>
            <a:spLocks noGrp="1"/>
          </p:cNvSpPr>
          <p:nvPr>
            <p:ph idx="1"/>
          </p:nvPr>
        </p:nvSpPr>
        <p:spPr/>
        <p:txBody>
          <a:bodyPr/>
          <a:lstStyle/>
          <a:p>
            <a:r>
              <a:rPr lang="en-US" dirty="0"/>
              <a:t>A problem with linear regression is that the model’s estimated coefficients can become large, making the model sensitive to inputs and possibly unstable. </a:t>
            </a:r>
          </a:p>
          <a:p>
            <a:r>
              <a:rPr lang="en-US" dirty="0"/>
              <a:t>One approach to addressing the stability of regression models is to change the loss function to include additional costs for a model that has large coefficients. Linear regression models that use these modified loss functions during training are referred to collectively as penalized linear regression – and the technique is called ‘regularization’.</a:t>
            </a:r>
          </a:p>
        </p:txBody>
      </p:sp>
      <p:sp>
        <p:nvSpPr>
          <p:cNvPr id="4" name="Slide Number Placeholder 3">
            <a:extLst>
              <a:ext uri="{FF2B5EF4-FFF2-40B4-BE49-F238E27FC236}">
                <a16:creationId xmlns:a16="http://schemas.microsoft.com/office/drawing/2014/main" id="{5408F941-5C9E-7698-E58F-D7085D5402CC}"/>
              </a:ext>
            </a:extLst>
          </p:cNvPr>
          <p:cNvSpPr>
            <a:spLocks noGrp="1"/>
          </p:cNvSpPr>
          <p:nvPr>
            <p:ph type="sldNum" sz="quarter" idx="12"/>
          </p:nvPr>
        </p:nvSpPr>
        <p:spPr/>
        <p:txBody>
          <a:bodyPr/>
          <a:lstStyle/>
          <a:p>
            <a:fld id="{2E188B3D-B29F-49B8-BD5E-2984147FD125}" type="slidenum">
              <a:rPr lang="en-US" smtClean="0"/>
              <a:t>35</a:t>
            </a:fld>
            <a:endParaRPr lang="en-US"/>
          </a:p>
        </p:txBody>
      </p:sp>
    </p:spTree>
    <p:extLst>
      <p:ext uri="{BB962C8B-B14F-4D97-AF65-F5344CB8AC3E}">
        <p14:creationId xmlns:p14="http://schemas.microsoft.com/office/powerpoint/2010/main" val="28299824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152D1-A9FA-9ABD-BC03-D874E01AD26D}"/>
              </a:ext>
            </a:extLst>
          </p:cNvPr>
          <p:cNvSpPr>
            <a:spLocks noGrp="1"/>
          </p:cNvSpPr>
          <p:nvPr>
            <p:ph type="title"/>
          </p:nvPr>
        </p:nvSpPr>
        <p:spPr>
          <a:xfrm>
            <a:off x="-54099" y="-288061"/>
            <a:ext cx="10515600" cy="1325563"/>
          </a:xfrm>
        </p:spPr>
        <p:txBody>
          <a:bodyPr/>
          <a:lstStyle/>
          <a:p>
            <a:r>
              <a:rPr lang="en-US" dirty="0"/>
              <a:t>Recall from last class</a:t>
            </a:r>
          </a:p>
        </p:txBody>
      </p:sp>
      <p:sp>
        <p:nvSpPr>
          <p:cNvPr id="4" name="Slide Number Placeholder 3">
            <a:extLst>
              <a:ext uri="{FF2B5EF4-FFF2-40B4-BE49-F238E27FC236}">
                <a16:creationId xmlns:a16="http://schemas.microsoft.com/office/drawing/2014/main" id="{2A4DE49A-5E9E-6090-B723-2F120B509E0A}"/>
              </a:ext>
            </a:extLst>
          </p:cNvPr>
          <p:cNvSpPr>
            <a:spLocks noGrp="1"/>
          </p:cNvSpPr>
          <p:nvPr>
            <p:ph type="sldNum" sz="quarter" idx="12"/>
          </p:nvPr>
        </p:nvSpPr>
        <p:spPr/>
        <p:txBody>
          <a:bodyPr/>
          <a:lstStyle/>
          <a:p>
            <a:fld id="{2E188B3D-B29F-49B8-BD5E-2984147FD125}" type="slidenum">
              <a:rPr lang="en-US" smtClean="0"/>
              <a:t>36</a:t>
            </a:fld>
            <a:endParaRPr lang="en-US"/>
          </a:p>
        </p:txBody>
      </p:sp>
      <p:grpSp>
        <p:nvGrpSpPr>
          <p:cNvPr id="10" name="Group 9">
            <a:extLst>
              <a:ext uri="{FF2B5EF4-FFF2-40B4-BE49-F238E27FC236}">
                <a16:creationId xmlns:a16="http://schemas.microsoft.com/office/drawing/2014/main" id="{E2A9C1F3-4D6D-6A65-6FB2-5FFF1BF10D04}"/>
              </a:ext>
            </a:extLst>
          </p:cNvPr>
          <p:cNvGrpSpPr/>
          <p:nvPr/>
        </p:nvGrpSpPr>
        <p:grpSpPr>
          <a:xfrm>
            <a:off x="167227" y="1148291"/>
            <a:ext cx="4790040" cy="3045543"/>
            <a:chOff x="2715874" y="1301049"/>
            <a:chExt cx="7252311" cy="4572000"/>
          </a:xfrm>
        </p:grpSpPr>
        <p:pic>
          <p:nvPicPr>
            <p:cNvPr id="6" name="Picture 5">
              <a:extLst>
                <a:ext uri="{FF2B5EF4-FFF2-40B4-BE49-F238E27FC236}">
                  <a16:creationId xmlns:a16="http://schemas.microsoft.com/office/drawing/2014/main" id="{A822DD75-4E1B-1F49-E739-9EFF8A886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874" y="1301049"/>
              <a:ext cx="7252311" cy="4572000"/>
            </a:xfrm>
            <a:prstGeom prst="rect">
              <a:avLst/>
            </a:prstGeom>
          </p:spPr>
        </p:pic>
        <p:pic>
          <p:nvPicPr>
            <p:cNvPr id="7" name="Picture 6">
              <a:extLst>
                <a:ext uri="{FF2B5EF4-FFF2-40B4-BE49-F238E27FC236}">
                  <a16:creationId xmlns:a16="http://schemas.microsoft.com/office/drawing/2014/main" id="{A483D546-8124-D2D4-4C8F-803FD5F9B0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5874" y="1301049"/>
              <a:ext cx="7252311" cy="4572000"/>
            </a:xfrm>
            <a:prstGeom prst="rect">
              <a:avLst/>
            </a:prstGeom>
          </p:spPr>
        </p:pic>
        <p:sp>
          <p:nvSpPr>
            <p:cNvPr id="9" name="Rectangle 8">
              <a:extLst>
                <a:ext uri="{FF2B5EF4-FFF2-40B4-BE49-F238E27FC236}">
                  <a16:creationId xmlns:a16="http://schemas.microsoft.com/office/drawing/2014/main" id="{61413AD4-C1E0-2D45-E641-65E5BE5D4A9E}"/>
                </a:ext>
              </a:extLst>
            </p:cNvPr>
            <p:cNvSpPr/>
            <p:nvPr/>
          </p:nvSpPr>
          <p:spPr>
            <a:xfrm>
              <a:off x="4782709" y="1618831"/>
              <a:ext cx="2818592" cy="338554"/>
            </a:xfrm>
            <a:prstGeom prst="rect">
              <a:avLst/>
            </a:prstGeom>
          </p:spPr>
          <p:txBody>
            <a:bodyPr wrap="none">
              <a:spAutoFit/>
            </a:bodyPr>
            <a:lstStyle/>
            <a:p>
              <a:r>
                <a:rPr lang="en-US" sz="1600" dirty="0"/>
                <a:t>Y=24.4+3.66x-0.058x</a:t>
              </a:r>
              <a:r>
                <a:rPr lang="en-US" sz="1600" baseline="30000" dirty="0"/>
                <a:t>2</a:t>
              </a:r>
              <a:r>
                <a:rPr lang="en-US" sz="1600" dirty="0"/>
                <a:t>+0.0003x</a:t>
              </a:r>
              <a:r>
                <a:rPr lang="en-US" sz="1600" baseline="30000" dirty="0"/>
                <a:t>3</a:t>
              </a:r>
            </a:p>
          </p:txBody>
        </p:sp>
      </p:grpSp>
      <p:grpSp>
        <p:nvGrpSpPr>
          <p:cNvPr id="15" name="Group 14">
            <a:extLst>
              <a:ext uri="{FF2B5EF4-FFF2-40B4-BE49-F238E27FC236}">
                <a16:creationId xmlns:a16="http://schemas.microsoft.com/office/drawing/2014/main" id="{C7206598-0415-101F-F887-B5CA4C776BCC}"/>
              </a:ext>
            </a:extLst>
          </p:cNvPr>
          <p:cNvGrpSpPr/>
          <p:nvPr/>
        </p:nvGrpSpPr>
        <p:grpSpPr>
          <a:xfrm>
            <a:off x="5784024" y="1148291"/>
            <a:ext cx="4773728" cy="3057837"/>
            <a:chOff x="2715874" y="1301049"/>
            <a:chExt cx="7252311" cy="4572000"/>
          </a:xfrm>
        </p:grpSpPr>
        <p:pic>
          <p:nvPicPr>
            <p:cNvPr id="11" name="Picture 10">
              <a:extLst>
                <a:ext uri="{FF2B5EF4-FFF2-40B4-BE49-F238E27FC236}">
                  <a16:creationId xmlns:a16="http://schemas.microsoft.com/office/drawing/2014/main" id="{A011AB03-C9F8-F79D-3EF5-1ABECCC852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874" y="1301049"/>
              <a:ext cx="7252311" cy="4572000"/>
            </a:xfrm>
            <a:prstGeom prst="rect">
              <a:avLst/>
            </a:prstGeom>
          </p:spPr>
        </p:pic>
        <p:pic>
          <p:nvPicPr>
            <p:cNvPr id="12" name="Picture 11">
              <a:extLst>
                <a:ext uri="{FF2B5EF4-FFF2-40B4-BE49-F238E27FC236}">
                  <a16:creationId xmlns:a16="http://schemas.microsoft.com/office/drawing/2014/main" id="{5D44853D-A81D-F13C-C009-84C3FEC510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5874" y="1301049"/>
              <a:ext cx="7252311" cy="4572000"/>
            </a:xfrm>
            <a:prstGeom prst="rect">
              <a:avLst/>
            </a:prstGeom>
          </p:spPr>
        </p:pic>
        <p:sp>
          <p:nvSpPr>
            <p:cNvPr id="14" name="Rectangle 13">
              <a:extLst>
                <a:ext uri="{FF2B5EF4-FFF2-40B4-BE49-F238E27FC236}">
                  <a16:creationId xmlns:a16="http://schemas.microsoft.com/office/drawing/2014/main" id="{51D134E4-38CC-A23F-A03E-FA47C4FCE3E8}"/>
                </a:ext>
              </a:extLst>
            </p:cNvPr>
            <p:cNvSpPr/>
            <p:nvPr/>
          </p:nvSpPr>
          <p:spPr>
            <a:xfrm>
              <a:off x="3013638" y="1608505"/>
              <a:ext cx="6713308" cy="782305"/>
            </a:xfrm>
            <a:prstGeom prst="rect">
              <a:avLst/>
            </a:prstGeom>
          </p:spPr>
          <p:txBody>
            <a:bodyPr wrap="square">
              <a:spAutoFit/>
            </a:bodyPr>
            <a:lstStyle/>
            <a:p>
              <a:pPr algn="r"/>
              <a:r>
                <a:rPr lang="en-US" sz="1400" dirty="0"/>
                <a:t>Y=11490-4490.9x</a:t>
              </a:r>
              <a:r>
                <a:rPr lang="el-GR" sz="1400" dirty="0"/>
                <a:t> </a:t>
              </a:r>
              <a:r>
                <a:rPr lang="en-US" sz="1400" dirty="0"/>
                <a:t>+777.3x</a:t>
              </a:r>
              <a:r>
                <a:rPr lang="en-US" sz="1400" baseline="30000" dirty="0"/>
                <a:t>2</a:t>
              </a:r>
              <a:r>
                <a:rPr lang="en-US" sz="1400" dirty="0"/>
                <a:t>-78.1x</a:t>
              </a:r>
              <a:r>
                <a:rPr lang="en-US" sz="1400" baseline="30000" dirty="0"/>
                <a:t>3</a:t>
              </a:r>
              <a:r>
                <a:rPr lang="en-US" sz="1400" dirty="0"/>
                <a:t>+</a:t>
              </a:r>
              <a:r>
                <a:rPr lang="el-GR" sz="1400" dirty="0"/>
                <a:t> </a:t>
              </a:r>
              <a:r>
                <a:rPr lang="en-US" sz="1400" dirty="0"/>
                <a:t>5.1x</a:t>
              </a:r>
              <a:r>
                <a:rPr lang="en-US" sz="1400" baseline="30000" dirty="0"/>
                <a:t>4</a:t>
              </a:r>
              <a:r>
                <a:rPr lang="en-US" sz="1400" dirty="0"/>
                <a:t>-0.29x</a:t>
              </a:r>
              <a:r>
                <a:rPr lang="en-US" sz="1400" baseline="30000" dirty="0"/>
                <a:t>5</a:t>
              </a:r>
              <a:r>
                <a:rPr lang="en-US" sz="1400" dirty="0"/>
                <a:t>+</a:t>
              </a:r>
              <a:r>
                <a:rPr lang="el-GR" sz="1400" dirty="0"/>
                <a:t> </a:t>
              </a:r>
              <a:r>
                <a:rPr lang="en-US" sz="1400" dirty="0"/>
                <a:t>0.007x</a:t>
              </a:r>
              <a:r>
                <a:rPr lang="en-US" sz="1400" baseline="30000" dirty="0"/>
                <a:t>6</a:t>
              </a:r>
              <a:r>
                <a:rPr lang="en-US" sz="1400" dirty="0"/>
                <a:t>-0.00017x</a:t>
              </a:r>
              <a:r>
                <a:rPr lang="en-US" sz="1400" baseline="30000" dirty="0"/>
                <a:t>7</a:t>
              </a:r>
              <a:r>
                <a:rPr lang="en-US" sz="1400" dirty="0"/>
                <a:t>+</a:t>
              </a:r>
              <a:r>
                <a:rPr lang="el-GR" sz="1400" dirty="0"/>
                <a:t> </a:t>
              </a:r>
              <a:r>
                <a:rPr lang="en-US" sz="1400" dirty="0"/>
                <a:t>2.7*10</a:t>
              </a:r>
              <a:r>
                <a:rPr lang="en-US" sz="1400" baseline="30000" dirty="0"/>
                <a:t>-6</a:t>
              </a:r>
              <a:r>
                <a:rPr lang="en-US" sz="1400" dirty="0"/>
                <a:t>x</a:t>
              </a:r>
              <a:r>
                <a:rPr lang="en-US" sz="1400" baseline="30000" dirty="0"/>
                <a:t>8</a:t>
              </a:r>
              <a:r>
                <a:rPr lang="en-US" sz="1400" dirty="0"/>
                <a:t>-3.12*10</a:t>
              </a:r>
              <a:r>
                <a:rPr lang="en-US" sz="1400" baseline="30000" dirty="0"/>
                <a:t>-8</a:t>
              </a:r>
              <a:r>
                <a:rPr lang="en-US" sz="1400" dirty="0"/>
                <a:t>x</a:t>
              </a:r>
              <a:r>
                <a:rPr lang="en-US" sz="1400" baseline="30000" dirty="0"/>
                <a:t>9</a:t>
              </a:r>
              <a:r>
                <a:rPr lang="en-US" sz="1400" dirty="0"/>
                <a:t>+ … -1.97*10</a:t>
              </a:r>
              <a:r>
                <a:rPr lang="en-US" sz="1400" baseline="30000" dirty="0"/>
                <a:t>-24</a:t>
              </a:r>
              <a:r>
                <a:rPr lang="en-US" sz="1400" dirty="0"/>
                <a:t>x</a:t>
              </a:r>
              <a:r>
                <a:rPr lang="en-US" sz="1400" baseline="30000" dirty="0"/>
                <a:t>20</a:t>
              </a:r>
            </a:p>
          </p:txBody>
        </p:sp>
      </p:grpSp>
      <p:sp>
        <p:nvSpPr>
          <p:cNvPr id="17" name="TextBox 16">
            <a:extLst>
              <a:ext uri="{FF2B5EF4-FFF2-40B4-BE49-F238E27FC236}">
                <a16:creationId xmlns:a16="http://schemas.microsoft.com/office/drawing/2014/main" id="{7FABB311-D3F4-18F6-E401-465DBDC01BEC}"/>
              </a:ext>
            </a:extLst>
          </p:cNvPr>
          <p:cNvSpPr txBox="1"/>
          <p:nvPr/>
        </p:nvSpPr>
        <p:spPr>
          <a:xfrm>
            <a:off x="5732276" y="418632"/>
            <a:ext cx="6096000" cy="923330"/>
          </a:xfrm>
          <a:prstGeom prst="rect">
            <a:avLst/>
          </a:prstGeom>
          <a:noFill/>
        </p:spPr>
        <p:txBody>
          <a:bodyPr wrap="square">
            <a:spAutoFit/>
          </a:bodyPr>
          <a:lstStyle/>
          <a:p>
            <a:r>
              <a:rPr lang="en-US" sz="1800" dirty="0"/>
              <a:t>Y=</a:t>
            </a:r>
            <a:r>
              <a:rPr lang="el-GR" sz="1800" dirty="0"/>
              <a:t>β</a:t>
            </a:r>
            <a:r>
              <a:rPr lang="en-US" sz="1800" baseline="-25000" dirty="0"/>
              <a:t>0</a:t>
            </a:r>
            <a:r>
              <a:rPr lang="en-US" sz="1800" dirty="0"/>
              <a:t>+</a:t>
            </a:r>
            <a:r>
              <a:rPr lang="el-GR" sz="1800" dirty="0"/>
              <a:t>β</a:t>
            </a:r>
            <a:r>
              <a:rPr lang="en-US" sz="1800" baseline="-25000" dirty="0"/>
              <a:t>1</a:t>
            </a:r>
            <a:r>
              <a:rPr lang="en-US" sz="1800" dirty="0"/>
              <a:t>x</a:t>
            </a:r>
            <a:r>
              <a:rPr lang="el-GR" sz="1800" dirty="0"/>
              <a:t> </a:t>
            </a:r>
            <a:r>
              <a:rPr lang="en-US" sz="1800" dirty="0"/>
              <a:t>+</a:t>
            </a:r>
            <a:r>
              <a:rPr lang="el-GR" sz="1800" dirty="0"/>
              <a:t>β</a:t>
            </a:r>
            <a:r>
              <a:rPr lang="en-US" sz="1800" baseline="-25000" dirty="0"/>
              <a:t>2</a:t>
            </a:r>
            <a:r>
              <a:rPr lang="en-US" sz="1800" dirty="0"/>
              <a:t>x</a:t>
            </a:r>
            <a:r>
              <a:rPr lang="en-US" sz="1800" baseline="30000" dirty="0"/>
              <a:t>2</a:t>
            </a:r>
            <a:r>
              <a:rPr lang="en-US" sz="1800" dirty="0"/>
              <a:t>+</a:t>
            </a:r>
            <a:r>
              <a:rPr lang="el-GR" sz="1800" dirty="0"/>
              <a:t>β</a:t>
            </a:r>
            <a:r>
              <a:rPr lang="en-US" sz="1800" baseline="-25000" dirty="0"/>
              <a:t>3</a:t>
            </a:r>
            <a:r>
              <a:rPr lang="en-US" sz="1800" dirty="0"/>
              <a:t>x</a:t>
            </a:r>
            <a:r>
              <a:rPr lang="en-US" sz="1800" baseline="30000" dirty="0"/>
              <a:t>3</a:t>
            </a:r>
            <a:r>
              <a:rPr lang="en-US" sz="1800" dirty="0"/>
              <a:t>+</a:t>
            </a:r>
            <a:r>
              <a:rPr lang="el-GR" sz="1800" dirty="0"/>
              <a:t> β</a:t>
            </a:r>
            <a:r>
              <a:rPr lang="en-US" sz="1800" baseline="-25000" dirty="0"/>
              <a:t>4</a:t>
            </a:r>
            <a:r>
              <a:rPr lang="en-US" sz="1800" dirty="0"/>
              <a:t>x</a:t>
            </a:r>
            <a:r>
              <a:rPr lang="en-US" sz="1800" baseline="30000" dirty="0"/>
              <a:t>4</a:t>
            </a:r>
            <a:r>
              <a:rPr lang="en-US" sz="1800" dirty="0"/>
              <a:t>+</a:t>
            </a:r>
            <a:r>
              <a:rPr lang="el-GR" sz="1800" dirty="0"/>
              <a:t>β</a:t>
            </a:r>
            <a:r>
              <a:rPr lang="en-US" sz="1800" baseline="-25000" dirty="0"/>
              <a:t>5</a:t>
            </a:r>
            <a:r>
              <a:rPr lang="en-US" sz="1800" dirty="0"/>
              <a:t>x</a:t>
            </a:r>
            <a:r>
              <a:rPr lang="en-US" sz="1800" baseline="30000" dirty="0"/>
              <a:t>5</a:t>
            </a:r>
            <a:r>
              <a:rPr lang="en-US" sz="1800" dirty="0"/>
              <a:t>+</a:t>
            </a:r>
            <a:r>
              <a:rPr lang="el-GR" sz="1800" dirty="0"/>
              <a:t> β</a:t>
            </a:r>
            <a:r>
              <a:rPr lang="en-US" sz="1800" baseline="-25000" dirty="0"/>
              <a:t>6</a:t>
            </a:r>
            <a:r>
              <a:rPr lang="en-US" sz="1800" dirty="0"/>
              <a:t>x</a:t>
            </a:r>
            <a:r>
              <a:rPr lang="en-US" sz="1800" baseline="30000" dirty="0"/>
              <a:t>6</a:t>
            </a:r>
            <a:r>
              <a:rPr lang="en-US" sz="1800" dirty="0"/>
              <a:t>+</a:t>
            </a:r>
            <a:r>
              <a:rPr lang="el-GR" sz="1800" dirty="0"/>
              <a:t>β</a:t>
            </a:r>
            <a:r>
              <a:rPr lang="en-US" sz="1800" baseline="-25000" dirty="0"/>
              <a:t>7</a:t>
            </a:r>
            <a:r>
              <a:rPr lang="en-US" sz="1800" dirty="0"/>
              <a:t>x</a:t>
            </a:r>
            <a:r>
              <a:rPr lang="en-US" sz="1800" baseline="30000" dirty="0"/>
              <a:t>7</a:t>
            </a:r>
            <a:r>
              <a:rPr lang="en-US" sz="1800" dirty="0"/>
              <a:t>+</a:t>
            </a:r>
            <a:r>
              <a:rPr lang="el-GR" sz="1800" dirty="0"/>
              <a:t> β</a:t>
            </a:r>
            <a:r>
              <a:rPr lang="en-US" sz="1800" baseline="-25000" dirty="0"/>
              <a:t>8</a:t>
            </a:r>
            <a:r>
              <a:rPr lang="en-US" sz="1800" dirty="0"/>
              <a:t>x</a:t>
            </a:r>
            <a:r>
              <a:rPr lang="en-US" sz="1800" baseline="30000" dirty="0"/>
              <a:t>8</a:t>
            </a:r>
            <a:r>
              <a:rPr lang="en-US" sz="1800" dirty="0"/>
              <a:t>+</a:t>
            </a:r>
            <a:r>
              <a:rPr lang="el-GR" sz="1800" dirty="0"/>
              <a:t>β</a:t>
            </a:r>
            <a:r>
              <a:rPr lang="en-US" sz="1800" baseline="-25000" dirty="0"/>
              <a:t>9</a:t>
            </a:r>
            <a:r>
              <a:rPr lang="en-US" sz="1800" dirty="0"/>
              <a:t>x</a:t>
            </a:r>
            <a:r>
              <a:rPr lang="en-US" sz="1800" baseline="30000" dirty="0"/>
              <a:t>9</a:t>
            </a:r>
            <a:r>
              <a:rPr lang="en-US" sz="1800" dirty="0"/>
              <a:t>+</a:t>
            </a:r>
            <a:r>
              <a:rPr lang="el-GR" sz="1800" dirty="0"/>
              <a:t> β</a:t>
            </a:r>
            <a:r>
              <a:rPr lang="en-US" sz="1800" baseline="-25000" dirty="0"/>
              <a:t>10</a:t>
            </a:r>
            <a:r>
              <a:rPr lang="en-US" sz="1800" dirty="0"/>
              <a:t>x</a:t>
            </a:r>
            <a:r>
              <a:rPr lang="en-US" sz="1800" baseline="30000" dirty="0"/>
              <a:t>10</a:t>
            </a:r>
            <a:r>
              <a:rPr lang="en-US" sz="1800" dirty="0"/>
              <a:t>+</a:t>
            </a:r>
            <a:r>
              <a:rPr lang="el-GR" sz="1800" dirty="0"/>
              <a:t>β</a:t>
            </a:r>
            <a:r>
              <a:rPr lang="en-US" sz="1800" baseline="-25000" dirty="0"/>
              <a:t>11</a:t>
            </a:r>
            <a:r>
              <a:rPr lang="en-US" sz="1800" dirty="0"/>
              <a:t>x</a:t>
            </a:r>
            <a:r>
              <a:rPr lang="en-US" sz="1800" baseline="30000" dirty="0"/>
              <a:t>11</a:t>
            </a:r>
            <a:r>
              <a:rPr lang="en-US" sz="1800" dirty="0"/>
              <a:t>+</a:t>
            </a:r>
            <a:r>
              <a:rPr lang="el-GR" sz="1800" dirty="0"/>
              <a:t> β</a:t>
            </a:r>
            <a:r>
              <a:rPr lang="en-US" sz="1800" baseline="-25000" dirty="0"/>
              <a:t>12</a:t>
            </a:r>
            <a:r>
              <a:rPr lang="en-US" sz="1800" dirty="0"/>
              <a:t>x</a:t>
            </a:r>
            <a:r>
              <a:rPr lang="en-US" sz="1800" baseline="30000" dirty="0"/>
              <a:t>12</a:t>
            </a:r>
            <a:r>
              <a:rPr lang="en-US" sz="1800" dirty="0"/>
              <a:t>+</a:t>
            </a:r>
            <a:r>
              <a:rPr lang="el-GR" sz="1800" dirty="0"/>
              <a:t>β</a:t>
            </a:r>
            <a:r>
              <a:rPr lang="en-US" sz="1800" baseline="-25000" dirty="0"/>
              <a:t>13</a:t>
            </a:r>
            <a:r>
              <a:rPr lang="en-US" sz="1800" dirty="0"/>
              <a:t>x</a:t>
            </a:r>
            <a:r>
              <a:rPr lang="en-US" sz="1800" baseline="30000" dirty="0"/>
              <a:t>13</a:t>
            </a:r>
            <a:r>
              <a:rPr lang="en-US" sz="1800" dirty="0"/>
              <a:t>+</a:t>
            </a:r>
            <a:r>
              <a:rPr lang="el-GR" sz="1800" dirty="0"/>
              <a:t> β</a:t>
            </a:r>
            <a:r>
              <a:rPr lang="en-US" sz="1800" baseline="-25000" dirty="0"/>
              <a:t>14</a:t>
            </a:r>
            <a:r>
              <a:rPr lang="en-US" sz="1800" dirty="0"/>
              <a:t>x</a:t>
            </a:r>
            <a:r>
              <a:rPr lang="en-US" sz="1800" baseline="30000" dirty="0"/>
              <a:t>14</a:t>
            </a:r>
            <a:r>
              <a:rPr lang="en-US" sz="1800" dirty="0"/>
              <a:t>+</a:t>
            </a:r>
            <a:r>
              <a:rPr lang="el-GR" sz="1800" dirty="0"/>
              <a:t>β</a:t>
            </a:r>
            <a:r>
              <a:rPr lang="en-US" sz="1800" baseline="-25000" dirty="0"/>
              <a:t>15</a:t>
            </a:r>
            <a:r>
              <a:rPr lang="en-US" sz="1800" dirty="0"/>
              <a:t>x</a:t>
            </a:r>
            <a:r>
              <a:rPr lang="en-US" sz="1800" baseline="30000" dirty="0"/>
              <a:t>15</a:t>
            </a:r>
            <a:r>
              <a:rPr lang="en-US" sz="1800" dirty="0"/>
              <a:t>+</a:t>
            </a:r>
            <a:r>
              <a:rPr lang="el-GR" sz="1800" dirty="0"/>
              <a:t> β</a:t>
            </a:r>
            <a:r>
              <a:rPr lang="en-US" sz="1800" baseline="-25000" dirty="0"/>
              <a:t>16</a:t>
            </a:r>
            <a:r>
              <a:rPr lang="en-US" sz="1800" dirty="0"/>
              <a:t>x</a:t>
            </a:r>
            <a:r>
              <a:rPr lang="en-US" sz="1800" baseline="30000" dirty="0"/>
              <a:t>16</a:t>
            </a:r>
            <a:r>
              <a:rPr lang="en-US" sz="1800" dirty="0"/>
              <a:t>+</a:t>
            </a:r>
            <a:r>
              <a:rPr lang="el-GR" sz="1800" dirty="0"/>
              <a:t>β</a:t>
            </a:r>
            <a:r>
              <a:rPr lang="en-US" sz="1800" baseline="-25000" dirty="0"/>
              <a:t>17</a:t>
            </a:r>
            <a:r>
              <a:rPr lang="en-US" sz="1800" dirty="0"/>
              <a:t>x</a:t>
            </a:r>
            <a:r>
              <a:rPr lang="en-US" sz="1800" baseline="30000" dirty="0"/>
              <a:t>17</a:t>
            </a:r>
            <a:r>
              <a:rPr lang="en-US" sz="1800" dirty="0"/>
              <a:t>+</a:t>
            </a:r>
            <a:r>
              <a:rPr lang="el-GR" sz="1800" dirty="0"/>
              <a:t> β</a:t>
            </a:r>
            <a:r>
              <a:rPr lang="en-US" sz="1800" baseline="-25000" dirty="0"/>
              <a:t>18</a:t>
            </a:r>
            <a:r>
              <a:rPr lang="en-US" sz="1800" dirty="0"/>
              <a:t>x</a:t>
            </a:r>
            <a:r>
              <a:rPr lang="en-US" sz="1800" baseline="30000" dirty="0"/>
              <a:t>18</a:t>
            </a:r>
            <a:r>
              <a:rPr lang="en-US" sz="1800" dirty="0"/>
              <a:t>+</a:t>
            </a:r>
            <a:r>
              <a:rPr lang="el-GR" sz="1800" dirty="0"/>
              <a:t>β</a:t>
            </a:r>
            <a:r>
              <a:rPr lang="en-US" sz="1800" baseline="-25000" dirty="0"/>
              <a:t>19</a:t>
            </a:r>
            <a:r>
              <a:rPr lang="en-US" sz="1800" dirty="0"/>
              <a:t>x</a:t>
            </a:r>
            <a:r>
              <a:rPr lang="en-US" sz="1800" baseline="30000" dirty="0"/>
              <a:t>19</a:t>
            </a:r>
            <a:r>
              <a:rPr lang="en-US" sz="1800" dirty="0"/>
              <a:t>+</a:t>
            </a:r>
            <a:r>
              <a:rPr lang="el-GR" sz="1800" dirty="0"/>
              <a:t> β</a:t>
            </a:r>
            <a:r>
              <a:rPr lang="en-US" sz="1800" baseline="-25000" dirty="0"/>
              <a:t>20</a:t>
            </a:r>
            <a:r>
              <a:rPr lang="en-US" sz="1800" dirty="0"/>
              <a:t>x</a:t>
            </a:r>
            <a:r>
              <a:rPr lang="en-US" sz="1800" baseline="30000" dirty="0"/>
              <a:t>20</a:t>
            </a:r>
          </a:p>
        </p:txBody>
      </p:sp>
      <p:sp>
        <p:nvSpPr>
          <p:cNvPr id="18" name="TextBox 17">
            <a:extLst>
              <a:ext uri="{FF2B5EF4-FFF2-40B4-BE49-F238E27FC236}">
                <a16:creationId xmlns:a16="http://schemas.microsoft.com/office/drawing/2014/main" id="{3A0317C8-F7ED-7B41-390F-99550EEB4D38}"/>
              </a:ext>
            </a:extLst>
          </p:cNvPr>
          <p:cNvSpPr txBox="1"/>
          <p:nvPr/>
        </p:nvSpPr>
        <p:spPr>
          <a:xfrm>
            <a:off x="942236" y="794348"/>
            <a:ext cx="2698175" cy="707886"/>
          </a:xfrm>
          <a:prstGeom prst="rect">
            <a:avLst/>
          </a:prstGeom>
          <a:noFill/>
        </p:spPr>
        <p:txBody>
          <a:bodyPr wrap="none" rtlCol="0">
            <a:spAutoFit/>
          </a:bodyPr>
          <a:lstStyle/>
          <a:p>
            <a:r>
              <a:rPr lang="en-US" sz="2400" dirty="0"/>
              <a:t>Y=</a:t>
            </a:r>
            <a:r>
              <a:rPr lang="el-GR" sz="2400" dirty="0"/>
              <a:t>β</a:t>
            </a:r>
            <a:r>
              <a:rPr lang="en-US" sz="2400" baseline="-25000" dirty="0"/>
              <a:t>0</a:t>
            </a:r>
            <a:r>
              <a:rPr lang="en-US" sz="2400" dirty="0"/>
              <a:t>+</a:t>
            </a:r>
            <a:r>
              <a:rPr lang="el-GR" sz="2400" dirty="0"/>
              <a:t>β</a:t>
            </a:r>
            <a:r>
              <a:rPr lang="en-US" sz="2400" baseline="-25000" dirty="0"/>
              <a:t>1</a:t>
            </a:r>
            <a:r>
              <a:rPr lang="en-US" sz="2400" dirty="0"/>
              <a:t>x</a:t>
            </a:r>
            <a:r>
              <a:rPr lang="el-GR" sz="2400" dirty="0"/>
              <a:t> </a:t>
            </a:r>
            <a:r>
              <a:rPr lang="en-US" sz="2400" dirty="0"/>
              <a:t>+</a:t>
            </a:r>
            <a:r>
              <a:rPr lang="el-GR" sz="2400" dirty="0"/>
              <a:t>β</a:t>
            </a:r>
            <a:r>
              <a:rPr lang="en-US" sz="2400" baseline="-25000" dirty="0"/>
              <a:t>2</a:t>
            </a:r>
            <a:r>
              <a:rPr lang="en-US" sz="2400" dirty="0"/>
              <a:t>x</a:t>
            </a:r>
            <a:r>
              <a:rPr lang="en-US" sz="2400" baseline="30000" dirty="0"/>
              <a:t>2</a:t>
            </a:r>
            <a:r>
              <a:rPr lang="en-US" sz="2400" dirty="0"/>
              <a:t>+</a:t>
            </a:r>
            <a:r>
              <a:rPr lang="el-GR" sz="2400" dirty="0"/>
              <a:t>β</a:t>
            </a:r>
            <a:r>
              <a:rPr lang="en-US" sz="2400" baseline="-25000" dirty="0"/>
              <a:t>3</a:t>
            </a:r>
            <a:r>
              <a:rPr lang="en-US" sz="2400" dirty="0"/>
              <a:t>x</a:t>
            </a:r>
            <a:r>
              <a:rPr lang="en-US" sz="2400" baseline="30000" dirty="0"/>
              <a:t>3</a:t>
            </a:r>
          </a:p>
          <a:p>
            <a:endParaRPr lang="en-US" sz="2400" baseline="30000" dirty="0"/>
          </a:p>
        </p:txBody>
      </p:sp>
      <p:graphicFrame>
        <p:nvGraphicFramePr>
          <p:cNvPr id="19" name="Table 18">
            <a:extLst>
              <a:ext uri="{FF2B5EF4-FFF2-40B4-BE49-F238E27FC236}">
                <a16:creationId xmlns:a16="http://schemas.microsoft.com/office/drawing/2014/main" id="{F94E6900-B78D-3CD5-291E-6DDC9E60DB93}"/>
              </a:ext>
            </a:extLst>
          </p:cNvPr>
          <p:cNvGraphicFramePr>
            <a:graphicFrameLocks noGrp="1"/>
          </p:cNvGraphicFramePr>
          <p:nvPr>
            <p:extLst>
              <p:ext uri="{D42A27DB-BD31-4B8C-83A1-F6EECF244321}">
                <p14:modId xmlns:p14="http://schemas.microsoft.com/office/powerpoint/2010/main" val="609256335"/>
              </p:ext>
            </p:extLst>
          </p:nvPr>
        </p:nvGraphicFramePr>
        <p:xfrm>
          <a:off x="2786181" y="4267401"/>
          <a:ext cx="5403310" cy="2461203"/>
        </p:xfrm>
        <a:graphic>
          <a:graphicData uri="http://schemas.openxmlformats.org/drawingml/2006/table">
            <a:tbl>
              <a:tblPr firstRow="1" bandRow="1">
                <a:tableStyleId>{69012ECD-51FC-41F1-AA8D-1B2483CD663E}</a:tableStyleId>
              </a:tblPr>
              <a:tblGrid>
                <a:gridCol w="3084296">
                  <a:extLst>
                    <a:ext uri="{9D8B030D-6E8A-4147-A177-3AD203B41FA5}">
                      <a16:colId xmlns:a16="http://schemas.microsoft.com/office/drawing/2014/main" val="20000"/>
                    </a:ext>
                  </a:extLst>
                </a:gridCol>
                <a:gridCol w="1116347">
                  <a:extLst>
                    <a:ext uri="{9D8B030D-6E8A-4147-A177-3AD203B41FA5}">
                      <a16:colId xmlns:a16="http://schemas.microsoft.com/office/drawing/2014/main" val="20001"/>
                    </a:ext>
                  </a:extLst>
                </a:gridCol>
                <a:gridCol w="1202667">
                  <a:extLst>
                    <a:ext uri="{9D8B030D-6E8A-4147-A177-3AD203B41FA5}">
                      <a16:colId xmlns:a16="http://schemas.microsoft.com/office/drawing/2014/main" val="20002"/>
                    </a:ext>
                  </a:extLst>
                </a:gridCol>
              </a:tblGrid>
              <a:tr h="385728">
                <a:tc>
                  <a:txBody>
                    <a:bodyPr/>
                    <a:lstStyle/>
                    <a:p>
                      <a:pPr algn="ctr"/>
                      <a:r>
                        <a:rPr lang="en-US" sz="1200" dirty="0"/>
                        <a:t>Set of Predictive Models</a:t>
                      </a:r>
                    </a:p>
                  </a:txBody>
                  <a:tcPr/>
                </a:tc>
                <a:tc>
                  <a:txBody>
                    <a:bodyPr/>
                    <a:lstStyle/>
                    <a:p>
                      <a:r>
                        <a:rPr lang="en-US" sz="900" dirty="0"/>
                        <a:t>Model Fit on Training Data </a:t>
                      </a:r>
                    </a:p>
                    <a:p>
                      <a:r>
                        <a:rPr lang="en-US" sz="800" dirty="0"/>
                        <a:t>(Sum of Squared Errors)</a:t>
                      </a:r>
                    </a:p>
                  </a:txBody>
                  <a:tcPr/>
                </a:tc>
                <a:tc>
                  <a:txBody>
                    <a:bodyPr/>
                    <a:lstStyle/>
                    <a:p>
                      <a:r>
                        <a:rPr lang="en-US" sz="900" dirty="0"/>
                        <a:t>Model Fit on Test Data</a:t>
                      </a:r>
                    </a:p>
                    <a:p>
                      <a:r>
                        <a:rPr lang="en-US" sz="800" dirty="0"/>
                        <a:t> (Sum of Squared Errors)</a:t>
                      </a:r>
                    </a:p>
                  </a:txBody>
                  <a:tcPr/>
                </a:tc>
                <a:extLst>
                  <a:ext uri="{0D108BD9-81ED-4DB2-BD59-A6C34878D82A}">
                    <a16:rowId xmlns:a16="http://schemas.microsoft.com/office/drawing/2014/main" val="10000"/>
                  </a:ext>
                </a:extLst>
              </a:tr>
              <a:tr h="3519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a:t>#1)   Y=</a:t>
                      </a:r>
                      <a:r>
                        <a:rPr lang="el-GR" sz="1050" dirty="0"/>
                        <a:t>β</a:t>
                      </a:r>
                      <a:r>
                        <a:rPr lang="en-US" sz="1050" baseline="-25000" dirty="0"/>
                        <a:t>0</a:t>
                      </a:r>
                      <a:r>
                        <a:rPr lang="en-US" sz="1050" dirty="0"/>
                        <a:t>+</a:t>
                      </a:r>
                      <a:r>
                        <a:rPr lang="el-GR" sz="1050" dirty="0"/>
                        <a:t>β</a:t>
                      </a:r>
                      <a:r>
                        <a:rPr lang="en-US" sz="1050" baseline="-25000" dirty="0"/>
                        <a:t>1</a:t>
                      </a:r>
                      <a:r>
                        <a:rPr lang="en-US" sz="1050" dirty="0"/>
                        <a:t>x</a:t>
                      </a:r>
                    </a:p>
                    <a:p>
                      <a:endParaRPr lang="en-US" sz="1050" dirty="0"/>
                    </a:p>
                  </a:txBody>
                  <a:tcPr/>
                </a:tc>
                <a:tc>
                  <a:txBody>
                    <a:bodyPr/>
                    <a:lstStyle/>
                    <a:p>
                      <a:r>
                        <a:rPr lang="en-US" sz="1200" dirty="0"/>
                        <a:t>10.71</a:t>
                      </a:r>
                    </a:p>
                  </a:txBody>
                  <a:tcPr/>
                </a:tc>
                <a:tc>
                  <a:txBody>
                    <a:bodyPr/>
                    <a:lstStyle/>
                    <a:p>
                      <a:r>
                        <a:rPr lang="en-US" sz="1200" dirty="0"/>
                        <a:t>10.31</a:t>
                      </a:r>
                    </a:p>
                  </a:txBody>
                  <a:tcPr/>
                </a:tc>
                <a:extLst>
                  <a:ext uri="{0D108BD9-81ED-4DB2-BD59-A6C34878D82A}">
                    <a16:rowId xmlns:a16="http://schemas.microsoft.com/office/drawing/2014/main" val="10001"/>
                  </a:ext>
                </a:extLst>
              </a:tr>
              <a:tr h="3519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a:t>#2)  Y=</a:t>
                      </a:r>
                      <a:r>
                        <a:rPr lang="el-GR" sz="1050" dirty="0"/>
                        <a:t>β</a:t>
                      </a:r>
                      <a:r>
                        <a:rPr lang="en-US" sz="1050" baseline="-25000" dirty="0"/>
                        <a:t>0</a:t>
                      </a:r>
                      <a:r>
                        <a:rPr lang="en-US" sz="1050" dirty="0"/>
                        <a:t>+</a:t>
                      </a:r>
                      <a:r>
                        <a:rPr lang="el-GR" sz="1050" dirty="0"/>
                        <a:t>β</a:t>
                      </a:r>
                      <a:r>
                        <a:rPr lang="en-US" sz="1050" baseline="-25000" dirty="0"/>
                        <a:t>1</a:t>
                      </a:r>
                      <a:r>
                        <a:rPr lang="en-US" sz="1050" dirty="0"/>
                        <a:t>x</a:t>
                      </a:r>
                      <a:r>
                        <a:rPr lang="el-GR" sz="1050" dirty="0"/>
                        <a:t> β</a:t>
                      </a:r>
                      <a:r>
                        <a:rPr lang="en-US" sz="1050" baseline="-25000" dirty="0"/>
                        <a:t>2</a:t>
                      </a:r>
                      <a:r>
                        <a:rPr lang="en-US" sz="1050" dirty="0"/>
                        <a:t>x</a:t>
                      </a:r>
                      <a:r>
                        <a:rPr lang="en-US" sz="1050" baseline="30000" dirty="0"/>
                        <a:t>2</a:t>
                      </a:r>
                    </a:p>
                    <a:p>
                      <a:endParaRPr lang="en-US" sz="1050" dirty="0"/>
                    </a:p>
                  </a:txBody>
                  <a:tcPr/>
                </a:tc>
                <a:tc>
                  <a:txBody>
                    <a:bodyPr/>
                    <a:lstStyle/>
                    <a:p>
                      <a:r>
                        <a:rPr lang="en-US" sz="1200" dirty="0"/>
                        <a:t>9.94</a:t>
                      </a:r>
                    </a:p>
                  </a:txBody>
                  <a:tcPr/>
                </a:tc>
                <a:tc>
                  <a:txBody>
                    <a:bodyPr/>
                    <a:lstStyle/>
                    <a:p>
                      <a:r>
                        <a:rPr lang="en-US" sz="1200" dirty="0"/>
                        <a:t>10.21</a:t>
                      </a:r>
                    </a:p>
                  </a:txBody>
                  <a:tcPr/>
                </a:tc>
                <a:extLst>
                  <a:ext uri="{0D108BD9-81ED-4DB2-BD59-A6C34878D82A}">
                    <a16:rowId xmlns:a16="http://schemas.microsoft.com/office/drawing/2014/main" val="10002"/>
                  </a:ext>
                </a:extLst>
              </a:tr>
              <a:tr h="3519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a:t>#3)</a:t>
                      </a:r>
                      <a:r>
                        <a:rPr lang="en-US" sz="1050" baseline="0" dirty="0"/>
                        <a:t>  </a:t>
                      </a:r>
                      <a:r>
                        <a:rPr lang="en-US" sz="1050" dirty="0"/>
                        <a:t>Y=</a:t>
                      </a:r>
                      <a:r>
                        <a:rPr lang="el-GR" sz="1050" dirty="0"/>
                        <a:t>β</a:t>
                      </a:r>
                      <a:r>
                        <a:rPr lang="en-US" sz="1050" baseline="-25000" dirty="0"/>
                        <a:t>0</a:t>
                      </a:r>
                      <a:r>
                        <a:rPr lang="en-US" sz="1050" dirty="0"/>
                        <a:t>+</a:t>
                      </a:r>
                      <a:r>
                        <a:rPr lang="el-GR" sz="1050" dirty="0"/>
                        <a:t>β</a:t>
                      </a:r>
                      <a:r>
                        <a:rPr lang="en-US" sz="1050" baseline="-25000" dirty="0"/>
                        <a:t>1</a:t>
                      </a:r>
                      <a:r>
                        <a:rPr lang="en-US" sz="1050" dirty="0"/>
                        <a:t>x</a:t>
                      </a:r>
                      <a:r>
                        <a:rPr lang="el-GR" sz="1050" dirty="0"/>
                        <a:t> </a:t>
                      </a:r>
                      <a:r>
                        <a:rPr lang="en-US" sz="1050" dirty="0"/>
                        <a:t>+</a:t>
                      </a:r>
                      <a:r>
                        <a:rPr lang="el-GR" sz="1050" dirty="0"/>
                        <a:t>β</a:t>
                      </a:r>
                      <a:r>
                        <a:rPr lang="en-US" sz="1050" baseline="-25000" dirty="0"/>
                        <a:t>2</a:t>
                      </a:r>
                      <a:r>
                        <a:rPr lang="en-US" sz="1050" dirty="0"/>
                        <a:t>x</a:t>
                      </a:r>
                      <a:r>
                        <a:rPr lang="en-US" sz="1050" baseline="30000" dirty="0"/>
                        <a:t>2</a:t>
                      </a:r>
                      <a:r>
                        <a:rPr lang="en-US" sz="1050" dirty="0"/>
                        <a:t>+</a:t>
                      </a:r>
                      <a:r>
                        <a:rPr lang="el-GR" sz="1050" dirty="0"/>
                        <a:t>β</a:t>
                      </a:r>
                      <a:r>
                        <a:rPr lang="en-US" sz="1050" baseline="-25000" dirty="0"/>
                        <a:t>3</a:t>
                      </a:r>
                      <a:r>
                        <a:rPr lang="en-US" sz="1050" dirty="0"/>
                        <a:t>x</a:t>
                      </a:r>
                      <a:r>
                        <a:rPr lang="en-US" sz="1050" baseline="30000" dirty="0"/>
                        <a:t>3</a:t>
                      </a:r>
                    </a:p>
                    <a:p>
                      <a:endParaRPr lang="en-US" sz="1050" dirty="0"/>
                    </a:p>
                  </a:txBody>
                  <a:tcPr/>
                </a:tc>
                <a:tc>
                  <a:txBody>
                    <a:bodyPr/>
                    <a:lstStyle/>
                    <a:p>
                      <a:r>
                        <a:rPr lang="en-US" sz="1200" dirty="0"/>
                        <a:t>7.64</a:t>
                      </a:r>
                    </a:p>
                  </a:txBody>
                  <a:tcPr/>
                </a:tc>
                <a:tc>
                  <a:txBody>
                    <a:bodyPr/>
                    <a:lstStyle/>
                    <a:p>
                      <a:r>
                        <a:rPr lang="en-US" sz="1200" dirty="0"/>
                        <a:t>8.99</a:t>
                      </a:r>
                    </a:p>
                  </a:txBody>
                  <a:tcPr/>
                </a:tc>
                <a:extLst>
                  <a:ext uri="{0D108BD9-81ED-4DB2-BD59-A6C34878D82A}">
                    <a16:rowId xmlns:a16="http://schemas.microsoft.com/office/drawing/2014/main" val="10003"/>
                  </a:ext>
                </a:extLst>
              </a:tr>
              <a:tr h="61716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a:t>#4)  Y=</a:t>
                      </a:r>
                      <a:r>
                        <a:rPr lang="el-GR" sz="1050" dirty="0"/>
                        <a:t>β</a:t>
                      </a:r>
                      <a:r>
                        <a:rPr lang="en-US" sz="1050" baseline="-25000" dirty="0"/>
                        <a:t>0</a:t>
                      </a:r>
                      <a:r>
                        <a:rPr lang="en-US" sz="1050" dirty="0"/>
                        <a:t>+</a:t>
                      </a:r>
                      <a:r>
                        <a:rPr lang="el-GR" sz="1050" dirty="0"/>
                        <a:t>β</a:t>
                      </a:r>
                      <a:r>
                        <a:rPr lang="en-US" sz="1050" baseline="-25000" dirty="0"/>
                        <a:t>1</a:t>
                      </a:r>
                      <a:r>
                        <a:rPr lang="en-US" sz="1050" dirty="0"/>
                        <a:t>x</a:t>
                      </a:r>
                      <a:r>
                        <a:rPr lang="el-GR" sz="1050" dirty="0"/>
                        <a:t> </a:t>
                      </a:r>
                      <a:r>
                        <a:rPr lang="en-US" sz="1050" dirty="0"/>
                        <a:t>+</a:t>
                      </a:r>
                      <a:r>
                        <a:rPr lang="el-GR" sz="1050" dirty="0"/>
                        <a:t>β</a:t>
                      </a:r>
                      <a:r>
                        <a:rPr lang="en-US" sz="1050" baseline="-25000" dirty="0"/>
                        <a:t>2</a:t>
                      </a:r>
                      <a:r>
                        <a:rPr lang="en-US" sz="1050" dirty="0"/>
                        <a:t>x</a:t>
                      </a:r>
                      <a:r>
                        <a:rPr lang="en-US" sz="1050" baseline="30000" dirty="0"/>
                        <a:t>2</a:t>
                      </a:r>
                      <a:r>
                        <a:rPr lang="en-US" sz="1050" dirty="0"/>
                        <a:t>+</a:t>
                      </a:r>
                      <a:r>
                        <a:rPr lang="el-GR" sz="1050" dirty="0"/>
                        <a:t>β</a:t>
                      </a:r>
                      <a:r>
                        <a:rPr lang="en-US" sz="1050" baseline="-25000" dirty="0"/>
                        <a:t>3</a:t>
                      </a:r>
                      <a:r>
                        <a:rPr lang="en-US" sz="1050" dirty="0"/>
                        <a:t>x</a:t>
                      </a:r>
                      <a:r>
                        <a:rPr lang="en-US" sz="1050" baseline="30000" dirty="0"/>
                        <a:t>3</a:t>
                      </a:r>
                      <a:r>
                        <a:rPr lang="en-US" sz="1050" dirty="0"/>
                        <a:t>+</a:t>
                      </a:r>
                      <a:r>
                        <a:rPr lang="el-GR" sz="1050" dirty="0"/>
                        <a:t> β</a:t>
                      </a:r>
                      <a:r>
                        <a:rPr lang="en-US" sz="1050" baseline="-25000" dirty="0"/>
                        <a:t>4</a:t>
                      </a:r>
                      <a:r>
                        <a:rPr lang="en-US" sz="1050" dirty="0"/>
                        <a:t>x</a:t>
                      </a:r>
                      <a:r>
                        <a:rPr lang="en-US" sz="1050" baseline="30000" dirty="0"/>
                        <a:t>4</a:t>
                      </a:r>
                      <a:r>
                        <a:rPr lang="en-US" sz="1050" dirty="0"/>
                        <a:t>+</a:t>
                      </a:r>
                      <a:r>
                        <a:rPr lang="el-GR" sz="1050" dirty="0"/>
                        <a:t>β</a:t>
                      </a:r>
                      <a:r>
                        <a:rPr lang="en-US" sz="1050" baseline="-25000" dirty="0"/>
                        <a:t>5</a:t>
                      </a:r>
                      <a:r>
                        <a:rPr lang="en-US" sz="1050" dirty="0"/>
                        <a:t>x</a:t>
                      </a:r>
                      <a:r>
                        <a:rPr lang="en-US" sz="1050" baseline="30000" dirty="0"/>
                        <a:t>5</a:t>
                      </a:r>
                      <a:r>
                        <a:rPr lang="en-US" sz="1050" dirty="0"/>
                        <a:t>+</a:t>
                      </a:r>
                      <a:r>
                        <a:rPr lang="el-GR" sz="1050" dirty="0"/>
                        <a:t> β</a:t>
                      </a:r>
                      <a:r>
                        <a:rPr lang="en-US" sz="1050" baseline="-25000" dirty="0"/>
                        <a:t>6</a:t>
                      </a:r>
                      <a:r>
                        <a:rPr lang="en-US" sz="1050" dirty="0"/>
                        <a:t>x</a:t>
                      </a:r>
                      <a:r>
                        <a:rPr lang="en-US" sz="1050" baseline="30000" dirty="0"/>
                        <a:t>6</a:t>
                      </a:r>
                      <a:r>
                        <a:rPr lang="en-US" sz="1050" dirty="0"/>
                        <a:t>+</a:t>
                      </a:r>
                      <a:r>
                        <a:rPr lang="el-GR" sz="1050" dirty="0"/>
                        <a:t>β</a:t>
                      </a:r>
                      <a:r>
                        <a:rPr lang="en-US" sz="1050" baseline="-25000" dirty="0"/>
                        <a:t>7</a:t>
                      </a:r>
                      <a:r>
                        <a:rPr lang="en-US" sz="1050" dirty="0"/>
                        <a:t>x</a:t>
                      </a:r>
                      <a:r>
                        <a:rPr lang="en-US" sz="1050" baseline="30000" dirty="0"/>
                        <a:t>7</a:t>
                      </a:r>
                      <a:r>
                        <a:rPr lang="en-US" sz="1050" dirty="0"/>
                        <a:t>+</a:t>
                      </a:r>
                      <a:r>
                        <a:rPr lang="el-GR" sz="1050" dirty="0"/>
                        <a:t> β</a:t>
                      </a:r>
                      <a:r>
                        <a:rPr lang="en-US" sz="1050" baseline="-25000" dirty="0"/>
                        <a:t>8</a:t>
                      </a:r>
                      <a:r>
                        <a:rPr lang="en-US" sz="1050" dirty="0"/>
                        <a:t>x</a:t>
                      </a:r>
                      <a:r>
                        <a:rPr lang="en-US" sz="1050" baseline="30000" dirty="0"/>
                        <a:t>8</a:t>
                      </a:r>
                      <a:r>
                        <a:rPr lang="en-US" sz="1050" dirty="0"/>
                        <a:t>+</a:t>
                      </a:r>
                      <a:r>
                        <a:rPr lang="el-GR" sz="1050" dirty="0"/>
                        <a:t>β</a:t>
                      </a:r>
                      <a:r>
                        <a:rPr lang="en-US" sz="1050" baseline="-25000" dirty="0"/>
                        <a:t>9</a:t>
                      </a:r>
                      <a:r>
                        <a:rPr lang="en-US" sz="1050" dirty="0"/>
                        <a:t>x</a:t>
                      </a:r>
                      <a:r>
                        <a:rPr lang="en-US" sz="1050" baseline="30000" dirty="0"/>
                        <a:t>9</a:t>
                      </a:r>
                      <a:r>
                        <a:rPr lang="en-US" sz="1050" dirty="0"/>
                        <a:t>+</a:t>
                      </a:r>
                      <a:r>
                        <a:rPr lang="el-GR" sz="1050" dirty="0"/>
                        <a:t> β</a:t>
                      </a:r>
                      <a:r>
                        <a:rPr lang="en-US" sz="1050" baseline="-25000" dirty="0"/>
                        <a:t>10</a:t>
                      </a:r>
                      <a:r>
                        <a:rPr lang="en-US" sz="1050" dirty="0"/>
                        <a:t>x</a:t>
                      </a:r>
                      <a:r>
                        <a:rPr lang="en-US" sz="1050" baseline="30000" dirty="0"/>
                        <a:t>10</a:t>
                      </a:r>
                      <a:r>
                        <a:rPr lang="en-US" sz="1050" dirty="0"/>
                        <a:t>+</a:t>
                      </a:r>
                      <a:r>
                        <a:rPr lang="el-GR" sz="1050" dirty="0"/>
                        <a:t>β</a:t>
                      </a:r>
                      <a:r>
                        <a:rPr lang="en-US" sz="1050" baseline="-25000" dirty="0"/>
                        <a:t>11</a:t>
                      </a:r>
                      <a:r>
                        <a:rPr lang="en-US" sz="1050" dirty="0"/>
                        <a:t>x</a:t>
                      </a:r>
                      <a:r>
                        <a:rPr lang="en-US" sz="1050" baseline="30000" dirty="0"/>
                        <a:t>11</a:t>
                      </a:r>
                      <a:r>
                        <a:rPr lang="en-US" sz="1050" dirty="0"/>
                        <a:t>+</a:t>
                      </a:r>
                      <a:r>
                        <a:rPr lang="el-GR" sz="1050" dirty="0"/>
                        <a:t> β</a:t>
                      </a:r>
                      <a:r>
                        <a:rPr lang="en-US" sz="1050" baseline="-25000" dirty="0"/>
                        <a:t>12</a:t>
                      </a:r>
                      <a:r>
                        <a:rPr lang="en-US" sz="1050" dirty="0"/>
                        <a:t>x</a:t>
                      </a:r>
                      <a:r>
                        <a:rPr lang="en-US" sz="1050" baseline="30000" dirty="0"/>
                        <a:t>12</a:t>
                      </a:r>
                      <a:r>
                        <a:rPr lang="en-US" sz="1050" dirty="0"/>
                        <a:t>+</a:t>
                      </a:r>
                      <a:r>
                        <a:rPr lang="el-GR" sz="1050" dirty="0"/>
                        <a:t>β</a:t>
                      </a:r>
                      <a:r>
                        <a:rPr lang="en-US" sz="1050" baseline="-25000" dirty="0"/>
                        <a:t>13</a:t>
                      </a:r>
                      <a:r>
                        <a:rPr lang="en-US" sz="1050" dirty="0"/>
                        <a:t>x</a:t>
                      </a:r>
                      <a:r>
                        <a:rPr lang="en-US" sz="1050" baseline="30000" dirty="0"/>
                        <a:t>13</a:t>
                      </a:r>
                      <a:r>
                        <a:rPr lang="en-US" sz="1050" dirty="0"/>
                        <a:t>+</a:t>
                      </a:r>
                      <a:r>
                        <a:rPr lang="el-GR" sz="1050" dirty="0"/>
                        <a:t> β</a:t>
                      </a:r>
                      <a:r>
                        <a:rPr lang="en-US" sz="1050" baseline="-25000" dirty="0"/>
                        <a:t>14</a:t>
                      </a:r>
                      <a:r>
                        <a:rPr lang="en-US" sz="1050" dirty="0"/>
                        <a:t>x</a:t>
                      </a:r>
                      <a:r>
                        <a:rPr lang="en-US" sz="1050" baseline="30000" dirty="0"/>
                        <a:t>14</a:t>
                      </a:r>
                      <a:r>
                        <a:rPr lang="en-US" sz="1050" dirty="0"/>
                        <a:t>+</a:t>
                      </a:r>
                      <a:r>
                        <a:rPr lang="el-GR" sz="1050" dirty="0"/>
                        <a:t>β</a:t>
                      </a:r>
                      <a:r>
                        <a:rPr lang="en-US" sz="1050" baseline="-25000" dirty="0"/>
                        <a:t>15</a:t>
                      </a:r>
                      <a:r>
                        <a:rPr lang="en-US" sz="1050" dirty="0"/>
                        <a:t>x</a:t>
                      </a:r>
                      <a:r>
                        <a:rPr lang="en-US" sz="1050" baseline="30000" dirty="0"/>
                        <a:t>15</a:t>
                      </a:r>
                      <a:r>
                        <a:rPr lang="en-US" sz="1050" dirty="0"/>
                        <a:t>+</a:t>
                      </a:r>
                      <a:r>
                        <a:rPr lang="el-GR" sz="1050" dirty="0"/>
                        <a:t> β</a:t>
                      </a:r>
                      <a:r>
                        <a:rPr lang="en-US" sz="1050" baseline="-25000" dirty="0"/>
                        <a:t>16</a:t>
                      </a:r>
                      <a:r>
                        <a:rPr lang="en-US" sz="1050" dirty="0"/>
                        <a:t>x</a:t>
                      </a:r>
                      <a:r>
                        <a:rPr lang="en-US" sz="1050" baseline="30000" dirty="0"/>
                        <a:t>16</a:t>
                      </a:r>
                      <a:r>
                        <a:rPr lang="en-US" sz="1050" dirty="0"/>
                        <a:t>+</a:t>
                      </a:r>
                      <a:r>
                        <a:rPr lang="el-GR" sz="1050" dirty="0"/>
                        <a:t>β</a:t>
                      </a:r>
                      <a:r>
                        <a:rPr lang="en-US" sz="1050" baseline="-25000" dirty="0"/>
                        <a:t>17</a:t>
                      </a:r>
                      <a:r>
                        <a:rPr lang="en-US" sz="1050" dirty="0"/>
                        <a:t>x</a:t>
                      </a:r>
                      <a:r>
                        <a:rPr lang="en-US" sz="1050" baseline="30000" dirty="0"/>
                        <a:t>17</a:t>
                      </a:r>
                      <a:r>
                        <a:rPr lang="en-US" sz="1050" dirty="0"/>
                        <a:t>+</a:t>
                      </a:r>
                      <a:r>
                        <a:rPr lang="el-GR" sz="1050" dirty="0"/>
                        <a:t> β</a:t>
                      </a:r>
                      <a:r>
                        <a:rPr lang="en-US" sz="1050" baseline="-25000" dirty="0"/>
                        <a:t>18</a:t>
                      </a:r>
                      <a:r>
                        <a:rPr lang="en-US" sz="1050" dirty="0"/>
                        <a:t>x</a:t>
                      </a:r>
                      <a:r>
                        <a:rPr lang="en-US" sz="1050" baseline="30000" dirty="0"/>
                        <a:t>18</a:t>
                      </a:r>
                      <a:r>
                        <a:rPr lang="en-US" sz="1050" dirty="0"/>
                        <a:t>+</a:t>
                      </a:r>
                      <a:r>
                        <a:rPr lang="el-GR" sz="1050" dirty="0"/>
                        <a:t>β</a:t>
                      </a:r>
                      <a:r>
                        <a:rPr lang="en-US" sz="1050" baseline="-25000" dirty="0"/>
                        <a:t>19</a:t>
                      </a:r>
                      <a:r>
                        <a:rPr lang="en-US" sz="1050" dirty="0"/>
                        <a:t>x</a:t>
                      </a:r>
                      <a:r>
                        <a:rPr lang="en-US" sz="1050" baseline="30000" dirty="0"/>
                        <a:t>19</a:t>
                      </a:r>
                      <a:r>
                        <a:rPr lang="en-US" sz="1050" dirty="0"/>
                        <a:t>+</a:t>
                      </a:r>
                      <a:r>
                        <a:rPr lang="el-GR" sz="1050" dirty="0"/>
                        <a:t> β</a:t>
                      </a:r>
                      <a:r>
                        <a:rPr lang="en-US" sz="1050" baseline="-25000" dirty="0"/>
                        <a:t>20</a:t>
                      </a:r>
                      <a:r>
                        <a:rPr lang="en-US" sz="1050" dirty="0"/>
                        <a:t>x</a:t>
                      </a:r>
                      <a:r>
                        <a:rPr lang="en-US" sz="1050" baseline="30000" dirty="0"/>
                        <a:t>20</a:t>
                      </a:r>
                    </a:p>
                  </a:txBody>
                  <a:tcPr/>
                </a:tc>
                <a:tc>
                  <a:txBody>
                    <a:bodyPr/>
                    <a:lstStyle/>
                    <a:p>
                      <a:r>
                        <a:rPr lang="en-US" sz="1200" dirty="0"/>
                        <a:t>7.38</a:t>
                      </a:r>
                    </a:p>
                  </a:txBody>
                  <a:tcPr/>
                </a:tc>
                <a:tc>
                  <a:txBody>
                    <a:bodyPr/>
                    <a:lstStyle/>
                    <a:p>
                      <a:r>
                        <a:rPr lang="en-US" sz="1200" dirty="0"/>
                        <a:t>9.19</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722506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09019-57AB-4A92-A80F-2F306CA41FD9}"/>
              </a:ext>
            </a:extLst>
          </p:cNvPr>
          <p:cNvSpPr>
            <a:spLocks noGrp="1"/>
          </p:cNvSpPr>
          <p:nvPr>
            <p:ph type="title"/>
          </p:nvPr>
        </p:nvSpPr>
        <p:spPr/>
        <p:txBody>
          <a:bodyPr/>
          <a:lstStyle/>
          <a:p>
            <a:r>
              <a:rPr lang="en-US"/>
              <a:t>Regularization: </a:t>
            </a:r>
            <a:endParaRPr lang="en-US" dirty="0"/>
          </a:p>
        </p:txBody>
      </p:sp>
      <p:sp>
        <p:nvSpPr>
          <p:cNvPr id="3" name="Content Placeholder 2">
            <a:extLst>
              <a:ext uri="{FF2B5EF4-FFF2-40B4-BE49-F238E27FC236}">
                <a16:creationId xmlns:a16="http://schemas.microsoft.com/office/drawing/2014/main" id="{CD1CDC24-6C1C-4556-AB90-AA66E186967B}"/>
              </a:ext>
            </a:extLst>
          </p:cNvPr>
          <p:cNvSpPr>
            <a:spLocks noGrp="1"/>
          </p:cNvSpPr>
          <p:nvPr>
            <p:ph idx="1"/>
          </p:nvPr>
        </p:nvSpPr>
        <p:spPr/>
        <p:txBody>
          <a:bodyPr>
            <a:normAutofit lnSpcReduction="10000"/>
          </a:bodyPr>
          <a:lstStyle/>
          <a:p>
            <a:r>
              <a:rPr lang="en-US" dirty="0"/>
              <a:t>A technique to reduce overfitting</a:t>
            </a:r>
          </a:p>
          <a:p>
            <a:pPr lvl="1"/>
            <a:r>
              <a:rPr lang="en-US" dirty="0"/>
              <a:t>It introduces bias into the model</a:t>
            </a:r>
          </a:p>
          <a:p>
            <a:r>
              <a:rPr lang="en-US" u="sng" dirty="0"/>
              <a:t>A technique to "penalize the model complexity" </a:t>
            </a:r>
            <a:br>
              <a:rPr lang="en-US" u="sng" dirty="0"/>
            </a:br>
            <a:r>
              <a:rPr lang="en-US" u="sng" dirty="0"/>
              <a:t>(so you don't learn too much)</a:t>
            </a:r>
          </a:p>
          <a:p>
            <a:r>
              <a:rPr lang="en-US" dirty="0"/>
              <a:t>"Constrains" the weights (i.e., betas) of the model</a:t>
            </a:r>
          </a:p>
          <a:p>
            <a:r>
              <a:rPr lang="en-US" dirty="0"/>
              <a:t>Several regularization techniques:</a:t>
            </a:r>
          </a:p>
          <a:p>
            <a:pPr lvl="1"/>
            <a:r>
              <a:rPr lang="en-US" dirty="0"/>
              <a:t>L2 Regularization (i.e., Ridge Regression)</a:t>
            </a:r>
          </a:p>
          <a:p>
            <a:pPr lvl="1"/>
            <a:r>
              <a:rPr lang="en-US" dirty="0"/>
              <a:t>L1 Regularization (i.e., Lasso Regression)</a:t>
            </a:r>
          </a:p>
          <a:p>
            <a:pPr lvl="1"/>
            <a:r>
              <a:rPr lang="en-US" dirty="0"/>
              <a:t>Elastic Net (combination of L2 and L2)</a:t>
            </a:r>
          </a:p>
          <a:p>
            <a:pPr lvl="1"/>
            <a:r>
              <a:rPr lang="en-US" dirty="0"/>
              <a:t>Another approach: Early stopping</a:t>
            </a:r>
          </a:p>
        </p:txBody>
      </p:sp>
      <p:sp>
        <p:nvSpPr>
          <p:cNvPr id="4" name="Slide Number Placeholder 3">
            <a:extLst>
              <a:ext uri="{FF2B5EF4-FFF2-40B4-BE49-F238E27FC236}">
                <a16:creationId xmlns:a16="http://schemas.microsoft.com/office/drawing/2014/main" id="{0543B4C8-AC8E-B4AA-5895-F2C7422BBB63}"/>
              </a:ext>
            </a:extLst>
          </p:cNvPr>
          <p:cNvSpPr>
            <a:spLocks noGrp="1"/>
          </p:cNvSpPr>
          <p:nvPr>
            <p:ph type="sldNum" sz="quarter" idx="12"/>
          </p:nvPr>
        </p:nvSpPr>
        <p:spPr/>
        <p:txBody>
          <a:bodyPr/>
          <a:lstStyle/>
          <a:p>
            <a:fld id="{2E188B3D-B29F-49B8-BD5E-2984147FD125}" type="slidenum">
              <a:rPr lang="en-US" smtClean="0"/>
              <a:t>37</a:t>
            </a:fld>
            <a:endParaRPr lang="en-US"/>
          </a:p>
        </p:txBody>
      </p:sp>
    </p:spTree>
    <p:extLst>
      <p:ext uri="{BB962C8B-B14F-4D97-AF65-F5344CB8AC3E}">
        <p14:creationId xmlns:p14="http://schemas.microsoft.com/office/powerpoint/2010/main" val="27335990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584A6-3293-4E3E-B993-5AC786C3F568}"/>
              </a:ext>
            </a:extLst>
          </p:cNvPr>
          <p:cNvSpPr>
            <a:spLocks noGrp="1"/>
          </p:cNvSpPr>
          <p:nvPr>
            <p:ph type="title"/>
          </p:nvPr>
        </p:nvSpPr>
        <p:spPr/>
        <p:txBody>
          <a:bodyPr/>
          <a:lstStyle/>
          <a:p>
            <a:r>
              <a:rPr lang="en-US" dirty="0"/>
              <a:t>L2 Regularization (Ridge Regression)</a:t>
            </a:r>
          </a:p>
        </p:txBody>
      </p:sp>
      <p:sp>
        <p:nvSpPr>
          <p:cNvPr id="3" name="Content Placeholder 2">
            <a:extLst>
              <a:ext uri="{FF2B5EF4-FFF2-40B4-BE49-F238E27FC236}">
                <a16:creationId xmlns:a16="http://schemas.microsoft.com/office/drawing/2014/main" id="{A46D7632-7805-42EA-9D6E-468AD7672340}"/>
              </a:ext>
            </a:extLst>
          </p:cNvPr>
          <p:cNvSpPr>
            <a:spLocks noGrp="1"/>
          </p:cNvSpPr>
          <p:nvPr>
            <p:ph idx="1"/>
          </p:nvPr>
        </p:nvSpPr>
        <p:spPr/>
        <p:txBody>
          <a:bodyPr/>
          <a:lstStyle/>
          <a:p>
            <a:r>
              <a:rPr lang="en-US" dirty="0"/>
              <a:t>Goal: model simplicity</a:t>
            </a:r>
          </a:p>
          <a:p>
            <a:r>
              <a:rPr lang="en-US" dirty="0"/>
              <a:t>A regularization term is added to the cost function</a:t>
            </a:r>
          </a:p>
          <a:p>
            <a:r>
              <a:rPr lang="en-US" dirty="0"/>
              <a:t>Forces the algorithm to keep the beta coefficients as small as possible</a:t>
            </a:r>
          </a:p>
          <a:p>
            <a:r>
              <a:rPr lang="en-US" dirty="0"/>
              <a:t>Used only in training</a:t>
            </a:r>
          </a:p>
          <a:p>
            <a:r>
              <a:rPr lang="en-US" dirty="0"/>
              <a:t>Validation is performed on unregularized model</a:t>
            </a:r>
          </a:p>
        </p:txBody>
      </p:sp>
      <p:sp>
        <p:nvSpPr>
          <p:cNvPr id="4" name="Slide Number Placeholder 3">
            <a:extLst>
              <a:ext uri="{FF2B5EF4-FFF2-40B4-BE49-F238E27FC236}">
                <a16:creationId xmlns:a16="http://schemas.microsoft.com/office/drawing/2014/main" id="{F5710ED6-F366-69A0-BC17-D7A3A408AF49}"/>
              </a:ext>
            </a:extLst>
          </p:cNvPr>
          <p:cNvSpPr>
            <a:spLocks noGrp="1"/>
          </p:cNvSpPr>
          <p:nvPr>
            <p:ph type="sldNum" sz="quarter" idx="12"/>
          </p:nvPr>
        </p:nvSpPr>
        <p:spPr/>
        <p:txBody>
          <a:bodyPr/>
          <a:lstStyle/>
          <a:p>
            <a:fld id="{2E188B3D-B29F-49B8-BD5E-2984147FD125}" type="slidenum">
              <a:rPr lang="en-US" smtClean="0"/>
              <a:t>38</a:t>
            </a:fld>
            <a:endParaRPr lang="en-US"/>
          </a:p>
        </p:txBody>
      </p:sp>
    </p:spTree>
    <p:extLst>
      <p:ext uri="{BB962C8B-B14F-4D97-AF65-F5344CB8AC3E}">
        <p14:creationId xmlns:p14="http://schemas.microsoft.com/office/powerpoint/2010/main" val="41682089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584A6-3293-4E3E-B993-5AC786C3F568}"/>
              </a:ext>
            </a:extLst>
          </p:cNvPr>
          <p:cNvSpPr>
            <a:spLocks noGrp="1"/>
          </p:cNvSpPr>
          <p:nvPr>
            <p:ph type="title"/>
          </p:nvPr>
        </p:nvSpPr>
        <p:spPr/>
        <p:txBody>
          <a:bodyPr/>
          <a:lstStyle/>
          <a:p>
            <a:r>
              <a:rPr lang="en-US" dirty="0"/>
              <a:t>L2 Regularization (Ridge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6D7632-7805-42EA-9D6E-468AD7672340}"/>
                  </a:ext>
                </a:extLst>
              </p:cNvPr>
              <p:cNvSpPr>
                <a:spLocks noGrp="1"/>
              </p:cNvSpPr>
              <p:nvPr>
                <p:ph idx="1"/>
              </p:nvPr>
            </p:nvSpPr>
            <p:spPr/>
            <p:txBody>
              <a:bodyPr/>
              <a:lstStyle/>
              <a:p>
                <a:r>
                  <a:rPr lang="en-US" dirty="0"/>
                  <a:t>Cost function = MSE + α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e>
                    </m:nary>
                  </m:oMath>
                </a14:m>
                <a:endParaRPr lang="en-US" dirty="0"/>
              </a:p>
              <a:p>
                <a:r>
                  <a:rPr lang="en-US" dirty="0"/>
                  <a:t>The term alpha (α) controls the magnitude.</a:t>
                </a:r>
              </a:p>
              <a:p>
                <a:pPr lvl="1"/>
                <a:r>
                  <a:rPr lang="en-US" dirty="0"/>
                  <a:t>If zero, then it is normal regression</a:t>
                </a:r>
              </a:p>
              <a:p>
                <a:pPr lvl="1"/>
                <a:r>
                  <a:rPr lang="en-US" dirty="0"/>
                  <a:t>If too large, then all weights are very close to </a:t>
                </a:r>
                <a:br>
                  <a:rPr lang="en-US" dirty="0"/>
                </a:br>
                <a:r>
                  <a:rPr lang="en-US" dirty="0"/>
                  <a:t>zero and you end up with the intercept only. </a:t>
                </a:r>
                <a:br>
                  <a:rPr lang="en-US" dirty="0"/>
                </a:br>
                <a:r>
                  <a:rPr lang="en-US" dirty="0"/>
                  <a:t>(i.e., a straight line through the mean)</a:t>
                </a:r>
              </a:p>
            </p:txBody>
          </p:sp>
        </mc:Choice>
        <mc:Fallback xmlns="">
          <p:sp>
            <p:nvSpPr>
              <p:cNvPr id="3" name="Content Placeholder 2">
                <a:extLst>
                  <a:ext uri="{FF2B5EF4-FFF2-40B4-BE49-F238E27FC236}">
                    <a16:creationId xmlns:a16="http://schemas.microsoft.com/office/drawing/2014/main" id="{A46D7632-7805-42EA-9D6E-468AD7672340}"/>
                  </a:ext>
                </a:extLst>
              </p:cNvPr>
              <p:cNvSpPr>
                <a:spLocks noGrp="1" noRot="1" noChangeAspect="1" noMove="1" noResize="1" noEditPoints="1" noAdjustHandles="1" noChangeArrowheads="1" noChangeShapeType="1" noTextEdit="1"/>
              </p:cNvSpPr>
              <p:nvPr>
                <p:ph idx="1"/>
              </p:nvPr>
            </p:nvSpPr>
            <p:spPr>
              <a:blipFill>
                <a:blip r:embed="rId2"/>
                <a:stretch>
                  <a:fillRect l="-1086" t="-1424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2D0E197-C341-4058-BACF-94933633474D}"/>
              </a:ext>
            </a:extLst>
          </p:cNvPr>
          <p:cNvPicPr>
            <a:picLocks noChangeAspect="1"/>
          </p:cNvPicPr>
          <p:nvPr/>
        </p:nvPicPr>
        <p:blipFill>
          <a:blip r:embed="rId3"/>
          <a:stretch>
            <a:fillRect/>
          </a:stretch>
        </p:blipFill>
        <p:spPr>
          <a:xfrm>
            <a:off x="7961104" y="3014828"/>
            <a:ext cx="3200677" cy="3025402"/>
          </a:xfrm>
          <a:prstGeom prst="rect">
            <a:avLst/>
          </a:prstGeom>
        </p:spPr>
      </p:pic>
      <p:grpSp>
        <p:nvGrpSpPr>
          <p:cNvPr id="9" name="Group 8">
            <a:extLst>
              <a:ext uri="{FF2B5EF4-FFF2-40B4-BE49-F238E27FC236}">
                <a16:creationId xmlns:a16="http://schemas.microsoft.com/office/drawing/2014/main" id="{2A1485E2-24DD-4180-BFA9-FC7A8824279E}"/>
              </a:ext>
            </a:extLst>
          </p:cNvPr>
          <p:cNvGrpSpPr/>
          <p:nvPr/>
        </p:nvGrpSpPr>
        <p:grpSpPr>
          <a:xfrm>
            <a:off x="1121659" y="4752094"/>
            <a:ext cx="5883930" cy="1559806"/>
            <a:chOff x="1457687" y="4861161"/>
            <a:chExt cx="5883930" cy="1559806"/>
          </a:xfrm>
        </p:grpSpPr>
        <p:graphicFrame>
          <p:nvGraphicFramePr>
            <p:cNvPr id="5" name="Diagram 4">
              <a:extLst>
                <a:ext uri="{FF2B5EF4-FFF2-40B4-BE49-F238E27FC236}">
                  <a16:creationId xmlns:a16="http://schemas.microsoft.com/office/drawing/2014/main" id="{852960B2-B7BB-42DE-B9D2-93F6493C2D18}"/>
                </a:ext>
              </a:extLst>
            </p:cNvPr>
            <p:cNvGraphicFramePr/>
            <p:nvPr>
              <p:extLst>
                <p:ext uri="{D42A27DB-BD31-4B8C-83A1-F6EECF244321}">
                  <p14:modId xmlns:p14="http://schemas.microsoft.com/office/powerpoint/2010/main" val="2818011458"/>
                </p:ext>
              </p:extLst>
            </p:nvPr>
          </p:nvGraphicFramePr>
          <p:xfrm>
            <a:off x="2817080" y="5045827"/>
            <a:ext cx="3236356" cy="13751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a:extLst>
                <a:ext uri="{FF2B5EF4-FFF2-40B4-BE49-F238E27FC236}">
                  <a16:creationId xmlns:a16="http://schemas.microsoft.com/office/drawing/2014/main" id="{E63B3DD2-6B5D-4EF3-A423-9039EB82E82E}"/>
                </a:ext>
              </a:extLst>
            </p:cNvPr>
            <p:cNvSpPr txBox="1"/>
            <p:nvPr/>
          </p:nvSpPr>
          <p:spPr>
            <a:xfrm>
              <a:off x="3701383" y="4861161"/>
              <a:ext cx="1396538" cy="369332"/>
            </a:xfrm>
            <a:prstGeom prst="rect">
              <a:avLst/>
            </a:prstGeom>
            <a:noFill/>
          </p:spPr>
          <p:txBody>
            <a:bodyPr wrap="square" rtlCol="0">
              <a:spAutoFit/>
            </a:bodyPr>
            <a:lstStyle/>
            <a:p>
              <a:pPr algn="ctr"/>
              <a:r>
                <a:rPr lang="en-US" dirty="0"/>
                <a:t>alpha value</a:t>
              </a:r>
            </a:p>
          </p:txBody>
        </p:sp>
        <p:sp>
          <p:nvSpPr>
            <p:cNvPr id="7" name="TextBox 6">
              <a:extLst>
                <a:ext uri="{FF2B5EF4-FFF2-40B4-BE49-F238E27FC236}">
                  <a16:creationId xmlns:a16="http://schemas.microsoft.com/office/drawing/2014/main" id="{6CA1641F-E33C-4240-B991-4894D042ED0D}"/>
                </a:ext>
              </a:extLst>
            </p:cNvPr>
            <p:cNvSpPr txBox="1"/>
            <p:nvPr/>
          </p:nvSpPr>
          <p:spPr>
            <a:xfrm>
              <a:off x="1457687" y="5548731"/>
              <a:ext cx="1396538" cy="369332"/>
            </a:xfrm>
            <a:prstGeom prst="rect">
              <a:avLst/>
            </a:prstGeom>
            <a:noFill/>
          </p:spPr>
          <p:txBody>
            <a:bodyPr wrap="square" rtlCol="0">
              <a:spAutoFit/>
            </a:bodyPr>
            <a:lstStyle/>
            <a:p>
              <a:pPr algn="ctr"/>
              <a:r>
                <a:rPr lang="en-US" dirty="0"/>
                <a:t>Very low</a:t>
              </a:r>
            </a:p>
          </p:txBody>
        </p:sp>
        <p:sp>
          <p:nvSpPr>
            <p:cNvPr id="8" name="TextBox 7">
              <a:extLst>
                <a:ext uri="{FF2B5EF4-FFF2-40B4-BE49-F238E27FC236}">
                  <a16:creationId xmlns:a16="http://schemas.microsoft.com/office/drawing/2014/main" id="{3C29B984-9DBC-4E8B-9118-E82F540D3004}"/>
                </a:ext>
              </a:extLst>
            </p:cNvPr>
            <p:cNvSpPr txBox="1"/>
            <p:nvPr/>
          </p:nvSpPr>
          <p:spPr>
            <a:xfrm>
              <a:off x="5945079" y="5548731"/>
              <a:ext cx="1396538" cy="369332"/>
            </a:xfrm>
            <a:prstGeom prst="rect">
              <a:avLst/>
            </a:prstGeom>
            <a:noFill/>
          </p:spPr>
          <p:txBody>
            <a:bodyPr wrap="square" rtlCol="0">
              <a:spAutoFit/>
            </a:bodyPr>
            <a:lstStyle/>
            <a:p>
              <a:pPr algn="ctr"/>
              <a:r>
                <a:rPr lang="en-US" dirty="0"/>
                <a:t>Very high</a:t>
              </a:r>
            </a:p>
          </p:txBody>
        </p:sp>
      </p:grpSp>
      <p:sp>
        <p:nvSpPr>
          <p:cNvPr id="10" name="Slide Number Placeholder 9">
            <a:extLst>
              <a:ext uri="{FF2B5EF4-FFF2-40B4-BE49-F238E27FC236}">
                <a16:creationId xmlns:a16="http://schemas.microsoft.com/office/drawing/2014/main" id="{D1807B14-8A7E-8DA0-C8DB-3CFEF14D6B61}"/>
              </a:ext>
            </a:extLst>
          </p:cNvPr>
          <p:cNvSpPr>
            <a:spLocks noGrp="1"/>
          </p:cNvSpPr>
          <p:nvPr>
            <p:ph type="sldNum" sz="quarter" idx="12"/>
          </p:nvPr>
        </p:nvSpPr>
        <p:spPr/>
        <p:txBody>
          <a:bodyPr/>
          <a:lstStyle/>
          <a:p>
            <a:fld id="{2E188B3D-B29F-49B8-BD5E-2984147FD125}" type="slidenum">
              <a:rPr lang="en-US" smtClean="0"/>
              <a:t>39</a:t>
            </a:fld>
            <a:endParaRPr lang="en-US"/>
          </a:p>
        </p:txBody>
      </p:sp>
    </p:spTree>
    <p:extLst>
      <p:ext uri="{BB962C8B-B14F-4D97-AF65-F5344CB8AC3E}">
        <p14:creationId xmlns:p14="http://schemas.microsoft.com/office/powerpoint/2010/main" val="3984468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B9BE2-9CFC-102B-5D62-5AE3FD243EB1}"/>
              </a:ext>
            </a:extLst>
          </p:cNvPr>
          <p:cNvSpPr>
            <a:spLocks noGrp="1"/>
          </p:cNvSpPr>
          <p:nvPr>
            <p:ph type="title"/>
          </p:nvPr>
        </p:nvSpPr>
        <p:spPr/>
        <p:txBody>
          <a:bodyPr/>
          <a:lstStyle/>
          <a:p>
            <a:r>
              <a:rPr lang="en-US" dirty="0"/>
              <a:t>Ordinary Least Squares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011D22-C4F3-F45F-8563-0613992F1DCA}"/>
                  </a:ext>
                </a:extLst>
              </p:cNvPr>
              <p:cNvSpPr>
                <a:spLocks noGrp="1"/>
              </p:cNvSpPr>
              <p:nvPr>
                <p:ph idx="1"/>
              </p:nvPr>
            </p:nvSpPr>
            <p:spPr/>
            <p:txBody>
              <a:bodyPr/>
              <a:lstStyle/>
              <a:p>
                <a:r>
                  <a:rPr lang="en-US" dirty="0"/>
                  <a:t>As discussed last class, we can utilize OLS for multiple inputs.</a:t>
                </a:r>
              </a:p>
              <a:p>
                <a:pPr lvl="1"/>
                <a14:m>
                  <m:oMath xmlns:m="http://schemas.openxmlformats.org/officeDocument/2006/math">
                    <m:acc>
                      <m:accPr>
                        <m:chr m:val="̂"/>
                        <m:ctrlPr>
                          <a:rPr lang="en-US"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oMath>
                </a14:m>
                <a:r>
                  <a:rPr lang="en-US" dirty="0"/>
                  <a:t>x</a:t>
                </a:r>
                <a:r>
                  <a:rPr lang="en-US" baseline="-25000" dirty="0"/>
                  <a:t>1</a:t>
                </a:r>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oMath>
                </a14:m>
                <a:r>
                  <a:rPr lang="en-US" dirty="0"/>
                  <a:t>x</a:t>
                </a:r>
                <a:r>
                  <a:rPr lang="en-US" baseline="-25000" dirty="0"/>
                  <a:t>2</a:t>
                </a:r>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oMath>
                </a14:m>
                <a:r>
                  <a:rPr lang="en-US" dirty="0"/>
                  <a:t>x</a:t>
                </a:r>
                <a:r>
                  <a:rPr lang="en-US" baseline="-25000" dirty="0"/>
                  <a:t>3</a:t>
                </a:r>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𝑛</m:t>
                        </m:r>
                      </m:sub>
                    </m:sSub>
                  </m:oMath>
                </a14:m>
                <a:r>
                  <a:rPr lang="en-US" dirty="0"/>
                  <a:t>x</a:t>
                </a:r>
                <a:r>
                  <a:rPr lang="en-US" baseline="-25000" dirty="0"/>
                  <a:t>n</a:t>
                </a:r>
              </a:p>
              <a:p>
                <a:r>
                  <a:rPr lang="en-US" dirty="0"/>
                  <a:t>What may not be apparent to you, but is important to know, functions like the following follow the above format:</a:t>
                </a:r>
              </a:p>
              <a:p>
                <a:pPr lvl="1"/>
                <a14:m>
                  <m:oMath xmlns:m="http://schemas.openxmlformats.org/officeDocument/2006/math">
                    <m:acc>
                      <m:accPr>
                        <m:chr m:val="̂"/>
                        <m:ctrlPr>
                          <a:rPr lang="en-US"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i="1" baseline="-25000" dirty="0" smtClean="0">
                        <a:latin typeface="Cambria Math" panose="02040503050406030204" pitchFamily="18" charset="0"/>
                      </a:rPr>
                      <m:t>1</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baseline="-25000"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oMath>
                </a14:m>
                <a:r>
                  <a:rPr lang="en-US" dirty="0"/>
                  <a:t>+ …</a:t>
                </a:r>
              </a:p>
              <a:p>
                <a:r>
                  <a:rPr lang="en-US" dirty="0"/>
                  <a:t>Let’s look at a few examples:</a:t>
                </a:r>
              </a:p>
              <a:p>
                <a:pPr lvl="1"/>
                <a:r>
                  <a:rPr lang="en-US" dirty="0"/>
                  <a:t>C02_model01.ipynb</a:t>
                </a:r>
              </a:p>
              <a:p>
                <a:pPr lvl="1"/>
                <a:r>
                  <a:rPr lang="en-US" dirty="0"/>
                  <a:t>C02_model02.ipynb</a:t>
                </a:r>
              </a:p>
              <a:p>
                <a:pPr lvl="1"/>
                <a:r>
                  <a:rPr lang="en-US" dirty="0"/>
                  <a:t>C02_model03.ipynb</a:t>
                </a:r>
              </a:p>
              <a:p>
                <a:pPr lvl="1"/>
                <a:r>
                  <a:rPr lang="en-US" dirty="0"/>
                  <a:t>C02_model04.ipynb</a:t>
                </a:r>
              </a:p>
              <a:p>
                <a:pPr lvl="1"/>
                <a:endParaRPr lang="en-US" dirty="0"/>
              </a:p>
            </p:txBody>
          </p:sp>
        </mc:Choice>
        <mc:Fallback xmlns="">
          <p:sp>
            <p:nvSpPr>
              <p:cNvPr id="3" name="Content Placeholder 2">
                <a:extLst>
                  <a:ext uri="{FF2B5EF4-FFF2-40B4-BE49-F238E27FC236}">
                    <a16:creationId xmlns:a16="http://schemas.microsoft.com/office/drawing/2014/main" id="{73011D22-C4F3-F45F-8563-0613992F1DCA}"/>
                  </a:ext>
                </a:extLst>
              </p:cNvPr>
              <p:cNvSpPr>
                <a:spLocks noGrp="1" noRot="1" noChangeAspect="1" noMove="1" noResize="1" noEditPoints="1" noAdjustHandles="1" noChangeArrowheads="1" noChangeShapeType="1" noTextEdit="1"/>
              </p:cNvSpPr>
              <p:nvPr>
                <p:ph idx="1"/>
              </p:nvPr>
            </p:nvSpPr>
            <p:spPr>
              <a:blipFill>
                <a:blip r:embed="rId2"/>
                <a:stretch>
                  <a:fillRect l="-1086" t="-2326" b="-58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95AB765-CC95-BF97-660F-3E4A80C5E294}"/>
              </a:ext>
            </a:extLst>
          </p:cNvPr>
          <p:cNvSpPr>
            <a:spLocks noGrp="1"/>
          </p:cNvSpPr>
          <p:nvPr>
            <p:ph type="sldNum" sz="quarter" idx="12"/>
          </p:nvPr>
        </p:nvSpPr>
        <p:spPr/>
        <p:txBody>
          <a:bodyPr/>
          <a:lstStyle/>
          <a:p>
            <a:fld id="{2E188B3D-B29F-49B8-BD5E-2984147FD125}" type="slidenum">
              <a:rPr lang="en-US" smtClean="0"/>
              <a:t>4</a:t>
            </a:fld>
            <a:endParaRPr lang="en-US"/>
          </a:p>
        </p:txBody>
      </p:sp>
    </p:spTree>
    <p:extLst>
      <p:ext uri="{BB962C8B-B14F-4D97-AF65-F5344CB8AC3E}">
        <p14:creationId xmlns:p14="http://schemas.microsoft.com/office/powerpoint/2010/main" val="23771283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F2D39-9B00-460E-8D54-4A56F9B49281}"/>
              </a:ext>
            </a:extLst>
          </p:cNvPr>
          <p:cNvSpPr>
            <a:spLocks noGrp="1"/>
          </p:cNvSpPr>
          <p:nvPr>
            <p:ph type="title"/>
          </p:nvPr>
        </p:nvSpPr>
        <p:spPr/>
        <p:txBody>
          <a:bodyPr/>
          <a:lstStyle/>
          <a:p>
            <a:r>
              <a:rPr lang="en-US" dirty="0"/>
              <a:t>L1 Regularization (Lasso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76121E9-5E89-49AC-98B1-94D45FD926B1}"/>
                  </a:ext>
                </a:extLst>
              </p:cNvPr>
              <p:cNvSpPr>
                <a:spLocks noGrp="1"/>
              </p:cNvSpPr>
              <p:nvPr>
                <p:ph idx="1"/>
              </p:nvPr>
            </p:nvSpPr>
            <p:spPr/>
            <p:txBody>
              <a:bodyPr/>
              <a:lstStyle/>
              <a:p>
                <a:r>
                  <a:rPr lang="en-US" dirty="0"/>
                  <a:t>Goal: model sparsity</a:t>
                </a:r>
              </a:p>
              <a:p>
                <a:r>
                  <a:rPr lang="en-US" dirty="0"/>
                  <a:t>Cost function = MSE + α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e>
                        </m:d>
                      </m:e>
                    </m:nary>
                    <m:r>
                      <a:rPr lang="en-US" i="1">
                        <a:latin typeface="Cambria Math" panose="02040503050406030204" pitchFamily="18" charset="0"/>
                      </a:rPr>
                      <m:t> </m:t>
                    </m:r>
                  </m:oMath>
                </a14:m>
                <a:endParaRPr lang="en-US" dirty="0"/>
              </a:p>
              <a:p>
                <a:r>
                  <a:rPr lang="en-US" dirty="0"/>
                  <a:t>It eliminates the least important features/variables</a:t>
                </a:r>
                <a:br>
                  <a:rPr lang="en-US" dirty="0"/>
                </a:br>
                <a:r>
                  <a:rPr lang="en-US" dirty="0"/>
                  <a:t>(by setting their betas to zero)</a:t>
                </a:r>
              </a:p>
              <a:p>
                <a:r>
                  <a:rPr lang="en-US" dirty="0"/>
                  <a:t>Automatically performs feature selection</a:t>
                </a:r>
              </a:p>
            </p:txBody>
          </p:sp>
        </mc:Choice>
        <mc:Fallback xmlns="">
          <p:sp>
            <p:nvSpPr>
              <p:cNvPr id="3" name="Content Placeholder 2">
                <a:extLst>
                  <a:ext uri="{FF2B5EF4-FFF2-40B4-BE49-F238E27FC236}">
                    <a16:creationId xmlns:a16="http://schemas.microsoft.com/office/drawing/2014/main" id="{976121E9-5E89-49AC-98B1-94D45FD926B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648ED5B-0929-49DD-9033-4F153BE8DD84}"/>
              </a:ext>
            </a:extLst>
          </p:cNvPr>
          <p:cNvPicPr>
            <a:picLocks noChangeAspect="1"/>
          </p:cNvPicPr>
          <p:nvPr/>
        </p:nvPicPr>
        <p:blipFill>
          <a:blip r:embed="rId3"/>
          <a:stretch>
            <a:fillRect/>
          </a:stretch>
        </p:blipFill>
        <p:spPr>
          <a:xfrm>
            <a:off x="7840616" y="3498468"/>
            <a:ext cx="3177815" cy="3071126"/>
          </a:xfrm>
          <a:prstGeom prst="rect">
            <a:avLst/>
          </a:prstGeom>
        </p:spPr>
      </p:pic>
      <p:sp>
        <p:nvSpPr>
          <p:cNvPr id="5" name="Slide Number Placeholder 4">
            <a:extLst>
              <a:ext uri="{FF2B5EF4-FFF2-40B4-BE49-F238E27FC236}">
                <a16:creationId xmlns:a16="http://schemas.microsoft.com/office/drawing/2014/main" id="{9437DD4D-68CB-6F16-192E-CA62DD820E06}"/>
              </a:ext>
            </a:extLst>
          </p:cNvPr>
          <p:cNvSpPr>
            <a:spLocks noGrp="1"/>
          </p:cNvSpPr>
          <p:nvPr>
            <p:ph type="sldNum" sz="quarter" idx="12"/>
          </p:nvPr>
        </p:nvSpPr>
        <p:spPr/>
        <p:txBody>
          <a:bodyPr/>
          <a:lstStyle/>
          <a:p>
            <a:fld id="{2E188B3D-B29F-49B8-BD5E-2984147FD125}" type="slidenum">
              <a:rPr lang="en-US" smtClean="0"/>
              <a:t>40</a:t>
            </a:fld>
            <a:endParaRPr lang="en-US"/>
          </a:p>
        </p:txBody>
      </p:sp>
    </p:spTree>
    <p:extLst>
      <p:ext uri="{BB962C8B-B14F-4D97-AF65-F5344CB8AC3E}">
        <p14:creationId xmlns:p14="http://schemas.microsoft.com/office/powerpoint/2010/main" val="30627166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FFC6-DA2D-4F3A-B133-E1D2523E8565}"/>
              </a:ext>
            </a:extLst>
          </p:cNvPr>
          <p:cNvSpPr>
            <a:spLocks noGrp="1"/>
          </p:cNvSpPr>
          <p:nvPr>
            <p:ph type="title"/>
          </p:nvPr>
        </p:nvSpPr>
        <p:spPr/>
        <p:txBody>
          <a:bodyPr/>
          <a:lstStyle/>
          <a:p>
            <a:r>
              <a:rPr lang="en-US" dirty="0"/>
              <a:t>Elastic Net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E0FE6C-7E1E-4C5B-A8C8-169217FDC8AB}"/>
                  </a:ext>
                </a:extLst>
              </p:cNvPr>
              <p:cNvSpPr>
                <a:spLocks noGrp="1"/>
              </p:cNvSpPr>
              <p:nvPr>
                <p:ph idx="1"/>
              </p:nvPr>
            </p:nvSpPr>
            <p:spPr/>
            <p:txBody>
              <a:bodyPr>
                <a:normAutofit/>
              </a:bodyPr>
              <a:lstStyle/>
              <a:p>
                <a:r>
                  <a:rPr lang="en-US" dirty="0"/>
                  <a:t>Mix of L2 and L1</a:t>
                </a:r>
              </a:p>
              <a:p>
                <a:r>
                  <a:rPr lang="en-US" dirty="0"/>
                  <a:t>MSE + rα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𝑖</m:t>
                                </m:r>
                              </m:sub>
                            </m:sSub>
                          </m:e>
                        </m:d>
                      </m:e>
                    </m:nary>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𝑟</m:t>
                        </m:r>
                      </m:num>
                      <m:den>
                        <m:r>
                          <a:rPr lang="en-US" i="1">
                            <a:latin typeface="Cambria Math" panose="02040503050406030204" pitchFamily="18" charset="0"/>
                          </a:rPr>
                          <m:t>2</m:t>
                        </m:r>
                      </m:den>
                    </m:f>
                    <m:r>
                      <m:rPr>
                        <m:nor/>
                      </m:rPr>
                      <a:rPr lang="en-US" dirty="0"/>
                      <m:t>α</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𝑖</m:t>
                            </m:r>
                          </m:sub>
                          <m:sup>
                            <m:r>
                              <a:rPr lang="en-US" i="1">
                                <a:latin typeface="Cambria Math" panose="02040503050406030204" pitchFamily="18" charset="0"/>
                              </a:rPr>
                              <m:t>2</m:t>
                            </m:r>
                          </m:sup>
                        </m:sSubSup>
                      </m:e>
                    </m:nary>
                  </m:oMath>
                </a14:m>
                <a:endParaRPr lang="en-US" dirty="0"/>
              </a:p>
              <a:p>
                <a:r>
                  <a:rPr lang="en-US" dirty="0"/>
                  <a:t>Control the mix ratio using the term "r" in the cost function:</a:t>
                </a:r>
              </a:p>
              <a:p>
                <a:pPr lvl="1"/>
                <a:r>
                  <a:rPr lang="en-US" dirty="0"/>
                  <a:t>r = 0 , then L2 </a:t>
                </a:r>
              </a:p>
              <a:p>
                <a:pPr lvl="1"/>
                <a:r>
                  <a:rPr lang="en-US" dirty="0"/>
                  <a:t>r = 1 , then L1</a:t>
                </a:r>
              </a:p>
              <a:p>
                <a:pPr lvl="1"/>
                <a:r>
                  <a:rPr lang="en-US" dirty="0"/>
                  <a:t>r = .5, then 50% L2 and 50% L1</a:t>
                </a:r>
              </a:p>
            </p:txBody>
          </p:sp>
        </mc:Choice>
        <mc:Fallback xmlns="">
          <p:sp>
            <p:nvSpPr>
              <p:cNvPr id="3" name="Content Placeholder 2">
                <a:extLst>
                  <a:ext uri="{FF2B5EF4-FFF2-40B4-BE49-F238E27FC236}">
                    <a16:creationId xmlns:a16="http://schemas.microsoft.com/office/drawing/2014/main" id="{5EE0FE6C-7E1E-4C5B-A8C8-169217FDC8AB}"/>
                  </a:ext>
                </a:extLst>
              </p:cNvPr>
              <p:cNvSpPr>
                <a:spLocks noGrp="1" noRot="1" noChangeAspect="1" noMove="1" noResize="1" noEditPoints="1" noAdjustHandles="1" noChangeArrowheads="1" noChangeShapeType="1" noTextEdit="1"/>
              </p:cNvSpPr>
              <p:nvPr>
                <p:ph idx="1"/>
              </p:nvPr>
            </p:nvSpPr>
            <p:spPr>
              <a:blipFill>
                <a:blip r:embed="rId2"/>
                <a:stretch>
                  <a:fillRect l="-1086" t="-290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4E2F8FF-CF12-135D-42A4-D4BE3452D157}"/>
              </a:ext>
            </a:extLst>
          </p:cNvPr>
          <p:cNvSpPr>
            <a:spLocks noGrp="1"/>
          </p:cNvSpPr>
          <p:nvPr>
            <p:ph type="sldNum" sz="quarter" idx="12"/>
          </p:nvPr>
        </p:nvSpPr>
        <p:spPr/>
        <p:txBody>
          <a:bodyPr/>
          <a:lstStyle/>
          <a:p>
            <a:fld id="{2E188B3D-B29F-49B8-BD5E-2984147FD125}" type="slidenum">
              <a:rPr lang="en-US" smtClean="0"/>
              <a:t>41</a:t>
            </a:fld>
            <a:endParaRPr lang="en-US"/>
          </a:p>
        </p:txBody>
      </p:sp>
    </p:spTree>
    <p:extLst>
      <p:ext uri="{BB962C8B-B14F-4D97-AF65-F5344CB8AC3E}">
        <p14:creationId xmlns:p14="http://schemas.microsoft.com/office/powerpoint/2010/main" val="5053238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FFC6-DA2D-4F3A-B133-E1D2523E8565}"/>
              </a:ext>
            </a:extLst>
          </p:cNvPr>
          <p:cNvSpPr>
            <a:spLocks noGrp="1"/>
          </p:cNvSpPr>
          <p:nvPr>
            <p:ph type="title"/>
          </p:nvPr>
        </p:nvSpPr>
        <p:spPr/>
        <p:txBody>
          <a:bodyPr/>
          <a:lstStyle/>
          <a:p>
            <a:r>
              <a:rPr lang="en-US" dirty="0"/>
              <a:t>Traits</a:t>
            </a:r>
          </a:p>
        </p:txBody>
      </p:sp>
      <p:sp>
        <p:nvSpPr>
          <p:cNvPr id="3" name="Content Placeholder 2">
            <a:extLst>
              <a:ext uri="{FF2B5EF4-FFF2-40B4-BE49-F238E27FC236}">
                <a16:creationId xmlns:a16="http://schemas.microsoft.com/office/drawing/2014/main" id="{5EE0FE6C-7E1E-4C5B-A8C8-169217FDC8AB}"/>
              </a:ext>
            </a:extLst>
          </p:cNvPr>
          <p:cNvSpPr>
            <a:spLocks noGrp="1"/>
          </p:cNvSpPr>
          <p:nvPr>
            <p:ph idx="1"/>
          </p:nvPr>
        </p:nvSpPr>
        <p:spPr/>
        <p:txBody>
          <a:bodyPr>
            <a:normAutofit fontScale="92500" lnSpcReduction="20000"/>
          </a:bodyPr>
          <a:lstStyle/>
          <a:p>
            <a:r>
              <a:rPr lang="en-US" dirty="0"/>
              <a:t>L2 tends to lower the value of the coefficients but not remove them</a:t>
            </a:r>
          </a:p>
          <a:p>
            <a:r>
              <a:rPr lang="en-US" dirty="0"/>
              <a:t>L1 tends to lower the value for some coefficients to zero, thus completely removing the influence of a variable.</a:t>
            </a:r>
          </a:p>
          <a:p>
            <a:r>
              <a:rPr lang="en-US" dirty="0" err="1"/>
              <a:t>ElasticNet</a:t>
            </a:r>
            <a:r>
              <a:rPr lang="en-US" dirty="0"/>
              <a:t> is a combination of the two</a:t>
            </a:r>
          </a:p>
          <a:p>
            <a:r>
              <a:rPr lang="en-US" dirty="0"/>
              <a:t>Try both, but</a:t>
            </a:r>
          </a:p>
          <a:p>
            <a:pPr lvl="1"/>
            <a:r>
              <a:rPr lang="en-US" dirty="0"/>
              <a:t>L1 is good at addressing the problem of many variables – certain variables can be removed, and the computational costs of training a model are reduced.</a:t>
            </a:r>
          </a:p>
          <a:p>
            <a:pPr lvl="1"/>
            <a:r>
              <a:rPr lang="en-US" dirty="0"/>
              <a:t>L2 is good at reducing the influence of variables but not eliminating them. Thus, are good in situations where you have few variables (as compared to ‘many variable’). </a:t>
            </a:r>
          </a:p>
          <a:p>
            <a:pPr lvl="1"/>
            <a:r>
              <a:rPr lang="en-US" dirty="0" err="1"/>
              <a:t>ElasticNet</a:t>
            </a:r>
            <a:r>
              <a:rPr lang="en-US" dirty="0"/>
              <a:t> – a combination of both, thus, hitting a balance between the two approaches.</a:t>
            </a:r>
          </a:p>
          <a:p>
            <a:pPr lvl="1"/>
            <a:r>
              <a:rPr lang="en-US" dirty="0"/>
              <a:t>Which is ‘best’? </a:t>
            </a:r>
          </a:p>
          <a:p>
            <a:pPr lvl="2"/>
            <a:r>
              <a:rPr lang="en-US" dirty="0"/>
              <a:t>Try them, and choose which one performs better.</a:t>
            </a:r>
          </a:p>
        </p:txBody>
      </p:sp>
      <p:sp>
        <p:nvSpPr>
          <p:cNvPr id="4" name="Slide Number Placeholder 3">
            <a:extLst>
              <a:ext uri="{FF2B5EF4-FFF2-40B4-BE49-F238E27FC236}">
                <a16:creationId xmlns:a16="http://schemas.microsoft.com/office/drawing/2014/main" id="{A4E2F8FF-CF12-135D-42A4-D4BE3452D157}"/>
              </a:ext>
            </a:extLst>
          </p:cNvPr>
          <p:cNvSpPr>
            <a:spLocks noGrp="1"/>
          </p:cNvSpPr>
          <p:nvPr>
            <p:ph type="sldNum" sz="quarter" idx="12"/>
          </p:nvPr>
        </p:nvSpPr>
        <p:spPr/>
        <p:txBody>
          <a:bodyPr/>
          <a:lstStyle/>
          <a:p>
            <a:fld id="{2E188B3D-B29F-49B8-BD5E-2984147FD125}" type="slidenum">
              <a:rPr lang="en-US" smtClean="0"/>
              <a:t>42</a:t>
            </a:fld>
            <a:endParaRPr lang="en-US"/>
          </a:p>
        </p:txBody>
      </p:sp>
    </p:spTree>
    <p:extLst>
      <p:ext uri="{BB962C8B-B14F-4D97-AF65-F5344CB8AC3E}">
        <p14:creationId xmlns:p14="http://schemas.microsoft.com/office/powerpoint/2010/main" val="37576424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ECC76-8C8F-4760-B51E-2E186B53D9CE}"/>
              </a:ext>
            </a:extLst>
          </p:cNvPr>
          <p:cNvSpPr>
            <a:spLocks noGrp="1"/>
          </p:cNvSpPr>
          <p:nvPr>
            <p:ph type="title"/>
          </p:nvPr>
        </p:nvSpPr>
        <p:spPr/>
        <p:txBody>
          <a:bodyPr/>
          <a:lstStyle/>
          <a:p>
            <a:r>
              <a:rPr lang="en-US" dirty="0"/>
              <a:t>Early Stopping</a:t>
            </a:r>
          </a:p>
        </p:txBody>
      </p:sp>
      <p:sp>
        <p:nvSpPr>
          <p:cNvPr id="3" name="Content Placeholder 2">
            <a:extLst>
              <a:ext uri="{FF2B5EF4-FFF2-40B4-BE49-F238E27FC236}">
                <a16:creationId xmlns:a16="http://schemas.microsoft.com/office/drawing/2014/main" id="{80F33817-6E07-4CDE-B95B-79D69B33BA62}"/>
              </a:ext>
            </a:extLst>
          </p:cNvPr>
          <p:cNvSpPr>
            <a:spLocks noGrp="1"/>
          </p:cNvSpPr>
          <p:nvPr>
            <p:ph idx="1"/>
          </p:nvPr>
        </p:nvSpPr>
        <p:spPr/>
        <p:txBody>
          <a:bodyPr/>
          <a:lstStyle/>
          <a:p>
            <a:r>
              <a:rPr lang="en-US" dirty="0"/>
              <a:t>Another regularization technique: </a:t>
            </a:r>
            <a:r>
              <a:rPr lang="en-US" u="sng" dirty="0"/>
              <a:t>stop when validation error is minimum</a:t>
            </a:r>
          </a:p>
        </p:txBody>
      </p:sp>
      <p:pic>
        <p:nvPicPr>
          <p:cNvPr id="4" name="Picture 3">
            <a:extLst>
              <a:ext uri="{FF2B5EF4-FFF2-40B4-BE49-F238E27FC236}">
                <a16:creationId xmlns:a16="http://schemas.microsoft.com/office/drawing/2014/main" id="{BC6BAC92-9A21-435B-8AA3-F106ED3BEB6B}"/>
              </a:ext>
            </a:extLst>
          </p:cNvPr>
          <p:cNvPicPr>
            <a:picLocks noChangeAspect="1"/>
          </p:cNvPicPr>
          <p:nvPr/>
        </p:nvPicPr>
        <p:blipFill>
          <a:blip r:embed="rId2"/>
          <a:stretch>
            <a:fillRect/>
          </a:stretch>
        </p:blipFill>
        <p:spPr>
          <a:xfrm>
            <a:off x="1544241" y="3050770"/>
            <a:ext cx="5135737" cy="3376785"/>
          </a:xfrm>
          <a:prstGeom prst="rect">
            <a:avLst/>
          </a:prstGeom>
        </p:spPr>
      </p:pic>
      <p:sp>
        <p:nvSpPr>
          <p:cNvPr id="5" name="TextBox 4">
            <a:extLst>
              <a:ext uri="{FF2B5EF4-FFF2-40B4-BE49-F238E27FC236}">
                <a16:creationId xmlns:a16="http://schemas.microsoft.com/office/drawing/2014/main" id="{6C4971B9-AA59-49EE-8D7D-B63F894494D7}"/>
              </a:ext>
            </a:extLst>
          </p:cNvPr>
          <p:cNvSpPr txBox="1"/>
          <p:nvPr/>
        </p:nvSpPr>
        <p:spPr>
          <a:xfrm>
            <a:off x="7303406" y="3600801"/>
            <a:ext cx="4194472" cy="923330"/>
          </a:xfrm>
          <a:prstGeom prst="rect">
            <a:avLst/>
          </a:prstGeom>
          <a:noFill/>
        </p:spPr>
        <p:txBody>
          <a:bodyPr wrap="square" rtlCol="0">
            <a:spAutoFit/>
          </a:bodyPr>
          <a:lstStyle/>
          <a:p>
            <a:r>
              <a:rPr lang="en-US" dirty="0"/>
              <a:t>Is it baked into the algorithms?</a:t>
            </a:r>
          </a:p>
          <a:p>
            <a:r>
              <a:rPr lang="en-US" dirty="0" err="1"/>
              <a:t>Yes&amp;No</a:t>
            </a:r>
            <a:endParaRPr lang="en-US" dirty="0"/>
          </a:p>
          <a:p>
            <a:r>
              <a:rPr lang="en-US" dirty="0"/>
              <a:t>(Sometimes, you have to write your own)</a:t>
            </a:r>
          </a:p>
        </p:txBody>
      </p:sp>
      <p:sp>
        <p:nvSpPr>
          <p:cNvPr id="6" name="Slide Number Placeholder 5">
            <a:extLst>
              <a:ext uri="{FF2B5EF4-FFF2-40B4-BE49-F238E27FC236}">
                <a16:creationId xmlns:a16="http://schemas.microsoft.com/office/drawing/2014/main" id="{767FCA4E-A158-5153-82C6-F4B43798779A}"/>
              </a:ext>
            </a:extLst>
          </p:cNvPr>
          <p:cNvSpPr>
            <a:spLocks noGrp="1"/>
          </p:cNvSpPr>
          <p:nvPr>
            <p:ph type="sldNum" sz="quarter" idx="12"/>
          </p:nvPr>
        </p:nvSpPr>
        <p:spPr/>
        <p:txBody>
          <a:bodyPr/>
          <a:lstStyle/>
          <a:p>
            <a:fld id="{2E188B3D-B29F-49B8-BD5E-2984147FD125}" type="slidenum">
              <a:rPr lang="en-US" smtClean="0"/>
              <a:t>43</a:t>
            </a:fld>
            <a:endParaRPr lang="en-US"/>
          </a:p>
        </p:txBody>
      </p:sp>
    </p:spTree>
    <p:extLst>
      <p:ext uri="{BB962C8B-B14F-4D97-AF65-F5344CB8AC3E}">
        <p14:creationId xmlns:p14="http://schemas.microsoft.com/office/powerpoint/2010/main" val="15785348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13E25-C38E-4A9F-97E8-3C0A54D6C1B8}"/>
              </a:ext>
            </a:extLst>
          </p:cNvPr>
          <p:cNvSpPr>
            <a:spLocks noGrp="1"/>
          </p:cNvSpPr>
          <p:nvPr>
            <p:ph type="title"/>
          </p:nvPr>
        </p:nvSpPr>
        <p:spPr/>
        <p:txBody>
          <a:bodyPr/>
          <a:lstStyle/>
          <a:p>
            <a:r>
              <a:rPr lang="en-US" dirty="0"/>
              <a:t>Let’s look at an example…</a:t>
            </a:r>
          </a:p>
        </p:txBody>
      </p:sp>
      <p:sp>
        <p:nvSpPr>
          <p:cNvPr id="3" name="Content Placeholder 2">
            <a:extLst>
              <a:ext uri="{FF2B5EF4-FFF2-40B4-BE49-F238E27FC236}">
                <a16:creationId xmlns:a16="http://schemas.microsoft.com/office/drawing/2014/main" id="{1AA3A601-6B94-459D-98C8-EBCE1E916285}"/>
              </a:ext>
            </a:extLst>
          </p:cNvPr>
          <p:cNvSpPr>
            <a:spLocks noGrp="1"/>
          </p:cNvSpPr>
          <p:nvPr>
            <p:ph idx="1"/>
          </p:nvPr>
        </p:nvSpPr>
        <p:spPr/>
        <p:txBody>
          <a:bodyPr/>
          <a:lstStyle/>
          <a:p>
            <a:r>
              <a:rPr lang="en-US" dirty="0"/>
              <a:t>Let’s look at an example:</a:t>
            </a:r>
          </a:p>
          <a:p>
            <a:pPr lvl="1"/>
            <a:r>
              <a:rPr lang="en-US" dirty="0"/>
              <a:t>C02</a:t>
            </a:r>
            <a:r>
              <a:rPr lang="en-US"/>
              <a:t>_model07.</a:t>
            </a:r>
            <a:r>
              <a:rPr lang="en-US" dirty="0"/>
              <a:t>ipynb</a:t>
            </a:r>
          </a:p>
          <a:p>
            <a:pPr marL="0" indent="0">
              <a:buNone/>
            </a:pPr>
            <a:endParaRPr lang="en-US" dirty="0"/>
          </a:p>
        </p:txBody>
      </p:sp>
      <p:sp>
        <p:nvSpPr>
          <p:cNvPr id="4" name="Slide Number Placeholder 3">
            <a:extLst>
              <a:ext uri="{FF2B5EF4-FFF2-40B4-BE49-F238E27FC236}">
                <a16:creationId xmlns:a16="http://schemas.microsoft.com/office/drawing/2014/main" id="{CC4776F9-1D94-02A5-FA16-E81532994551}"/>
              </a:ext>
            </a:extLst>
          </p:cNvPr>
          <p:cNvSpPr>
            <a:spLocks noGrp="1"/>
          </p:cNvSpPr>
          <p:nvPr>
            <p:ph type="sldNum" sz="quarter" idx="12"/>
          </p:nvPr>
        </p:nvSpPr>
        <p:spPr/>
        <p:txBody>
          <a:bodyPr/>
          <a:lstStyle/>
          <a:p>
            <a:fld id="{2E188B3D-B29F-49B8-BD5E-2984147FD125}" type="slidenum">
              <a:rPr lang="en-US" smtClean="0"/>
              <a:t>44</a:t>
            </a:fld>
            <a:endParaRPr lang="en-US"/>
          </a:p>
        </p:txBody>
      </p:sp>
    </p:spTree>
    <p:extLst>
      <p:ext uri="{BB962C8B-B14F-4D97-AF65-F5344CB8AC3E}">
        <p14:creationId xmlns:p14="http://schemas.microsoft.com/office/powerpoint/2010/main" val="8913409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B56D5-9908-478F-9304-47F32890AEDD}"/>
              </a:ext>
            </a:extLst>
          </p:cNvPr>
          <p:cNvSpPr>
            <a:spLocks noGrp="1"/>
          </p:cNvSpPr>
          <p:nvPr>
            <p:ph type="title"/>
          </p:nvPr>
        </p:nvSpPr>
        <p:spPr>
          <a:xfrm>
            <a:off x="118009" y="0"/>
            <a:ext cx="10515600" cy="1325563"/>
          </a:xfrm>
        </p:spPr>
        <p:txBody>
          <a:bodyPr/>
          <a:lstStyle/>
          <a:p>
            <a:r>
              <a:rPr lang="en-US" dirty="0"/>
              <a:t>Conclusion</a:t>
            </a:r>
          </a:p>
        </p:txBody>
      </p:sp>
      <p:sp>
        <p:nvSpPr>
          <p:cNvPr id="3" name="Content Placeholder 2">
            <a:extLst>
              <a:ext uri="{FF2B5EF4-FFF2-40B4-BE49-F238E27FC236}">
                <a16:creationId xmlns:a16="http://schemas.microsoft.com/office/drawing/2014/main" id="{118CF7C1-E55C-4134-9949-A56984496D27}"/>
              </a:ext>
            </a:extLst>
          </p:cNvPr>
          <p:cNvSpPr>
            <a:spLocks noGrp="1"/>
          </p:cNvSpPr>
          <p:nvPr>
            <p:ph idx="1"/>
          </p:nvPr>
        </p:nvSpPr>
        <p:spPr>
          <a:xfrm>
            <a:off x="668604" y="1019597"/>
            <a:ext cx="11523396" cy="5838404"/>
          </a:xfrm>
        </p:spPr>
        <p:txBody>
          <a:bodyPr>
            <a:normAutofit fontScale="55000" lnSpcReduction="20000"/>
          </a:bodyPr>
          <a:lstStyle/>
          <a:p>
            <a:r>
              <a:rPr lang="en-US" dirty="0"/>
              <a:t>Linear Regression</a:t>
            </a:r>
          </a:p>
          <a:p>
            <a:pPr lvl="1"/>
            <a:r>
              <a:rPr lang="en-US" dirty="0"/>
              <a:t>Single input variable</a:t>
            </a:r>
          </a:p>
          <a:p>
            <a:pPr lvl="1"/>
            <a:r>
              <a:rPr lang="en-US" dirty="0"/>
              <a:t>Multiple input variables</a:t>
            </a:r>
          </a:p>
          <a:p>
            <a:pPr lvl="1"/>
            <a:r>
              <a:rPr lang="en-US" dirty="0"/>
              <a:t>Seemingly ‘non-linear’ relationships</a:t>
            </a:r>
          </a:p>
          <a:p>
            <a:pPr lvl="2"/>
            <a:r>
              <a:rPr lang="en-US" dirty="0"/>
              <a:t>Polynomial</a:t>
            </a:r>
          </a:p>
          <a:p>
            <a:pPr lvl="2"/>
            <a:r>
              <a:rPr lang="en-US" dirty="0"/>
              <a:t>Etc.</a:t>
            </a:r>
          </a:p>
          <a:p>
            <a:r>
              <a:rPr lang="en-US" dirty="0"/>
              <a:t>Logistic Regression </a:t>
            </a:r>
          </a:p>
          <a:p>
            <a:pPr lvl="1"/>
            <a:r>
              <a:rPr lang="en-US" dirty="0"/>
              <a:t>Binary</a:t>
            </a:r>
          </a:p>
          <a:p>
            <a:pPr lvl="1"/>
            <a:r>
              <a:rPr lang="en-US" dirty="0"/>
              <a:t>Multinomial (</a:t>
            </a:r>
            <a:r>
              <a:rPr lang="en-US" dirty="0" err="1"/>
              <a:t>Softmax</a:t>
            </a:r>
            <a:r>
              <a:rPr lang="en-US" dirty="0"/>
              <a:t>)</a:t>
            </a:r>
          </a:p>
          <a:p>
            <a:r>
              <a:rPr lang="en-US" dirty="0"/>
              <a:t>Classification</a:t>
            </a:r>
          </a:p>
          <a:p>
            <a:pPr lvl="1"/>
            <a:r>
              <a:rPr lang="en-US" dirty="0"/>
              <a:t>Binary Classifier</a:t>
            </a:r>
          </a:p>
          <a:p>
            <a:pPr lvl="1"/>
            <a:r>
              <a:rPr lang="en-US" dirty="0"/>
              <a:t>Multiclass Classifier</a:t>
            </a:r>
          </a:p>
          <a:p>
            <a:pPr lvl="1"/>
            <a:r>
              <a:rPr lang="en-US" dirty="0"/>
              <a:t>Multilabel Classifier</a:t>
            </a:r>
          </a:p>
          <a:p>
            <a:pPr lvl="1"/>
            <a:r>
              <a:rPr lang="en-US" dirty="0"/>
              <a:t>Multiclass-multioutput classification</a:t>
            </a:r>
          </a:p>
          <a:p>
            <a:r>
              <a:rPr lang="en-US" dirty="0"/>
              <a:t>Model Training</a:t>
            </a:r>
          </a:p>
          <a:p>
            <a:pPr lvl="1"/>
            <a:r>
              <a:rPr lang="en-US" dirty="0"/>
              <a:t>Closed-form solution </a:t>
            </a:r>
          </a:p>
          <a:p>
            <a:pPr lvl="1"/>
            <a:r>
              <a:rPr lang="en-US" dirty="0"/>
              <a:t>Gradient Descent</a:t>
            </a:r>
          </a:p>
          <a:p>
            <a:pPr lvl="2"/>
            <a:r>
              <a:rPr lang="en-US" dirty="0"/>
              <a:t>Stochastic gradient descent</a:t>
            </a:r>
          </a:p>
          <a:p>
            <a:pPr lvl="2"/>
            <a:r>
              <a:rPr lang="en-US" dirty="0"/>
              <a:t>Batch/mini-bath gradient descent</a:t>
            </a:r>
          </a:p>
          <a:p>
            <a:r>
              <a:rPr lang="en-US" dirty="0"/>
              <a:t>Bias vs Variance</a:t>
            </a:r>
          </a:p>
          <a:p>
            <a:pPr lvl="1"/>
            <a:r>
              <a:rPr lang="en-US" dirty="0"/>
              <a:t>Understanding underfitting and overfitting from Bias and Variance</a:t>
            </a:r>
          </a:p>
          <a:p>
            <a:r>
              <a:rPr lang="en-US" dirty="0"/>
              <a:t>Regularization – ‘biasing’ the model</a:t>
            </a:r>
          </a:p>
          <a:p>
            <a:pPr lvl="1"/>
            <a:r>
              <a:rPr lang="en-US" dirty="0"/>
              <a:t>L1</a:t>
            </a:r>
          </a:p>
          <a:p>
            <a:pPr lvl="1"/>
            <a:r>
              <a:rPr lang="en-US" dirty="0"/>
              <a:t>L2</a:t>
            </a:r>
          </a:p>
          <a:p>
            <a:pPr lvl="1"/>
            <a:r>
              <a:rPr lang="en-US" dirty="0" err="1"/>
              <a:t>ElasticNet</a:t>
            </a:r>
            <a:endParaRPr lang="en-US" dirty="0"/>
          </a:p>
          <a:p>
            <a:pPr lvl="1"/>
            <a:r>
              <a:rPr lang="en-US" dirty="0"/>
              <a:t>And other </a:t>
            </a:r>
            <a:r>
              <a:rPr lang="en-US" dirty="0" err="1"/>
              <a:t>techni</a:t>
            </a:r>
            <a:r>
              <a:rPr lang="en-US" dirty="0"/>
              <a:t>	ques: i.e. Early stopping</a:t>
            </a:r>
          </a:p>
        </p:txBody>
      </p:sp>
      <p:sp>
        <p:nvSpPr>
          <p:cNvPr id="4" name="Slide Number Placeholder 3">
            <a:extLst>
              <a:ext uri="{FF2B5EF4-FFF2-40B4-BE49-F238E27FC236}">
                <a16:creationId xmlns:a16="http://schemas.microsoft.com/office/drawing/2014/main" id="{978B35E8-47ED-5387-5DCB-134559A80580}"/>
              </a:ext>
            </a:extLst>
          </p:cNvPr>
          <p:cNvSpPr>
            <a:spLocks noGrp="1"/>
          </p:cNvSpPr>
          <p:nvPr>
            <p:ph type="sldNum" sz="quarter" idx="12"/>
          </p:nvPr>
        </p:nvSpPr>
        <p:spPr/>
        <p:txBody>
          <a:bodyPr/>
          <a:lstStyle/>
          <a:p>
            <a:fld id="{2E188B3D-B29F-49B8-BD5E-2984147FD125}" type="slidenum">
              <a:rPr lang="en-US" smtClean="0"/>
              <a:t>45</a:t>
            </a:fld>
            <a:endParaRPr lang="en-US"/>
          </a:p>
        </p:txBody>
      </p:sp>
    </p:spTree>
    <p:extLst>
      <p:ext uri="{BB962C8B-B14F-4D97-AF65-F5344CB8AC3E}">
        <p14:creationId xmlns:p14="http://schemas.microsoft.com/office/powerpoint/2010/main" val="36547314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92CF1-D973-A5BF-6029-CD44EC79DC69}"/>
              </a:ext>
            </a:extLst>
          </p:cNvPr>
          <p:cNvSpPr>
            <a:spLocks noGrp="1"/>
          </p:cNvSpPr>
          <p:nvPr>
            <p:ph type="title"/>
          </p:nvPr>
        </p:nvSpPr>
        <p:spPr/>
        <p:txBody>
          <a:bodyPr/>
          <a:lstStyle/>
          <a:p>
            <a:r>
              <a:rPr lang="en-US" dirty="0"/>
              <a:t>This week</a:t>
            </a:r>
          </a:p>
        </p:txBody>
      </p:sp>
      <p:sp>
        <p:nvSpPr>
          <p:cNvPr id="3" name="Content Placeholder 2">
            <a:extLst>
              <a:ext uri="{FF2B5EF4-FFF2-40B4-BE49-F238E27FC236}">
                <a16:creationId xmlns:a16="http://schemas.microsoft.com/office/drawing/2014/main" id="{0B6F4380-A29B-D0D4-05B5-DB5ACF5EA4F1}"/>
              </a:ext>
            </a:extLst>
          </p:cNvPr>
          <p:cNvSpPr>
            <a:spLocks noGrp="1"/>
          </p:cNvSpPr>
          <p:nvPr>
            <p:ph idx="1"/>
          </p:nvPr>
        </p:nvSpPr>
        <p:spPr/>
        <p:txBody>
          <a:bodyPr/>
          <a:lstStyle/>
          <a:p>
            <a:r>
              <a:rPr lang="en-US" dirty="0"/>
              <a:t>Complete the ICP02 assignment before you leave (you have until tonight at 11:59 pm to submit it)</a:t>
            </a:r>
          </a:p>
          <a:p>
            <a:r>
              <a:rPr lang="en-US" dirty="0"/>
              <a:t>Complete the Weekly exercise and submit this before Sunday 11:59 pm.</a:t>
            </a:r>
          </a:p>
          <a:p>
            <a:r>
              <a:rPr lang="en-US" dirty="0"/>
              <a:t>Continue working on your </a:t>
            </a:r>
            <a:r>
              <a:rPr lang="en-US" dirty="0" err="1"/>
              <a:t>DataCamp</a:t>
            </a:r>
            <a:r>
              <a:rPr lang="en-US" dirty="0"/>
              <a:t> courses.</a:t>
            </a:r>
          </a:p>
        </p:txBody>
      </p:sp>
      <p:sp>
        <p:nvSpPr>
          <p:cNvPr id="4" name="Slide Number Placeholder 3">
            <a:extLst>
              <a:ext uri="{FF2B5EF4-FFF2-40B4-BE49-F238E27FC236}">
                <a16:creationId xmlns:a16="http://schemas.microsoft.com/office/drawing/2014/main" id="{B9682E44-7F40-9473-6A14-237E7E7ADA86}"/>
              </a:ext>
            </a:extLst>
          </p:cNvPr>
          <p:cNvSpPr>
            <a:spLocks noGrp="1"/>
          </p:cNvSpPr>
          <p:nvPr>
            <p:ph type="sldNum" sz="quarter" idx="12"/>
          </p:nvPr>
        </p:nvSpPr>
        <p:spPr/>
        <p:txBody>
          <a:bodyPr/>
          <a:lstStyle/>
          <a:p>
            <a:fld id="{2E188B3D-B29F-49B8-BD5E-2984147FD125}" type="slidenum">
              <a:rPr lang="en-US" smtClean="0"/>
              <a:t>46</a:t>
            </a:fld>
            <a:endParaRPr lang="en-US"/>
          </a:p>
        </p:txBody>
      </p:sp>
    </p:spTree>
    <p:extLst>
      <p:ext uri="{BB962C8B-B14F-4D97-AF65-F5344CB8AC3E}">
        <p14:creationId xmlns:p14="http://schemas.microsoft.com/office/powerpoint/2010/main" val="27676478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A1C84-884B-5ECE-109B-263620C57118}"/>
              </a:ext>
            </a:extLst>
          </p:cNvPr>
          <p:cNvSpPr>
            <a:spLocks noGrp="1"/>
          </p:cNvSpPr>
          <p:nvPr>
            <p:ph type="title"/>
          </p:nvPr>
        </p:nvSpPr>
        <p:spPr/>
        <p:txBody>
          <a:bodyPr/>
          <a:lstStyle/>
          <a:p>
            <a:r>
              <a:rPr lang="en-US" dirty="0"/>
              <a:t>Next week</a:t>
            </a:r>
          </a:p>
        </p:txBody>
      </p:sp>
      <p:sp>
        <p:nvSpPr>
          <p:cNvPr id="3" name="Content Placeholder 2">
            <a:extLst>
              <a:ext uri="{FF2B5EF4-FFF2-40B4-BE49-F238E27FC236}">
                <a16:creationId xmlns:a16="http://schemas.microsoft.com/office/drawing/2014/main" id="{3780B44F-3C4D-DF24-7326-AB214B961273}"/>
              </a:ext>
            </a:extLst>
          </p:cNvPr>
          <p:cNvSpPr>
            <a:spLocks noGrp="1"/>
          </p:cNvSpPr>
          <p:nvPr>
            <p:ph idx="1"/>
          </p:nvPr>
        </p:nvSpPr>
        <p:spPr/>
        <p:txBody>
          <a:bodyPr/>
          <a:lstStyle/>
          <a:p>
            <a:r>
              <a:rPr lang="en-US" dirty="0"/>
              <a:t>Creating Classifiers</a:t>
            </a:r>
          </a:p>
          <a:p>
            <a:pPr lvl="1"/>
            <a:r>
              <a:rPr lang="en-US" dirty="0"/>
              <a:t>Classifier Model Evaluation</a:t>
            </a:r>
          </a:p>
          <a:p>
            <a:r>
              <a:rPr lang="en-US" dirty="0"/>
              <a:t>SVM (Support Vector Machines)</a:t>
            </a:r>
          </a:p>
          <a:p>
            <a:r>
              <a:rPr lang="en-US" dirty="0"/>
              <a:t>Other IDE’s</a:t>
            </a:r>
          </a:p>
          <a:p>
            <a:pPr lvl="1"/>
            <a:r>
              <a:rPr lang="en-US" dirty="0" err="1"/>
              <a:t>VSCode</a:t>
            </a:r>
            <a:endParaRPr lang="en-US" dirty="0"/>
          </a:p>
          <a:p>
            <a:pPr lvl="1"/>
            <a:r>
              <a:rPr lang="en-US" dirty="0"/>
              <a:t>Using Code-Pilot (AI Assisted Coding)</a:t>
            </a:r>
          </a:p>
          <a:p>
            <a:r>
              <a:rPr lang="en-US" dirty="0"/>
              <a:t>Working with Repos</a:t>
            </a:r>
          </a:p>
          <a:p>
            <a:pPr lvl="1"/>
            <a:r>
              <a:rPr lang="en-US" dirty="0"/>
              <a:t>Accessing class repo</a:t>
            </a:r>
          </a:p>
          <a:p>
            <a:pPr lvl="1"/>
            <a:r>
              <a:rPr lang="en-US"/>
              <a:t>Accessing your personal repo</a:t>
            </a:r>
          </a:p>
        </p:txBody>
      </p:sp>
      <p:sp>
        <p:nvSpPr>
          <p:cNvPr id="4" name="Slide Number Placeholder 3">
            <a:extLst>
              <a:ext uri="{FF2B5EF4-FFF2-40B4-BE49-F238E27FC236}">
                <a16:creationId xmlns:a16="http://schemas.microsoft.com/office/drawing/2014/main" id="{A379B833-11B5-9AA7-F599-5F5C828BE711}"/>
              </a:ext>
            </a:extLst>
          </p:cNvPr>
          <p:cNvSpPr>
            <a:spLocks noGrp="1"/>
          </p:cNvSpPr>
          <p:nvPr>
            <p:ph type="sldNum" sz="quarter" idx="12"/>
          </p:nvPr>
        </p:nvSpPr>
        <p:spPr/>
        <p:txBody>
          <a:bodyPr/>
          <a:lstStyle/>
          <a:p>
            <a:fld id="{2E188B3D-B29F-49B8-BD5E-2984147FD125}" type="slidenum">
              <a:rPr lang="en-US" smtClean="0"/>
              <a:t>47</a:t>
            </a:fld>
            <a:endParaRPr lang="en-US"/>
          </a:p>
        </p:txBody>
      </p:sp>
    </p:spTree>
    <p:extLst>
      <p:ext uri="{BB962C8B-B14F-4D97-AF65-F5344CB8AC3E}">
        <p14:creationId xmlns:p14="http://schemas.microsoft.com/office/powerpoint/2010/main" val="2342093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13E25-C38E-4A9F-97E8-3C0A54D6C1B8}"/>
              </a:ext>
            </a:extLst>
          </p:cNvPr>
          <p:cNvSpPr>
            <a:spLocks noGrp="1"/>
          </p:cNvSpPr>
          <p:nvPr>
            <p:ph type="title"/>
          </p:nvPr>
        </p:nvSpPr>
        <p:spPr/>
        <p:txBody>
          <a:bodyPr/>
          <a:lstStyle/>
          <a:p>
            <a:r>
              <a:rPr lang="en-US" dirty="0"/>
              <a:t>What about categorical data?</a:t>
            </a:r>
          </a:p>
        </p:txBody>
      </p:sp>
      <p:sp>
        <p:nvSpPr>
          <p:cNvPr id="3" name="Content Placeholder 2">
            <a:extLst>
              <a:ext uri="{FF2B5EF4-FFF2-40B4-BE49-F238E27FC236}">
                <a16:creationId xmlns:a16="http://schemas.microsoft.com/office/drawing/2014/main" id="{1AA3A601-6B94-459D-98C8-EBCE1E916285}"/>
              </a:ext>
            </a:extLst>
          </p:cNvPr>
          <p:cNvSpPr>
            <a:spLocks noGrp="1"/>
          </p:cNvSpPr>
          <p:nvPr>
            <p:ph idx="1"/>
          </p:nvPr>
        </p:nvSpPr>
        <p:spPr/>
        <p:txBody>
          <a:bodyPr>
            <a:normAutofit fontScale="92500" lnSpcReduction="20000"/>
          </a:bodyPr>
          <a:lstStyle/>
          <a:p>
            <a:r>
              <a:rPr lang="en-US" dirty="0"/>
              <a:t>Input variables can be categorical</a:t>
            </a:r>
          </a:p>
          <a:p>
            <a:pPr lvl="1"/>
            <a:r>
              <a:rPr lang="en-US" dirty="0"/>
              <a:t>As discussed last class, we need to encode such variables using one-hot or dummy encoding.</a:t>
            </a:r>
          </a:p>
          <a:p>
            <a:pPr lvl="1"/>
            <a:r>
              <a:rPr lang="en-US" dirty="0"/>
              <a:t>Once the input variables are encoded, you fit the linear model as you would normally do.</a:t>
            </a:r>
          </a:p>
          <a:p>
            <a:r>
              <a:rPr lang="en-US" dirty="0"/>
              <a:t>What about target variables?</a:t>
            </a:r>
          </a:p>
          <a:p>
            <a:pPr lvl="1"/>
            <a:r>
              <a:rPr lang="en-US" dirty="0"/>
              <a:t>For binary variables, we can use logistic regression.</a:t>
            </a:r>
          </a:p>
          <a:p>
            <a:pPr lvl="1"/>
            <a:r>
              <a:rPr lang="en-US" dirty="0"/>
              <a:t>For multi-class variables, we can use </a:t>
            </a:r>
            <a:r>
              <a:rPr lang="en-US" dirty="0" err="1"/>
              <a:t>softmax</a:t>
            </a:r>
            <a:r>
              <a:rPr lang="en-US" dirty="0"/>
              <a:t>.</a:t>
            </a:r>
          </a:p>
          <a:p>
            <a:pPr lvl="1"/>
            <a:r>
              <a:rPr lang="en-US" dirty="0"/>
              <a:t>For multi-class nominal variables</a:t>
            </a:r>
          </a:p>
          <a:p>
            <a:pPr lvl="2"/>
            <a:r>
              <a:rPr lang="en-US" dirty="0"/>
              <a:t>encode using one-versus-rest, (</a:t>
            </a:r>
            <a:r>
              <a:rPr lang="en-US" dirty="0" err="1"/>
              <a:t>OvR</a:t>
            </a:r>
            <a:r>
              <a:rPr lang="en-US" dirty="0"/>
              <a:t>) or one-versus-one (</a:t>
            </a:r>
            <a:r>
              <a:rPr lang="en-US" dirty="0" err="1"/>
              <a:t>OvO</a:t>
            </a:r>
            <a:r>
              <a:rPr lang="en-US" dirty="0"/>
              <a:t>).</a:t>
            </a:r>
          </a:p>
          <a:p>
            <a:pPr lvl="2"/>
            <a:r>
              <a:rPr lang="en-US" dirty="0"/>
              <a:t>OVR OR OVO turns the single multiclass nominal target into a number of binary target variables.  </a:t>
            </a:r>
          </a:p>
          <a:p>
            <a:pPr lvl="2"/>
            <a:r>
              <a:rPr lang="en-US" dirty="0"/>
              <a:t>For each binary target, we can develop a logistic regression model to predict the target</a:t>
            </a:r>
          </a:p>
          <a:p>
            <a:pPr lvl="3"/>
            <a:r>
              <a:rPr lang="en-US" dirty="0"/>
              <a:t>This is more advanced; and we may cover this later.</a:t>
            </a:r>
          </a:p>
        </p:txBody>
      </p:sp>
      <p:sp>
        <p:nvSpPr>
          <p:cNvPr id="4" name="Slide Number Placeholder 3">
            <a:extLst>
              <a:ext uri="{FF2B5EF4-FFF2-40B4-BE49-F238E27FC236}">
                <a16:creationId xmlns:a16="http://schemas.microsoft.com/office/drawing/2014/main" id="{10E22335-9AC1-1479-6A9E-1EF560211D04}"/>
              </a:ext>
            </a:extLst>
          </p:cNvPr>
          <p:cNvSpPr>
            <a:spLocks noGrp="1"/>
          </p:cNvSpPr>
          <p:nvPr>
            <p:ph type="sldNum" sz="quarter" idx="12"/>
          </p:nvPr>
        </p:nvSpPr>
        <p:spPr/>
        <p:txBody>
          <a:bodyPr/>
          <a:lstStyle/>
          <a:p>
            <a:fld id="{2E188B3D-B29F-49B8-BD5E-2984147FD125}" type="slidenum">
              <a:rPr lang="en-US" smtClean="0"/>
              <a:t>5</a:t>
            </a:fld>
            <a:endParaRPr lang="en-US"/>
          </a:p>
        </p:txBody>
      </p:sp>
    </p:spTree>
    <p:extLst>
      <p:ext uri="{BB962C8B-B14F-4D97-AF65-F5344CB8AC3E}">
        <p14:creationId xmlns:p14="http://schemas.microsoft.com/office/powerpoint/2010/main" val="1699055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B1A7E-4603-47C8-8ECB-100C1E18080A}"/>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0629C93E-53D6-4706-ACEB-8C13155813D4}"/>
              </a:ext>
            </a:extLst>
          </p:cNvPr>
          <p:cNvSpPr>
            <a:spLocks noGrp="1"/>
          </p:cNvSpPr>
          <p:nvPr>
            <p:ph idx="1"/>
          </p:nvPr>
        </p:nvSpPr>
        <p:spPr/>
        <p:txBody>
          <a:bodyPr/>
          <a:lstStyle/>
          <a:p>
            <a:r>
              <a:rPr lang="en-US" dirty="0"/>
              <a:t>Regression for binary outcomes</a:t>
            </a:r>
          </a:p>
          <a:p>
            <a:r>
              <a:rPr lang="en-US" dirty="0"/>
              <a:t>Works just like regular regression</a:t>
            </a:r>
          </a:p>
          <a:p>
            <a:r>
              <a:rPr lang="en-US" dirty="0"/>
              <a:t>Output is probability of belonging to class 1 (vs. 0)</a:t>
            </a:r>
          </a:p>
          <a:p>
            <a:r>
              <a:rPr lang="en-US" dirty="0"/>
              <a:t>No known closed-form to find the beta coefficients</a:t>
            </a:r>
          </a:p>
          <a:p>
            <a:r>
              <a:rPr lang="en-US" dirty="0"/>
              <a:t>Uses gradient descent</a:t>
            </a:r>
          </a:p>
          <a:p>
            <a:pPr lvl="1"/>
            <a:r>
              <a:rPr lang="en-US" dirty="0"/>
              <a:t>Cost function is like a bowl, so guaranteed global minimum</a:t>
            </a:r>
          </a:p>
          <a:p>
            <a:r>
              <a:rPr lang="en-US" dirty="0"/>
              <a:t>Can be regularized using both L1 and L2</a:t>
            </a:r>
          </a:p>
        </p:txBody>
      </p:sp>
      <p:sp>
        <p:nvSpPr>
          <p:cNvPr id="4" name="Slide Number Placeholder 3">
            <a:extLst>
              <a:ext uri="{FF2B5EF4-FFF2-40B4-BE49-F238E27FC236}">
                <a16:creationId xmlns:a16="http://schemas.microsoft.com/office/drawing/2014/main" id="{FD1F6AFB-FD56-35CE-34B8-168F0CF122D6}"/>
              </a:ext>
            </a:extLst>
          </p:cNvPr>
          <p:cNvSpPr>
            <a:spLocks noGrp="1"/>
          </p:cNvSpPr>
          <p:nvPr>
            <p:ph type="sldNum" sz="quarter" idx="12"/>
          </p:nvPr>
        </p:nvSpPr>
        <p:spPr/>
        <p:txBody>
          <a:bodyPr/>
          <a:lstStyle/>
          <a:p>
            <a:fld id="{2E188B3D-B29F-49B8-BD5E-2984147FD125}" type="slidenum">
              <a:rPr lang="en-US" smtClean="0"/>
              <a:t>6</a:t>
            </a:fld>
            <a:endParaRPr lang="en-US"/>
          </a:p>
        </p:txBody>
      </p:sp>
    </p:spTree>
    <p:extLst>
      <p:ext uri="{BB962C8B-B14F-4D97-AF65-F5344CB8AC3E}">
        <p14:creationId xmlns:p14="http://schemas.microsoft.com/office/powerpoint/2010/main" val="148822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014C-D97C-4EC1-9D15-B94C1DF51DEE}"/>
              </a:ext>
            </a:extLst>
          </p:cNvPr>
          <p:cNvSpPr>
            <a:spLocks noGrp="1"/>
          </p:cNvSpPr>
          <p:nvPr>
            <p:ph type="title"/>
          </p:nvPr>
        </p:nvSpPr>
        <p:spPr/>
        <p:txBody>
          <a:bodyPr/>
          <a:lstStyle/>
          <a:p>
            <a:r>
              <a:rPr lang="en-US" dirty="0"/>
              <a:t>Logistic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5B521B-2CB6-4665-B5E9-59955E25CD05}"/>
                  </a:ext>
                </a:extLst>
              </p:cNvPr>
              <p:cNvSpPr>
                <a:spLocks noGrp="1"/>
              </p:cNvSpPr>
              <p:nvPr>
                <p:ph idx="1"/>
              </p:nvPr>
            </p:nvSpPr>
            <p:spPr/>
            <p:txBody>
              <a:bodyPr/>
              <a:lstStyle/>
              <a:p>
                <a:r>
                  <a:rPr lang="en-US" dirty="0"/>
                  <a:t>The output value is constrained between 0 and 1</a:t>
                </a:r>
              </a:p>
              <a:p>
                <a:r>
                  <a:rPr lang="en-US" dirty="0"/>
                  <a:t>Logistic function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𝑡</m:t>
                            </m:r>
                          </m:sup>
                        </m:sSup>
                      </m:den>
                    </m:f>
                  </m:oMath>
                </a14:m>
                <a:endParaRPr lang="en-US" dirty="0"/>
              </a:p>
            </p:txBody>
          </p:sp>
        </mc:Choice>
        <mc:Fallback xmlns="">
          <p:sp>
            <p:nvSpPr>
              <p:cNvPr id="3" name="Content Placeholder 2">
                <a:extLst>
                  <a:ext uri="{FF2B5EF4-FFF2-40B4-BE49-F238E27FC236}">
                    <a16:creationId xmlns:a16="http://schemas.microsoft.com/office/drawing/2014/main" id="{D95B521B-2CB6-4665-B5E9-59955E25CD0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312EBD27-826E-427C-B3E5-E137E6B85D46}"/>
              </a:ext>
            </a:extLst>
          </p:cNvPr>
          <p:cNvPicPr>
            <a:picLocks noChangeAspect="1"/>
          </p:cNvPicPr>
          <p:nvPr/>
        </p:nvPicPr>
        <p:blipFill>
          <a:blip r:embed="rId3"/>
          <a:stretch>
            <a:fillRect/>
          </a:stretch>
        </p:blipFill>
        <p:spPr>
          <a:xfrm>
            <a:off x="2169681" y="3525197"/>
            <a:ext cx="8105362" cy="2592970"/>
          </a:xfrm>
          <a:prstGeom prst="rect">
            <a:avLst/>
          </a:prstGeom>
        </p:spPr>
      </p:pic>
      <p:sp>
        <p:nvSpPr>
          <p:cNvPr id="5" name="Slide Number Placeholder 4">
            <a:extLst>
              <a:ext uri="{FF2B5EF4-FFF2-40B4-BE49-F238E27FC236}">
                <a16:creationId xmlns:a16="http://schemas.microsoft.com/office/drawing/2014/main" id="{B23D5986-6AFB-A55D-71FE-AD1A9B1518E1}"/>
              </a:ext>
            </a:extLst>
          </p:cNvPr>
          <p:cNvSpPr>
            <a:spLocks noGrp="1"/>
          </p:cNvSpPr>
          <p:nvPr>
            <p:ph type="sldNum" sz="quarter" idx="12"/>
          </p:nvPr>
        </p:nvSpPr>
        <p:spPr/>
        <p:txBody>
          <a:bodyPr/>
          <a:lstStyle/>
          <a:p>
            <a:fld id="{2E188B3D-B29F-49B8-BD5E-2984147FD125}" type="slidenum">
              <a:rPr lang="en-US" smtClean="0"/>
              <a:t>7</a:t>
            </a:fld>
            <a:endParaRPr lang="en-US"/>
          </a:p>
        </p:txBody>
      </p:sp>
    </p:spTree>
    <p:extLst>
      <p:ext uri="{BB962C8B-B14F-4D97-AF65-F5344CB8AC3E}">
        <p14:creationId xmlns:p14="http://schemas.microsoft.com/office/powerpoint/2010/main" val="4051965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13E25-C38E-4A9F-97E8-3C0A54D6C1B8}"/>
              </a:ext>
            </a:extLst>
          </p:cNvPr>
          <p:cNvSpPr>
            <a:spLocks noGrp="1"/>
          </p:cNvSpPr>
          <p:nvPr>
            <p:ph type="title"/>
          </p:nvPr>
        </p:nvSpPr>
        <p:spPr/>
        <p:txBody>
          <a:bodyPr/>
          <a:lstStyle/>
          <a:p>
            <a:r>
              <a:rPr lang="en-US" dirty="0"/>
              <a:t>Let’s look at an example…</a:t>
            </a:r>
          </a:p>
        </p:txBody>
      </p:sp>
      <p:sp>
        <p:nvSpPr>
          <p:cNvPr id="3" name="Content Placeholder 2">
            <a:extLst>
              <a:ext uri="{FF2B5EF4-FFF2-40B4-BE49-F238E27FC236}">
                <a16:creationId xmlns:a16="http://schemas.microsoft.com/office/drawing/2014/main" id="{1AA3A601-6B94-459D-98C8-EBCE1E916285}"/>
              </a:ext>
            </a:extLst>
          </p:cNvPr>
          <p:cNvSpPr>
            <a:spLocks noGrp="1"/>
          </p:cNvSpPr>
          <p:nvPr>
            <p:ph idx="1"/>
          </p:nvPr>
        </p:nvSpPr>
        <p:spPr/>
        <p:txBody>
          <a:bodyPr/>
          <a:lstStyle/>
          <a:p>
            <a:r>
              <a:rPr lang="en-US" dirty="0"/>
              <a:t>Let’s look at an example:</a:t>
            </a:r>
          </a:p>
          <a:p>
            <a:pPr lvl="1"/>
            <a:r>
              <a:rPr lang="en-US" dirty="0"/>
              <a:t>C02_model05.ipynb</a:t>
            </a:r>
          </a:p>
          <a:p>
            <a:pPr marL="0" indent="0">
              <a:buNone/>
            </a:pPr>
            <a:endParaRPr lang="en-US" dirty="0"/>
          </a:p>
        </p:txBody>
      </p:sp>
      <p:sp>
        <p:nvSpPr>
          <p:cNvPr id="4" name="Slide Number Placeholder 3">
            <a:extLst>
              <a:ext uri="{FF2B5EF4-FFF2-40B4-BE49-F238E27FC236}">
                <a16:creationId xmlns:a16="http://schemas.microsoft.com/office/drawing/2014/main" id="{CC4776F9-1D94-02A5-FA16-E81532994551}"/>
              </a:ext>
            </a:extLst>
          </p:cNvPr>
          <p:cNvSpPr>
            <a:spLocks noGrp="1"/>
          </p:cNvSpPr>
          <p:nvPr>
            <p:ph type="sldNum" sz="quarter" idx="12"/>
          </p:nvPr>
        </p:nvSpPr>
        <p:spPr/>
        <p:txBody>
          <a:bodyPr/>
          <a:lstStyle/>
          <a:p>
            <a:fld id="{2E188B3D-B29F-49B8-BD5E-2984147FD125}" type="slidenum">
              <a:rPr lang="en-US" smtClean="0"/>
              <a:t>8</a:t>
            </a:fld>
            <a:endParaRPr lang="en-US"/>
          </a:p>
        </p:txBody>
      </p:sp>
    </p:spTree>
    <p:extLst>
      <p:ext uri="{BB962C8B-B14F-4D97-AF65-F5344CB8AC3E}">
        <p14:creationId xmlns:p14="http://schemas.microsoft.com/office/powerpoint/2010/main" val="3605759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3BE6C-8AEF-4231-3CCC-BFDA86653CDA}"/>
              </a:ext>
            </a:extLst>
          </p:cNvPr>
          <p:cNvSpPr>
            <a:spLocks noGrp="1"/>
          </p:cNvSpPr>
          <p:nvPr>
            <p:ph type="title"/>
          </p:nvPr>
        </p:nvSpPr>
        <p:spPr/>
        <p:txBody>
          <a:bodyPr>
            <a:normAutofit/>
          </a:bodyPr>
          <a:lstStyle/>
          <a:p>
            <a:r>
              <a:rPr lang="en-US" dirty="0"/>
              <a:t>Not all classification problems are binary classification…</a:t>
            </a:r>
          </a:p>
        </p:txBody>
      </p:sp>
      <p:graphicFrame>
        <p:nvGraphicFramePr>
          <p:cNvPr id="4" name="Table 4">
            <a:extLst>
              <a:ext uri="{FF2B5EF4-FFF2-40B4-BE49-F238E27FC236}">
                <a16:creationId xmlns:a16="http://schemas.microsoft.com/office/drawing/2014/main" id="{600FCAFA-CAFC-D154-B9D6-67AA17A34675}"/>
              </a:ext>
            </a:extLst>
          </p:cNvPr>
          <p:cNvGraphicFramePr>
            <a:graphicFrameLocks noGrp="1"/>
          </p:cNvGraphicFramePr>
          <p:nvPr>
            <p:ph idx="1"/>
          </p:nvPr>
        </p:nvGraphicFramePr>
        <p:xfrm>
          <a:off x="838200" y="1826684"/>
          <a:ext cx="10515600" cy="2831252"/>
        </p:xfrm>
        <a:graphic>
          <a:graphicData uri="http://schemas.openxmlformats.org/drawingml/2006/table">
            <a:tbl>
              <a:tblPr firstRow="1" bandRow="1">
                <a:tableStyleId>{5C22544A-7EE6-4342-B048-85BDC9FD1C3A}</a:tableStyleId>
              </a:tblPr>
              <a:tblGrid>
                <a:gridCol w="3763760">
                  <a:extLst>
                    <a:ext uri="{9D8B030D-6E8A-4147-A177-3AD203B41FA5}">
                      <a16:colId xmlns:a16="http://schemas.microsoft.com/office/drawing/2014/main" val="581347449"/>
                    </a:ext>
                  </a:extLst>
                </a:gridCol>
                <a:gridCol w="3349571">
                  <a:extLst>
                    <a:ext uri="{9D8B030D-6E8A-4147-A177-3AD203B41FA5}">
                      <a16:colId xmlns:a16="http://schemas.microsoft.com/office/drawing/2014/main" val="1422305196"/>
                    </a:ext>
                  </a:extLst>
                </a:gridCol>
                <a:gridCol w="3402269">
                  <a:extLst>
                    <a:ext uri="{9D8B030D-6E8A-4147-A177-3AD203B41FA5}">
                      <a16:colId xmlns:a16="http://schemas.microsoft.com/office/drawing/2014/main" val="1460663691"/>
                    </a:ext>
                  </a:extLst>
                </a:gridCol>
              </a:tblGrid>
              <a:tr h="494453">
                <a:tc>
                  <a:txBody>
                    <a:bodyPr/>
                    <a:lstStyle/>
                    <a:p>
                      <a:endParaRPr lang="en-US" sz="2400"/>
                    </a:p>
                  </a:txBody>
                  <a:tcPr marL="121920" marR="121920" marT="60960" marB="60960"/>
                </a:tc>
                <a:tc>
                  <a:txBody>
                    <a:bodyPr/>
                    <a:lstStyle/>
                    <a:p>
                      <a:r>
                        <a:rPr lang="en-US" sz="2400" dirty="0"/>
                        <a:t>Number of Targets</a:t>
                      </a:r>
                    </a:p>
                  </a:txBody>
                  <a:tcPr marL="121920" marR="121920" marT="60960" marB="60960"/>
                </a:tc>
                <a:tc>
                  <a:txBody>
                    <a:bodyPr/>
                    <a:lstStyle/>
                    <a:p>
                      <a:r>
                        <a:rPr lang="en-US" sz="2400" dirty="0"/>
                        <a:t>Target Cardinality</a:t>
                      </a:r>
                    </a:p>
                  </a:txBody>
                  <a:tcPr marL="121920" marR="121920" marT="60960" marB="60960"/>
                </a:tc>
                <a:extLst>
                  <a:ext uri="{0D108BD9-81ED-4DB2-BD59-A6C34878D82A}">
                    <a16:rowId xmlns:a16="http://schemas.microsoft.com/office/drawing/2014/main" val="2717864287"/>
                  </a:ext>
                </a:extLst>
              </a:tr>
              <a:tr h="494453">
                <a:tc>
                  <a:txBody>
                    <a:bodyPr/>
                    <a:lstStyle/>
                    <a:p>
                      <a:r>
                        <a:rPr lang="en-US" sz="2400" dirty="0"/>
                        <a:t>Binary Classification</a:t>
                      </a:r>
                    </a:p>
                  </a:txBody>
                  <a:tcPr marL="121920" marR="121920" marT="60960" marB="60960"/>
                </a:tc>
                <a:tc>
                  <a:txBody>
                    <a:bodyPr/>
                    <a:lstStyle/>
                    <a:p>
                      <a:r>
                        <a:rPr lang="en-US" sz="2400" dirty="0"/>
                        <a:t>1</a:t>
                      </a:r>
                    </a:p>
                  </a:txBody>
                  <a:tcPr marL="121920" marR="121920" marT="60960" marB="60960"/>
                </a:tc>
                <a:tc>
                  <a:txBody>
                    <a:bodyPr/>
                    <a:lstStyle/>
                    <a:p>
                      <a:r>
                        <a:rPr lang="en-US" sz="2400" dirty="0"/>
                        <a:t>2</a:t>
                      </a:r>
                    </a:p>
                  </a:txBody>
                  <a:tcPr marL="121920" marR="121920" marT="60960" marB="60960"/>
                </a:tc>
                <a:extLst>
                  <a:ext uri="{0D108BD9-81ED-4DB2-BD59-A6C34878D82A}">
                    <a16:rowId xmlns:a16="http://schemas.microsoft.com/office/drawing/2014/main" val="3848571657"/>
                  </a:ext>
                </a:extLst>
              </a:tr>
              <a:tr h="494453">
                <a:tc>
                  <a:txBody>
                    <a:bodyPr/>
                    <a:lstStyle/>
                    <a:p>
                      <a:r>
                        <a:rPr lang="en-US" sz="2400" dirty="0"/>
                        <a:t>Multiclass classification</a:t>
                      </a:r>
                    </a:p>
                  </a:txBody>
                  <a:tcPr marL="121920" marR="121920" marT="60960" marB="60960"/>
                </a:tc>
                <a:tc>
                  <a:txBody>
                    <a:bodyPr/>
                    <a:lstStyle/>
                    <a:p>
                      <a:r>
                        <a:rPr lang="en-US" sz="2400" dirty="0"/>
                        <a:t>1</a:t>
                      </a:r>
                    </a:p>
                  </a:txBody>
                  <a:tcPr marL="121920" marR="121920" marT="60960" marB="60960"/>
                </a:tc>
                <a:tc>
                  <a:txBody>
                    <a:bodyPr/>
                    <a:lstStyle/>
                    <a:p>
                      <a:r>
                        <a:rPr lang="en-US" sz="2400" dirty="0"/>
                        <a:t>&gt;2</a:t>
                      </a:r>
                    </a:p>
                  </a:txBody>
                  <a:tcPr marL="121920" marR="121920" marT="60960" marB="60960"/>
                </a:tc>
                <a:extLst>
                  <a:ext uri="{0D108BD9-81ED-4DB2-BD59-A6C34878D82A}">
                    <a16:rowId xmlns:a16="http://schemas.microsoft.com/office/drawing/2014/main" val="2515436151"/>
                  </a:ext>
                </a:extLst>
              </a:tr>
              <a:tr h="494453">
                <a:tc>
                  <a:txBody>
                    <a:bodyPr/>
                    <a:lstStyle/>
                    <a:p>
                      <a:r>
                        <a:rPr lang="en-US" sz="2400" dirty="0"/>
                        <a:t>Multilabel classification</a:t>
                      </a:r>
                    </a:p>
                  </a:txBody>
                  <a:tcPr marL="121920" marR="121920" marT="60960" marB="60960"/>
                </a:tc>
                <a:tc>
                  <a:txBody>
                    <a:bodyPr/>
                    <a:lstStyle/>
                    <a:p>
                      <a:r>
                        <a:rPr lang="en-US" sz="2400" dirty="0"/>
                        <a:t>&gt;1</a:t>
                      </a:r>
                    </a:p>
                  </a:txBody>
                  <a:tcPr marL="121920" marR="121920" marT="60960" marB="60960"/>
                </a:tc>
                <a:tc>
                  <a:txBody>
                    <a:bodyPr/>
                    <a:lstStyle/>
                    <a:p>
                      <a:r>
                        <a:rPr lang="en-US" sz="2400" dirty="0"/>
                        <a:t>2</a:t>
                      </a:r>
                    </a:p>
                  </a:txBody>
                  <a:tcPr marL="121920" marR="121920" marT="60960" marB="60960"/>
                </a:tc>
                <a:extLst>
                  <a:ext uri="{0D108BD9-81ED-4DB2-BD59-A6C34878D82A}">
                    <a16:rowId xmlns:a16="http://schemas.microsoft.com/office/drawing/2014/main" val="128379590"/>
                  </a:ext>
                </a:extLst>
              </a:tr>
              <a:tr h="853440">
                <a:tc>
                  <a:txBody>
                    <a:bodyPr/>
                    <a:lstStyle/>
                    <a:p>
                      <a:r>
                        <a:rPr lang="en-US" sz="2400" dirty="0"/>
                        <a:t>Multiclass-multioutput classification</a:t>
                      </a:r>
                    </a:p>
                  </a:txBody>
                  <a:tcPr marL="121920" marR="121920" marT="60960" marB="60960"/>
                </a:tc>
                <a:tc>
                  <a:txBody>
                    <a:bodyPr/>
                    <a:lstStyle/>
                    <a:p>
                      <a:r>
                        <a:rPr lang="en-US" sz="2400" dirty="0"/>
                        <a:t>&gt;1</a:t>
                      </a:r>
                    </a:p>
                  </a:txBody>
                  <a:tcPr marL="121920" marR="121920" marT="60960" marB="60960"/>
                </a:tc>
                <a:tc>
                  <a:txBody>
                    <a:bodyPr/>
                    <a:lstStyle/>
                    <a:p>
                      <a:r>
                        <a:rPr lang="en-US" sz="2400" dirty="0"/>
                        <a:t>&gt;2</a:t>
                      </a:r>
                    </a:p>
                  </a:txBody>
                  <a:tcPr marL="121920" marR="121920" marT="60960" marB="60960"/>
                </a:tc>
                <a:extLst>
                  <a:ext uri="{0D108BD9-81ED-4DB2-BD59-A6C34878D82A}">
                    <a16:rowId xmlns:a16="http://schemas.microsoft.com/office/drawing/2014/main" val="3365042489"/>
                  </a:ext>
                </a:extLst>
              </a:tr>
            </a:tbl>
          </a:graphicData>
        </a:graphic>
      </p:graphicFrame>
    </p:spTree>
    <p:extLst>
      <p:ext uri="{BB962C8B-B14F-4D97-AF65-F5344CB8AC3E}">
        <p14:creationId xmlns:p14="http://schemas.microsoft.com/office/powerpoint/2010/main" val="3081013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4545</TotalTime>
  <Words>2988</Words>
  <Application>Microsoft Macintosh PowerPoint</Application>
  <PresentationFormat>Widescreen</PresentationFormat>
  <Paragraphs>412</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Cambria Math</vt:lpstr>
      <vt:lpstr>Helvetica Neue</vt:lpstr>
      <vt:lpstr>Office Theme</vt:lpstr>
      <vt:lpstr> Bias, Variance and Regularization</vt:lpstr>
      <vt:lpstr>PowerPoint Presentation</vt:lpstr>
      <vt:lpstr>Ordinary least Squares Regression</vt:lpstr>
      <vt:lpstr>Ordinary Least Squares Regression</vt:lpstr>
      <vt:lpstr>What about categorical data?</vt:lpstr>
      <vt:lpstr>Logistic Regression</vt:lpstr>
      <vt:lpstr>Logistic Regression</vt:lpstr>
      <vt:lpstr>Let’s look at an example…</vt:lpstr>
      <vt:lpstr>Not all classification problems are binary classification…</vt:lpstr>
      <vt:lpstr>For multiclass-ordinal classification</vt:lpstr>
      <vt:lpstr>OvR</vt:lpstr>
      <vt:lpstr>OvO</vt:lpstr>
      <vt:lpstr>Softmax Regression</vt:lpstr>
      <vt:lpstr>PowerPoint Presentation</vt:lpstr>
      <vt:lpstr>Finding Betas in linear regression</vt:lpstr>
      <vt:lpstr>Finding Betas in linear regression</vt:lpstr>
      <vt:lpstr>Finding Betas in linear regression</vt:lpstr>
      <vt:lpstr>Gradient Descent</vt:lpstr>
      <vt:lpstr>Gradient Descent - Mechanics</vt:lpstr>
      <vt:lpstr>Learning Rate</vt:lpstr>
      <vt:lpstr>Gradient Descent: Learning Rate</vt:lpstr>
      <vt:lpstr>Gradient Descent</vt:lpstr>
      <vt:lpstr>Gradient Descent</vt:lpstr>
      <vt:lpstr>A note on standardizing variables</vt:lpstr>
      <vt:lpstr>Batch Gradient Descent</vt:lpstr>
      <vt:lpstr>Stochastic Gradient Descent</vt:lpstr>
      <vt:lpstr>Stochastic Gradient Descent</vt:lpstr>
      <vt:lpstr>Mini-Batch Gradient Descent</vt:lpstr>
      <vt:lpstr>Let’s look at an example…</vt:lpstr>
      <vt:lpstr>PowerPoint Presentation</vt:lpstr>
      <vt:lpstr>Model Bias</vt:lpstr>
      <vt:lpstr>Variance Error</vt:lpstr>
      <vt:lpstr>The Error ‘dilemma’…</vt:lpstr>
      <vt:lpstr>Learning Curves</vt:lpstr>
      <vt:lpstr>A problem of large linear models</vt:lpstr>
      <vt:lpstr>Recall from last class</vt:lpstr>
      <vt:lpstr>Regularization: </vt:lpstr>
      <vt:lpstr>L2 Regularization (Ridge Regression)</vt:lpstr>
      <vt:lpstr>L2 Regularization (Ridge Regression)</vt:lpstr>
      <vt:lpstr>L1 Regularization (Lasso Regression)</vt:lpstr>
      <vt:lpstr>Elastic Net</vt:lpstr>
      <vt:lpstr>Traits</vt:lpstr>
      <vt:lpstr>Early Stopping</vt:lpstr>
      <vt:lpstr>Let’s look at an example…</vt:lpstr>
      <vt:lpstr>Conclusion</vt:lpstr>
      <vt:lpstr>This week</vt:lpstr>
      <vt:lpstr>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 Training Models</dc:title>
  <dc:creator>Varol Kayhan</dc:creator>
  <cp:lastModifiedBy>Timothy Smith</cp:lastModifiedBy>
  <cp:revision>98</cp:revision>
  <dcterms:created xsi:type="dcterms:W3CDTF">2019-01-18T22:10:06Z</dcterms:created>
  <dcterms:modified xsi:type="dcterms:W3CDTF">2023-02-14T11:24:33Z</dcterms:modified>
</cp:coreProperties>
</file>