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20" r:id="rId4"/>
    <p:sldId id="257" r:id="rId5"/>
    <p:sldId id="318" r:id="rId6"/>
    <p:sldId id="304" r:id="rId7"/>
    <p:sldId id="284" r:id="rId8"/>
    <p:sldId id="305" r:id="rId9"/>
    <p:sldId id="265" r:id="rId10"/>
    <p:sldId id="310" r:id="rId11"/>
    <p:sldId id="321" r:id="rId12"/>
    <p:sldId id="297" r:id="rId13"/>
    <p:sldId id="266" r:id="rId14"/>
    <p:sldId id="322" r:id="rId15"/>
    <p:sldId id="323" r:id="rId16"/>
    <p:sldId id="268" r:id="rId17"/>
    <p:sldId id="308" r:id="rId18"/>
    <p:sldId id="267" r:id="rId19"/>
    <p:sldId id="319" r:id="rId20"/>
    <p:sldId id="269" r:id="rId21"/>
    <p:sldId id="271" r:id="rId22"/>
    <p:sldId id="273" r:id="rId23"/>
    <p:sldId id="272" r:id="rId24"/>
    <p:sldId id="302" r:id="rId25"/>
    <p:sldId id="312" r:id="rId26"/>
    <p:sldId id="313" r:id="rId27"/>
    <p:sldId id="303" r:id="rId28"/>
    <p:sldId id="275" r:id="rId29"/>
    <p:sldId id="285" r:id="rId30"/>
    <p:sldId id="286" r:id="rId31"/>
    <p:sldId id="287" r:id="rId32"/>
    <p:sldId id="314" r:id="rId33"/>
    <p:sldId id="299" r:id="rId34"/>
    <p:sldId id="300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>
      <p:cViewPr varScale="1">
        <p:scale>
          <a:sx n="136" d="100"/>
          <a:sy n="136" d="100"/>
        </p:scale>
        <p:origin x="216" y="9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1BA85337-9804-46B5-905B-B6EA12C99C8D}"/>
    <pc:docChg chg="delSld">
      <pc:chgData name="Varol Kayhan" userId="54461c53-d57a-4be8-b103-6f84835b78ff" providerId="ADAL" clId="{1BA85337-9804-46B5-905B-B6EA12C99C8D}" dt="2021-09-09T20:18:45.749" v="0" actId="2696"/>
      <pc:docMkLst>
        <pc:docMk/>
      </pc:docMkLst>
      <pc:sldChg chg="del">
        <pc:chgData name="Varol Kayhan" userId="54461c53-d57a-4be8-b103-6f84835b78ff" providerId="ADAL" clId="{1BA85337-9804-46B5-905B-B6EA12C99C8D}" dt="2021-09-09T20:18:45.749" v="0" actId="2696"/>
        <pc:sldMkLst>
          <pc:docMk/>
          <pc:sldMk cId="3076485300" sldId="307"/>
        </pc:sldMkLst>
      </pc:sldChg>
    </pc:docChg>
  </pc:docChgLst>
  <pc:docChgLst>
    <pc:chgData name="Varol Kayhan" userId="54461c53-d57a-4be8-b103-6f84835b78ff" providerId="ADAL" clId="{737A4A51-F793-4B04-AAA2-EB787F522F9A}"/>
    <pc:docChg chg="custSel addSld delSld modSld sldOrd">
      <pc:chgData name="Varol Kayhan" userId="54461c53-d57a-4be8-b103-6f84835b78ff" providerId="ADAL" clId="{737A4A51-F793-4B04-AAA2-EB787F522F9A}" dt="2022-03-21T15:03:37.094" v="305" actId="2696"/>
      <pc:docMkLst>
        <pc:docMk/>
      </pc:docMkLst>
      <pc:sldChg chg="del">
        <pc:chgData name="Varol Kayhan" userId="54461c53-d57a-4be8-b103-6f84835b78ff" providerId="ADAL" clId="{737A4A51-F793-4B04-AAA2-EB787F522F9A}" dt="2022-03-21T15:03:37.094" v="305" actId="2696"/>
        <pc:sldMkLst>
          <pc:docMk/>
          <pc:sldMk cId="454933345" sldId="288"/>
        </pc:sldMkLst>
      </pc:sldChg>
      <pc:sldChg chg="modSp new mod ord">
        <pc:chgData name="Varol Kayhan" userId="54461c53-d57a-4be8-b103-6f84835b78ff" providerId="ADAL" clId="{737A4A51-F793-4B04-AAA2-EB787F522F9A}" dt="2022-03-21T14:58:46.839" v="304" actId="313"/>
        <pc:sldMkLst>
          <pc:docMk/>
          <pc:sldMk cId="3890585355" sldId="320"/>
        </pc:sldMkLst>
        <pc:spChg chg="mod">
          <ac:chgData name="Varol Kayhan" userId="54461c53-d57a-4be8-b103-6f84835b78ff" providerId="ADAL" clId="{737A4A51-F793-4B04-AAA2-EB787F522F9A}" dt="2022-03-21T14:45:19.861" v="24" actId="5793"/>
          <ac:spMkLst>
            <pc:docMk/>
            <pc:sldMk cId="3890585355" sldId="320"/>
            <ac:spMk id="2" creationId="{88304361-09BA-442A-A7C9-B3FCF24D66BA}"/>
          </ac:spMkLst>
        </pc:spChg>
        <pc:spChg chg="mod">
          <ac:chgData name="Varol Kayhan" userId="54461c53-d57a-4be8-b103-6f84835b78ff" providerId="ADAL" clId="{737A4A51-F793-4B04-AAA2-EB787F522F9A}" dt="2022-03-21T14:58:46.839" v="304" actId="313"/>
          <ac:spMkLst>
            <pc:docMk/>
            <pc:sldMk cId="3890585355" sldId="320"/>
            <ac:spMk id="3" creationId="{54A1E629-9BCD-4452-99BD-D03D5CD98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4E5D-DE3A-44CF-8395-8169F549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48A4-1C29-450A-B9EF-31975D20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A47F-DD3D-41BC-BE8A-1320C3A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B970-E07A-4AB6-A41C-580C95F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4D8-5CE6-4178-AB2D-7D85D9D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5B09-DFFF-4AF9-8F5F-E89371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197B-CFFC-4227-B52D-C53FF94E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F2DB-EE00-4ADB-9DD5-A659B10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ED40-AF0F-4906-9B91-602953F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F91-BC88-4955-80C5-7807BE6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4BE8-AAAD-4C83-B3A5-D3AE2877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28A-04AC-48F6-80C0-DDBF54A1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6C9D-A39C-4C8B-AC7E-E1F5F1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8C4-1DFA-4127-90F2-642DE5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6EC-4B4C-40CA-9532-0679E29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EC-92C8-4156-9861-50A7EB2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72B-4C50-4E5B-9C24-D8EB2D06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171-C3BD-4BEC-A2D7-BCF013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5A0-C527-4AA4-8A65-9D0CAEC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0ECF-EF3C-488A-A200-C86219D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0DB-09AF-47F5-812D-30DDE9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D235-8277-4387-B1D2-DAA5AC7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975-F83D-48DC-BEFF-27F0CA0F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71FA-0A4A-40B9-933F-E599BC2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7CE-FC19-4700-A261-AB6EC58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BC7-4FDC-4D3A-B3CE-0F93DAC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3439-5A83-420B-861E-EEBC155B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3070-F605-42B6-A296-3A27020D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9A-EBAF-4CE0-A145-437B1F2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C51F-9598-4FBC-946F-F34A2F9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CC44-2096-4EED-B097-E10FB3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F893-E755-48D8-8CE3-9C11795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850-6C55-47FD-9061-50E6768D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DE38-053A-4E64-AB00-D49B1BF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B5E2-9168-40EB-80BA-698CB4E8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9E77-48E7-43F4-A8D8-894937CD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316F5-48EF-4425-8D40-C84E5C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07E4-DE2A-4740-9783-E3F253B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B1AF7-10A1-4390-9B79-DC50A43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69F-44DB-4010-A3A5-D2388DE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4BE1-3E1D-4340-8794-BF49114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84E7-D9D9-4840-BBB9-B79C60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94C3-448D-4485-B30E-4DB8F9F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B240-4306-40AF-A884-7782128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3E1F-7268-4541-9B6C-3983CC5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FCA8-0617-4CC3-9C05-F54A1FC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EE6-2F7E-4983-B9F8-3F6295A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00F7-4AF3-4948-9BD9-2A3A39D7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0554-5FE1-4797-B749-80F3AB48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ACD-88BA-4FA1-950B-8DBB56F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386-B3BC-4E96-80F2-39B0D27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E009-FA5F-414D-8FE2-3243C004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83D-885F-4E66-A37A-5BBAEA4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7706-DED6-460F-AEF1-3BC2B835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943D-F367-4010-958E-F5B9EA49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C200-F0C6-49CD-8D80-36A16FC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02B6-0886-4F7D-BD59-3C02290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1755-BB37-4609-B9AD-E634678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92BE-E3BA-4772-8340-37EE80A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61B0-94B3-4CCF-86D0-816AD2EB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AC01-0B0C-4637-BA0D-8CBF6356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58B-D8E0-40E7-8932-FB7C4B87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787-BE07-426A-AFBE-53037CC3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sf-flvc.primo.exlibrisgroup.com/discovery/fulldisplay?docid=cdi_skillsoft_books24x7_bks00049265&amp;context=PC&amp;vid=01FALSC_USF:USF&amp;lang=en&amp;search_scope=MyInst_and_CI&amp;adaptor=Primo%20Central&amp;tab=Everything&amp;query=title%2Ccontains%2CPractical%20Text%20Mining%20and%20Statistical%20Analysis%20for%20Non-structured%20Text%20Data%20Application&amp;mode=basi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5362"/>
          </a:xfrm>
        </p:spPr>
        <p:txBody>
          <a:bodyPr>
            <a:normAutofit/>
          </a:bodyPr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28351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</a:t>
            </a:r>
            <a:r>
              <a:rPr lang="en-US" sz="2800" dirty="0"/>
              <a:t> types of term-by-document matrix:</a:t>
            </a:r>
          </a:p>
          <a:p>
            <a:pPr lvl="1"/>
            <a:r>
              <a:rPr lang="en-US" sz="2400" dirty="0"/>
              <a:t>Binary (existence of a term: 1 or 0)</a:t>
            </a:r>
          </a:p>
          <a:p>
            <a:pPr lvl="1"/>
            <a:r>
              <a:rPr lang="en-US" sz="2400" dirty="0"/>
              <a:t>Count of a term</a:t>
            </a:r>
          </a:p>
          <a:p>
            <a:pPr lvl="1"/>
            <a:r>
              <a:rPr lang="en-US" sz="2400" dirty="0"/>
              <a:t>Term frequency = Count of a term / doc. term frequency </a:t>
            </a:r>
            <a:br>
              <a:rPr lang="en-US" sz="2400" dirty="0"/>
            </a:br>
            <a:r>
              <a:rPr lang="en-US" sz="2400" dirty="0"/>
              <a:t>(“normalizes” the count within a document)</a:t>
            </a:r>
          </a:p>
          <a:p>
            <a:pPr lvl="1"/>
            <a:r>
              <a:rPr lang="en-US" b="1" dirty="0"/>
              <a:t>Term frequency-inverse document frequency </a:t>
            </a:r>
            <a:br>
              <a:rPr lang="en-US" b="1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A9323-68E2-443C-A9B0-A50E5EF1DACC}"/>
              </a:ext>
            </a:extLst>
          </p:cNvPr>
          <p:cNvSpPr txBox="1"/>
          <p:nvPr/>
        </p:nvSpPr>
        <p:spPr>
          <a:xfrm>
            <a:off x="213360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E569C-5A10-4DD4-AD30-1755BCAB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35285"/>
              </p:ext>
            </p:extLst>
          </p:nvPr>
        </p:nvGraphicFramePr>
        <p:xfrm>
          <a:off x="838200" y="4980333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2C961-135E-41EE-97C9-801D6E10A036}"/>
              </a:ext>
            </a:extLst>
          </p:cNvPr>
          <p:cNvSpPr txBox="1"/>
          <p:nvPr/>
        </p:nvSpPr>
        <p:spPr>
          <a:xfrm>
            <a:off x="563734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B68F-2BF7-4736-AC97-B215CE3C73E9}"/>
              </a:ext>
            </a:extLst>
          </p:cNvPr>
          <p:cNvSpPr txBox="1"/>
          <p:nvPr/>
        </p:nvSpPr>
        <p:spPr>
          <a:xfrm>
            <a:off x="8915400" y="4476064"/>
            <a:ext cx="167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Frequency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CF63A4-230D-43E0-A2AE-EFB5B640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27504"/>
              </p:ext>
            </p:extLst>
          </p:nvPr>
        </p:nvGraphicFramePr>
        <p:xfrm>
          <a:off x="450624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6398C6-9F4C-4187-984F-2C58FD82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69577"/>
              </p:ext>
            </p:extLst>
          </p:nvPr>
        </p:nvGraphicFramePr>
        <p:xfrm>
          <a:off x="817389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2D60-3000-8178-ACC3-2343E21B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CAEE-9480-A313-F83A-C9042180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TF-IDF is another measure of a word’s importance in a document, among N documents</a:t>
            </a:r>
          </a:p>
          <a:p>
            <a:r>
              <a:rPr lang="en-US" dirty="0"/>
              <a:t>When to use it? Everywhere you use “word count,” you can likely use TF-IDF.</a:t>
            </a:r>
          </a:p>
          <a:p>
            <a:pPr lvl="1"/>
            <a:r>
              <a:rPr lang="en-US" dirty="0"/>
              <a:t>TF: term frequency = # appearances in a document</a:t>
            </a:r>
          </a:p>
          <a:p>
            <a:pPr lvl="1"/>
            <a:r>
              <a:rPr lang="en-US" dirty="0"/>
              <a:t>IDF: inverse document frequency = log( N / # of documents containing that term)</a:t>
            </a:r>
          </a:p>
          <a:p>
            <a:pPr lvl="2"/>
            <a:r>
              <a:rPr lang="en-US" dirty="0"/>
              <a:t>Note: this penalizes “common” words appearing in most documents)</a:t>
            </a:r>
          </a:p>
          <a:p>
            <a:pPr lvl="1"/>
            <a:r>
              <a:rPr lang="en-US" dirty="0"/>
              <a:t>Final score = TF * IDF</a:t>
            </a:r>
          </a:p>
          <a:p>
            <a:pPr lvl="2"/>
            <a:r>
              <a:rPr lang="en-US" dirty="0"/>
              <a:t>higher score means more “characteristic”</a:t>
            </a:r>
          </a:p>
        </p:txBody>
      </p:sp>
    </p:spTree>
    <p:extLst>
      <p:ext uri="{BB962C8B-B14F-4D97-AF65-F5344CB8AC3E}">
        <p14:creationId xmlns:p14="http://schemas.microsoft.com/office/powerpoint/2010/main" val="91372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create term-by-document matrix?</a:t>
            </a:r>
          </a:p>
          <a:p>
            <a:r>
              <a:rPr lang="en-US" sz="2800" dirty="0"/>
              <a:t>"Tokenization" </a:t>
            </a:r>
          </a:p>
          <a:p>
            <a:pPr lvl="1"/>
            <a:r>
              <a:rPr lang="en-US" sz="2400" dirty="0"/>
              <a:t>Breaking up a piece of text into words, numbers, symbols, etc.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75747" y="385257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Patient's  blood  pressure  was  120 / 80</a:t>
            </a:r>
          </a:p>
        </p:txBody>
      </p:sp>
      <p:sp>
        <p:nvSpPr>
          <p:cNvPr id="6" name="Right Bracket 5"/>
          <p:cNvSpPr/>
          <p:nvPr/>
        </p:nvSpPr>
        <p:spPr>
          <a:xfrm rot="5400000">
            <a:off x="3771900" y="3801031"/>
            <a:ext cx="190500" cy="120799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4997824" y="3960155"/>
            <a:ext cx="165847" cy="914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6176684" y="3771897"/>
            <a:ext cx="170329" cy="129540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5400000">
            <a:off x="7249086" y="4104714"/>
            <a:ext cx="170328" cy="6477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5400000">
            <a:off x="7963509" y="4203840"/>
            <a:ext cx="178075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rot="5400000">
            <a:off x="8343319" y="4357433"/>
            <a:ext cx="180456" cy="152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8725511" y="4203841"/>
            <a:ext cx="178072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identify tokens?</a:t>
            </a:r>
          </a:p>
          <a:p>
            <a:r>
              <a:rPr lang="en-US" dirty="0"/>
              <a:t>Use delimiters: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New line</a:t>
            </a:r>
          </a:p>
          <a:p>
            <a:pPr lvl="1"/>
            <a:r>
              <a:rPr lang="en-US" dirty="0"/>
              <a:t>Symbols:    ( ) &lt; &gt; ? !</a:t>
            </a:r>
          </a:p>
          <a:p>
            <a:pPr lvl="1"/>
            <a:r>
              <a:rPr lang="en-US" dirty="0"/>
              <a:t>Punctuation:     .  ,  :  ;  -  '  "</a:t>
            </a:r>
          </a:p>
          <a:p>
            <a:r>
              <a:rPr lang="en-US" dirty="0"/>
              <a:t>Not all punctuation create tokens:</a:t>
            </a:r>
          </a:p>
          <a:p>
            <a:pPr lvl="1"/>
            <a:r>
              <a:rPr lang="en-US" dirty="0"/>
              <a:t>$1,000.50</a:t>
            </a:r>
          </a:p>
          <a:p>
            <a:pPr lvl="1"/>
            <a:r>
              <a:rPr lang="en-US" dirty="0"/>
              <a:t>U.S.A.</a:t>
            </a:r>
          </a:p>
          <a:p>
            <a:pPr lvl="1"/>
            <a:r>
              <a:rPr lang="en-US" dirty="0"/>
              <a:t>isn't   or   </a:t>
            </a:r>
            <a:r>
              <a:rPr lang="en-US" dirty="0" err="1"/>
              <a:t>D'angelo</a:t>
            </a:r>
            <a:endParaRPr lang="en-US" dirty="0"/>
          </a:p>
          <a:p>
            <a:pPr lvl="1"/>
            <a:r>
              <a:rPr lang="en-US" dirty="0"/>
              <a:t>(813)555-4578</a:t>
            </a:r>
          </a:p>
        </p:txBody>
      </p:sp>
    </p:spTree>
    <p:extLst>
      <p:ext uri="{BB962C8B-B14F-4D97-AF65-F5344CB8AC3E}">
        <p14:creationId xmlns:p14="http://schemas.microsoft.com/office/powerpoint/2010/main" val="367820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F393B-CE6C-D872-CB35-0B16C30651DD}"/>
              </a:ext>
            </a:extLst>
          </p:cNvPr>
          <p:cNvSpPr txBox="1"/>
          <p:nvPr/>
        </p:nvSpPr>
        <p:spPr>
          <a:xfrm>
            <a:off x="838200" y="425983"/>
            <a:ext cx="116586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feature_extraction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CountVectorizer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corpus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'This is the!@# # first document.’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'This Document 123 is the second document.’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'USF is awesome!’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'What week is this?’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'DSP Rocks!'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CountVectorizer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will covert to lowercase, remove punctuation, and remove stop words - to 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remove other things, such as numbers, use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parameter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CountVectorizer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stop_words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english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lowercase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"[^\W\d_]+"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[^\W\d_]+ not Word, not digit, not underscore -- see: 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  <a:hlinkClick r:id="rId2"/>
              </a:rPr>
              <a:t>https://regexr.com/</a:t>
            </a:r>
            <a:endParaRPr lang="en-US" sz="1400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fit_transform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corpus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get_feature_names_out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40F00-BA81-95AF-32C8-0777BAFE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54580"/>
            <a:ext cx="6248400" cy="21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C05C23-1978-0D1D-2B35-AF00DEC3A5B6}"/>
              </a:ext>
            </a:extLst>
          </p:cNvPr>
          <p:cNvSpPr txBox="1"/>
          <p:nvPr/>
        </p:nvSpPr>
        <p:spPr>
          <a:xfrm>
            <a:off x="685800" y="609600"/>
            <a:ext cx="11125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feature_extraction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TfidfVectorizer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Like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CountVectorizer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TfidfVectorizer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will covert to lowercase, remove punctuation, and remove 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stop words - to remove other things, such as numbers, use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parameter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TfidfVectorizer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stop_words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english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lowercase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"[^\W\d_]+"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fit_transform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corpus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get_feature_names_out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endParaRPr lang="en-US" sz="14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723FF-462A-7B07-DC8C-2B2EB9B7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17870"/>
            <a:ext cx="7772400" cy="21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Every token</a:t>
            </a:r>
            <a:r>
              <a:rPr lang="en-US" dirty="0"/>
              <a:t> is in term-by-document matrix!!!</a:t>
            </a:r>
          </a:p>
          <a:p>
            <a:r>
              <a:rPr lang="en-US" dirty="0"/>
              <a:t>(Is this desirable/undesirable?)</a:t>
            </a:r>
          </a:p>
        </p:txBody>
      </p:sp>
    </p:spTree>
    <p:extLst>
      <p:ext uri="{BB962C8B-B14F-4D97-AF65-F5344CB8AC3E}">
        <p14:creationId xmlns:p14="http://schemas.microsoft.com/office/powerpoint/2010/main" val="32066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the number of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stemming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err="1"/>
              <a:t>stopwords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Correct misspelled tokens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named-entities (part-of-speech tagging)</a:t>
            </a:r>
          </a:p>
        </p:txBody>
      </p:sp>
    </p:spTree>
    <p:extLst>
      <p:ext uri="{BB962C8B-B14F-4D97-AF65-F5344CB8AC3E}">
        <p14:creationId xmlns:p14="http://schemas.microsoft.com/office/powerpoint/2010/main" val="388482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heuristic that removes the ends of words</a:t>
            </a:r>
          </a:p>
          <a:p>
            <a:endParaRPr lang="en-US" dirty="0"/>
          </a:p>
          <a:p>
            <a:r>
              <a:rPr lang="en-US" dirty="0"/>
              <a:t>Extract the root:</a:t>
            </a:r>
          </a:p>
          <a:p>
            <a:pPr lvl="1"/>
            <a:r>
              <a:rPr lang="en-US" dirty="0"/>
              <a:t>predictable, prediction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predict</a:t>
            </a:r>
          </a:p>
          <a:p>
            <a:pPr lvl="1"/>
            <a:r>
              <a:rPr lang="en-US" dirty="0">
                <a:sym typeface="Wingdings" pitchFamily="2" charset="2"/>
              </a:rPr>
              <a:t>different, differential, differing </a:t>
            </a:r>
            <a:r>
              <a:rPr lang="en-US" b="1" dirty="0">
                <a:sym typeface="Wingdings" pitchFamily="2" charset="2"/>
              </a:rPr>
              <a:t>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Lemmatization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those words together that have the same root or lemma</a:t>
            </a:r>
          </a:p>
          <a:p>
            <a:r>
              <a:rPr lang="en-US" dirty="0"/>
              <a:t>The words might have different inflections or derivatives of meaning </a:t>
            </a:r>
          </a:p>
          <a:p>
            <a:endParaRPr lang="en-US" dirty="0"/>
          </a:p>
          <a:p>
            <a:r>
              <a:rPr lang="en-US" dirty="0"/>
              <a:t>Example: Elimination of singular/plural, present/past:</a:t>
            </a:r>
          </a:p>
          <a:p>
            <a:pPr lvl="1"/>
            <a:r>
              <a:rPr lang="en-US" dirty="0"/>
              <a:t>boy, boy's, boys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boy</a:t>
            </a:r>
            <a:endParaRPr lang="en-US" b="1" dirty="0"/>
          </a:p>
          <a:p>
            <a:pPr lvl="1"/>
            <a:r>
              <a:rPr lang="en-US" dirty="0"/>
              <a:t>giving, gives, gave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give</a:t>
            </a:r>
          </a:p>
          <a:p>
            <a:pPr lvl="1"/>
            <a:r>
              <a:rPr lang="en-US" dirty="0"/>
              <a:t>be, are, was, were, been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to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1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82222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: tokens that have little meaning</a:t>
            </a:r>
          </a:p>
          <a:p>
            <a:pPr lvl="1"/>
            <a:r>
              <a:rPr lang="en-US" dirty="0"/>
              <a:t>A, an, the, it, they, of, and, for, …</a:t>
            </a:r>
          </a:p>
          <a:p>
            <a:r>
              <a:rPr lang="en-US" dirty="0"/>
              <a:t>Little to NO predictive ability</a:t>
            </a:r>
          </a:p>
          <a:p>
            <a:r>
              <a:rPr lang="en-US" dirty="0"/>
              <a:t>Usually eliminated!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058400" cy="4525963"/>
          </a:xfrm>
        </p:spPr>
        <p:txBody>
          <a:bodyPr>
            <a:normAutofit/>
          </a:bodyPr>
          <a:lstStyle/>
          <a:p>
            <a:r>
              <a:rPr lang="en-US" dirty="0"/>
              <a:t>Correct spelling errors:</a:t>
            </a:r>
          </a:p>
          <a:p>
            <a:pPr lvl="1"/>
            <a:r>
              <a:rPr lang="en-US" dirty="0" err="1"/>
              <a:t>sep</a:t>
            </a:r>
            <a:r>
              <a:rPr lang="en-US" b="1" dirty="0" err="1"/>
              <a:t>e</a:t>
            </a:r>
            <a:r>
              <a:rPr lang="en-US" dirty="0" err="1"/>
              <a:t>rate</a:t>
            </a:r>
            <a:r>
              <a:rPr lang="en-US" dirty="0"/>
              <a:t>, </a:t>
            </a:r>
            <a:r>
              <a:rPr lang="en-US" dirty="0">
                <a:sym typeface="Wingdings" pitchFamily="2" charset="2"/>
              </a:rPr>
              <a:t>sep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rate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separate</a:t>
            </a:r>
          </a:p>
          <a:p>
            <a:pPr lvl="1"/>
            <a:r>
              <a:rPr lang="en-US" dirty="0" err="1"/>
              <a:t>fund</a:t>
            </a:r>
            <a:r>
              <a:rPr lang="en-US" b="1" dirty="0" err="1"/>
              <a:t>e</a:t>
            </a:r>
            <a:r>
              <a:rPr lang="en-US" dirty="0" err="1"/>
              <a:t>mental</a:t>
            </a:r>
            <a:r>
              <a:rPr lang="en-US" dirty="0"/>
              <a:t>, fund</a:t>
            </a:r>
            <a:r>
              <a:rPr lang="en-US" b="1" dirty="0"/>
              <a:t>a</a:t>
            </a:r>
            <a:r>
              <a:rPr lang="en-US" dirty="0"/>
              <a:t>mental </a:t>
            </a:r>
            <a:r>
              <a:rPr lang="en-US" dirty="0">
                <a:sym typeface="Wingdings" pitchFamily="2" charset="2"/>
              </a:rPr>
              <a:t> fundamental</a:t>
            </a:r>
            <a:endParaRPr lang="en-US" dirty="0"/>
          </a:p>
          <a:p>
            <a:r>
              <a:rPr lang="en-US" dirty="0"/>
              <a:t>Create your own dictionary:</a:t>
            </a:r>
          </a:p>
          <a:p>
            <a:pPr lvl="1"/>
            <a:r>
              <a:rPr lang="en-US" dirty="0"/>
              <a:t>FLA, FL, </a:t>
            </a:r>
            <a:r>
              <a:rPr lang="en-US" dirty="0" err="1"/>
              <a:t>Flor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Florida</a:t>
            </a:r>
            <a:endParaRPr lang="en-US" dirty="0"/>
          </a:p>
          <a:p>
            <a:pPr lvl="1"/>
            <a:r>
              <a:rPr lang="en-US" dirty="0"/>
              <a:t>Fall, </a:t>
            </a:r>
            <a:r>
              <a:rPr lang="en-US" dirty="0" err="1"/>
              <a:t>fal</a:t>
            </a:r>
            <a:r>
              <a:rPr lang="en-US" dirty="0"/>
              <a:t>, fell, feel, felt, </a:t>
            </a:r>
            <a:r>
              <a:rPr lang="en-US" dirty="0" err="1"/>
              <a:t>feal</a:t>
            </a:r>
            <a:r>
              <a:rPr lang="en-US" dirty="0"/>
              <a:t>,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r>
              <a:rPr lang="en-US" dirty="0"/>
              <a:t>Use synonyms:</a:t>
            </a:r>
          </a:p>
          <a:p>
            <a:pPr lvl="1"/>
            <a:r>
              <a:rPr lang="en-US" dirty="0"/>
              <a:t>slip, take a spill, found on the floor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029200" cy="4525963"/>
          </a:xfrm>
        </p:spPr>
        <p:txBody>
          <a:bodyPr/>
          <a:lstStyle/>
          <a:p>
            <a:r>
              <a:rPr lang="en-US" dirty="0"/>
              <a:t>Helps identify "phrases" (two or more tokens)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905000"/>
            <a:ext cx="348321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8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Part-of speech tagging helps in two ways:</a:t>
            </a:r>
          </a:p>
          <a:p>
            <a:pPr marL="0" indent="0">
              <a:buNone/>
            </a:pPr>
            <a:r>
              <a:rPr lang="en-US" dirty="0"/>
              <a:t>1) Eliminate certain phrases:</a:t>
            </a:r>
          </a:p>
          <a:p>
            <a:pPr lvl="1"/>
            <a:r>
              <a:rPr lang="en-US" dirty="0"/>
              <a:t>"as well as"</a:t>
            </a:r>
          </a:p>
          <a:p>
            <a:pPr lvl="1"/>
            <a:r>
              <a:rPr lang="en-US" dirty="0"/>
              <a:t>"even if"</a:t>
            </a:r>
          </a:p>
          <a:p>
            <a:pPr lvl="1"/>
            <a:r>
              <a:rPr lang="en-US" dirty="0"/>
              <a:t>"for all that"</a:t>
            </a:r>
          </a:p>
          <a:p>
            <a:pPr marL="0" indent="0">
              <a:buNone/>
            </a:pPr>
            <a:r>
              <a:rPr lang="en-US" dirty="0"/>
              <a:t>2) Identify named-entities</a:t>
            </a:r>
          </a:p>
          <a:p>
            <a:pPr lvl="1"/>
            <a:r>
              <a:rPr lang="en-US" dirty="0"/>
              <a:t>"University of South Florida"</a:t>
            </a:r>
          </a:p>
          <a:p>
            <a:pPr lvl="1"/>
            <a:r>
              <a:rPr lang="en-US" dirty="0"/>
              <a:t>"United States of America"</a:t>
            </a:r>
          </a:p>
          <a:p>
            <a:pPr lvl="1"/>
            <a:r>
              <a:rPr lang="en-US" dirty="0"/>
              <a:t>Other named-entities that are helpful: names, organizations, countries, currencies, locations, date, time, percentage, etc.</a:t>
            </a:r>
          </a:p>
        </p:txBody>
      </p:sp>
    </p:spTree>
    <p:extLst>
      <p:ext uri="{BB962C8B-B14F-4D97-AF65-F5344CB8AC3E}">
        <p14:creationId xmlns:p14="http://schemas.microsoft.com/office/powerpoint/2010/main" val="7875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table:</a:t>
            </a:r>
          </a:p>
          <a:p>
            <a:pPr lvl="1"/>
            <a:r>
              <a:rPr lang="en-US" dirty="0"/>
              <a:t>A very LARGE table where </a:t>
            </a:r>
          </a:p>
          <a:p>
            <a:pPr lvl="2"/>
            <a:r>
              <a:rPr lang="en-US" dirty="0"/>
              <a:t>Each document is a single row</a:t>
            </a:r>
          </a:p>
          <a:p>
            <a:pPr lvl="2"/>
            <a:r>
              <a:rPr lang="en-US" u="sng" dirty="0"/>
              <a:t>Each term is a single column</a:t>
            </a:r>
          </a:p>
          <a:p>
            <a:pPr lvl="1"/>
            <a:r>
              <a:rPr lang="en-US" dirty="0"/>
              <a:t>The values are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Problem: there are thousands of columns!!!</a:t>
            </a:r>
          </a:p>
        </p:txBody>
      </p:sp>
    </p:spTree>
    <p:extLst>
      <p:ext uri="{BB962C8B-B14F-4D97-AF65-F5344CB8AC3E}">
        <p14:creationId xmlns:p14="http://schemas.microsoft.com/office/powerpoint/2010/main" val="267676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1FA-8E2B-43AD-9B23-46753A0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D55-9170-4258-9029-16460373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technique!</a:t>
            </a:r>
          </a:p>
          <a:p>
            <a:pPr lvl="1"/>
            <a:r>
              <a:rPr lang="en-US" dirty="0"/>
              <a:t>Same as Principal Components Analysis (PCA)</a:t>
            </a:r>
          </a:p>
          <a:p>
            <a:pPr lvl="1"/>
            <a:r>
              <a:rPr lang="en-US" dirty="0"/>
              <a:t>Also called “Latent Semantic Analysis” in text analysis</a:t>
            </a:r>
          </a:p>
          <a:p>
            <a:r>
              <a:rPr lang="en-US" dirty="0"/>
              <a:t>10,000 columns (dimensions) </a:t>
            </a:r>
            <a:r>
              <a:rPr lang="en-US" dirty="0">
                <a:sym typeface="Wingdings" panose="05000000000000000000" pitchFamily="2" charset="2"/>
              </a:rPr>
              <a:t> 100 </a:t>
            </a:r>
            <a:r>
              <a:rPr lang="en-US" dirty="0"/>
              <a:t>SVDs</a:t>
            </a:r>
          </a:p>
          <a:p>
            <a:pPr lvl="1"/>
            <a:r>
              <a:rPr lang="en-US" dirty="0"/>
              <a:t>Each SVD is a linear combination of the original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1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7507-64D5-4756-8D08-100134DD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33C-8E9F-42FD-90FC-F8569031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only require an understanding of SVD as a tool:</a:t>
            </a:r>
          </a:p>
          <a:p>
            <a:pPr lvl="1"/>
            <a:r>
              <a:rPr lang="en-US" dirty="0"/>
              <a:t>SVD will reduce the number of dimensions of our data.</a:t>
            </a:r>
          </a:p>
          <a:p>
            <a:pPr lvl="1"/>
            <a:r>
              <a:rPr lang="en-US" dirty="0"/>
              <a:t>Term-by-document matrixes can be very large. SVD allows analysts to construct a much smaller representation of this data as linear combinations.</a:t>
            </a:r>
          </a:p>
          <a:p>
            <a:pPr lvl="1"/>
            <a:r>
              <a:rPr lang="en-US" dirty="0"/>
              <a:t>These linear combinations or “weighted sums ” can be used to more efficiently train predictive models.</a:t>
            </a:r>
          </a:p>
          <a:p>
            <a:r>
              <a:rPr lang="en-US" dirty="0"/>
              <a:t>To understand SVD deeply, see pages 935-947 of the following book (available online from the USF library)</a:t>
            </a:r>
          </a:p>
          <a:p>
            <a:pPr lvl="1"/>
            <a:r>
              <a:rPr lang="en-US" sz="1400" b="1" i="0" u="none" strike="noStrike" dirty="0">
                <a:solidFill>
                  <a:srgbClr val="44707B"/>
                </a:solidFill>
                <a:effectLst/>
                <a:latin typeface="Source Sans Pro" panose="020F0502020204030204" pitchFamily="34" charset="0"/>
                <a:hlinkClick r:id="rId2"/>
              </a:rPr>
              <a:t>Practical Text Mining and Statistical Analysis for Non-Structured Text Data Applications</a:t>
            </a:r>
            <a:endParaRPr lang="en-US" sz="1400" b="1" i="0" dirty="0">
              <a:solidFill>
                <a:srgbClr val="44707B"/>
              </a:solidFill>
              <a:effectLst/>
              <a:latin typeface="Source Sans Pro" panose="020F0502020204030204" pitchFamily="34" charset="0"/>
            </a:endParaRPr>
          </a:p>
          <a:p>
            <a:pPr lvl="1"/>
            <a:r>
              <a:rPr lang="en-US" sz="1400" b="0" i="0" dirty="0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Miner, Gary D ; Elder, John, IV ; Fast, Andrew ; Hill, Thomas ; Nisbet, Robert ;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Delen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,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Dursun</a:t>
            </a:r>
            <a:endParaRPr lang="en-US" sz="1400" b="0" i="0" dirty="0">
              <a:solidFill>
                <a:srgbClr val="3A3A3A"/>
              </a:solidFill>
              <a:effectLst/>
              <a:latin typeface="Source Sans Pro" panose="020F0502020204030204" pitchFamily="34" charset="0"/>
            </a:endParaRPr>
          </a:p>
          <a:p>
            <a:pPr lvl="1"/>
            <a:r>
              <a:rPr lang="en-US" sz="1400" b="0" i="0" dirty="0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Saint Louis: Elsevier Science &amp; Technology; 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82673"/>
              </p:ext>
            </p:extLst>
          </p:nvPr>
        </p:nvGraphicFramePr>
        <p:xfrm>
          <a:off x="4240084" y="2223389"/>
          <a:ext cx="28465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55696"/>
              </p:ext>
            </p:extLst>
          </p:nvPr>
        </p:nvGraphicFramePr>
        <p:xfrm>
          <a:off x="514319" y="1988653"/>
          <a:ext cx="237907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25792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778155" y="2847296"/>
            <a:ext cx="228600" cy="23882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809719" y="4653687"/>
            <a:ext cx="0" cy="470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809719" y="5124309"/>
            <a:ext cx="4211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 rot="5400000">
            <a:off x="1994691" y="3558497"/>
            <a:ext cx="199401" cy="15979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6020827" y="4429760"/>
            <a:ext cx="0" cy="6945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2741" y="6001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WHAT???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9017" y="4653687"/>
            <a:ext cx="419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unstructured to structured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318ED5-0C42-4AF4-BCC7-274E5E1D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51049"/>
              </p:ext>
            </p:extLst>
          </p:nvPr>
        </p:nvGraphicFramePr>
        <p:xfrm>
          <a:off x="8517526" y="2223389"/>
          <a:ext cx="23790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DFD69-0068-48AC-8B5C-CAF02B4880B7}"/>
              </a:ext>
            </a:extLst>
          </p:cNvPr>
          <p:cNvCxnSpPr>
            <a:cxnSpLocks/>
          </p:cNvCxnSpPr>
          <p:nvPr/>
        </p:nvCxnSpPr>
        <p:spPr>
          <a:xfrm>
            <a:off x="6467427" y="4488013"/>
            <a:ext cx="0" cy="63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462E47-4EFE-48F3-8335-8447E5026F1C}"/>
              </a:ext>
            </a:extLst>
          </p:cNvPr>
          <p:cNvCxnSpPr>
            <a:cxnSpLocks/>
          </p:cNvCxnSpPr>
          <p:nvPr/>
        </p:nvCxnSpPr>
        <p:spPr>
          <a:xfrm>
            <a:off x="6467427" y="5124309"/>
            <a:ext cx="3667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13E99-5E31-42BD-90F2-26C4E84B491E}"/>
              </a:ext>
            </a:extLst>
          </p:cNvPr>
          <p:cNvCxnSpPr>
            <a:cxnSpLocks/>
          </p:cNvCxnSpPr>
          <p:nvPr/>
        </p:nvCxnSpPr>
        <p:spPr>
          <a:xfrm flipV="1">
            <a:off x="10134600" y="4421849"/>
            <a:ext cx="0" cy="70246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C3E98-C3F4-4D0F-B6A3-BD89B90B1D37}"/>
              </a:ext>
            </a:extLst>
          </p:cNvPr>
          <p:cNvSpPr txBox="1"/>
          <p:nvPr/>
        </p:nvSpPr>
        <p:spPr>
          <a:xfrm>
            <a:off x="6680988" y="472473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structured to SVDs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566CCB24-E54D-45C5-B49C-BDC56DF60FB9}"/>
              </a:ext>
            </a:extLst>
          </p:cNvPr>
          <p:cNvSpPr/>
          <p:nvPr/>
        </p:nvSpPr>
        <p:spPr>
          <a:xfrm rot="5400000">
            <a:off x="9816757" y="3058116"/>
            <a:ext cx="228600" cy="193108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4">
            <a:extLst>
              <a:ext uri="{FF2B5EF4-FFF2-40B4-BE49-F238E27FC236}">
                <a16:creationId xmlns:a16="http://schemas.microsoft.com/office/drawing/2014/main" id="{D3848B2F-6E35-4EC6-87E0-3D543D3A576A}"/>
              </a:ext>
            </a:extLst>
          </p:cNvPr>
          <p:cNvSpPr/>
          <p:nvPr/>
        </p:nvSpPr>
        <p:spPr>
          <a:xfrm>
            <a:off x="762000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ML Techniques!</a:t>
            </a:r>
          </a:p>
          <a:p>
            <a:endParaRPr lang="en-US" dirty="0"/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Are there any clusters?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Group news stories)</a:t>
            </a:r>
          </a:p>
          <a:p>
            <a:pPr lvl="1"/>
            <a:r>
              <a:rPr lang="en-US" dirty="0"/>
              <a:t>Which items go together?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If you read this, you will also be interested in this)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B7C1A-AED8-4E29-85E3-E9A59B26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437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AFCE8922-86FA-4A26-A1D0-FE388D4BC2B3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4361-09BA-442A-A7C9-B3FCF24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is not…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E629-9BCD-4452-99BD-D03D5CD9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 is not:</a:t>
            </a:r>
          </a:p>
          <a:p>
            <a:pPr lvl="1"/>
            <a:r>
              <a:rPr lang="en-US" dirty="0"/>
              <a:t>Alexa</a:t>
            </a:r>
          </a:p>
          <a:p>
            <a:pPr lvl="1"/>
            <a:r>
              <a:rPr lang="en-US" dirty="0"/>
              <a:t>Google Assistant</a:t>
            </a:r>
          </a:p>
          <a:p>
            <a:pPr lvl="1"/>
            <a:r>
              <a:rPr lang="en-US" dirty="0"/>
              <a:t>Dictation (speech detection)</a:t>
            </a:r>
          </a:p>
          <a:p>
            <a:pPr lvl="1"/>
            <a:endParaRPr lang="en-US" dirty="0"/>
          </a:p>
          <a:p>
            <a:r>
              <a:rPr lang="en-US" dirty="0"/>
              <a:t>(Statistical) Text mining is finding patterns in text</a:t>
            </a:r>
          </a:p>
          <a:p>
            <a:pPr lvl="1"/>
            <a:r>
              <a:rPr lang="en-US" dirty="0"/>
              <a:t>It does not care about what words/phrases mean</a:t>
            </a:r>
          </a:p>
          <a:p>
            <a:pPr lvl="1"/>
            <a:r>
              <a:rPr lang="en-US" dirty="0"/>
              <a:t>It cares about “frequency” of words/ phrases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5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08982-674A-4777-A828-453F9494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2813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90458715-D3E3-404C-BAE4-65D8523B50CF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Unsupervised: clustering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0150FC-3F4D-4FBF-BB8B-1CEADB9A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33732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97094-373B-4554-8953-9EBF148F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64719"/>
              </p:ext>
            </p:extLst>
          </p:nvPr>
        </p:nvGraphicFramePr>
        <p:xfrm>
          <a:off x="2514600" y="4876800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Arrow 4">
            <a:extLst>
              <a:ext uri="{FF2B5EF4-FFF2-40B4-BE49-F238E27FC236}">
                <a16:creationId xmlns:a16="http://schemas.microsoft.com/office/drawing/2014/main" id="{1515B4B4-C5DA-4B0A-929D-E69DDA16A0C9}"/>
              </a:ext>
            </a:extLst>
          </p:cNvPr>
          <p:cNvSpPr/>
          <p:nvPr/>
        </p:nvSpPr>
        <p:spPr>
          <a:xfrm rot="5400000">
            <a:off x="4991100" y="4267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4F4-45BD-4EF2-AC51-968BCE6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3679-2A97-446A-9CFE-FE24024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data can be difficult to come by…</a:t>
            </a:r>
          </a:p>
          <a:p>
            <a:r>
              <a:rPr lang="en-US" dirty="0"/>
              <a:t>Some data is labeled by its nature. Examples:</a:t>
            </a:r>
          </a:p>
          <a:p>
            <a:pPr lvl="1"/>
            <a:r>
              <a:rPr lang="en-US" dirty="0"/>
              <a:t>News categories,</a:t>
            </a:r>
          </a:p>
          <a:p>
            <a:pPr lvl="1"/>
            <a:r>
              <a:rPr lang="en-US" dirty="0"/>
              <a:t>Spam email,</a:t>
            </a:r>
          </a:p>
          <a:p>
            <a:pPr lvl="1"/>
            <a:r>
              <a:rPr lang="en-US" dirty="0"/>
              <a:t>Authorship.</a:t>
            </a:r>
          </a:p>
          <a:p>
            <a:r>
              <a:rPr lang="en-US" dirty="0"/>
              <a:t>Some data is not labeled…</a:t>
            </a:r>
          </a:p>
        </p:txBody>
      </p:sp>
    </p:spTree>
    <p:extLst>
      <p:ext uri="{BB962C8B-B14F-4D97-AF65-F5344CB8AC3E}">
        <p14:creationId xmlns:p14="http://schemas.microsoft.com/office/powerpoint/2010/main" val="297308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one's mood ("happy" or "not") from their tweet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4"/>
              </p:ext>
            </p:extLst>
          </p:nvPr>
        </p:nvGraphicFramePr>
        <p:xfrm>
          <a:off x="3810000" y="3074194"/>
          <a:ext cx="4267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854">
                  <a:extLst>
                    <a:ext uri="{9D8B030D-6E8A-4147-A177-3AD203B41FA5}">
                      <a16:colId xmlns:a16="http://schemas.microsoft.com/office/drawing/2014/main" val="28624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TweetID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  <a:r>
                        <a:rPr lang="en-US" baseline="0" dirty="0"/>
                        <a:t> a beautiful day!!!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 fired from work!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0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Labeling the data can be TRICKY and COSTLY for classification tasks!</a:t>
            </a:r>
          </a:p>
          <a:p>
            <a:r>
              <a:rPr lang="en-US" dirty="0"/>
              <a:t>Common practices: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independently</a:t>
            </a:r>
            <a:r>
              <a:rPr lang="en-US" dirty="0"/>
              <a:t>; third EXPERT resolves conflicts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together</a:t>
            </a:r>
            <a:r>
              <a:rPr lang="en-US" dirty="0"/>
              <a:t> through discussion</a:t>
            </a:r>
          </a:p>
        </p:txBody>
      </p:sp>
    </p:spTree>
    <p:extLst>
      <p:ext uri="{BB962C8B-B14F-4D97-AF65-F5344CB8AC3E}">
        <p14:creationId xmlns:p14="http://schemas.microsoft.com/office/powerpoint/2010/main" val="177135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text is ubiquitous:</a:t>
            </a:r>
          </a:p>
          <a:p>
            <a:pPr lvl="1"/>
            <a:r>
              <a:rPr lang="en-US" dirty="0"/>
              <a:t>News stories, articles, blogs</a:t>
            </a:r>
          </a:p>
          <a:p>
            <a:pPr lvl="1"/>
            <a:r>
              <a:rPr lang="en-US" dirty="0"/>
              <a:t>Physician/nurse notes</a:t>
            </a:r>
          </a:p>
          <a:p>
            <a:pPr lvl="1"/>
            <a:r>
              <a:rPr lang="en-US" dirty="0"/>
              <a:t>Research articles</a:t>
            </a:r>
          </a:p>
          <a:p>
            <a:endParaRPr lang="en-US" dirty="0"/>
          </a:p>
          <a:p>
            <a:r>
              <a:rPr lang="en-US" dirty="0"/>
              <a:t>Can we take advantage of text (and find patterns in it)?</a:t>
            </a:r>
          </a:p>
        </p:txBody>
      </p:sp>
    </p:spTree>
    <p:extLst>
      <p:ext uri="{BB962C8B-B14F-4D97-AF65-F5344CB8AC3E}">
        <p14:creationId xmlns:p14="http://schemas.microsoft.com/office/powerpoint/2010/main" val="2361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patterns from text (i.e., unstructured data).</a:t>
            </a:r>
          </a:p>
          <a:p>
            <a:endParaRPr lang="en-US" dirty="0"/>
          </a:p>
          <a:p>
            <a:r>
              <a:rPr lang="en-US" dirty="0"/>
              <a:t>Two challenges:</a:t>
            </a:r>
          </a:p>
          <a:p>
            <a:pPr lvl="1"/>
            <a:r>
              <a:rPr lang="en-US" dirty="0"/>
              <a:t>What kind of patterns are we talking about?</a:t>
            </a:r>
          </a:p>
          <a:p>
            <a:pPr lvl="1"/>
            <a:r>
              <a:rPr lang="en-US" dirty="0"/>
              <a:t>Machine learning requires "structured" data! Text is "unstructured“!!!</a:t>
            </a:r>
          </a:p>
        </p:txBody>
      </p:sp>
    </p:spTree>
    <p:extLst>
      <p:ext uri="{BB962C8B-B14F-4D97-AF65-F5344CB8AC3E}">
        <p14:creationId xmlns:p14="http://schemas.microsoft.com/office/powerpoint/2010/main" val="13832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581400" y="18288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 news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5100" y="14729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news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127" y="441960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processor, memory, storage, cloud, internet,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3700" y="4419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pressure, cholesterol, cold, flu, …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37719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4038600" y="22860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553200" y="184402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67437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6934200" y="225910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71251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set, and structured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Structured data set, but unstructured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0513"/>
              </p:ext>
            </p:extLst>
          </p:nvPr>
        </p:nvGraphicFramePr>
        <p:xfrm>
          <a:off x="2895600" y="2299464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CustID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638"/>
              </p:ext>
            </p:extLst>
          </p:nvPr>
        </p:nvGraphicFramePr>
        <p:xfrm>
          <a:off x="2895600" y="4572000"/>
          <a:ext cx="4572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1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unstructured to structured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82076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6600" y="487680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How can we make this data STRUCTURED?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638800" y="3200400"/>
            <a:ext cx="0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"unstructured" to "structured": (binary)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85620"/>
              </p:ext>
            </p:extLst>
          </p:nvPr>
        </p:nvGraphicFramePr>
        <p:xfrm>
          <a:off x="6400801" y="3429000"/>
          <a:ext cx="42018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29718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Term-by-document matrix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9489"/>
              </p:ext>
            </p:extLst>
          </p:nvPr>
        </p:nvGraphicFramePr>
        <p:xfrm>
          <a:off x="1752601" y="3432287"/>
          <a:ext cx="3733799" cy="1552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7150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4950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16</Template>
  <TotalTime>2664</TotalTime>
  <Words>1783</Words>
  <Application>Microsoft Macintosh PowerPoint</Application>
  <PresentationFormat>Widescreen</PresentationFormat>
  <Paragraphs>427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Menlo</vt:lpstr>
      <vt:lpstr>Source Sans Pro</vt:lpstr>
      <vt:lpstr>Chapter 16</vt:lpstr>
      <vt:lpstr>Text Mining</vt:lpstr>
      <vt:lpstr>Agenda</vt:lpstr>
      <vt:lpstr>Text mining is not…</vt:lpstr>
      <vt:lpstr>Why Text Mining? </vt:lpstr>
      <vt:lpstr>What is Text Mining? </vt:lpstr>
      <vt:lpstr>Patterns</vt:lpstr>
      <vt:lpstr>Structured vs. Unstructured</vt:lpstr>
      <vt:lpstr>Unstructured Data</vt:lpstr>
      <vt:lpstr>Term-by-document Matrix</vt:lpstr>
      <vt:lpstr>Term-by-document Matrix</vt:lpstr>
      <vt:lpstr>TF-IDF</vt:lpstr>
      <vt:lpstr>Term-by-document Matrix</vt:lpstr>
      <vt:lpstr>Tokenization</vt:lpstr>
      <vt:lpstr>PowerPoint Presentation</vt:lpstr>
      <vt:lpstr>PowerPoint Presentation</vt:lpstr>
      <vt:lpstr>Tokenization</vt:lpstr>
      <vt:lpstr>Tokenization</vt:lpstr>
      <vt:lpstr>1. Stemming</vt:lpstr>
      <vt:lpstr>2. Lemmatization </vt:lpstr>
      <vt:lpstr>3. Stopwords</vt:lpstr>
      <vt:lpstr>4. Use a Dictionary</vt:lpstr>
      <vt:lpstr>5. Part-of-Speech Tagging</vt:lpstr>
      <vt:lpstr>5. Part-of-Speech Tagging</vt:lpstr>
      <vt:lpstr>Resulting Table</vt:lpstr>
      <vt:lpstr>Singular Value Decomposition (SVD)</vt:lpstr>
      <vt:lpstr>Singular Value Decomposition </vt:lpstr>
      <vt:lpstr>Summary</vt:lpstr>
      <vt:lpstr>Now What???</vt:lpstr>
      <vt:lpstr>Regression</vt:lpstr>
      <vt:lpstr>Classification</vt:lpstr>
      <vt:lpstr>Unsupervised</vt:lpstr>
      <vt:lpstr>Be Careful…</vt:lpstr>
      <vt:lpstr>Data Labeling</vt:lpstr>
      <vt:lpstr>Data Labeling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Temp</dc:creator>
  <cp:lastModifiedBy>Timothy Smith</cp:lastModifiedBy>
  <cp:revision>142</cp:revision>
  <dcterms:created xsi:type="dcterms:W3CDTF">2006-08-16T00:00:00Z</dcterms:created>
  <dcterms:modified xsi:type="dcterms:W3CDTF">2023-03-21T09:39:52Z</dcterms:modified>
</cp:coreProperties>
</file>