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18" r:id="rId4"/>
    <p:sldId id="319" r:id="rId5"/>
    <p:sldId id="320" r:id="rId6"/>
    <p:sldId id="321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4E5D-DE3A-44CF-8395-8169F549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48A4-1C29-450A-B9EF-31975D20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A47F-DD3D-41BC-BE8A-1320C3AB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B970-E07A-4AB6-A41C-580C95F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4D8-5CE6-4178-AB2D-7D85D9D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5B09-DFFF-4AF9-8F5F-E89371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197B-CFFC-4227-B52D-C53FF94E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F2DB-EE00-4ADB-9DD5-A659B10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ED40-AF0F-4906-9B91-602953F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F91-BC88-4955-80C5-7807BE6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4BE8-AAAD-4C83-B3A5-D3AE28772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728A-04AC-48F6-80C0-DDBF54A1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6C9D-A39C-4C8B-AC7E-E1F5F15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88C4-1DFA-4127-90F2-642DE5E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6EC-4B4C-40CA-9532-0679E29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EC-92C8-4156-9861-50A7EB2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72B-4C50-4E5B-9C24-D8EB2D06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171-C3BD-4BEC-A2D7-BCF0130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A5A0-C527-4AA4-8A65-9D0CAEC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0ECF-EF3C-488A-A200-C86219D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0DB-09AF-47F5-812D-30DDE90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D235-8277-4387-B1D2-DAA5AC7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0975-F83D-48DC-BEFF-27F0CA0F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71FA-0A4A-40B9-933F-E599BC2B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C7CE-FC19-4700-A261-AB6EC58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BC7-4FDC-4D3A-B3CE-0F93DAC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3439-5A83-420B-861E-EEBC155B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3070-F605-42B6-A296-3A27020D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B29A-EBAF-4CE0-A145-437B1F29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C51F-9598-4FBC-946F-F34A2F9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CC44-2096-4EED-B097-E10FB3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F893-E755-48D8-8CE3-9C11795C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E850-6C55-47FD-9061-50E6768D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DE38-053A-4E64-AB00-D49B1BF6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FB5E2-9168-40EB-80BA-698CB4E8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9E77-48E7-43F4-A8D8-894937CD0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316F5-48EF-4425-8D40-C84E5C7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07E4-DE2A-4740-9783-E3F253B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B1AF7-10A1-4390-9B79-DC50A43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69F-44DB-4010-A3A5-D2388DE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4BE1-3E1D-4340-8794-BF49114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D84E7-D9D9-4840-BBB9-B79C600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94C3-448D-4485-B30E-4DB8F9F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B240-4306-40AF-A884-7782128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3E1F-7268-4541-9B6C-3983CC5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FCA8-0617-4CC3-9C05-F54A1FC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EE6-2F7E-4983-B9F8-3F6295AE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00F7-4AF3-4948-9BD9-2A3A39D7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0554-5FE1-4797-B749-80F3AB48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1ACD-88BA-4FA1-950B-8DBB56FA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C386-B3BC-4E96-80F2-39B0D27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E009-FA5F-414D-8FE2-3243C004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583D-885F-4E66-A37A-5BBAEA4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7706-DED6-460F-AEF1-3BC2B8359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943D-F367-4010-958E-F5B9EA49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C200-F0C6-49CD-8D80-36A16FCC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02B6-0886-4F7D-BD59-3C02290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1755-BB37-4609-B9AD-E634678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992BE-E3BA-4772-8340-37EE80A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61B0-94B3-4CCF-86D0-816AD2EB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AC01-0B0C-4637-BA0D-8CBF6356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458B-D8E0-40E7-8932-FB7C4B87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787-BE07-426A-AFBE-53037CC3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Imbalance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5362"/>
          </a:xfrm>
        </p:spPr>
        <p:txBody>
          <a:bodyPr>
            <a:normAutofit/>
          </a:bodyPr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28351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imbalance?</a:t>
            </a:r>
          </a:p>
          <a:p>
            <a:r>
              <a:rPr lang="en-US" dirty="0"/>
              <a:t>Causes of data imbalance?</a:t>
            </a:r>
          </a:p>
          <a:p>
            <a:r>
              <a:rPr lang="en-US" dirty="0"/>
              <a:t>What models are sensitive to data imbalance?</a:t>
            </a:r>
          </a:p>
          <a:p>
            <a:r>
              <a:rPr lang="en-US" dirty="0"/>
              <a:t>Methods to address data imbalance.</a:t>
            </a:r>
          </a:p>
        </p:txBody>
      </p:sp>
    </p:spTree>
    <p:extLst>
      <p:ext uri="{BB962C8B-B14F-4D97-AF65-F5344CB8AC3E}">
        <p14:creationId xmlns:p14="http://schemas.microsoft.com/office/powerpoint/2010/main" val="82222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C32F-20F7-4BF8-F4DC-FD447A2A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imbalance?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0D75-CA53-CE34-1987-D1AE29D7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imbalance </a:t>
            </a:r>
            <a:r>
              <a:rPr lang="en-US" dirty="0"/>
              <a:t>refers to classification problems where there is a large difference in the number of each class.</a:t>
            </a:r>
          </a:p>
          <a:p>
            <a:r>
              <a:rPr lang="en-US" b="1" dirty="0"/>
              <a:t>Imbalanced classification </a:t>
            </a:r>
            <a:r>
              <a:rPr lang="en-US" dirty="0"/>
              <a:t>involves developing predictive models on classification datasets with severe class imbalance.</a:t>
            </a:r>
          </a:p>
          <a:p>
            <a:r>
              <a:rPr lang="en-US" dirty="0"/>
              <a:t>The issue is that </a:t>
            </a:r>
            <a:r>
              <a:rPr lang="en-US" b="1" dirty="0"/>
              <a:t>some machine learning techniques </a:t>
            </a:r>
            <a:r>
              <a:rPr lang="en-US" dirty="0"/>
              <a:t>will ignore, and in turn, have poor performance on, the minority class. </a:t>
            </a:r>
          </a:p>
          <a:p>
            <a:pPr lvl="1"/>
            <a:r>
              <a:rPr lang="en-US" dirty="0"/>
              <a:t>However, typically it is the performance of the minority class that is most important.</a:t>
            </a:r>
          </a:p>
          <a:p>
            <a:r>
              <a:rPr lang="en-US" dirty="0"/>
              <a:t>Example: Universal Bank dataset – the number of people that would take a lone is less than 10% of those that would not.</a:t>
            </a:r>
          </a:p>
        </p:txBody>
      </p:sp>
    </p:spTree>
    <p:extLst>
      <p:ext uri="{BB962C8B-B14F-4D97-AF65-F5344CB8AC3E}">
        <p14:creationId xmlns:p14="http://schemas.microsoft.com/office/powerpoint/2010/main" val="4502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00EA-181E-7268-AF97-243F8F1A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FCFF-33B3-7BF7-8A05-5E0189A3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causes: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Problems with sampling/data collection</a:t>
            </a:r>
          </a:p>
          <a:p>
            <a:pPr marL="971550" lvl="1" indent="-514350">
              <a:buAutoNum type="arabicParenR"/>
            </a:pPr>
            <a:r>
              <a:rPr lang="en-US" dirty="0"/>
              <a:t>Biased sampling</a:t>
            </a:r>
          </a:p>
          <a:p>
            <a:pPr marL="971550" lvl="1" indent="-514350">
              <a:buAutoNum type="arabicParenR"/>
            </a:pPr>
            <a:r>
              <a:rPr lang="en-US" dirty="0"/>
              <a:t>Measurement error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Inherent differences in the population of observations</a:t>
            </a:r>
          </a:p>
          <a:p>
            <a:pPr marL="971550" lvl="1" indent="-514350">
              <a:buAutoNum type="arabicParenR"/>
            </a:pPr>
            <a:r>
              <a:rPr lang="en-US" dirty="0"/>
              <a:t>Fewer transactions are fraudulent than not</a:t>
            </a:r>
          </a:p>
          <a:p>
            <a:pPr marL="971550" lvl="1" indent="-514350">
              <a:buAutoNum type="arabicParenR"/>
            </a:pPr>
            <a:r>
              <a:rPr lang="en-US" dirty="0"/>
              <a:t>Fewer people will purchase a given product than not.</a:t>
            </a:r>
          </a:p>
          <a:p>
            <a:pPr marL="971550" lvl="1" indent="-514350">
              <a:buAutoNum type="arabicParenR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9699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8BBF-F8A6-79C2-47B4-3AA046B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that are sensitive to 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5989-2D9D-351E-8CEA-3D0E33B8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models trained on imbalanced datasets will be biased in favor of predicting the majority class. The data imbalance issue should be addressed for such models before model training.</a:t>
            </a:r>
          </a:p>
          <a:p>
            <a:r>
              <a:rPr lang="en-US" dirty="0"/>
              <a:t>Some modeling techniques are not sensitive to data imbalance:</a:t>
            </a:r>
          </a:p>
          <a:p>
            <a:pPr lvl="1"/>
            <a:r>
              <a:rPr lang="en-US" dirty="0"/>
              <a:t>Decision trees</a:t>
            </a:r>
          </a:p>
          <a:p>
            <a:pPr lvl="2"/>
            <a:r>
              <a:rPr lang="en-US" dirty="0"/>
              <a:t>But, random forests are!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NOTE: As a general approach for this course, if you identify a significant issue with data imbalance, address the data imbalance for all models trained.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8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B086-3E1F-521B-9A33-DCCF4499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370E-9EFA-9D5F-ED9A-7626F115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Undersampling</a:t>
            </a:r>
            <a:endParaRPr lang="en-US" dirty="0"/>
          </a:p>
          <a:p>
            <a:pPr lvl="1"/>
            <a:r>
              <a:rPr lang="en-US" dirty="0"/>
              <a:t>Random subsample of the majority class</a:t>
            </a:r>
          </a:p>
          <a:p>
            <a:pPr lvl="1"/>
            <a:r>
              <a:rPr lang="en-US" dirty="0"/>
              <a:t>i.e., if you have 100 observations of class 1 and 1000 observations of class 2, then conduct a random sample of 100 observations from the class 2 set.</a:t>
            </a:r>
          </a:p>
          <a:p>
            <a:r>
              <a:rPr lang="en-US" dirty="0"/>
              <a:t>Oversampling</a:t>
            </a:r>
          </a:p>
          <a:p>
            <a:pPr lvl="1"/>
            <a:r>
              <a:rPr lang="en-US" dirty="0"/>
              <a:t>Random selection (with replacement) of the minority class.</a:t>
            </a:r>
          </a:p>
          <a:p>
            <a:pPr lvl="1"/>
            <a:r>
              <a:rPr lang="en-US" dirty="0"/>
              <a:t>i.e., if you have 100 observations of class 1 and 1000 observations of class 2, then conduct a random sample with replacement of 1000 from the class 1 set.</a:t>
            </a:r>
          </a:p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Synthesize new observations</a:t>
            </a:r>
          </a:p>
          <a:p>
            <a:pPr lvl="2"/>
            <a:r>
              <a:rPr lang="en-US" dirty="0"/>
              <a:t>i.e., SMOTE (Synthetic Minority Oversampling Technique)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data imbalance</a:t>
            </a:r>
          </a:p>
          <a:p>
            <a:r>
              <a:rPr lang="en-US" dirty="0"/>
              <a:t>Understand the issue with data imbalance</a:t>
            </a:r>
          </a:p>
          <a:p>
            <a:r>
              <a:rPr lang="en-US" dirty="0"/>
              <a:t>Understand the causes of data imbalance</a:t>
            </a:r>
          </a:p>
          <a:p>
            <a:r>
              <a:rPr lang="en-US" dirty="0"/>
              <a:t>Know the 3 major approaches to addressing data imbalance</a:t>
            </a:r>
          </a:p>
          <a:p>
            <a:endParaRPr lang="en-US" dirty="0"/>
          </a:p>
          <a:p>
            <a:endParaRPr lang="en-US"/>
          </a:p>
          <a:p>
            <a:r>
              <a:rPr lang="en-US"/>
              <a:t>Now</a:t>
            </a:r>
            <a:r>
              <a:rPr lang="en-US" dirty="0"/>
              <a:t>, review </a:t>
            </a:r>
            <a:r>
              <a:rPr lang="en-US" dirty="0" err="1"/>
              <a:t>data_imbalance.ipynb</a:t>
            </a:r>
            <a:r>
              <a:rPr lang="en-US" dirty="0"/>
              <a:t>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632646754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16</Template>
  <TotalTime>1907</TotalTime>
  <Words>404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Chapter 16</vt:lpstr>
      <vt:lpstr>Data Imbalance</vt:lpstr>
      <vt:lpstr>Agenda</vt:lpstr>
      <vt:lpstr>What is data imbalance?</vt:lpstr>
      <vt:lpstr>Causes of Data Imbalance</vt:lpstr>
      <vt:lpstr>Models that are sensitive to data imbalance</vt:lpstr>
      <vt:lpstr>Solutions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Temp</dc:creator>
  <cp:lastModifiedBy>Timothy Smith</cp:lastModifiedBy>
  <cp:revision>146</cp:revision>
  <dcterms:created xsi:type="dcterms:W3CDTF">2006-08-16T00:00:00Z</dcterms:created>
  <dcterms:modified xsi:type="dcterms:W3CDTF">2023-03-20T20:34:00Z</dcterms:modified>
</cp:coreProperties>
</file>