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16" r:id="rId3"/>
    <p:sldId id="318" r:id="rId4"/>
    <p:sldId id="321" r:id="rId5"/>
    <p:sldId id="749" r:id="rId6"/>
    <p:sldId id="750" r:id="rId7"/>
    <p:sldId id="751" r:id="rId8"/>
    <p:sldId id="31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p:cViewPr varScale="1">
        <p:scale>
          <a:sx n="124" d="100"/>
          <a:sy n="124" d="100"/>
        </p:scale>
        <p:origin x="640" y="168"/>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B4E5D-DE3A-44CF-8395-8169F549E9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63B48A4-1C29-450A-B9EF-31975D204D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59FA47F-DD3D-41BC-BE8A-1320C3AB5933}"/>
              </a:ext>
            </a:extLst>
          </p:cNvPr>
          <p:cNvSpPr>
            <a:spLocks noGrp="1"/>
          </p:cNvSpPr>
          <p:nvPr>
            <p:ph type="dt" sz="half" idx="10"/>
          </p:nvPr>
        </p:nvSpPr>
        <p:spPr/>
        <p:txBody>
          <a:bodyPr/>
          <a:lstStyle/>
          <a:p>
            <a:fld id="{1D8BD707-D9CF-40AE-B4C6-C98DA3205C09}" type="datetimeFigureOut">
              <a:rPr lang="en-US" smtClean="0"/>
              <a:pPr/>
              <a:t>3/21/23</a:t>
            </a:fld>
            <a:endParaRPr lang="en-US"/>
          </a:p>
        </p:txBody>
      </p:sp>
      <p:sp>
        <p:nvSpPr>
          <p:cNvPr id="5" name="Footer Placeholder 4">
            <a:extLst>
              <a:ext uri="{FF2B5EF4-FFF2-40B4-BE49-F238E27FC236}">
                <a16:creationId xmlns:a16="http://schemas.microsoft.com/office/drawing/2014/main" id="{BEC6B970-E07A-4AB6-A41C-580C95FACF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0924D8-5CE6-4178-AB2D-7D85D9D19442}"/>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115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55B09-DFFF-4AF9-8F5F-E893716BB22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D9B197B-CFFC-4227-B52D-C53FF94E62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3AF2DB-EE00-4ADB-9DD5-A659B10DDB33}"/>
              </a:ext>
            </a:extLst>
          </p:cNvPr>
          <p:cNvSpPr>
            <a:spLocks noGrp="1"/>
          </p:cNvSpPr>
          <p:nvPr>
            <p:ph type="dt" sz="half" idx="10"/>
          </p:nvPr>
        </p:nvSpPr>
        <p:spPr/>
        <p:txBody>
          <a:bodyPr/>
          <a:lstStyle/>
          <a:p>
            <a:fld id="{1D8BD707-D9CF-40AE-B4C6-C98DA3205C09}" type="datetimeFigureOut">
              <a:rPr lang="en-US" smtClean="0"/>
              <a:pPr/>
              <a:t>3/21/23</a:t>
            </a:fld>
            <a:endParaRPr lang="en-US"/>
          </a:p>
        </p:txBody>
      </p:sp>
      <p:sp>
        <p:nvSpPr>
          <p:cNvPr id="5" name="Footer Placeholder 4">
            <a:extLst>
              <a:ext uri="{FF2B5EF4-FFF2-40B4-BE49-F238E27FC236}">
                <a16:creationId xmlns:a16="http://schemas.microsoft.com/office/drawing/2014/main" id="{0F51ED40-AF0F-4906-9B91-602953FA86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B0FF91-BC88-4955-80C5-7807BE6C601F}"/>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55760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164BE8-AAAD-4C83-B3A5-D3AE287726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502728A-04AC-48F6-80C0-DDBF54A1EF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9B6C9D-A39C-4C8B-AC7E-E1F5F15F92EF}"/>
              </a:ext>
            </a:extLst>
          </p:cNvPr>
          <p:cNvSpPr>
            <a:spLocks noGrp="1"/>
          </p:cNvSpPr>
          <p:nvPr>
            <p:ph type="dt" sz="half" idx="10"/>
          </p:nvPr>
        </p:nvSpPr>
        <p:spPr/>
        <p:txBody>
          <a:bodyPr/>
          <a:lstStyle/>
          <a:p>
            <a:fld id="{1D8BD707-D9CF-40AE-B4C6-C98DA3205C09}" type="datetimeFigureOut">
              <a:rPr lang="en-US" smtClean="0"/>
              <a:pPr/>
              <a:t>3/21/23</a:t>
            </a:fld>
            <a:endParaRPr lang="en-US"/>
          </a:p>
        </p:txBody>
      </p:sp>
      <p:sp>
        <p:nvSpPr>
          <p:cNvPr id="5" name="Footer Placeholder 4">
            <a:extLst>
              <a:ext uri="{FF2B5EF4-FFF2-40B4-BE49-F238E27FC236}">
                <a16:creationId xmlns:a16="http://schemas.microsoft.com/office/drawing/2014/main" id="{90B988C4-1DFA-4127-90F2-642DE5ED43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BA86EC-4B4C-40CA-9532-0679E293104B}"/>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93648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88FEC-92C8-4156-9861-50A7EB28F3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7DB72B-4C50-4E5B-9C24-D8EB2D065A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3A9171-C3BD-4BEC-A2D7-BCF01307042F}"/>
              </a:ext>
            </a:extLst>
          </p:cNvPr>
          <p:cNvSpPr>
            <a:spLocks noGrp="1"/>
          </p:cNvSpPr>
          <p:nvPr>
            <p:ph type="dt" sz="half" idx="10"/>
          </p:nvPr>
        </p:nvSpPr>
        <p:spPr/>
        <p:txBody>
          <a:bodyPr/>
          <a:lstStyle/>
          <a:p>
            <a:fld id="{1D8BD707-D9CF-40AE-B4C6-C98DA3205C09}" type="datetimeFigureOut">
              <a:rPr lang="en-US" smtClean="0"/>
              <a:pPr/>
              <a:t>3/21/23</a:t>
            </a:fld>
            <a:endParaRPr lang="en-US"/>
          </a:p>
        </p:txBody>
      </p:sp>
      <p:sp>
        <p:nvSpPr>
          <p:cNvPr id="5" name="Footer Placeholder 4">
            <a:extLst>
              <a:ext uri="{FF2B5EF4-FFF2-40B4-BE49-F238E27FC236}">
                <a16:creationId xmlns:a16="http://schemas.microsoft.com/office/drawing/2014/main" id="{6C71A5A0-C527-4AA4-8A65-9D0CAEC2E7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E70ECF-EF3C-488A-A200-C86219D8EF09}"/>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9240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EA0DB-09AF-47F5-812D-30DDE908C2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77D235-8277-4387-B1D2-DAA5AC79C2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CA0975-F83D-48DC-BEFF-27F0CA0F94C0}"/>
              </a:ext>
            </a:extLst>
          </p:cNvPr>
          <p:cNvSpPr>
            <a:spLocks noGrp="1"/>
          </p:cNvSpPr>
          <p:nvPr>
            <p:ph type="dt" sz="half" idx="10"/>
          </p:nvPr>
        </p:nvSpPr>
        <p:spPr/>
        <p:txBody>
          <a:bodyPr/>
          <a:lstStyle/>
          <a:p>
            <a:fld id="{1D8BD707-D9CF-40AE-B4C6-C98DA3205C09}" type="datetimeFigureOut">
              <a:rPr lang="en-US" smtClean="0"/>
              <a:pPr/>
              <a:t>3/21/23</a:t>
            </a:fld>
            <a:endParaRPr lang="en-US"/>
          </a:p>
        </p:txBody>
      </p:sp>
      <p:sp>
        <p:nvSpPr>
          <p:cNvPr id="5" name="Footer Placeholder 4">
            <a:extLst>
              <a:ext uri="{FF2B5EF4-FFF2-40B4-BE49-F238E27FC236}">
                <a16:creationId xmlns:a16="http://schemas.microsoft.com/office/drawing/2014/main" id="{403B71FA-0A4A-40B9-933F-E599BC2B98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49C7CE-FC19-4700-A261-AB6EC5835B26}"/>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35298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88BC7-4FDC-4D3A-B3CE-0F93DACA66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1C3439-5A83-420B-861E-EEBC155B26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5A33070-F605-42B6-A296-3A27020D19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EA6B29A-EBAF-4CE0-A145-437B1F2968A1}"/>
              </a:ext>
            </a:extLst>
          </p:cNvPr>
          <p:cNvSpPr>
            <a:spLocks noGrp="1"/>
          </p:cNvSpPr>
          <p:nvPr>
            <p:ph type="dt" sz="half" idx="10"/>
          </p:nvPr>
        </p:nvSpPr>
        <p:spPr/>
        <p:txBody>
          <a:bodyPr/>
          <a:lstStyle/>
          <a:p>
            <a:fld id="{1D8BD707-D9CF-40AE-B4C6-C98DA3205C09}" type="datetimeFigureOut">
              <a:rPr lang="en-US" smtClean="0"/>
              <a:pPr/>
              <a:t>3/21/23</a:t>
            </a:fld>
            <a:endParaRPr lang="en-US"/>
          </a:p>
        </p:txBody>
      </p:sp>
      <p:sp>
        <p:nvSpPr>
          <p:cNvPr id="6" name="Footer Placeholder 5">
            <a:extLst>
              <a:ext uri="{FF2B5EF4-FFF2-40B4-BE49-F238E27FC236}">
                <a16:creationId xmlns:a16="http://schemas.microsoft.com/office/drawing/2014/main" id="{6EAAC51F-9598-4FBC-946F-F34A2F9AFA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D0CC44-2096-4EED-B097-E10FB3CC852F}"/>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45436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5F893-E755-48D8-8CE3-9C11795C6B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B83E850-6C55-47FD-9061-50E6768DC2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C9DE38-053A-4E64-AB00-D49B1BF67C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4AFB5E2-9168-40EB-80BA-698CB4E83A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BCC9E77-48E7-43F4-A8D8-894937CD0D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BF316F5-48EF-4425-8D40-C84E5C7B0DAA}"/>
              </a:ext>
            </a:extLst>
          </p:cNvPr>
          <p:cNvSpPr>
            <a:spLocks noGrp="1"/>
          </p:cNvSpPr>
          <p:nvPr>
            <p:ph type="dt" sz="half" idx="10"/>
          </p:nvPr>
        </p:nvSpPr>
        <p:spPr/>
        <p:txBody>
          <a:bodyPr/>
          <a:lstStyle/>
          <a:p>
            <a:fld id="{1D8BD707-D9CF-40AE-B4C6-C98DA3205C09}" type="datetimeFigureOut">
              <a:rPr lang="en-US" smtClean="0"/>
              <a:pPr/>
              <a:t>3/21/23</a:t>
            </a:fld>
            <a:endParaRPr lang="en-US"/>
          </a:p>
        </p:txBody>
      </p:sp>
      <p:sp>
        <p:nvSpPr>
          <p:cNvPr id="8" name="Footer Placeholder 7">
            <a:extLst>
              <a:ext uri="{FF2B5EF4-FFF2-40B4-BE49-F238E27FC236}">
                <a16:creationId xmlns:a16="http://schemas.microsoft.com/office/drawing/2014/main" id="{469807E4-DE2A-4740-9783-E3F253B9BCC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56B1AF7-10A1-4390-9B79-DC50A43C7D12}"/>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59586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D469F-44DB-4010-A3A5-D2388DE94DF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EA84BE1-3E1D-4340-8794-BF4911460E51}"/>
              </a:ext>
            </a:extLst>
          </p:cNvPr>
          <p:cNvSpPr>
            <a:spLocks noGrp="1"/>
          </p:cNvSpPr>
          <p:nvPr>
            <p:ph type="dt" sz="half" idx="10"/>
          </p:nvPr>
        </p:nvSpPr>
        <p:spPr/>
        <p:txBody>
          <a:bodyPr/>
          <a:lstStyle/>
          <a:p>
            <a:fld id="{1D8BD707-D9CF-40AE-B4C6-C98DA3205C09}" type="datetimeFigureOut">
              <a:rPr lang="en-US" smtClean="0"/>
              <a:pPr/>
              <a:t>3/21/23</a:t>
            </a:fld>
            <a:endParaRPr lang="en-US"/>
          </a:p>
        </p:txBody>
      </p:sp>
      <p:sp>
        <p:nvSpPr>
          <p:cNvPr id="4" name="Footer Placeholder 3">
            <a:extLst>
              <a:ext uri="{FF2B5EF4-FFF2-40B4-BE49-F238E27FC236}">
                <a16:creationId xmlns:a16="http://schemas.microsoft.com/office/drawing/2014/main" id="{A8CD84E7-D9D9-4840-BBB9-B79C60073FF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4694C3-448D-4485-B30E-4DB8F9FF2605}"/>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16759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1DB240-4306-40AF-A884-778212809776}"/>
              </a:ext>
            </a:extLst>
          </p:cNvPr>
          <p:cNvSpPr>
            <a:spLocks noGrp="1"/>
          </p:cNvSpPr>
          <p:nvPr>
            <p:ph type="dt" sz="half" idx="10"/>
          </p:nvPr>
        </p:nvSpPr>
        <p:spPr/>
        <p:txBody>
          <a:bodyPr/>
          <a:lstStyle/>
          <a:p>
            <a:fld id="{1D8BD707-D9CF-40AE-B4C6-C98DA3205C09}" type="datetimeFigureOut">
              <a:rPr lang="en-US" smtClean="0"/>
              <a:pPr/>
              <a:t>3/21/23</a:t>
            </a:fld>
            <a:endParaRPr lang="en-US"/>
          </a:p>
        </p:txBody>
      </p:sp>
      <p:sp>
        <p:nvSpPr>
          <p:cNvPr id="3" name="Footer Placeholder 2">
            <a:extLst>
              <a:ext uri="{FF2B5EF4-FFF2-40B4-BE49-F238E27FC236}">
                <a16:creationId xmlns:a16="http://schemas.microsoft.com/office/drawing/2014/main" id="{A1813E1F-7268-4541-9B6C-3983CC5A18A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D8EFCA8-0617-4CC3-9C05-F54A1FC3D352}"/>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4046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46EE6-2F7E-4983-B9F8-3F6295AE8B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49200F7-4AF3-4948-9BD9-2A3A39D71E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A9F0554-5FE1-4797-B749-80F3AB48A9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C41ACD-88BA-4FA1-950B-8DBB56FA303A}"/>
              </a:ext>
            </a:extLst>
          </p:cNvPr>
          <p:cNvSpPr>
            <a:spLocks noGrp="1"/>
          </p:cNvSpPr>
          <p:nvPr>
            <p:ph type="dt" sz="half" idx="10"/>
          </p:nvPr>
        </p:nvSpPr>
        <p:spPr/>
        <p:txBody>
          <a:bodyPr/>
          <a:lstStyle/>
          <a:p>
            <a:fld id="{1D8BD707-D9CF-40AE-B4C6-C98DA3205C09}" type="datetimeFigureOut">
              <a:rPr lang="en-US" smtClean="0"/>
              <a:pPr/>
              <a:t>3/21/23</a:t>
            </a:fld>
            <a:endParaRPr lang="en-US"/>
          </a:p>
        </p:txBody>
      </p:sp>
      <p:sp>
        <p:nvSpPr>
          <p:cNvPr id="6" name="Footer Placeholder 5">
            <a:extLst>
              <a:ext uri="{FF2B5EF4-FFF2-40B4-BE49-F238E27FC236}">
                <a16:creationId xmlns:a16="http://schemas.microsoft.com/office/drawing/2014/main" id="{A524C386-B3BC-4E96-80F2-39B0D27BBD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65E009-FA5F-414D-8FE2-3243C0043CB3}"/>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61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4583D-885F-4E66-A37A-5BBAEA44B4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CF17706-DED6-460F-AEF1-3BC2B83590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1F84943D-F367-4010-958E-F5B9EA49BC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D3C200-F0C6-49CD-8D80-36A16FCC30D8}"/>
              </a:ext>
            </a:extLst>
          </p:cNvPr>
          <p:cNvSpPr>
            <a:spLocks noGrp="1"/>
          </p:cNvSpPr>
          <p:nvPr>
            <p:ph type="dt" sz="half" idx="10"/>
          </p:nvPr>
        </p:nvSpPr>
        <p:spPr/>
        <p:txBody>
          <a:bodyPr/>
          <a:lstStyle/>
          <a:p>
            <a:fld id="{1D8BD707-D9CF-40AE-B4C6-C98DA3205C09}" type="datetimeFigureOut">
              <a:rPr lang="en-US" smtClean="0"/>
              <a:pPr/>
              <a:t>3/21/23</a:t>
            </a:fld>
            <a:endParaRPr lang="en-US"/>
          </a:p>
        </p:txBody>
      </p:sp>
      <p:sp>
        <p:nvSpPr>
          <p:cNvPr id="6" name="Footer Placeholder 5">
            <a:extLst>
              <a:ext uri="{FF2B5EF4-FFF2-40B4-BE49-F238E27FC236}">
                <a16:creationId xmlns:a16="http://schemas.microsoft.com/office/drawing/2014/main" id="{61D602B6-0886-4F7D-BD59-3C02290707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9B1755-BB37-4609-B9AD-E634678C5F55}"/>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93077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C992BE-E3BA-4772-8340-37EE80A364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73861B0-94B3-4CCF-86D0-816AD2EB17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EEAC01-0B0C-4637-BA0D-8CBF6356C0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3/21/23</a:t>
            </a:fld>
            <a:endParaRPr lang="en-US"/>
          </a:p>
        </p:txBody>
      </p:sp>
      <p:sp>
        <p:nvSpPr>
          <p:cNvPr id="5" name="Footer Placeholder 4">
            <a:extLst>
              <a:ext uri="{FF2B5EF4-FFF2-40B4-BE49-F238E27FC236}">
                <a16:creationId xmlns:a16="http://schemas.microsoft.com/office/drawing/2014/main" id="{63E4458B-D8E0-40E7-8932-FB7C4B87A2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FADD787-BE07-426A-AFBE-53037CC383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0706733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vitalflux.com/micro-average-macro-average-scoring-metrics-multi-class-classification-python/" TargetMode="External"/><Relationship Id="rId2" Type="http://schemas.openxmlformats.org/officeDocument/2006/relationships/hyperlink" Target="https://androidkt.com/micro-macro-averages-for-imbalance-multiclass-classification/" TargetMode="External"/><Relationship Id="rId1" Type="http://schemas.openxmlformats.org/officeDocument/2006/relationships/slideLayout" Target="../slideLayouts/slideLayout2.xml"/><Relationship Id="rId4" Type="http://schemas.openxmlformats.org/officeDocument/2006/relationships/hyperlink" Target="https://towardsdatascience.com/micro-macro-weighted-averages-of-f1-score-clearly-explained-b603420b292f"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Evaluating Multiclass Models</a:t>
            </a:r>
          </a:p>
        </p:txBody>
      </p:sp>
      <p:sp>
        <p:nvSpPr>
          <p:cNvPr id="3" name="Subtitle 2"/>
          <p:cNvSpPr>
            <a:spLocks noGrp="1"/>
          </p:cNvSpPr>
          <p:nvPr>
            <p:ph type="subTitle" idx="1"/>
          </p:nvPr>
        </p:nvSpPr>
        <p:spPr>
          <a:xfrm>
            <a:off x="1524000" y="3602038"/>
            <a:ext cx="9144000" cy="2265362"/>
          </a:xfrm>
        </p:spPr>
        <p:txBody>
          <a:bodyPr>
            <a:normAutofit/>
          </a:bodyPr>
          <a:lstStyle/>
          <a:p>
            <a:r>
              <a:rPr lang="en-US" dirty="0"/>
              <a:t>Tim Smith, PhD</a:t>
            </a:r>
          </a:p>
        </p:txBody>
      </p:sp>
    </p:spTree>
    <p:extLst>
      <p:ext uri="{BB962C8B-B14F-4D97-AF65-F5344CB8AC3E}">
        <p14:creationId xmlns:p14="http://schemas.microsoft.com/office/powerpoint/2010/main" val="2835120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AEAE0-BD33-414E-8463-220B40B857D1}"/>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274B73F6-12D6-43FB-B134-97316444C56B}"/>
              </a:ext>
            </a:extLst>
          </p:cNvPr>
          <p:cNvSpPr>
            <a:spLocks noGrp="1"/>
          </p:cNvSpPr>
          <p:nvPr>
            <p:ph idx="1"/>
          </p:nvPr>
        </p:nvSpPr>
        <p:spPr/>
        <p:txBody>
          <a:bodyPr/>
          <a:lstStyle/>
          <a:p>
            <a:r>
              <a:rPr lang="en-US" dirty="0"/>
              <a:t>What are multiclass models?</a:t>
            </a:r>
          </a:p>
          <a:p>
            <a:r>
              <a:rPr lang="en-US" dirty="0"/>
              <a:t>How is multiclass model evaluation different?</a:t>
            </a:r>
          </a:p>
          <a:p>
            <a:r>
              <a:rPr lang="en-US" dirty="0"/>
              <a:t>What measures can we use to evaluate multi-class models?</a:t>
            </a:r>
          </a:p>
        </p:txBody>
      </p:sp>
    </p:spTree>
    <p:extLst>
      <p:ext uri="{BB962C8B-B14F-4D97-AF65-F5344CB8AC3E}">
        <p14:creationId xmlns:p14="http://schemas.microsoft.com/office/powerpoint/2010/main" val="822223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2C32F-20F7-4BF8-F4DC-FD447A2A02F2}"/>
              </a:ext>
            </a:extLst>
          </p:cNvPr>
          <p:cNvSpPr>
            <a:spLocks noGrp="1"/>
          </p:cNvSpPr>
          <p:nvPr>
            <p:ph type="title"/>
          </p:nvPr>
        </p:nvSpPr>
        <p:spPr/>
        <p:txBody>
          <a:bodyPr/>
          <a:lstStyle/>
          <a:p>
            <a:r>
              <a:rPr lang="en-US" dirty="0"/>
              <a:t>What are multiclass models?</a:t>
            </a:r>
          </a:p>
        </p:txBody>
      </p:sp>
      <p:sp>
        <p:nvSpPr>
          <p:cNvPr id="3" name="Content Placeholder 2">
            <a:extLst>
              <a:ext uri="{FF2B5EF4-FFF2-40B4-BE49-F238E27FC236}">
                <a16:creationId xmlns:a16="http://schemas.microsoft.com/office/drawing/2014/main" id="{0FFA0D75-CA53-CE34-1987-D1AE29D7DCD3}"/>
              </a:ext>
            </a:extLst>
          </p:cNvPr>
          <p:cNvSpPr>
            <a:spLocks noGrp="1"/>
          </p:cNvSpPr>
          <p:nvPr>
            <p:ph idx="1"/>
          </p:nvPr>
        </p:nvSpPr>
        <p:spPr/>
        <p:txBody>
          <a:bodyPr>
            <a:normAutofit/>
          </a:bodyPr>
          <a:lstStyle/>
          <a:p>
            <a:r>
              <a:rPr lang="en-US" dirty="0"/>
              <a:t>In developing predictive models, we’ve seen that our target can be either continuous or categorical.</a:t>
            </a:r>
          </a:p>
          <a:p>
            <a:r>
              <a:rPr lang="en-US" dirty="0"/>
              <a:t>If we have two categories (yes/no, true/false, purchased/did not purchase, etc.), then we call this a binary classification problem.</a:t>
            </a:r>
          </a:p>
          <a:p>
            <a:r>
              <a:rPr lang="en-US" dirty="0"/>
              <a:t>If we have more than two categories, we have a multiclass classification problem.</a:t>
            </a:r>
          </a:p>
          <a:p>
            <a:pPr lvl="1"/>
            <a:r>
              <a:rPr lang="en-US" dirty="0"/>
              <a:t>i.e. Handwriting digits, each hand written digit can be classified as either 0, 1, 2, 3, 4, 5, 6, 7, 8, or 9. There are therefore, 10 classes, and thus this is a multi-class problem.</a:t>
            </a:r>
          </a:p>
          <a:p>
            <a:pPr marL="0" indent="0">
              <a:buNone/>
            </a:pPr>
            <a:endParaRPr lang="en-US" dirty="0"/>
          </a:p>
        </p:txBody>
      </p:sp>
    </p:spTree>
    <p:extLst>
      <p:ext uri="{BB962C8B-B14F-4D97-AF65-F5344CB8AC3E}">
        <p14:creationId xmlns:p14="http://schemas.microsoft.com/office/powerpoint/2010/main" val="450213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EB086-3E1F-521B-9A33-DCCF4499E444}"/>
              </a:ext>
            </a:extLst>
          </p:cNvPr>
          <p:cNvSpPr>
            <a:spLocks noGrp="1"/>
          </p:cNvSpPr>
          <p:nvPr>
            <p:ph type="title"/>
          </p:nvPr>
        </p:nvSpPr>
        <p:spPr/>
        <p:txBody>
          <a:bodyPr/>
          <a:lstStyle/>
          <a:p>
            <a:r>
              <a:rPr lang="en-US" dirty="0"/>
              <a:t>How is evaluation different?</a:t>
            </a:r>
          </a:p>
        </p:txBody>
      </p:sp>
      <p:sp>
        <p:nvSpPr>
          <p:cNvPr id="3" name="Content Placeholder 2">
            <a:extLst>
              <a:ext uri="{FF2B5EF4-FFF2-40B4-BE49-F238E27FC236}">
                <a16:creationId xmlns:a16="http://schemas.microsoft.com/office/drawing/2014/main" id="{B953370E-9EFA-9D5F-ED9A-7626F115DF45}"/>
              </a:ext>
            </a:extLst>
          </p:cNvPr>
          <p:cNvSpPr>
            <a:spLocks noGrp="1"/>
          </p:cNvSpPr>
          <p:nvPr>
            <p:ph idx="1"/>
          </p:nvPr>
        </p:nvSpPr>
        <p:spPr/>
        <p:txBody>
          <a:bodyPr>
            <a:normAutofit/>
          </a:bodyPr>
          <a:lstStyle/>
          <a:p>
            <a:pPr lvl="1"/>
            <a:r>
              <a:rPr lang="en-US" dirty="0"/>
              <a:t>With a binary problem, we have a 2x2 confusion matrix – and (as we have seen), 4 key metrics (accuracy, recall, precision, and f1 score).</a:t>
            </a:r>
          </a:p>
          <a:p>
            <a:pPr lvl="1"/>
            <a:r>
              <a:rPr lang="en-US" dirty="0"/>
              <a:t>With a multi-class problem we have </a:t>
            </a:r>
            <a:r>
              <a:rPr lang="en-US" dirty="0" err="1"/>
              <a:t>nxn</a:t>
            </a:r>
            <a:r>
              <a:rPr lang="en-US" dirty="0"/>
              <a:t> confusion matrix, therefore, determining key evaluation metrics is not as simple as with a binary classifier.</a:t>
            </a:r>
          </a:p>
          <a:p>
            <a:pPr lvl="2"/>
            <a:r>
              <a:rPr lang="en-US" dirty="0"/>
              <a:t>i.e. in the ‘digits’ classifier mentioned previously, our confusion matrix would be 10x10.</a:t>
            </a:r>
          </a:p>
          <a:p>
            <a:pPr lvl="1"/>
            <a:endParaRPr lang="en-US" dirty="0"/>
          </a:p>
        </p:txBody>
      </p:sp>
    </p:spTree>
    <p:extLst>
      <p:ext uri="{BB962C8B-B14F-4D97-AF65-F5344CB8AC3E}">
        <p14:creationId xmlns:p14="http://schemas.microsoft.com/office/powerpoint/2010/main" val="835697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936F2-617C-83E3-553E-41EC9F6E803E}"/>
              </a:ext>
            </a:extLst>
          </p:cNvPr>
          <p:cNvSpPr>
            <a:spLocks noGrp="1"/>
          </p:cNvSpPr>
          <p:nvPr>
            <p:ph type="title"/>
          </p:nvPr>
        </p:nvSpPr>
        <p:spPr/>
        <p:txBody>
          <a:bodyPr/>
          <a:lstStyle/>
          <a:p>
            <a:r>
              <a:rPr lang="en-US" dirty="0"/>
              <a:t>Assessing a multi-classifier</a:t>
            </a:r>
          </a:p>
        </p:txBody>
      </p:sp>
      <p:sp>
        <p:nvSpPr>
          <p:cNvPr id="3" name="Content Placeholder 2">
            <a:extLst>
              <a:ext uri="{FF2B5EF4-FFF2-40B4-BE49-F238E27FC236}">
                <a16:creationId xmlns:a16="http://schemas.microsoft.com/office/drawing/2014/main" id="{867D96E8-35E8-1D65-33F8-BDEB1E86BDCD}"/>
              </a:ext>
            </a:extLst>
          </p:cNvPr>
          <p:cNvSpPr>
            <a:spLocks noGrp="1"/>
          </p:cNvSpPr>
          <p:nvPr>
            <p:ph idx="1"/>
          </p:nvPr>
        </p:nvSpPr>
        <p:spPr>
          <a:xfrm>
            <a:off x="838200" y="1825625"/>
            <a:ext cx="10891345" cy="4351339"/>
          </a:xfrm>
        </p:spPr>
        <p:txBody>
          <a:bodyPr/>
          <a:lstStyle/>
          <a:p>
            <a:r>
              <a:rPr lang="en-US" dirty="0"/>
              <a:t>The confusion matrix is more difficult to interpret:</a:t>
            </a:r>
          </a:p>
        </p:txBody>
      </p:sp>
      <p:pic>
        <p:nvPicPr>
          <p:cNvPr id="5" name="Picture 4">
            <a:extLst>
              <a:ext uri="{FF2B5EF4-FFF2-40B4-BE49-F238E27FC236}">
                <a16:creationId xmlns:a16="http://schemas.microsoft.com/office/drawing/2014/main" id="{E92E68B0-8DD0-DFDB-D00E-01E612B2DD22}"/>
              </a:ext>
            </a:extLst>
          </p:cNvPr>
          <p:cNvPicPr>
            <a:picLocks noChangeAspect="1"/>
          </p:cNvPicPr>
          <p:nvPr/>
        </p:nvPicPr>
        <p:blipFill>
          <a:blip r:embed="rId2"/>
          <a:stretch>
            <a:fillRect/>
          </a:stretch>
        </p:blipFill>
        <p:spPr>
          <a:xfrm>
            <a:off x="3361935" y="2371945"/>
            <a:ext cx="3572933" cy="1270000"/>
          </a:xfrm>
          <a:prstGeom prst="rect">
            <a:avLst/>
          </a:prstGeom>
        </p:spPr>
      </p:pic>
      <p:graphicFrame>
        <p:nvGraphicFramePr>
          <p:cNvPr id="6" name="Table 6">
            <a:extLst>
              <a:ext uri="{FF2B5EF4-FFF2-40B4-BE49-F238E27FC236}">
                <a16:creationId xmlns:a16="http://schemas.microsoft.com/office/drawing/2014/main" id="{FD5AC229-20CF-736D-08E2-423294933E4C}"/>
              </a:ext>
            </a:extLst>
          </p:cNvPr>
          <p:cNvGraphicFramePr>
            <a:graphicFrameLocks noGrp="1"/>
          </p:cNvGraphicFramePr>
          <p:nvPr/>
        </p:nvGraphicFramePr>
        <p:xfrm>
          <a:off x="3860021" y="4337145"/>
          <a:ext cx="3258087" cy="2196216"/>
        </p:xfrm>
        <a:graphic>
          <a:graphicData uri="http://schemas.openxmlformats.org/drawingml/2006/table">
            <a:tbl>
              <a:tblPr firstRow="1" bandRow="1">
                <a:tableStyleId>{5940675A-B579-460E-94D1-54222C63F5DA}</a:tableStyleId>
              </a:tblPr>
              <a:tblGrid>
                <a:gridCol w="1086029">
                  <a:extLst>
                    <a:ext uri="{9D8B030D-6E8A-4147-A177-3AD203B41FA5}">
                      <a16:colId xmlns:a16="http://schemas.microsoft.com/office/drawing/2014/main" val="1957035792"/>
                    </a:ext>
                  </a:extLst>
                </a:gridCol>
                <a:gridCol w="1086029">
                  <a:extLst>
                    <a:ext uri="{9D8B030D-6E8A-4147-A177-3AD203B41FA5}">
                      <a16:colId xmlns:a16="http://schemas.microsoft.com/office/drawing/2014/main" val="4246217010"/>
                    </a:ext>
                  </a:extLst>
                </a:gridCol>
                <a:gridCol w="1086029">
                  <a:extLst>
                    <a:ext uri="{9D8B030D-6E8A-4147-A177-3AD203B41FA5}">
                      <a16:colId xmlns:a16="http://schemas.microsoft.com/office/drawing/2014/main" val="2700357372"/>
                    </a:ext>
                  </a:extLst>
                </a:gridCol>
              </a:tblGrid>
              <a:tr h="732072">
                <a:tc>
                  <a:txBody>
                    <a:bodyPr/>
                    <a:lstStyle/>
                    <a:p>
                      <a:pPr algn="ctr"/>
                      <a:r>
                        <a:rPr lang="en-US" sz="2400" dirty="0"/>
                        <a:t>23</a:t>
                      </a:r>
                    </a:p>
                  </a:txBody>
                  <a:tcPr marL="121920" marR="121920" marT="60960" marB="60960" anchor="ctr">
                    <a:solidFill>
                      <a:srgbClr val="92D050"/>
                    </a:solidFill>
                  </a:tcPr>
                </a:tc>
                <a:tc>
                  <a:txBody>
                    <a:bodyPr/>
                    <a:lstStyle/>
                    <a:p>
                      <a:pPr algn="ctr"/>
                      <a:r>
                        <a:rPr lang="en-US" sz="2400" baseline="0" dirty="0"/>
                        <a:t>0</a:t>
                      </a:r>
                    </a:p>
                  </a:txBody>
                  <a:tcPr marL="121920" marR="121920" marT="60960" marB="60960" anchor="ctr">
                    <a:solidFill>
                      <a:srgbClr val="FFC000"/>
                    </a:solidFill>
                  </a:tcPr>
                </a:tc>
                <a:tc>
                  <a:txBody>
                    <a:bodyPr/>
                    <a:lstStyle/>
                    <a:p>
                      <a:pPr algn="ctr"/>
                      <a:r>
                        <a:rPr lang="en-US" sz="2400" baseline="0" dirty="0"/>
                        <a:t>0</a:t>
                      </a:r>
                      <a:endParaRPr lang="en-US" sz="2400" dirty="0"/>
                    </a:p>
                  </a:txBody>
                  <a:tcPr marL="121920" marR="121920" marT="60960" marB="60960" anchor="ctr">
                    <a:solidFill>
                      <a:srgbClr val="FFC000"/>
                    </a:solidFill>
                  </a:tcPr>
                </a:tc>
                <a:extLst>
                  <a:ext uri="{0D108BD9-81ED-4DB2-BD59-A6C34878D82A}">
                    <a16:rowId xmlns:a16="http://schemas.microsoft.com/office/drawing/2014/main" val="1883773349"/>
                  </a:ext>
                </a:extLst>
              </a:tr>
              <a:tr h="732072">
                <a:tc>
                  <a:txBody>
                    <a:bodyPr/>
                    <a:lstStyle/>
                    <a:p>
                      <a:pPr algn="ctr"/>
                      <a:r>
                        <a:rPr lang="en-US" sz="2400" dirty="0"/>
                        <a:t>1</a:t>
                      </a:r>
                    </a:p>
                  </a:txBody>
                  <a:tcPr marL="121920" marR="121920" marT="60960" marB="60960" anchor="ctr">
                    <a:solidFill>
                      <a:schemeClr val="accent2">
                        <a:lumMod val="60000"/>
                        <a:lumOff val="40000"/>
                      </a:schemeClr>
                    </a:solidFill>
                  </a:tcPr>
                </a:tc>
                <a:tc>
                  <a:txBody>
                    <a:bodyPr/>
                    <a:lstStyle/>
                    <a:p>
                      <a:pPr algn="ctr"/>
                      <a:r>
                        <a:rPr lang="en-US" sz="2400" dirty="0"/>
                        <a:t>18</a:t>
                      </a:r>
                    </a:p>
                  </a:txBody>
                  <a:tcPr marL="121920" marR="121920" marT="60960" marB="60960" anchor="ctr">
                    <a:solidFill>
                      <a:srgbClr val="92D050"/>
                    </a:solidFill>
                  </a:tcPr>
                </a:tc>
                <a:tc>
                  <a:txBody>
                    <a:bodyPr/>
                    <a:lstStyle/>
                    <a:p>
                      <a:pPr algn="ctr"/>
                      <a:r>
                        <a:rPr lang="en-US" sz="2400" dirty="0"/>
                        <a:t>0</a:t>
                      </a:r>
                    </a:p>
                  </a:txBody>
                  <a:tcPr marL="121920" marR="121920" marT="60960" marB="60960" anchor="ctr">
                    <a:solidFill>
                      <a:srgbClr val="FFC000"/>
                    </a:solidFill>
                  </a:tcPr>
                </a:tc>
                <a:extLst>
                  <a:ext uri="{0D108BD9-81ED-4DB2-BD59-A6C34878D82A}">
                    <a16:rowId xmlns:a16="http://schemas.microsoft.com/office/drawing/2014/main" val="3447978010"/>
                  </a:ext>
                </a:extLst>
              </a:tr>
              <a:tr h="732072">
                <a:tc>
                  <a:txBody>
                    <a:bodyPr/>
                    <a:lstStyle/>
                    <a:p>
                      <a:pPr algn="ctr"/>
                      <a:r>
                        <a:rPr lang="en-US" sz="2400" dirty="0"/>
                        <a:t>0</a:t>
                      </a:r>
                    </a:p>
                  </a:txBody>
                  <a:tcPr marL="121920" marR="121920" marT="60960" marB="60960" anchor="ctr">
                    <a:solidFill>
                      <a:schemeClr val="accent2">
                        <a:lumMod val="60000"/>
                        <a:lumOff val="40000"/>
                      </a:schemeClr>
                    </a:solidFill>
                  </a:tcPr>
                </a:tc>
                <a:tc>
                  <a:txBody>
                    <a:bodyPr/>
                    <a:lstStyle/>
                    <a:p>
                      <a:pPr algn="ctr"/>
                      <a:r>
                        <a:rPr lang="en-US" sz="2400" dirty="0"/>
                        <a:t>0</a:t>
                      </a:r>
                    </a:p>
                  </a:txBody>
                  <a:tcPr marL="121920" marR="121920" marT="60960" marB="60960" anchor="ctr">
                    <a:solidFill>
                      <a:schemeClr val="accent2">
                        <a:lumMod val="60000"/>
                        <a:lumOff val="40000"/>
                      </a:schemeClr>
                    </a:solidFill>
                  </a:tcPr>
                </a:tc>
                <a:tc>
                  <a:txBody>
                    <a:bodyPr/>
                    <a:lstStyle/>
                    <a:p>
                      <a:pPr algn="ctr"/>
                      <a:r>
                        <a:rPr lang="en-US" sz="2400" dirty="0"/>
                        <a:t>12</a:t>
                      </a:r>
                    </a:p>
                  </a:txBody>
                  <a:tcPr marL="121920" marR="121920" marT="60960" marB="60960" anchor="ctr">
                    <a:solidFill>
                      <a:srgbClr val="92D050"/>
                    </a:solidFill>
                  </a:tcPr>
                </a:tc>
                <a:extLst>
                  <a:ext uri="{0D108BD9-81ED-4DB2-BD59-A6C34878D82A}">
                    <a16:rowId xmlns:a16="http://schemas.microsoft.com/office/drawing/2014/main" val="3894079347"/>
                  </a:ext>
                </a:extLst>
              </a:tr>
            </a:tbl>
          </a:graphicData>
        </a:graphic>
      </p:graphicFrame>
      <p:sp>
        <p:nvSpPr>
          <p:cNvPr id="7" name="TextBox 6">
            <a:extLst>
              <a:ext uri="{FF2B5EF4-FFF2-40B4-BE49-F238E27FC236}">
                <a16:creationId xmlns:a16="http://schemas.microsoft.com/office/drawing/2014/main" id="{9F25EF10-CCF4-B4EE-0731-CCB16ADC4BBB}"/>
              </a:ext>
            </a:extLst>
          </p:cNvPr>
          <p:cNvSpPr txBox="1"/>
          <p:nvPr/>
        </p:nvSpPr>
        <p:spPr>
          <a:xfrm>
            <a:off x="4812618" y="3649600"/>
            <a:ext cx="1377941" cy="461665"/>
          </a:xfrm>
          <a:prstGeom prst="rect">
            <a:avLst/>
          </a:prstGeom>
          <a:noFill/>
        </p:spPr>
        <p:txBody>
          <a:bodyPr wrap="none" rtlCol="0">
            <a:spAutoFit/>
          </a:bodyPr>
          <a:lstStyle/>
          <a:p>
            <a:r>
              <a:rPr lang="en-US" sz="2400" dirty="0"/>
              <a:t>Predicted</a:t>
            </a:r>
          </a:p>
        </p:txBody>
      </p:sp>
      <p:sp>
        <p:nvSpPr>
          <p:cNvPr id="8" name="TextBox 7">
            <a:extLst>
              <a:ext uri="{FF2B5EF4-FFF2-40B4-BE49-F238E27FC236}">
                <a16:creationId xmlns:a16="http://schemas.microsoft.com/office/drawing/2014/main" id="{268C1DB9-C245-5857-60DF-7995DCD36E7F}"/>
              </a:ext>
            </a:extLst>
          </p:cNvPr>
          <p:cNvSpPr txBox="1"/>
          <p:nvPr/>
        </p:nvSpPr>
        <p:spPr>
          <a:xfrm rot="16200000">
            <a:off x="2874463" y="5204422"/>
            <a:ext cx="974947" cy="461665"/>
          </a:xfrm>
          <a:prstGeom prst="rect">
            <a:avLst/>
          </a:prstGeom>
          <a:noFill/>
        </p:spPr>
        <p:txBody>
          <a:bodyPr wrap="none" rtlCol="0">
            <a:spAutoFit/>
          </a:bodyPr>
          <a:lstStyle/>
          <a:p>
            <a:r>
              <a:rPr lang="en-US" sz="2400" dirty="0"/>
              <a:t>Actual</a:t>
            </a:r>
          </a:p>
        </p:txBody>
      </p:sp>
      <p:sp>
        <p:nvSpPr>
          <p:cNvPr id="9" name="TextBox 8">
            <a:extLst>
              <a:ext uri="{FF2B5EF4-FFF2-40B4-BE49-F238E27FC236}">
                <a16:creationId xmlns:a16="http://schemas.microsoft.com/office/drawing/2014/main" id="{980A0EDD-3571-E2BD-7288-D82EF4D91455}"/>
              </a:ext>
            </a:extLst>
          </p:cNvPr>
          <p:cNvSpPr txBox="1"/>
          <p:nvPr/>
        </p:nvSpPr>
        <p:spPr>
          <a:xfrm>
            <a:off x="4288908" y="3953844"/>
            <a:ext cx="340158" cy="461665"/>
          </a:xfrm>
          <a:prstGeom prst="rect">
            <a:avLst/>
          </a:prstGeom>
          <a:noFill/>
        </p:spPr>
        <p:txBody>
          <a:bodyPr wrap="none" rtlCol="0">
            <a:spAutoFit/>
          </a:bodyPr>
          <a:lstStyle/>
          <a:p>
            <a:r>
              <a:rPr lang="en-US" sz="2400" dirty="0"/>
              <a:t>1</a:t>
            </a:r>
          </a:p>
        </p:txBody>
      </p:sp>
      <p:sp>
        <p:nvSpPr>
          <p:cNvPr id="10" name="TextBox 9">
            <a:extLst>
              <a:ext uri="{FF2B5EF4-FFF2-40B4-BE49-F238E27FC236}">
                <a16:creationId xmlns:a16="http://schemas.microsoft.com/office/drawing/2014/main" id="{BBB83387-DB46-153A-9BFD-099A7996801C}"/>
              </a:ext>
            </a:extLst>
          </p:cNvPr>
          <p:cNvSpPr txBox="1"/>
          <p:nvPr/>
        </p:nvSpPr>
        <p:spPr>
          <a:xfrm>
            <a:off x="3485560" y="4505833"/>
            <a:ext cx="340158" cy="461665"/>
          </a:xfrm>
          <a:prstGeom prst="rect">
            <a:avLst/>
          </a:prstGeom>
          <a:noFill/>
        </p:spPr>
        <p:txBody>
          <a:bodyPr wrap="none" rtlCol="0">
            <a:spAutoFit/>
          </a:bodyPr>
          <a:lstStyle/>
          <a:p>
            <a:r>
              <a:rPr lang="en-US" sz="2400" dirty="0"/>
              <a:t>1</a:t>
            </a:r>
          </a:p>
        </p:txBody>
      </p:sp>
      <p:sp>
        <p:nvSpPr>
          <p:cNvPr id="11" name="TextBox 10">
            <a:extLst>
              <a:ext uri="{FF2B5EF4-FFF2-40B4-BE49-F238E27FC236}">
                <a16:creationId xmlns:a16="http://schemas.microsoft.com/office/drawing/2014/main" id="{E96E1379-A8C5-439E-DEB7-F616D2D35B8F}"/>
              </a:ext>
            </a:extLst>
          </p:cNvPr>
          <p:cNvSpPr txBox="1"/>
          <p:nvPr/>
        </p:nvSpPr>
        <p:spPr>
          <a:xfrm>
            <a:off x="5301833" y="3973206"/>
            <a:ext cx="340158" cy="461665"/>
          </a:xfrm>
          <a:prstGeom prst="rect">
            <a:avLst/>
          </a:prstGeom>
          <a:noFill/>
        </p:spPr>
        <p:txBody>
          <a:bodyPr wrap="none" rtlCol="0">
            <a:spAutoFit/>
          </a:bodyPr>
          <a:lstStyle/>
          <a:p>
            <a:r>
              <a:rPr lang="en-US" sz="2400" dirty="0"/>
              <a:t>2</a:t>
            </a:r>
          </a:p>
        </p:txBody>
      </p:sp>
      <p:sp>
        <p:nvSpPr>
          <p:cNvPr id="12" name="TextBox 11">
            <a:extLst>
              <a:ext uri="{FF2B5EF4-FFF2-40B4-BE49-F238E27FC236}">
                <a16:creationId xmlns:a16="http://schemas.microsoft.com/office/drawing/2014/main" id="{AD26A3C1-947C-43EF-E4A6-319434272DD9}"/>
              </a:ext>
            </a:extLst>
          </p:cNvPr>
          <p:cNvSpPr txBox="1"/>
          <p:nvPr/>
        </p:nvSpPr>
        <p:spPr>
          <a:xfrm>
            <a:off x="3477752" y="5164241"/>
            <a:ext cx="340158" cy="461665"/>
          </a:xfrm>
          <a:prstGeom prst="rect">
            <a:avLst/>
          </a:prstGeom>
          <a:noFill/>
        </p:spPr>
        <p:txBody>
          <a:bodyPr wrap="none" rtlCol="0">
            <a:spAutoFit/>
          </a:bodyPr>
          <a:lstStyle/>
          <a:p>
            <a:r>
              <a:rPr lang="en-US" sz="2400" dirty="0"/>
              <a:t>2</a:t>
            </a:r>
          </a:p>
        </p:txBody>
      </p:sp>
      <p:sp>
        <p:nvSpPr>
          <p:cNvPr id="13" name="TextBox 12">
            <a:extLst>
              <a:ext uri="{FF2B5EF4-FFF2-40B4-BE49-F238E27FC236}">
                <a16:creationId xmlns:a16="http://schemas.microsoft.com/office/drawing/2014/main" id="{FCEC57CE-DD13-685B-1292-8F84FD6BC924}"/>
              </a:ext>
            </a:extLst>
          </p:cNvPr>
          <p:cNvSpPr txBox="1"/>
          <p:nvPr/>
        </p:nvSpPr>
        <p:spPr>
          <a:xfrm>
            <a:off x="6352976" y="3968637"/>
            <a:ext cx="340158" cy="461665"/>
          </a:xfrm>
          <a:prstGeom prst="rect">
            <a:avLst/>
          </a:prstGeom>
          <a:noFill/>
        </p:spPr>
        <p:txBody>
          <a:bodyPr wrap="none" rtlCol="0">
            <a:spAutoFit/>
          </a:bodyPr>
          <a:lstStyle/>
          <a:p>
            <a:r>
              <a:rPr lang="en-US" sz="2400" dirty="0"/>
              <a:t>3</a:t>
            </a:r>
          </a:p>
        </p:txBody>
      </p:sp>
      <p:sp>
        <p:nvSpPr>
          <p:cNvPr id="14" name="TextBox 13">
            <a:extLst>
              <a:ext uri="{FF2B5EF4-FFF2-40B4-BE49-F238E27FC236}">
                <a16:creationId xmlns:a16="http://schemas.microsoft.com/office/drawing/2014/main" id="{BE8D59BF-FCC7-ED43-2652-BED2084418F3}"/>
              </a:ext>
            </a:extLst>
          </p:cNvPr>
          <p:cNvSpPr txBox="1"/>
          <p:nvPr/>
        </p:nvSpPr>
        <p:spPr>
          <a:xfrm>
            <a:off x="3477752" y="5918293"/>
            <a:ext cx="340158" cy="461665"/>
          </a:xfrm>
          <a:prstGeom prst="rect">
            <a:avLst/>
          </a:prstGeom>
          <a:noFill/>
        </p:spPr>
        <p:txBody>
          <a:bodyPr wrap="none" rtlCol="0">
            <a:spAutoFit/>
          </a:bodyPr>
          <a:lstStyle/>
          <a:p>
            <a:r>
              <a:rPr lang="en-US" sz="2400" dirty="0"/>
              <a:t>3</a:t>
            </a:r>
          </a:p>
        </p:txBody>
      </p:sp>
      <p:sp>
        <p:nvSpPr>
          <p:cNvPr id="17" name="TextBox 16">
            <a:extLst>
              <a:ext uri="{FF2B5EF4-FFF2-40B4-BE49-F238E27FC236}">
                <a16:creationId xmlns:a16="http://schemas.microsoft.com/office/drawing/2014/main" id="{1CA90CD4-5CBF-F0E2-C096-7A2A07F44729}"/>
              </a:ext>
            </a:extLst>
          </p:cNvPr>
          <p:cNvSpPr txBox="1"/>
          <p:nvPr/>
        </p:nvSpPr>
        <p:spPr>
          <a:xfrm>
            <a:off x="7416141" y="4687185"/>
            <a:ext cx="4313404" cy="1569660"/>
          </a:xfrm>
          <a:prstGeom prst="rect">
            <a:avLst/>
          </a:prstGeom>
          <a:noFill/>
        </p:spPr>
        <p:txBody>
          <a:bodyPr wrap="square" rtlCol="0">
            <a:spAutoFit/>
          </a:bodyPr>
          <a:lstStyle/>
          <a:p>
            <a:pPr marL="380990" indent="-380990">
              <a:buFont typeface="Arial" panose="020B0604020202020204" pitchFamily="34" charset="0"/>
              <a:buChar char="•"/>
            </a:pPr>
            <a:r>
              <a:rPr lang="en-US" sz="2400" dirty="0"/>
              <a:t>What are FN’s vs FP’s? </a:t>
            </a:r>
          </a:p>
          <a:p>
            <a:pPr marL="380990" indent="-380990">
              <a:buFont typeface="Arial" panose="020B0604020202020204" pitchFamily="34" charset="0"/>
              <a:buChar char="•"/>
            </a:pPr>
            <a:r>
              <a:rPr lang="en-US" sz="2400" dirty="0"/>
              <a:t>How can we calculate accuracy, precision, recall and f1 scores?</a:t>
            </a:r>
          </a:p>
        </p:txBody>
      </p:sp>
    </p:spTree>
    <p:extLst>
      <p:ext uri="{BB962C8B-B14F-4D97-AF65-F5344CB8AC3E}">
        <p14:creationId xmlns:p14="http://schemas.microsoft.com/office/powerpoint/2010/main" val="1824851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936F2-617C-83E3-553E-41EC9F6E803E}"/>
              </a:ext>
            </a:extLst>
          </p:cNvPr>
          <p:cNvSpPr>
            <a:spLocks noGrp="1"/>
          </p:cNvSpPr>
          <p:nvPr>
            <p:ph type="title"/>
          </p:nvPr>
        </p:nvSpPr>
        <p:spPr/>
        <p:txBody>
          <a:bodyPr/>
          <a:lstStyle/>
          <a:p>
            <a:r>
              <a:rPr lang="en-US" dirty="0"/>
              <a:t>Assessing a multi-classifier</a:t>
            </a:r>
          </a:p>
        </p:txBody>
      </p:sp>
      <p:sp>
        <p:nvSpPr>
          <p:cNvPr id="3" name="Content Placeholder 2">
            <a:extLst>
              <a:ext uri="{FF2B5EF4-FFF2-40B4-BE49-F238E27FC236}">
                <a16:creationId xmlns:a16="http://schemas.microsoft.com/office/drawing/2014/main" id="{867D96E8-35E8-1D65-33F8-BDEB1E86BDCD}"/>
              </a:ext>
            </a:extLst>
          </p:cNvPr>
          <p:cNvSpPr>
            <a:spLocks noGrp="1"/>
          </p:cNvSpPr>
          <p:nvPr>
            <p:ph idx="1"/>
          </p:nvPr>
        </p:nvSpPr>
        <p:spPr>
          <a:xfrm>
            <a:off x="838200" y="1825625"/>
            <a:ext cx="10891345" cy="4351339"/>
          </a:xfrm>
        </p:spPr>
        <p:txBody>
          <a:bodyPr/>
          <a:lstStyle/>
          <a:p>
            <a:r>
              <a:rPr lang="en-US" dirty="0"/>
              <a:t>Average=‘micro’</a:t>
            </a:r>
          </a:p>
        </p:txBody>
      </p:sp>
      <p:pic>
        <p:nvPicPr>
          <p:cNvPr id="5" name="Picture 4">
            <a:extLst>
              <a:ext uri="{FF2B5EF4-FFF2-40B4-BE49-F238E27FC236}">
                <a16:creationId xmlns:a16="http://schemas.microsoft.com/office/drawing/2014/main" id="{E92E68B0-8DD0-DFDB-D00E-01E612B2DD22}"/>
              </a:ext>
            </a:extLst>
          </p:cNvPr>
          <p:cNvPicPr>
            <a:picLocks noChangeAspect="1"/>
          </p:cNvPicPr>
          <p:nvPr/>
        </p:nvPicPr>
        <p:blipFill>
          <a:blip r:embed="rId2"/>
          <a:stretch>
            <a:fillRect/>
          </a:stretch>
        </p:blipFill>
        <p:spPr>
          <a:xfrm>
            <a:off x="101484" y="2315868"/>
            <a:ext cx="3572933" cy="1270000"/>
          </a:xfrm>
          <a:prstGeom prst="rect">
            <a:avLst/>
          </a:prstGeom>
        </p:spPr>
      </p:pic>
      <p:graphicFrame>
        <p:nvGraphicFramePr>
          <p:cNvPr id="6" name="Table 6">
            <a:extLst>
              <a:ext uri="{FF2B5EF4-FFF2-40B4-BE49-F238E27FC236}">
                <a16:creationId xmlns:a16="http://schemas.microsoft.com/office/drawing/2014/main" id="{FD5AC229-20CF-736D-08E2-423294933E4C}"/>
              </a:ext>
            </a:extLst>
          </p:cNvPr>
          <p:cNvGraphicFramePr>
            <a:graphicFrameLocks noGrp="1"/>
          </p:cNvGraphicFramePr>
          <p:nvPr/>
        </p:nvGraphicFramePr>
        <p:xfrm>
          <a:off x="955456" y="4217616"/>
          <a:ext cx="3258087" cy="2196216"/>
        </p:xfrm>
        <a:graphic>
          <a:graphicData uri="http://schemas.openxmlformats.org/drawingml/2006/table">
            <a:tbl>
              <a:tblPr firstRow="1" bandRow="1">
                <a:tableStyleId>{5940675A-B579-460E-94D1-54222C63F5DA}</a:tableStyleId>
              </a:tblPr>
              <a:tblGrid>
                <a:gridCol w="1086029">
                  <a:extLst>
                    <a:ext uri="{9D8B030D-6E8A-4147-A177-3AD203B41FA5}">
                      <a16:colId xmlns:a16="http://schemas.microsoft.com/office/drawing/2014/main" val="1957035792"/>
                    </a:ext>
                  </a:extLst>
                </a:gridCol>
                <a:gridCol w="1086029">
                  <a:extLst>
                    <a:ext uri="{9D8B030D-6E8A-4147-A177-3AD203B41FA5}">
                      <a16:colId xmlns:a16="http://schemas.microsoft.com/office/drawing/2014/main" val="4246217010"/>
                    </a:ext>
                  </a:extLst>
                </a:gridCol>
                <a:gridCol w="1086029">
                  <a:extLst>
                    <a:ext uri="{9D8B030D-6E8A-4147-A177-3AD203B41FA5}">
                      <a16:colId xmlns:a16="http://schemas.microsoft.com/office/drawing/2014/main" val="2700357372"/>
                    </a:ext>
                  </a:extLst>
                </a:gridCol>
              </a:tblGrid>
              <a:tr h="732072">
                <a:tc>
                  <a:txBody>
                    <a:bodyPr/>
                    <a:lstStyle/>
                    <a:p>
                      <a:pPr algn="ctr"/>
                      <a:r>
                        <a:rPr lang="en-US" sz="2400" dirty="0"/>
                        <a:t>23</a:t>
                      </a:r>
                    </a:p>
                  </a:txBody>
                  <a:tcPr marL="121920" marR="121920" marT="60960" marB="60960" anchor="ctr">
                    <a:solidFill>
                      <a:srgbClr val="92D050"/>
                    </a:solidFill>
                  </a:tcPr>
                </a:tc>
                <a:tc>
                  <a:txBody>
                    <a:bodyPr/>
                    <a:lstStyle/>
                    <a:p>
                      <a:pPr algn="ctr"/>
                      <a:r>
                        <a:rPr lang="en-US" sz="2400" baseline="0" dirty="0"/>
                        <a:t>0</a:t>
                      </a:r>
                    </a:p>
                  </a:txBody>
                  <a:tcPr marL="121920" marR="121920" marT="60960" marB="60960" anchor="ctr">
                    <a:solidFill>
                      <a:srgbClr val="FFC000"/>
                    </a:solidFill>
                  </a:tcPr>
                </a:tc>
                <a:tc>
                  <a:txBody>
                    <a:bodyPr/>
                    <a:lstStyle/>
                    <a:p>
                      <a:pPr algn="ctr"/>
                      <a:r>
                        <a:rPr lang="en-US" sz="2400" baseline="0" dirty="0"/>
                        <a:t>0</a:t>
                      </a:r>
                      <a:endParaRPr lang="en-US" sz="2400" dirty="0"/>
                    </a:p>
                  </a:txBody>
                  <a:tcPr marL="121920" marR="121920" marT="60960" marB="60960" anchor="ctr">
                    <a:solidFill>
                      <a:srgbClr val="FFC000"/>
                    </a:solidFill>
                  </a:tcPr>
                </a:tc>
                <a:extLst>
                  <a:ext uri="{0D108BD9-81ED-4DB2-BD59-A6C34878D82A}">
                    <a16:rowId xmlns:a16="http://schemas.microsoft.com/office/drawing/2014/main" val="1883773349"/>
                  </a:ext>
                </a:extLst>
              </a:tr>
              <a:tr h="732072">
                <a:tc>
                  <a:txBody>
                    <a:bodyPr/>
                    <a:lstStyle/>
                    <a:p>
                      <a:pPr algn="ctr"/>
                      <a:r>
                        <a:rPr lang="en-US" sz="2400" dirty="0"/>
                        <a:t>1</a:t>
                      </a:r>
                    </a:p>
                  </a:txBody>
                  <a:tcPr marL="121920" marR="121920" marT="60960" marB="60960" anchor="ctr">
                    <a:solidFill>
                      <a:schemeClr val="accent2">
                        <a:lumMod val="60000"/>
                        <a:lumOff val="40000"/>
                      </a:schemeClr>
                    </a:solidFill>
                  </a:tcPr>
                </a:tc>
                <a:tc>
                  <a:txBody>
                    <a:bodyPr/>
                    <a:lstStyle/>
                    <a:p>
                      <a:pPr algn="ctr"/>
                      <a:r>
                        <a:rPr lang="en-US" sz="2400" dirty="0"/>
                        <a:t>18</a:t>
                      </a:r>
                    </a:p>
                  </a:txBody>
                  <a:tcPr marL="121920" marR="121920" marT="60960" marB="60960" anchor="ctr">
                    <a:solidFill>
                      <a:srgbClr val="92D050"/>
                    </a:solidFill>
                  </a:tcPr>
                </a:tc>
                <a:tc>
                  <a:txBody>
                    <a:bodyPr/>
                    <a:lstStyle/>
                    <a:p>
                      <a:pPr algn="ctr"/>
                      <a:r>
                        <a:rPr lang="en-US" sz="2400" dirty="0"/>
                        <a:t>0</a:t>
                      </a:r>
                    </a:p>
                  </a:txBody>
                  <a:tcPr marL="121920" marR="121920" marT="60960" marB="60960" anchor="ctr">
                    <a:solidFill>
                      <a:srgbClr val="FFC000"/>
                    </a:solidFill>
                  </a:tcPr>
                </a:tc>
                <a:extLst>
                  <a:ext uri="{0D108BD9-81ED-4DB2-BD59-A6C34878D82A}">
                    <a16:rowId xmlns:a16="http://schemas.microsoft.com/office/drawing/2014/main" val="3447978010"/>
                  </a:ext>
                </a:extLst>
              </a:tr>
              <a:tr h="732072">
                <a:tc>
                  <a:txBody>
                    <a:bodyPr/>
                    <a:lstStyle/>
                    <a:p>
                      <a:pPr algn="ctr"/>
                      <a:r>
                        <a:rPr lang="en-US" sz="2400" dirty="0"/>
                        <a:t>0</a:t>
                      </a:r>
                    </a:p>
                  </a:txBody>
                  <a:tcPr marL="121920" marR="121920" marT="60960" marB="60960" anchor="ctr">
                    <a:solidFill>
                      <a:schemeClr val="accent2">
                        <a:lumMod val="60000"/>
                        <a:lumOff val="40000"/>
                      </a:schemeClr>
                    </a:solidFill>
                  </a:tcPr>
                </a:tc>
                <a:tc>
                  <a:txBody>
                    <a:bodyPr/>
                    <a:lstStyle/>
                    <a:p>
                      <a:pPr algn="ctr"/>
                      <a:r>
                        <a:rPr lang="en-US" sz="2400" dirty="0"/>
                        <a:t>0</a:t>
                      </a:r>
                    </a:p>
                  </a:txBody>
                  <a:tcPr marL="121920" marR="121920" marT="60960" marB="60960" anchor="ctr">
                    <a:solidFill>
                      <a:schemeClr val="accent2">
                        <a:lumMod val="60000"/>
                        <a:lumOff val="40000"/>
                      </a:schemeClr>
                    </a:solidFill>
                  </a:tcPr>
                </a:tc>
                <a:tc>
                  <a:txBody>
                    <a:bodyPr/>
                    <a:lstStyle/>
                    <a:p>
                      <a:pPr algn="ctr"/>
                      <a:r>
                        <a:rPr lang="en-US" sz="2400" dirty="0"/>
                        <a:t>12</a:t>
                      </a:r>
                    </a:p>
                  </a:txBody>
                  <a:tcPr marL="121920" marR="121920" marT="60960" marB="60960" anchor="ctr">
                    <a:solidFill>
                      <a:srgbClr val="92D050"/>
                    </a:solidFill>
                  </a:tcPr>
                </a:tc>
                <a:extLst>
                  <a:ext uri="{0D108BD9-81ED-4DB2-BD59-A6C34878D82A}">
                    <a16:rowId xmlns:a16="http://schemas.microsoft.com/office/drawing/2014/main" val="3894079347"/>
                  </a:ext>
                </a:extLst>
              </a:tr>
            </a:tbl>
          </a:graphicData>
        </a:graphic>
      </p:graphicFrame>
      <p:sp>
        <p:nvSpPr>
          <p:cNvPr id="7" name="TextBox 6">
            <a:extLst>
              <a:ext uri="{FF2B5EF4-FFF2-40B4-BE49-F238E27FC236}">
                <a16:creationId xmlns:a16="http://schemas.microsoft.com/office/drawing/2014/main" id="{9F25EF10-CCF4-B4EE-0731-CCB16ADC4BBB}"/>
              </a:ext>
            </a:extLst>
          </p:cNvPr>
          <p:cNvSpPr txBox="1"/>
          <p:nvPr/>
        </p:nvSpPr>
        <p:spPr>
          <a:xfrm>
            <a:off x="1993185" y="3585869"/>
            <a:ext cx="1377941" cy="461665"/>
          </a:xfrm>
          <a:prstGeom prst="rect">
            <a:avLst/>
          </a:prstGeom>
          <a:noFill/>
        </p:spPr>
        <p:txBody>
          <a:bodyPr wrap="none" rtlCol="0">
            <a:spAutoFit/>
          </a:bodyPr>
          <a:lstStyle/>
          <a:p>
            <a:r>
              <a:rPr lang="en-US" sz="2400" dirty="0"/>
              <a:t>Predicted</a:t>
            </a:r>
          </a:p>
        </p:txBody>
      </p:sp>
      <p:sp>
        <p:nvSpPr>
          <p:cNvPr id="8" name="TextBox 7">
            <a:extLst>
              <a:ext uri="{FF2B5EF4-FFF2-40B4-BE49-F238E27FC236}">
                <a16:creationId xmlns:a16="http://schemas.microsoft.com/office/drawing/2014/main" id="{268C1DB9-C245-5857-60DF-7995DCD36E7F}"/>
              </a:ext>
            </a:extLst>
          </p:cNvPr>
          <p:cNvSpPr txBox="1"/>
          <p:nvPr/>
        </p:nvSpPr>
        <p:spPr>
          <a:xfrm rot="16200000">
            <a:off x="-30103" y="5084893"/>
            <a:ext cx="974947" cy="461665"/>
          </a:xfrm>
          <a:prstGeom prst="rect">
            <a:avLst/>
          </a:prstGeom>
          <a:noFill/>
        </p:spPr>
        <p:txBody>
          <a:bodyPr wrap="none" rtlCol="0">
            <a:spAutoFit/>
          </a:bodyPr>
          <a:lstStyle/>
          <a:p>
            <a:r>
              <a:rPr lang="en-US" sz="2400" dirty="0"/>
              <a:t>Actual</a:t>
            </a:r>
          </a:p>
        </p:txBody>
      </p:sp>
      <p:sp>
        <p:nvSpPr>
          <p:cNvPr id="9" name="TextBox 8">
            <a:extLst>
              <a:ext uri="{FF2B5EF4-FFF2-40B4-BE49-F238E27FC236}">
                <a16:creationId xmlns:a16="http://schemas.microsoft.com/office/drawing/2014/main" id="{980A0EDD-3571-E2BD-7288-D82EF4D91455}"/>
              </a:ext>
            </a:extLst>
          </p:cNvPr>
          <p:cNvSpPr txBox="1"/>
          <p:nvPr/>
        </p:nvSpPr>
        <p:spPr>
          <a:xfrm>
            <a:off x="1384343" y="3834314"/>
            <a:ext cx="340158" cy="461665"/>
          </a:xfrm>
          <a:prstGeom prst="rect">
            <a:avLst/>
          </a:prstGeom>
          <a:noFill/>
        </p:spPr>
        <p:txBody>
          <a:bodyPr wrap="none" rtlCol="0">
            <a:spAutoFit/>
          </a:bodyPr>
          <a:lstStyle/>
          <a:p>
            <a:r>
              <a:rPr lang="en-US" sz="2400" dirty="0"/>
              <a:t>1</a:t>
            </a:r>
          </a:p>
        </p:txBody>
      </p:sp>
      <p:sp>
        <p:nvSpPr>
          <p:cNvPr id="10" name="TextBox 9">
            <a:extLst>
              <a:ext uri="{FF2B5EF4-FFF2-40B4-BE49-F238E27FC236}">
                <a16:creationId xmlns:a16="http://schemas.microsoft.com/office/drawing/2014/main" id="{BBB83387-DB46-153A-9BFD-099A7996801C}"/>
              </a:ext>
            </a:extLst>
          </p:cNvPr>
          <p:cNvSpPr txBox="1"/>
          <p:nvPr/>
        </p:nvSpPr>
        <p:spPr>
          <a:xfrm>
            <a:off x="580995" y="4386304"/>
            <a:ext cx="340158" cy="461665"/>
          </a:xfrm>
          <a:prstGeom prst="rect">
            <a:avLst/>
          </a:prstGeom>
          <a:noFill/>
        </p:spPr>
        <p:txBody>
          <a:bodyPr wrap="none" rtlCol="0">
            <a:spAutoFit/>
          </a:bodyPr>
          <a:lstStyle/>
          <a:p>
            <a:r>
              <a:rPr lang="en-US" sz="2400" dirty="0"/>
              <a:t>1</a:t>
            </a:r>
          </a:p>
        </p:txBody>
      </p:sp>
      <p:sp>
        <p:nvSpPr>
          <p:cNvPr id="11" name="TextBox 10">
            <a:extLst>
              <a:ext uri="{FF2B5EF4-FFF2-40B4-BE49-F238E27FC236}">
                <a16:creationId xmlns:a16="http://schemas.microsoft.com/office/drawing/2014/main" id="{E96E1379-A8C5-439E-DEB7-F616D2D35B8F}"/>
              </a:ext>
            </a:extLst>
          </p:cNvPr>
          <p:cNvSpPr txBox="1"/>
          <p:nvPr/>
        </p:nvSpPr>
        <p:spPr>
          <a:xfrm>
            <a:off x="2397268" y="3853677"/>
            <a:ext cx="340158" cy="461665"/>
          </a:xfrm>
          <a:prstGeom prst="rect">
            <a:avLst/>
          </a:prstGeom>
          <a:noFill/>
        </p:spPr>
        <p:txBody>
          <a:bodyPr wrap="none" rtlCol="0">
            <a:spAutoFit/>
          </a:bodyPr>
          <a:lstStyle/>
          <a:p>
            <a:r>
              <a:rPr lang="en-US" sz="2400" dirty="0"/>
              <a:t>2</a:t>
            </a:r>
          </a:p>
        </p:txBody>
      </p:sp>
      <p:sp>
        <p:nvSpPr>
          <p:cNvPr id="12" name="TextBox 11">
            <a:extLst>
              <a:ext uri="{FF2B5EF4-FFF2-40B4-BE49-F238E27FC236}">
                <a16:creationId xmlns:a16="http://schemas.microsoft.com/office/drawing/2014/main" id="{AD26A3C1-947C-43EF-E4A6-319434272DD9}"/>
              </a:ext>
            </a:extLst>
          </p:cNvPr>
          <p:cNvSpPr txBox="1"/>
          <p:nvPr/>
        </p:nvSpPr>
        <p:spPr>
          <a:xfrm>
            <a:off x="573187" y="5044712"/>
            <a:ext cx="340158" cy="461665"/>
          </a:xfrm>
          <a:prstGeom prst="rect">
            <a:avLst/>
          </a:prstGeom>
          <a:noFill/>
        </p:spPr>
        <p:txBody>
          <a:bodyPr wrap="none" rtlCol="0">
            <a:spAutoFit/>
          </a:bodyPr>
          <a:lstStyle/>
          <a:p>
            <a:r>
              <a:rPr lang="en-US" sz="2400" dirty="0"/>
              <a:t>2</a:t>
            </a:r>
          </a:p>
        </p:txBody>
      </p:sp>
      <p:sp>
        <p:nvSpPr>
          <p:cNvPr id="13" name="TextBox 12">
            <a:extLst>
              <a:ext uri="{FF2B5EF4-FFF2-40B4-BE49-F238E27FC236}">
                <a16:creationId xmlns:a16="http://schemas.microsoft.com/office/drawing/2014/main" id="{FCEC57CE-DD13-685B-1292-8F84FD6BC924}"/>
              </a:ext>
            </a:extLst>
          </p:cNvPr>
          <p:cNvSpPr txBox="1"/>
          <p:nvPr/>
        </p:nvSpPr>
        <p:spPr>
          <a:xfrm>
            <a:off x="3448411" y="3849108"/>
            <a:ext cx="340158" cy="461665"/>
          </a:xfrm>
          <a:prstGeom prst="rect">
            <a:avLst/>
          </a:prstGeom>
          <a:noFill/>
        </p:spPr>
        <p:txBody>
          <a:bodyPr wrap="none" rtlCol="0">
            <a:spAutoFit/>
          </a:bodyPr>
          <a:lstStyle/>
          <a:p>
            <a:r>
              <a:rPr lang="en-US" sz="2400" dirty="0"/>
              <a:t>3</a:t>
            </a:r>
          </a:p>
        </p:txBody>
      </p:sp>
      <p:sp>
        <p:nvSpPr>
          <p:cNvPr id="14" name="TextBox 13">
            <a:extLst>
              <a:ext uri="{FF2B5EF4-FFF2-40B4-BE49-F238E27FC236}">
                <a16:creationId xmlns:a16="http://schemas.microsoft.com/office/drawing/2014/main" id="{BE8D59BF-FCC7-ED43-2652-BED2084418F3}"/>
              </a:ext>
            </a:extLst>
          </p:cNvPr>
          <p:cNvSpPr txBox="1"/>
          <p:nvPr/>
        </p:nvSpPr>
        <p:spPr>
          <a:xfrm>
            <a:off x="573187" y="5798764"/>
            <a:ext cx="340158" cy="461665"/>
          </a:xfrm>
          <a:prstGeom prst="rect">
            <a:avLst/>
          </a:prstGeom>
          <a:noFill/>
        </p:spPr>
        <p:txBody>
          <a:bodyPr wrap="none" rtlCol="0">
            <a:spAutoFit/>
          </a:bodyPr>
          <a:lstStyle/>
          <a:p>
            <a:r>
              <a:rPr lang="en-US" sz="2400" dirty="0"/>
              <a:t>3</a:t>
            </a:r>
          </a:p>
        </p:txBody>
      </p:sp>
      <p:sp>
        <p:nvSpPr>
          <p:cNvPr id="15" name="TextBox 14">
            <a:extLst>
              <a:ext uri="{FF2B5EF4-FFF2-40B4-BE49-F238E27FC236}">
                <a16:creationId xmlns:a16="http://schemas.microsoft.com/office/drawing/2014/main" id="{8AB0E303-8F45-C72D-A07F-1FB134D42D62}"/>
              </a:ext>
            </a:extLst>
          </p:cNvPr>
          <p:cNvSpPr txBox="1"/>
          <p:nvPr/>
        </p:nvSpPr>
        <p:spPr>
          <a:xfrm>
            <a:off x="4825944" y="1471911"/>
            <a:ext cx="6866197" cy="7848302"/>
          </a:xfrm>
          <a:prstGeom prst="rect">
            <a:avLst/>
          </a:prstGeom>
          <a:noFill/>
        </p:spPr>
        <p:txBody>
          <a:bodyPr wrap="square" rtlCol="0">
            <a:spAutoFit/>
          </a:bodyPr>
          <a:lstStyle/>
          <a:p>
            <a:endParaRPr lang="en-US" sz="2400" dirty="0"/>
          </a:p>
          <a:p>
            <a:r>
              <a:rPr lang="en-US" sz="2400" i="1" u="sng" dirty="0"/>
              <a:t>A micro-average will aggregate the contributions of all classes to compute the average metric</a:t>
            </a:r>
          </a:p>
          <a:p>
            <a:endParaRPr lang="en-US" sz="2400" dirty="0"/>
          </a:p>
          <a:p>
            <a:r>
              <a:rPr lang="en-US" sz="2400" dirty="0"/>
              <a:t>Accuracy = 53/54 = 0.981418</a:t>
            </a:r>
          </a:p>
          <a:p>
            <a:endParaRPr lang="en-US" sz="2400" dirty="0"/>
          </a:p>
          <a:p>
            <a:r>
              <a:rPr lang="en-US" sz="2400" dirty="0"/>
              <a:t>Total TP = 23+18+12 = 53</a:t>
            </a:r>
          </a:p>
          <a:p>
            <a:r>
              <a:rPr lang="en-US" sz="2400" dirty="0"/>
              <a:t>Total FP = (1+0)+(0+0)+(0+0) = 1 # vertical</a:t>
            </a:r>
          </a:p>
          <a:p>
            <a:r>
              <a:rPr lang="en-US" sz="2400" dirty="0"/>
              <a:t>Total FN = (0+0)+(1+0)+(0+0) = 1 # horizonal</a:t>
            </a:r>
          </a:p>
          <a:p>
            <a:endParaRPr lang="en-US" sz="2400" dirty="0"/>
          </a:p>
          <a:p>
            <a:r>
              <a:rPr lang="en-US" sz="2400" dirty="0"/>
              <a:t>Precision = 53/(53+1) = 0.981481</a:t>
            </a:r>
          </a:p>
          <a:p>
            <a:r>
              <a:rPr lang="en-US" sz="2400" dirty="0"/>
              <a:t>Recall = 53/(53+1) = 0.981481</a:t>
            </a:r>
          </a:p>
          <a:p>
            <a:r>
              <a:rPr lang="en-US" sz="2400" dirty="0"/>
              <a:t>F1 = 2* (0.981481*0.981481)/(0.981481+ 0.981481) = 0.981418</a:t>
            </a:r>
          </a:p>
          <a:p>
            <a:endParaRPr lang="en-US" sz="2400" dirty="0"/>
          </a:p>
          <a:p>
            <a:r>
              <a:rPr lang="en-US" sz="2400" dirty="0"/>
              <a:t>When evaluating multiclass classifiers using average=‘micro’….</a:t>
            </a:r>
          </a:p>
          <a:p>
            <a:r>
              <a:rPr lang="en-US" sz="2400" dirty="0"/>
              <a:t>   Accuracy=Precision=Recall=F1</a:t>
            </a:r>
          </a:p>
          <a:p>
            <a:r>
              <a:rPr lang="en-US" sz="2400" dirty="0"/>
              <a:t>This changes though for multi-label problems</a:t>
            </a:r>
          </a:p>
          <a:p>
            <a:endParaRPr lang="en-US" sz="2400" dirty="0"/>
          </a:p>
          <a:p>
            <a:endParaRPr lang="en-US" sz="2400" dirty="0"/>
          </a:p>
        </p:txBody>
      </p:sp>
    </p:spTree>
    <p:extLst>
      <p:ext uri="{BB962C8B-B14F-4D97-AF65-F5344CB8AC3E}">
        <p14:creationId xmlns:p14="http://schemas.microsoft.com/office/powerpoint/2010/main" val="3466680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936F2-617C-83E3-553E-41EC9F6E803E}"/>
              </a:ext>
            </a:extLst>
          </p:cNvPr>
          <p:cNvSpPr>
            <a:spLocks noGrp="1"/>
          </p:cNvSpPr>
          <p:nvPr>
            <p:ph type="title"/>
          </p:nvPr>
        </p:nvSpPr>
        <p:spPr/>
        <p:txBody>
          <a:bodyPr/>
          <a:lstStyle/>
          <a:p>
            <a:r>
              <a:rPr lang="en-US" dirty="0"/>
              <a:t>Assessing a multi-classifier</a:t>
            </a:r>
          </a:p>
        </p:txBody>
      </p:sp>
      <p:sp>
        <p:nvSpPr>
          <p:cNvPr id="17" name="TextBox 16">
            <a:extLst>
              <a:ext uri="{FF2B5EF4-FFF2-40B4-BE49-F238E27FC236}">
                <a16:creationId xmlns:a16="http://schemas.microsoft.com/office/drawing/2014/main" id="{625D9023-0B58-6294-7A1B-A2764878EA47}"/>
              </a:ext>
            </a:extLst>
          </p:cNvPr>
          <p:cNvSpPr txBox="1"/>
          <p:nvPr/>
        </p:nvSpPr>
        <p:spPr>
          <a:xfrm>
            <a:off x="1143000" y="1371600"/>
            <a:ext cx="9656365" cy="4924425"/>
          </a:xfrm>
          <a:prstGeom prst="rect">
            <a:avLst/>
          </a:prstGeom>
          <a:noFill/>
        </p:spPr>
        <p:txBody>
          <a:bodyPr wrap="square" rtlCol="0">
            <a:spAutoFit/>
          </a:bodyPr>
          <a:lstStyle/>
          <a:p>
            <a:r>
              <a:rPr lang="en-US" sz="2000" dirty="0"/>
              <a:t>The math behind these averaging metrics is out of scope for this course. There are many internet resources that walk through this for you (i.e. </a:t>
            </a:r>
            <a:r>
              <a:rPr lang="en-US" sz="2000" dirty="0">
                <a:hlinkClick r:id="rId2"/>
              </a:rPr>
              <a:t>here</a:t>
            </a:r>
            <a:r>
              <a:rPr lang="en-US" sz="2000" dirty="0"/>
              <a:t>, or </a:t>
            </a:r>
            <a:r>
              <a:rPr lang="en-US" sz="2000" dirty="0">
                <a:hlinkClick r:id="rId3"/>
              </a:rPr>
              <a:t>here</a:t>
            </a:r>
            <a:r>
              <a:rPr lang="en-US" sz="2000" dirty="0"/>
              <a:t>, or </a:t>
            </a:r>
            <a:r>
              <a:rPr lang="en-US" sz="2000" dirty="0">
                <a:hlinkClick r:id="rId4"/>
              </a:rPr>
              <a:t>here</a:t>
            </a:r>
            <a:r>
              <a:rPr lang="en-US" sz="2000" dirty="0"/>
              <a:t> …)</a:t>
            </a:r>
          </a:p>
          <a:p>
            <a:endParaRPr lang="en-US" sz="2000" dirty="0"/>
          </a:p>
          <a:p>
            <a:r>
              <a:rPr lang="en-US" sz="2000" dirty="0"/>
              <a:t>A few things to note:</a:t>
            </a:r>
          </a:p>
          <a:p>
            <a:pPr marL="380990" indent="-380990">
              <a:buFont typeface="Arial" panose="020B0604020202020204" pitchFamily="34" charset="0"/>
              <a:buChar char="•"/>
            </a:pPr>
            <a:endParaRPr lang="en-US" sz="2000" dirty="0"/>
          </a:p>
          <a:p>
            <a:pPr marL="380990" indent="-380990">
              <a:buFont typeface="Arial" panose="020B0604020202020204" pitchFamily="34" charset="0"/>
              <a:buChar char="•"/>
            </a:pPr>
            <a:r>
              <a:rPr lang="en-US" sz="2000" dirty="0"/>
              <a:t>In multiclass evaluation accuracy=recall=precision=f1 for ‘micro’ average</a:t>
            </a:r>
          </a:p>
          <a:p>
            <a:pPr marL="838179" lvl="1" indent="-380990">
              <a:buFont typeface="Arial" panose="020B0604020202020204" pitchFamily="34" charset="0"/>
              <a:buChar char="•"/>
            </a:pPr>
            <a:r>
              <a:rPr lang="en-US" sz="1400" dirty="0"/>
              <a:t>This will not be the case for a multi-label problem </a:t>
            </a:r>
            <a:endParaRPr lang="en-US" sz="2000" dirty="0"/>
          </a:p>
          <a:p>
            <a:pPr marL="380990" indent="-380990">
              <a:buFont typeface="Arial" panose="020B0604020202020204" pitchFamily="34" charset="0"/>
              <a:buChar char="•"/>
            </a:pPr>
            <a:r>
              <a:rPr lang="en-US" sz="2000" dirty="0"/>
              <a:t>Use micro-averaging score when there is a need to weight each instance or prediction equally.</a:t>
            </a:r>
          </a:p>
          <a:p>
            <a:pPr marL="380990" indent="-380990">
              <a:buFont typeface="Arial" panose="020B0604020202020204" pitchFamily="34" charset="0"/>
              <a:buChar char="•"/>
            </a:pPr>
            <a:r>
              <a:rPr lang="en-US" sz="2000" dirty="0"/>
              <a:t>Use macro-averaging score when all classes need to be treated equally to evaluate the overall performance of the classifier with regard to the most frequent class labels.</a:t>
            </a:r>
          </a:p>
          <a:p>
            <a:pPr marL="380990" indent="-380990">
              <a:buFont typeface="Arial" panose="020B0604020202020204" pitchFamily="34" charset="0"/>
              <a:buChar char="•"/>
            </a:pPr>
            <a:r>
              <a:rPr lang="en-US" sz="2000" dirty="0"/>
              <a:t>Use weighted macro-averaging score in case of class imbalances (different number of instances related to different class labels). </a:t>
            </a:r>
          </a:p>
          <a:p>
            <a:pPr marL="380990" indent="-380990">
              <a:buFont typeface="Arial" panose="020B0604020202020204" pitchFamily="34" charset="0"/>
              <a:buChar char="•"/>
            </a:pPr>
            <a:endParaRPr lang="en-US" sz="2000" dirty="0"/>
          </a:p>
          <a:p>
            <a:pPr marL="380990" indent="-380990">
              <a:buFont typeface="Arial" panose="020B0604020202020204" pitchFamily="34" charset="0"/>
              <a:buChar char="•"/>
            </a:pPr>
            <a:r>
              <a:rPr lang="en-US" sz="2000" b="1" dirty="0"/>
              <a:t>In most cases, if the ‘cost’ of FP/FN’s are about equal, then micro average accuracy is sufficient to evaluate your model.</a:t>
            </a:r>
          </a:p>
        </p:txBody>
      </p:sp>
    </p:spTree>
    <p:extLst>
      <p:ext uri="{BB962C8B-B14F-4D97-AF65-F5344CB8AC3E}">
        <p14:creationId xmlns:p14="http://schemas.microsoft.com/office/powerpoint/2010/main" val="3244580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AEAE0-BD33-414E-8463-220B40B857D1}"/>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274B73F6-12D6-43FB-B134-97316444C56B}"/>
              </a:ext>
            </a:extLst>
          </p:cNvPr>
          <p:cNvSpPr>
            <a:spLocks noGrp="1"/>
          </p:cNvSpPr>
          <p:nvPr>
            <p:ph idx="1"/>
          </p:nvPr>
        </p:nvSpPr>
        <p:spPr/>
        <p:txBody>
          <a:bodyPr/>
          <a:lstStyle/>
          <a:p>
            <a:r>
              <a:rPr lang="en-US" dirty="0"/>
              <a:t>We understand what a multi-class model is and how evaluating the performance of multi-class classifiers is more complex than evaluating binary classifiers.</a:t>
            </a:r>
          </a:p>
          <a:p>
            <a:r>
              <a:rPr lang="en-US" dirty="0"/>
              <a:t>We know what evaluation metrics can be used for multi-class classifiers.</a:t>
            </a:r>
          </a:p>
          <a:p>
            <a:endParaRPr lang="en-US" dirty="0"/>
          </a:p>
          <a:p>
            <a:r>
              <a:rPr lang="en-US" dirty="0"/>
              <a:t>Now, review multi-class-</a:t>
            </a:r>
            <a:r>
              <a:rPr lang="en-US" dirty="0" err="1"/>
              <a:t>evaluation.ipynb</a:t>
            </a:r>
            <a:r>
              <a:rPr lang="en-US" dirty="0"/>
              <a:t> for an example</a:t>
            </a:r>
          </a:p>
        </p:txBody>
      </p:sp>
    </p:spTree>
    <p:extLst>
      <p:ext uri="{BB962C8B-B14F-4D97-AF65-F5344CB8AC3E}">
        <p14:creationId xmlns:p14="http://schemas.microsoft.com/office/powerpoint/2010/main" val="632646754"/>
      </p:ext>
    </p:extLst>
  </p:cSld>
  <p:clrMapOvr>
    <a:masterClrMapping/>
  </p:clrMapOvr>
</p:sld>
</file>

<file path=ppt/theme/theme1.xml><?xml version="1.0" encoding="utf-8"?>
<a:theme xmlns:a="http://schemas.openxmlformats.org/drawingml/2006/main" name="Chapter 16">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Chapter 16</Template>
  <TotalTime>2699</TotalTime>
  <Words>620</Words>
  <Application>Microsoft Macintosh PowerPoint</Application>
  <PresentationFormat>Widescreen</PresentationFormat>
  <Paragraphs>88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Chapter 16</vt:lpstr>
      <vt:lpstr>Evaluating Multiclass Models</vt:lpstr>
      <vt:lpstr>Agenda</vt:lpstr>
      <vt:lpstr>What are multiclass models?</vt:lpstr>
      <vt:lpstr>How is evaluation different?</vt:lpstr>
      <vt:lpstr>Assessing a multi-classifier</vt:lpstr>
      <vt:lpstr>Assessing a multi-classifier</vt:lpstr>
      <vt:lpstr>Assessing a multi-classifier</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Mining</dc:title>
  <dc:creator>Temp</dc:creator>
  <cp:lastModifiedBy>Timothy Smith</cp:lastModifiedBy>
  <cp:revision>153</cp:revision>
  <dcterms:created xsi:type="dcterms:W3CDTF">2006-08-16T00:00:00Z</dcterms:created>
  <dcterms:modified xsi:type="dcterms:W3CDTF">2023-03-21T10:29:15Z</dcterms:modified>
</cp:coreProperties>
</file>