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64" r:id="rId2"/>
    <p:sldId id="747" r:id="rId3"/>
    <p:sldId id="739" r:id="rId4"/>
    <p:sldId id="764" r:id="rId5"/>
    <p:sldId id="349" r:id="rId6"/>
    <p:sldId id="748" r:id="rId7"/>
    <p:sldId id="750" r:id="rId8"/>
    <p:sldId id="768" r:id="rId9"/>
    <p:sldId id="353" r:id="rId10"/>
    <p:sldId id="743" r:id="rId11"/>
    <p:sldId id="741" r:id="rId12"/>
    <p:sldId id="742" r:id="rId13"/>
    <p:sldId id="749" r:id="rId14"/>
    <p:sldId id="359" r:id="rId15"/>
    <p:sldId id="358" r:id="rId16"/>
    <p:sldId id="346" r:id="rId17"/>
    <p:sldId id="347" r:id="rId18"/>
    <p:sldId id="351" r:id="rId19"/>
    <p:sldId id="348" r:id="rId20"/>
    <p:sldId id="744" r:id="rId21"/>
    <p:sldId id="375" r:id="rId22"/>
    <p:sldId id="745" r:id="rId23"/>
    <p:sldId id="267" r:id="rId2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Tim [ISBA]" initials="ST[" lastIdx="4" clrIdx="0">
    <p:extLst>
      <p:ext uri="{19B8F6BF-5375-455C-9EA6-DF929625EA0E}">
        <p15:presenceInfo xmlns:p15="http://schemas.microsoft.com/office/powerpoint/2012/main" userId="S::timsmith@iastate.edu::f31654f8-e825-44b9-9f42-ae59432b1e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C493"/>
    <a:srgbClr val="006747"/>
    <a:srgbClr val="ECEAD1"/>
    <a:srgbClr val="466069"/>
    <a:srgbClr val="7E9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41"/>
    <p:restoredTop sz="94550" autoAdjust="0"/>
  </p:normalViewPr>
  <p:slideViewPr>
    <p:cSldViewPr snapToGrid="0" snapToObjects="1">
      <p:cViewPr varScale="1">
        <p:scale>
          <a:sx n="368" d="100"/>
          <a:sy n="368" d="100"/>
        </p:scale>
        <p:origin x="208" y="200"/>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94" d="100"/>
          <a:sy n="194" d="100"/>
        </p:scale>
        <p:origin x="1518" y="1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0T11:10:02.631" idx="4">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376C-9A93-4286-A919-CFCA4B03E74D}" type="datetimeFigureOut">
              <a:rPr lang="en-US" smtClean="0"/>
              <a:t>3/7/23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50BC1-4EC3-450B-9FF3-D8E80A334FB3}" type="slidenum">
              <a:rPr lang="en-US" smtClean="0"/>
              <a:t>‹#›</a:t>
            </a:fld>
            <a:endParaRPr lang="en-US"/>
          </a:p>
        </p:txBody>
      </p:sp>
    </p:spTree>
    <p:extLst>
      <p:ext uri="{BB962C8B-B14F-4D97-AF65-F5344CB8AC3E}">
        <p14:creationId xmlns:p14="http://schemas.microsoft.com/office/powerpoint/2010/main" val="101069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1</a:t>
            </a:fld>
            <a:endParaRPr lang="en-US"/>
          </a:p>
        </p:txBody>
      </p:sp>
    </p:spTree>
    <p:extLst>
      <p:ext uri="{BB962C8B-B14F-4D97-AF65-F5344CB8AC3E}">
        <p14:creationId xmlns:p14="http://schemas.microsoft.com/office/powerpoint/2010/main" val="49791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8</a:t>
            </a:fld>
            <a:endParaRPr lang="en-US"/>
          </a:p>
        </p:txBody>
      </p:sp>
    </p:spTree>
    <p:extLst>
      <p:ext uri="{BB962C8B-B14F-4D97-AF65-F5344CB8AC3E}">
        <p14:creationId xmlns:p14="http://schemas.microsoft.com/office/powerpoint/2010/main" val="336090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9</a:t>
            </a:fld>
            <a:endParaRPr lang="en-US"/>
          </a:p>
        </p:txBody>
      </p:sp>
    </p:spTree>
    <p:extLst>
      <p:ext uri="{BB962C8B-B14F-4D97-AF65-F5344CB8AC3E}">
        <p14:creationId xmlns:p14="http://schemas.microsoft.com/office/powerpoint/2010/main" val="2582047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19</a:t>
            </a:fld>
            <a:endParaRPr lang="en-US"/>
          </a:p>
        </p:txBody>
      </p:sp>
    </p:spTree>
    <p:extLst>
      <p:ext uri="{BB962C8B-B14F-4D97-AF65-F5344CB8AC3E}">
        <p14:creationId xmlns:p14="http://schemas.microsoft.com/office/powerpoint/2010/main" val="259324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23</a:t>
            </a:fld>
            <a:endParaRPr lang="en-US"/>
          </a:p>
        </p:txBody>
      </p:sp>
    </p:spTree>
    <p:extLst>
      <p:ext uri="{BB962C8B-B14F-4D97-AF65-F5344CB8AC3E}">
        <p14:creationId xmlns:p14="http://schemas.microsoft.com/office/powerpoint/2010/main" val="1925384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84857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78438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18853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87271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8739152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546307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050432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9495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9665039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18953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047764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328861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7052844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1379017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0930087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1097688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4287585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4036003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4130278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5191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082476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1375729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4194712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1895010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0790593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6533137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825780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6335230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41613190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67748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12771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1865981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981929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913398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3798935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826985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9430390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7985510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13299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3/7/23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 id="2147483680" r:id="rId19"/>
    <p:sldLayoutId id="2147483682" r:id="rId20"/>
    <p:sldLayoutId id="2147483683"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hyperlink" Target="https://scikit-learn.org/stable/modules/generated/sklearn.ensemble.AdaBoostRegressor.html" TargetMode="External"/><Relationship Id="rId3" Type="http://schemas.openxmlformats.org/officeDocument/2006/relationships/hyperlink" Target="https://scikit-learn.org/stable/modules/generated/sklearn.tree.DecisionTreeClassifier.html" TargetMode="External"/><Relationship Id="rId7" Type="http://schemas.openxmlformats.org/officeDocument/2006/relationships/hyperlink" Target="https://scikit-learn.org/stable/modules/generated/sklearn.ensemble.AdaBoostClassifier.html" TargetMode="External"/><Relationship Id="rId12" Type="http://schemas.openxmlformats.org/officeDocument/2006/relationships/hyperlink" Target="https://xgboost.readthedocs.io/en/stable/python/python_api.html" TargetMode="External"/><Relationship Id="rId2" Type="http://schemas.openxmlformats.org/officeDocument/2006/relationships/hyperlink" Target="https://scikit-learn.org/stable/modules/tree.html" TargetMode="External"/><Relationship Id="rId1" Type="http://schemas.openxmlformats.org/officeDocument/2006/relationships/slideLayout" Target="../slideLayouts/slideLayout5.xml"/><Relationship Id="rId6" Type="http://schemas.openxmlformats.org/officeDocument/2006/relationships/hyperlink" Target="https://scikit-learn.org/stable/modules/generated/sklearn.ensemble.RandomForestRegressor.html" TargetMode="External"/><Relationship Id="rId11" Type="http://schemas.openxmlformats.org/officeDocument/2006/relationships/hyperlink" Target="https://xgboost.readthedocs.io/en/stable/python/python_intro.html" TargetMode="External"/><Relationship Id="rId5" Type="http://schemas.openxmlformats.org/officeDocument/2006/relationships/hyperlink" Target="https://scikit-learn.org/stable/modules/generated/sklearn.ensemble.RandomForestClassifier.html" TargetMode="External"/><Relationship Id="rId10" Type="http://schemas.openxmlformats.org/officeDocument/2006/relationships/hyperlink" Target="https://scikit-learn.org/stable/modules/generated/sklearn.ensemble.GradientBoostingRegressor.html" TargetMode="External"/><Relationship Id="rId4" Type="http://schemas.openxmlformats.org/officeDocument/2006/relationships/hyperlink" Target="https://scikit-learn.org/stable/modules/generated/sklearn.tree.DecisionTreeRegressor.html#sklearn.tree.DecisionTreeRegressor" TargetMode="External"/><Relationship Id="rId9" Type="http://schemas.openxmlformats.org/officeDocument/2006/relationships/hyperlink" Target="https://scikit-learn.org/stable/modules/generated/sklearn.ensemble.GradientBoostingClassifier.htm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ISM 6251</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a:bodyPr>
          <a:lstStyle/>
          <a:p>
            <a:r>
              <a:rPr lang="en-US" dirty="0"/>
              <a:t>Data Science Programming</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r>
              <a:rPr lang="en-US" dirty="0"/>
              <a:t>Dr. Tim Smith</a:t>
            </a:r>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5626-6977-3EAC-D495-326B9F67B5A7}"/>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id="{1096677F-3C5E-BD91-C420-5E7C401F2F18}"/>
              </a:ext>
            </a:extLst>
          </p:cNvPr>
          <p:cNvSpPr>
            <a:spLocks noGrp="1"/>
          </p:cNvSpPr>
          <p:nvPr>
            <p:ph idx="1"/>
          </p:nvPr>
        </p:nvSpPr>
        <p:spPr/>
        <p:txBody>
          <a:bodyPr/>
          <a:lstStyle/>
          <a:p>
            <a:r>
              <a:rPr lang="en-US" b="0" i="0" u="none" strike="noStrike" dirty="0">
                <a:solidFill>
                  <a:srgbClr val="3C3C3B"/>
                </a:solidFill>
                <a:effectLst/>
                <a:latin typeface="IBM Plex Sans" panose="020F0502020204030204" pitchFamily="34" charset="0"/>
              </a:rPr>
              <a:t>Bagging is a method of converting a set of weak learners into strong learners. </a:t>
            </a:r>
          </a:p>
          <a:p>
            <a:pPr lvl="1"/>
            <a:r>
              <a:rPr lang="en-US" dirty="0">
                <a:solidFill>
                  <a:srgbClr val="3C3C3B"/>
                </a:solidFill>
                <a:latin typeface="IBM Plex Sans" panose="020F0502020204030204" pitchFamily="34" charset="0"/>
              </a:rPr>
              <a:t>Model 1: Misclassification of 0.49 (just better than a coin toss)</a:t>
            </a:r>
          </a:p>
          <a:p>
            <a:pPr lvl="1"/>
            <a:r>
              <a:rPr lang="en-US" dirty="0">
                <a:solidFill>
                  <a:srgbClr val="3C3C3B"/>
                </a:solidFill>
                <a:latin typeface="IBM Plex Sans" panose="020F0502020204030204" pitchFamily="34" charset="0"/>
              </a:rPr>
              <a:t>Model 2: Misclassification rate of 0.48</a:t>
            </a:r>
          </a:p>
          <a:p>
            <a:pPr lvl="1"/>
            <a:r>
              <a:rPr lang="en-US" dirty="0">
                <a:solidFill>
                  <a:srgbClr val="3C3C3B"/>
                </a:solidFill>
                <a:latin typeface="IBM Plex Sans" panose="020F0502020204030204" pitchFamily="34" charset="0"/>
              </a:rPr>
              <a:t> …</a:t>
            </a:r>
          </a:p>
          <a:p>
            <a:pPr lvl="1"/>
            <a:r>
              <a:rPr lang="en-US" dirty="0"/>
              <a:t>Model n: Misclassification rate of e</a:t>
            </a:r>
          </a:p>
          <a:p>
            <a:r>
              <a:rPr lang="en-US" dirty="0"/>
              <a:t>In ‘bagging’ we take a series of ‘weak learners’ average their predictions. </a:t>
            </a:r>
          </a:p>
        </p:txBody>
      </p:sp>
    </p:spTree>
    <p:extLst>
      <p:ext uri="{BB962C8B-B14F-4D97-AF65-F5344CB8AC3E}">
        <p14:creationId xmlns:p14="http://schemas.microsoft.com/office/powerpoint/2010/main" val="325159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5626-6977-3EAC-D495-326B9F67B5A7}"/>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1096677F-3C5E-BD91-C420-5E7C401F2F18}"/>
              </a:ext>
            </a:extLst>
          </p:cNvPr>
          <p:cNvSpPr>
            <a:spLocks noGrp="1"/>
          </p:cNvSpPr>
          <p:nvPr>
            <p:ph idx="1"/>
          </p:nvPr>
        </p:nvSpPr>
        <p:spPr/>
        <p:txBody>
          <a:bodyPr>
            <a:normAutofit/>
          </a:bodyPr>
          <a:lstStyle/>
          <a:p>
            <a:r>
              <a:rPr lang="en-US" b="0" i="0" u="none" strike="noStrike" dirty="0">
                <a:solidFill>
                  <a:srgbClr val="3C3C3B"/>
                </a:solidFill>
                <a:effectLst/>
                <a:latin typeface="IBM Plex Sans" panose="020F0502020204030204" pitchFamily="34" charset="0"/>
              </a:rPr>
              <a:t>Boosting is a method of converting a set of weak learners into strong learners. </a:t>
            </a:r>
          </a:p>
          <a:p>
            <a:r>
              <a:rPr lang="en-US" dirty="0"/>
              <a:t>How is this different than Bagging?</a:t>
            </a:r>
          </a:p>
          <a:p>
            <a:pPr lvl="1"/>
            <a:r>
              <a:rPr lang="en-US" dirty="0"/>
              <a:t>In ‘boosting’ we combine these ‘weak learners’ together in a a more sophisticated way.</a:t>
            </a:r>
          </a:p>
          <a:p>
            <a:pPr lvl="1"/>
            <a:r>
              <a:rPr lang="en-US" dirty="0"/>
              <a:t>Boosting involves creating a weak learner, then creating a new learner that includes information from the previous learner, and this process continues where each new learner has utilized information from the previous learner. </a:t>
            </a:r>
          </a:p>
        </p:txBody>
      </p:sp>
    </p:spTree>
    <p:extLst>
      <p:ext uri="{BB962C8B-B14F-4D97-AF65-F5344CB8AC3E}">
        <p14:creationId xmlns:p14="http://schemas.microsoft.com/office/powerpoint/2010/main" val="3943986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3409-8FB8-4041-A13F-C147C6C62E8C}"/>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264ABF2A-CCB6-4EF6-AAB6-F7B7332C0C8F}"/>
              </a:ext>
            </a:extLst>
          </p:cNvPr>
          <p:cNvSpPr>
            <a:spLocks noGrp="1"/>
          </p:cNvSpPr>
          <p:nvPr>
            <p:ph idx="1"/>
          </p:nvPr>
        </p:nvSpPr>
        <p:spPr/>
        <p:txBody>
          <a:bodyPr>
            <a:normAutofit/>
          </a:bodyPr>
          <a:lstStyle/>
          <a:p>
            <a:r>
              <a:rPr lang="en-US" sz="2000" dirty="0"/>
              <a:t>Similar to bagging in that it created a random sample of observations and features</a:t>
            </a:r>
          </a:p>
          <a:p>
            <a:r>
              <a:rPr lang="en-US" sz="2000" dirty="0"/>
              <a:t>Boosting differs in that it’s sequentially selected – that is, each tree is built using knowledge gained from the previous tree. In contrast, random forests randomly select all data and build trees without the influence of other trees built.</a:t>
            </a:r>
          </a:p>
          <a:p>
            <a:r>
              <a:rPr lang="en-US" sz="2000" dirty="0"/>
              <a:t>There are multiple techniques used for boosting (i.e., Ada, Gradient Descent, and Extreme Boosting) </a:t>
            </a:r>
          </a:p>
        </p:txBody>
      </p:sp>
      <p:sp>
        <p:nvSpPr>
          <p:cNvPr id="4" name="Slide Number Placeholder 3">
            <a:extLst>
              <a:ext uri="{FF2B5EF4-FFF2-40B4-BE49-F238E27FC236}">
                <a16:creationId xmlns:a16="http://schemas.microsoft.com/office/drawing/2014/main" id="{0DA0FAB7-20C7-49C1-A785-285360CC7C7B}"/>
              </a:ext>
            </a:extLst>
          </p:cNvPr>
          <p:cNvSpPr>
            <a:spLocks noGrp="1"/>
          </p:cNvSpPr>
          <p:nvPr>
            <p:ph type="sldNum" sz="quarter" idx="12"/>
          </p:nvPr>
        </p:nvSpPr>
        <p:spPr/>
        <p:txBody>
          <a:bodyPr/>
          <a:lstStyle/>
          <a:p>
            <a:fld id="{179A9A4E-4C82-4D44-9372-C31BB3818094}" type="slidenum">
              <a:rPr lang="en-US" smtClean="0"/>
              <a:pPr/>
              <a:t>12</a:t>
            </a:fld>
            <a:endParaRPr lang="en-US" dirty="0"/>
          </a:p>
        </p:txBody>
      </p:sp>
    </p:spTree>
    <p:extLst>
      <p:ext uri="{BB962C8B-B14F-4D97-AF65-F5344CB8AC3E}">
        <p14:creationId xmlns:p14="http://schemas.microsoft.com/office/powerpoint/2010/main" val="327033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3994-A6BD-A2B3-F932-6248E448D2C2}"/>
              </a:ext>
            </a:extLst>
          </p:cNvPr>
          <p:cNvSpPr>
            <a:spLocks noGrp="1"/>
          </p:cNvSpPr>
          <p:nvPr>
            <p:ph type="title"/>
          </p:nvPr>
        </p:nvSpPr>
        <p:spPr/>
        <p:txBody>
          <a:bodyPr/>
          <a:lstStyle/>
          <a:p>
            <a:r>
              <a:rPr lang="en-US" dirty="0"/>
              <a:t>Random Forests and Boosted Trees</a:t>
            </a:r>
          </a:p>
        </p:txBody>
      </p:sp>
    </p:spTree>
    <p:extLst>
      <p:ext uri="{BB962C8B-B14F-4D97-AF65-F5344CB8AC3E}">
        <p14:creationId xmlns:p14="http://schemas.microsoft.com/office/powerpoint/2010/main" val="277706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How to address the variance problem with DT’s</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idx="1"/>
          </p:nvPr>
        </p:nvSpPr>
        <p:spPr/>
        <p:txBody>
          <a:bodyPr/>
          <a:lstStyle/>
          <a:p>
            <a:r>
              <a:rPr lang="en-US" dirty="0"/>
              <a:t>Approach 1: Pruning</a:t>
            </a:r>
          </a:p>
          <a:p>
            <a:pPr lvl="1"/>
            <a:r>
              <a:rPr lang="en-US" dirty="0"/>
              <a:t>Depth, Min Split size, Min information decrease, etc.</a:t>
            </a:r>
          </a:p>
          <a:p>
            <a:pPr lvl="2"/>
            <a:r>
              <a:rPr lang="en-US" dirty="0"/>
              <a:t>We saw this last class!</a:t>
            </a:r>
          </a:p>
          <a:p>
            <a:r>
              <a:rPr lang="en-US" dirty="0"/>
              <a:t>Approach 2: Use ensemble techniques</a:t>
            </a:r>
          </a:p>
          <a:p>
            <a:pPr lvl="1"/>
            <a:r>
              <a:rPr lang="en-US" dirty="0"/>
              <a:t>Bagging: </a:t>
            </a:r>
            <a:r>
              <a:rPr lang="en-US" dirty="0" err="1"/>
              <a:t>RandomForest</a:t>
            </a:r>
            <a:endParaRPr lang="en-US" dirty="0"/>
          </a:p>
          <a:p>
            <a:pPr lvl="1"/>
            <a:r>
              <a:rPr lang="en-US" dirty="0"/>
              <a:t>Boosting: AdaBoost, </a:t>
            </a:r>
            <a:r>
              <a:rPr lang="en-US" dirty="0" err="1"/>
              <a:t>GradientBoost</a:t>
            </a:r>
            <a:r>
              <a:rPr lang="en-US" dirty="0"/>
              <a:t>, </a:t>
            </a:r>
            <a:r>
              <a:rPr lang="en-US" dirty="0" err="1"/>
              <a:t>XGBoost</a:t>
            </a:r>
            <a:endParaRPr lang="en-US" dirty="0"/>
          </a:p>
          <a:p>
            <a:pPr lvl="2"/>
            <a:r>
              <a:rPr lang="en-US" dirty="0"/>
              <a:t>This is what we will look at today!</a:t>
            </a:r>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fld id="{179A9A4E-4C82-4D44-9372-C31BB3818094}" type="slidenum">
              <a:rPr lang="en-US" smtClean="0"/>
              <a:pPr/>
              <a:t>14</a:t>
            </a:fld>
            <a:endParaRPr lang="en-US" dirty="0"/>
          </a:p>
        </p:txBody>
      </p:sp>
    </p:spTree>
    <p:extLst>
      <p:ext uri="{BB962C8B-B14F-4D97-AF65-F5344CB8AC3E}">
        <p14:creationId xmlns:p14="http://schemas.microsoft.com/office/powerpoint/2010/main" val="1078141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Decision Trees: Bias and Variance</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idx="1"/>
          </p:nvPr>
        </p:nvSpPr>
        <p:spPr/>
        <p:txBody>
          <a:bodyPr/>
          <a:lstStyle/>
          <a:p>
            <a:r>
              <a:rPr lang="en-US" dirty="0"/>
              <a:t>Decision trees exhibit…</a:t>
            </a:r>
          </a:p>
          <a:p>
            <a:pPr lvl="1"/>
            <a:r>
              <a:rPr lang="en-US" dirty="0"/>
              <a:t>low bias </a:t>
            </a:r>
          </a:p>
          <a:p>
            <a:pPr lvl="2"/>
            <a:r>
              <a:rPr lang="en-US" sz="2000" dirty="0"/>
              <a:t>Not impeded by strong assumptions/constraints</a:t>
            </a:r>
          </a:p>
          <a:p>
            <a:pPr lvl="2"/>
            <a:r>
              <a:rPr lang="en-US" sz="2000" dirty="0"/>
              <a:t>Will fit/model complex relationships</a:t>
            </a:r>
          </a:p>
          <a:p>
            <a:pPr lvl="1"/>
            <a:r>
              <a:rPr lang="en-US" dirty="0"/>
              <a:t>high variance</a:t>
            </a:r>
          </a:p>
          <a:p>
            <a:pPr lvl="2"/>
            <a:r>
              <a:rPr lang="en-US" sz="2000" dirty="0"/>
              <a:t>Small changes in the training set will results in large changes in predictions/model produced.</a:t>
            </a:r>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fld id="{179A9A4E-4C82-4D44-9372-C31BB3818094}" type="slidenum">
              <a:rPr lang="en-US" smtClean="0"/>
              <a:pPr/>
              <a:t>15</a:t>
            </a:fld>
            <a:endParaRPr lang="en-US" dirty="0"/>
          </a:p>
        </p:txBody>
      </p:sp>
    </p:spTree>
    <p:extLst>
      <p:ext uri="{BB962C8B-B14F-4D97-AF65-F5344CB8AC3E}">
        <p14:creationId xmlns:p14="http://schemas.microsoft.com/office/powerpoint/2010/main" val="3839316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6E84-BCEB-4B8E-97E9-1C3D8FD8DC51}"/>
              </a:ext>
            </a:extLst>
          </p:cNvPr>
          <p:cNvSpPr>
            <a:spLocks noGrp="1"/>
          </p:cNvSpPr>
          <p:nvPr>
            <p:ph type="title"/>
          </p:nvPr>
        </p:nvSpPr>
        <p:spPr/>
        <p:txBody>
          <a:bodyPr/>
          <a:lstStyle/>
          <a:p>
            <a:r>
              <a:rPr lang="en-US" dirty="0"/>
              <a:t>Random Forests</a:t>
            </a:r>
          </a:p>
        </p:txBody>
      </p:sp>
      <p:sp>
        <p:nvSpPr>
          <p:cNvPr id="3" name="Content Placeholder 2">
            <a:extLst>
              <a:ext uri="{FF2B5EF4-FFF2-40B4-BE49-F238E27FC236}">
                <a16:creationId xmlns:a16="http://schemas.microsoft.com/office/drawing/2014/main" id="{47470EDC-49A3-49AD-82C0-5E66F0262060}"/>
              </a:ext>
            </a:extLst>
          </p:cNvPr>
          <p:cNvSpPr>
            <a:spLocks noGrp="1"/>
          </p:cNvSpPr>
          <p:nvPr>
            <p:ph idx="1"/>
          </p:nvPr>
        </p:nvSpPr>
        <p:spPr/>
        <p:txBody>
          <a:bodyPr>
            <a:normAutofit/>
          </a:bodyPr>
          <a:lstStyle/>
          <a:p>
            <a:r>
              <a:rPr lang="en-US" dirty="0"/>
              <a:t>An “ensemble” machine learning method.</a:t>
            </a:r>
          </a:p>
          <a:p>
            <a:pPr lvl="1"/>
            <a:r>
              <a:rPr lang="en-US" dirty="0"/>
              <a:t>Extends to basic bagging by selecting random features</a:t>
            </a:r>
          </a:p>
          <a:p>
            <a:pPr lvl="1"/>
            <a:r>
              <a:rPr lang="en-US" sz="1600" dirty="0"/>
              <a:t>NOTE: Choosing all features, better individual trees but worse forest. Choosing fewer features, worse individual trees, but better forest. Default, less – three rules of thumb are found, N/3, root N, log base 2 (N + 1)</a:t>
            </a:r>
            <a:endParaRPr lang="en-US" dirty="0"/>
          </a:p>
          <a:p>
            <a:r>
              <a:rPr lang="en-US" dirty="0"/>
              <a:t>A Random Forest is a bunch of Decision Trees bundled together to make a decision.</a:t>
            </a:r>
          </a:p>
          <a:p>
            <a:r>
              <a:rPr lang="en-US" sz="2000" dirty="0"/>
              <a:t>Each individual tree ‘votes’ for the classification.</a:t>
            </a:r>
          </a:p>
          <a:p>
            <a:r>
              <a:rPr lang="en-US" sz="2000" dirty="0"/>
              <a:t>The majority vote determines the predicted class/value.</a:t>
            </a:r>
          </a:p>
          <a:p>
            <a:endParaRPr lang="en-US" sz="2000" dirty="0"/>
          </a:p>
          <a:p>
            <a:endParaRPr lang="en-US" sz="2000" dirty="0"/>
          </a:p>
        </p:txBody>
      </p:sp>
      <p:sp>
        <p:nvSpPr>
          <p:cNvPr id="4" name="Slide Number Placeholder 3">
            <a:extLst>
              <a:ext uri="{FF2B5EF4-FFF2-40B4-BE49-F238E27FC236}">
                <a16:creationId xmlns:a16="http://schemas.microsoft.com/office/drawing/2014/main" id="{160AC358-C15E-4B50-951D-F9790A3470D4}"/>
              </a:ext>
            </a:extLst>
          </p:cNvPr>
          <p:cNvSpPr>
            <a:spLocks noGrp="1"/>
          </p:cNvSpPr>
          <p:nvPr>
            <p:ph type="sldNum" sz="quarter" idx="12"/>
          </p:nvPr>
        </p:nvSpPr>
        <p:spPr/>
        <p:txBody>
          <a:bodyPr/>
          <a:lstStyle/>
          <a:p>
            <a:fld id="{179A9A4E-4C82-4D44-9372-C31BB3818094}" type="slidenum">
              <a:rPr lang="en-US" smtClean="0"/>
              <a:pPr/>
              <a:t>16</a:t>
            </a:fld>
            <a:endParaRPr lang="en-US" dirty="0"/>
          </a:p>
        </p:txBody>
      </p:sp>
    </p:spTree>
    <p:extLst>
      <p:ext uri="{BB962C8B-B14F-4D97-AF65-F5344CB8AC3E}">
        <p14:creationId xmlns:p14="http://schemas.microsoft.com/office/powerpoint/2010/main" val="1447818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6E84-BCEB-4B8E-97E9-1C3D8FD8DC51}"/>
              </a:ext>
            </a:extLst>
          </p:cNvPr>
          <p:cNvSpPr>
            <a:spLocks noGrp="1"/>
          </p:cNvSpPr>
          <p:nvPr>
            <p:ph type="title"/>
          </p:nvPr>
        </p:nvSpPr>
        <p:spPr/>
        <p:txBody>
          <a:bodyPr/>
          <a:lstStyle/>
          <a:p>
            <a:r>
              <a:rPr lang="en-US" dirty="0"/>
              <a:t>Why Random Forests?</a:t>
            </a:r>
          </a:p>
        </p:txBody>
      </p:sp>
      <p:sp>
        <p:nvSpPr>
          <p:cNvPr id="3" name="Content Placeholder 2">
            <a:extLst>
              <a:ext uri="{FF2B5EF4-FFF2-40B4-BE49-F238E27FC236}">
                <a16:creationId xmlns:a16="http://schemas.microsoft.com/office/drawing/2014/main" id="{47470EDC-49A3-49AD-82C0-5E66F0262060}"/>
              </a:ext>
            </a:extLst>
          </p:cNvPr>
          <p:cNvSpPr>
            <a:spLocks noGrp="1"/>
          </p:cNvSpPr>
          <p:nvPr>
            <p:ph idx="1"/>
          </p:nvPr>
        </p:nvSpPr>
        <p:spPr/>
        <p:txBody>
          <a:bodyPr/>
          <a:lstStyle/>
          <a:p>
            <a:r>
              <a:rPr lang="en-US" dirty="0"/>
              <a:t>As we saw with decision trees, they can be prone to overfitting. </a:t>
            </a:r>
          </a:p>
          <a:p>
            <a:pPr lvl="1"/>
            <a:r>
              <a:rPr lang="en-US" sz="2000" dirty="0"/>
              <a:t>Approach to combat this we covered last class was “pruning” a tree. </a:t>
            </a:r>
          </a:p>
          <a:p>
            <a:pPr lvl="1"/>
            <a:r>
              <a:rPr lang="en-US" sz="2000" dirty="0"/>
              <a:t>Random Forest – reduces the chance of overfitting by using more trees (some that may overfit, some that may underfit – average reduces chance of overfitting).</a:t>
            </a:r>
          </a:p>
          <a:p>
            <a:pPr lvl="1"/>
            <a:r>
              <a:rPr lang="en-US" sz="2000" dirty="0"/>
              <a:t>Hi variable – trees from same data set can change signification based on decision tree</a:t>
            </a:r>
          </a:p>
          <a:p>
            <a:pPr lvl="1"/>
            <a:r>
              <a:rPr lang="en-US" sz="2000" dirty="0"/>
              <a:t>Random forest will reduce variance a single decision will have.</a:t>
            </a:r>
          </a:p>
          <a:p>
            <a:endParaRPr lang="en-US" dirty="0"/>
          </a:p>
        </p:txBody>
      </p:sp>
      <p:sp>
        <p:nvSpPr>
          <p:cNvPr id="4" name="Slide Number Placeholder 3">
            <a:extLst>
              <a:ext uri="{FF2B5EF4-FFF2-40B4-BE49-F238E27FC236}">
                <a16:creationId xmlns:a16="http://schemas.microsoft.com/office/drawing/2014/main" id="{160AC358-C15E-4B50-951D-F9790A3470D4}"/>
              </a:ext>
            </a:extLst>
          </p:cNvPr>
          <p:cNvSpPr>
            <a:spLocks noGrp="1"/>
          </p:cNvSpPr>
          <p:nvPr>
            <p:ph type="sldNum" sz="quarter" idx="12"/>
          </p:nvPr>
        </p:nvSpPr>
        <p:spPr/>
        <p:txBody>
          <a:bodyPr/>
          <a:lstStyle/>
          <a:p>
            <a:fld id="{179A9A4E-4C82-4D44-9372-C31BB3818094}" type="slidenum">
              <a:rPr lang="en-US" smtClean="0"/>
              <a:pPr/>
              <a:t>17</a:t>
            </a:fld>
            <a:endParaRPr lang="en-US" dirty="0"/>
          </a:p>
        </p:txBody>
      </p:sp>
    </p:spTree>
    <p:extLst>
      <p:ext uri="{BB962C8B-B14F-4D97-AF65-F5344CB8AC3E}">
        <p14:creationId xmlns:p14="http://schemas.microsoft.com/office/powerpoint/2010/main" val="3175666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6E84-BCEB-4B8E-97E9-1C3D8FD8DC51}"/>
              </a:ext>
            </a:extLst>
          </p:cNvPr>
          <p:cNvSpPr>
            <a:spLocks noGrp="1"/>
          </p:cNvSpPr>
          <p:nvPr>
            <p:ph type="title"/>
          </p:nvPr>
        </p:nvSpPr>
        <p:spPr/>
        <p:txBody>
          <a:bodyPr/>
          <a:lstStyle/>
          <a:p>
            <a:r>
              <a:rPr lang="en-US" dirty="0"/>
              <a:t>How to build Random Forests?</a:t>
            </a:r>
          </a:p>
        </p:txBody>
      </p:sp>
      <p:sp>
        <p:nvSpPr>
          <p:cNvPr id="3" name="Content Placeholder 2">
            <a:extLst>
              <a:ext uri="{FF2B5EF4-FFF2-40B4-BE49-F238E27FC236}">
                <a16:creationId xmlns:a16="http://schemas.microsoft.com/office/drawing/2014/main" id="{47470EDC-49A3-49AD-82C0-5E66F0262060}"/>
              </a:ext>
            </a:extLst>
          </p:cNvPr>
          <p:cNvSpPr>
            <a:spLocks noGrp="1"/>
          </p:cNvSpPr>
          <p:nvPr>
            <p:ph idx="1"/>
          </p:nvPr>
        </p:nvSpPr>
        <p:spPr/>
        <p:txBody>
          <a:bodyPr>
            <a:normAutofit lnSpcReduction="10000"/>
          </a:bodyPr>
          <a:lstStyle/>
          <a:p>
            <a:r>
              <a:rPr lang="en-US" dirty="0"/>
              <a:t>We use a technique called “Bagging” </a:t>
            </a:r>
          </a:p>
          <a:p>
            <a:pPr lvl="1"/>
            <a:r>
              <a:rPr lang="en-US" sz="2000" dirty="0"/>
              <a:t>Uses “bootstrapping” sampling technique</a:t>
            </a:r>
          </a:p>
          <a:p>
            <a:pPr lvl="1"/>
            <a:r>
              <a:rPr lang="en-US" sz="2000" dirty="0"/>
              <a:t>… means drawing random samples with replacement to create a number of different training sets</a:t>
            </a:r>
          </a:p>
          <a:p>
            <a:r>
              <a:rPr lang="en-US" sz="2000" dirty="0"/>
              <a:t>N-decision trees are create from this random sampling technique</a:t>
            </a:r>
          </a:p>
          <a:p>
            <a:pPr lvl="1"/>
            <a:r>
              <a:rPr lang="en-US" sz="2000" dirty="0"/>
              <a:t>Sample, with replacement, n training examples from the dataset.</a:t>
            </a:r>
          </a:p>
          <a:p>
            <a:pPr lvl="1"/>
            <a:r>
              <a:rPr lang="en-US" sz="2000" dirty="0"/>
              <a:t>Train a decision tree on the n samples.</a:t>
            </a:r>
          </a:p>
          <a:p>
            <a:pPr lvl="1"/>
            <a:r>
              <a:rPr lang="en-US" sz="2000" dirty="0"/>
              <a:t>Repeat t times, for some t.</a:t>
            </a:r>
          </a:p>
          <a:p>
            <a:pPr lvl="1"/>
            <a:r>
              <a:rPr lang="en-US" sz="2000" dirty="0"/>
              <a:t>When complete n-iterations, aggregate the vote and choose majority decision from all trees.</a:t>
            </a:r>
          </a:p>
          <a:p>
            <a:endParaRPr lang="en-US" dirty="0"/>
          </a:p>
        </p:txBody>
      </p:sp>
      <p:sp>
        <p:nvSpPr>
          <p:cNvPr id="4" name="Slide Number Placeholder 3">
            <a:extLst>
              <a:ext uri="{FF2B5EF4-FFF2-40B4-BE49-F238E27FC236}">
                <a16:creationId xmlns:a16="http://schemas.microsoft.com/office/drawing/2014/main" id="{160AC358-C15E-4B50-951D-F9790A3470D4}"/>
              </a:ext>
            </a:extLst>
          </p:cNvPr>
          <p:cNvSpPr>
            <a:spLocks noGrp="1"/>
          </p:cNvSpPr>
          <p:nvPr>
            <p:ph type="sldNum" sz="quarter" idx="12"/>
          </p:nvPr>
        </p:nvSpPr>
        <p:spPr/>
        <p:txBody>
          <a:bodyPr/>
          <a:lstStyle/>
          <a:p>
            <a:fld id="{179A9A4E-4C82-4D44-9372-C31BB3818094}" type="slidenum">
              <a:rPr lang="en-US" smtClean="0"/>
              <a:pPr/>
              <a:t>18</a:t>
            </a:fld>
            <a:endParaRPr lang="en-US" dirty="0"/>
          </a:p>
        </p:txBody>
      </p:sp>
    </p:spTree>
    <p:extLst>
      <p:ext uri="{BB962C8B-B14F-4D97-AF65-F5344CB8AC3E}">
        <p14:creationId xmlns:p14="http://schemas.microsoft.com/office/powerpoint/2010/main" val="3460549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98A8-2C03-4DB6-95AC-B2520ED68D28}"/>
              </a:ext>
            </a:extLst>
          </p:cNvPr>
          <p:cNvSpPr>
            <a:spLocks noGrp="1"/>
          </p:cNvSpPr>
          <p:nvPr>
            <p:ph type="title"/>
          </p:nvPr>
        </p:nvSpPr>
        <p:spPr>
          <a:xfrm>
            <a:off x="210979" y="-22912"/>
            <a:ext cx="7886700" cy="994172"/>
          </a:xfrm>
        </p:spPr>
        <p:txBody>
          <a:bodyPr/>
          <a:lstStyle/>
          <a:p>
            <a:r>
              <a:rPr lang="en-US" dirty="0"/>
              <a:t>Results: Random “Forest” of trees </a:t>
            </a:r>
          </a:p>
        </p:txBody>
      </p:sp>
      <p:sp>
        <p:nvSpPr>
          <p:cNvPr id="4" name="Slide Number Placeholder 3">
            <a:extLst>
              <a:ext uri="{FF2B5EF4-FFF2-40B4-BE49-F238E27FC236}">
                <a16:creationId xmlns:a16="http://schemas.microsoft.com/office/drawing/2014/main" id="{D34D637B-346D-4C49-9479-1393C48090AF}"/>
              </a:ext>
            </a:extLst>
          </p:cNvPr>
          <p:cNvSpPr>
            <a:spLocks noGrp="1"/>
          </p:cNvSpPr>
          <p:nvPr>
            <p:ph type="sldNum" sz="quarter" idx="12"/>
          </p:nvPr>
        </p:nvSpPr>
        <p:spPr/>
        <p:txBody>
          <a:bodyPr/>
          <a:lstStyle/>
          <a:p>
            <a:fld id="{179A9A4E-4C82-4D44-9372-C31BB3818094}" type="slidenum">
              <a:rPr lang="en-US" smtClean="0"/>
              <a:pPr/>
              <a:t>19</a:t>
            </a:fld>
            <a:endParaRPr lang="en-US" dirty="0"/>
          </a:p>
        </p:txBody>
      </p:sp>
      <p:sp>
        <p:nvSpPr>
          <p:cNvPr id="134" name="TextBox 133">
            <a:extLst>
              <a:ext uri="{FF2B5EF4-FFF2-40B4-BE49-F238E27FC236}">
                <a16:creationId xmlns:a16="http://schemas.microsoft.com/office/drawing/2014/main" id="{9E35D910-3662-4B4F-B100-4C2C4FBBB7AD}"/>
              </a:ext>
            </a:extLst>
          </p:cNvPr>
          <p:cNvSpPr txBox="1"/>
          <p:nvPr/>
        </p:nvSpPr>
        <p:spPr>
          <a:xfrm>
            <a:off x="3743409" y="3697104"/>
            <a:ext cx="3568701"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Majority predict “Takes Loan” – Therefore, random forest model predicts “Takes Loan”</a:t>
            </a:r>
          </a:p>
        </p:txBody>
      </p:sp>
      <p:sp>
        <p:nvSpPr>
          <p:cNvPr id="6" name="Oval 5">
            <a:extLst>
              <a:ext uri="{FF2B5EF4-FFF2-40B4-BE49-F238E27FC236}">
                <a16:creationId xmlns:a16="http://schemas.microsoft.com/office/drawing/2014/main" id="{D34D9F3F-DA92-42CF-BA01-9C1AE29E1713}"/>
              </a:ext>
            </a:extLst>
          </p:cNvPr>
          <p:cNvSpPr/>
          <p:nvPr/>
        </p:nvSpPr>
        <p:spPr bwMode="auto">
          <a:xfrm>
            <a:off x="2554816" y="116812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sp>
        <p:nvSpPr>
          <p:cNvPr id="8" name="Oval 7">
            <a:extLst>
              <a:ext uri="{FF2B5EF4-FFF2-40B4-BE49-F238E27FC236}">
                <a16:creationId xmlns:a16="http://schemas.microsoft.com/office/drawing/2014/main" id="{48649A0A-1151-449D-ADEA-D58E2BEC8BB2}"/>
              </a:ext>
            </a:extLst>
          </p:cNvPr>
          <p:cNvSpPr/>
          <p:nvPr/>
        </p:nvSpPr>
        <p:spPr bwMode="auto">
          <a:xfrm>
            <a:off x="2291337" y="1561107"/>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sp>
        <p:nvSpPr>
          <p:cNvPr id="10" name="Oval 9">
            <a:extLst>
              <a:ext uri="{FF2B5EF4-FFF2-40B4-BE49-F238E27FC236}">
                <a16:creationId xmlns:a16="http://schemas.microsoft.com/office/drawing/2014/main" id="{2859602B-0370-46E4-B1DB-3C759693688A}"/>
              </a:ext>
            </a:extLst>
          </p:cNvPr>
          <p:cNvSpPr/>
          <p:nvPr/>
        </p:nvSpPr>
        <p:spPr bwMode="auto">
          <a:xfrm>
            <a:off x="2818294" y="1561107"/>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cxnSp>
        <p:nvCxnSpPr>
          <p:cNvPr id="18" name="Straight Arrow Connector 17">
            <a:extLst>
              <a:ext uri="{FF2B5EF4-FFF2-40B4-BE49-F238E27FC236}">
                <a16:creationId xmlns:a16="http://schemas.microsoft.com/office/drawing/2014/main" id="{CDB3E6ED-2E11-496B-B650-65D643584F3D}"/>
              </a:ext>
            </a:extLst>
          </p:cNvPr>
          <p:cNvCxnSpPr>
            <a:stCxn id="6" idx="3"/>
            <a:endCxn id="8" idx="0"/>
          </p:cNvCxnSpPr>
          <p:nvPr/>
        </p:nvCxnSpPr>
        <p:spPr bwMode="auto">
          <a:xfrm flipH="1">
            <a:off x="2423076" y="1386838"/>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0ECCDD60-E047-4135-A8DF-457B909FB96F}"/>
              </a:ext>
            </a:extLst>
          </p:cNvPr>
          <p:cNvCxnSpPr>
            <a:cxnSpLocks/>
            <a:stCxn id="6" idx="5"/>
            <a:endCxn id="10" idx="0"/>
          </p:cNvCxnSpPr>
          <p:nvPr/>
        </p:nvCxnSpPr>
        <p:spPr bwMode="auto">
          <a:xfrm>
            <a:off x="2779708" y="1386838"/>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6" name="Oval 25">
            <a:extLst>
              <a:ext uri="{FF2B5EF4-FFF2-40B4-BE49-F238E27FC236}">
                <a16:creationId xmlns:a16="http://schemas.microsoft.com/office/drawing/2014/main" id="{48825CFE-F100-409C-AA17-0F92CC337A5D}"/>
              </a:ext>
            </a:extLst>
          </p:cNvPr>
          <p:cNvSpPr/>
          <p:nvPr/>
        </p:nvSpPr>
        <p:spPr bwMode="auto">
          <a:xfrm>
            <a:off x="2554816" y="1954090"/>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sp>
        <p:nvSpPr>
          <p:cNvPr id="28" name="Oval 27">
            <a:extLst>
              <a:ext uri="{FF2B5EF4-FFF2-40B4-BE49-F238E27FC236}">
                <a16:creationId xmlns:a16="http://schemas.microsoft.com/office/drawing/2014/main" id="{77196339-F94B-4E57-A3A3-556877EA5B13}"/>
              </a:ext>
            </a:extLst>
          </p:cNvPr>
          <p:cNvSpPr/>
          <p:nvPr/>
        </p:nvSpPr>
        <p:spPr bwMode="auto">
          <a:xfrm>
            <a:off x="3081772" y="1954090"/>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cxnSp>
        <p:nvCxnSpPr>
          <p:cNvPr id="30" name="Straight Arrow Connector 29">
            <a:extLst>
              <a:ext uri="{FF2B5EF4-FFF2-40B4-BE49-F238E27FC236}">
                <a16:creationId xmlns:a16="http://schemas.microsoft.com/office/drawing/2014/main" id="{D3AFF0EA-4D49-4703-A336-A2CE177E849A}"/>
              </a:ext>
            </a:extLst>
          </p:cNvPr>
          <p:cNvCxnSpPr>
            <a:cxnSpLocks/>
            <a:endCxn id="26" idx="0"/>
          </p:cNvCxnSpPr>
          <p:nvPr/>
        </p:nvCxnSpPr>
        <p:spPr bwMode="auto">
          <a:xfrm flipH="1">
            <a:off x="2686555" y="1779821"/>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a:extLst>
              <a:ext uri="{FF2B5EF4-FFF2-40B4-BE49-F238E27FC236}">
                <a16:creationId xmlns:a16="http://schemas.microsoft.com/office/drawing/2014/main" id="{39F4B900-0731-42B2-9801-E5B096884B54}"/>
              </a:ext>
            </a:extLst>
          </p:cNvPr>
          <p:cNvCxnSpPr>
            <a:cxnSpLocks/>
            <a:endCxn id="28" idx="0"/>
          </p:cNvCxnSpPr>
          <p:nvPr/>
        </p:nvCxnSpPr>
        <p:spPr bwMode="auto">
          <a:xfrm>
            <a:off x="3043187" y="1779821"/>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4" name="Oval 33">
            <a:extLst>
              <a:ext uri="{FF2B5EF4-FFF2-40B4-BE49-F238E27FC236}">
                <a16:creationId xmlns:a16="http://schemas.microsoft.com/office/drawing/2014/main" id="{E362431C-3BA0-4B19-B10C-A9DFD72BC4B6}"/>
              </a:ext>
            </a:extLst>
          </p:cNvPr>
          <p:cNvSpPr/>
          <p:nvPr/>
        </p:nvSpPr>
        <p:spPr bwMode="auto">
          <a:xfrm>
            <a:off x="4139061" y="1170110"/>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sp>
        <p:nvSpPr>
          <p:cNvPr id="36" name="Oval 35">
            <a:extLst>
              <a:ext uri="{FF2B5EF4-FFF2-40B4-BE49-F238E27FC236}">
                <a16:creationId xmlns:a16="http://schemas.microsoft.com/office/drawing/2014/main" id="{7FA76C7C-84B7-4557-B913-A0EB451F22C9}"/>
              </a:ext>
            </a:extLst>
          </p:cNvPr>
          <p:cNvSpPr/>
          <p:nvPr/>
        </p:nvSpPr>
        <p:spPr bwMode="auto">
          <a:xfrm>
            <a:off x="3875583" y="1563093"/>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sp>
        <p:nvSpPr>
          <p:cNvPr id="38" name="Oval 37">
            <a:extLst>
              <a:ext uri="{FF2B5EF4-FFF2-40B4-BE49-F238E27FC236}">
                <a16:creationId xmlns:a16="http://schemas.microsoft.com/office/drawing/2014/main" id="{344023A9-A508-4EFC-91E8-2E0B69885D73}"/>
              </a:ext>
            </a:extLst>
          </p:cNvPr>
          <p:cNvSpPr/>
          <p:nvPr/>
        </p:nvSpPr>
        <p:spPr bwMode="auto">
          <a:xfrm>
            <a:off x="4402539" y="1563093"/>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cxnSp>
        <p:nvCxnSpPr>
          <p:cNvPr id="40" name="Straight Arrow Connector 39">
            <a:extLst>
              <a:ext uri="{FF2B5EF4-FFF2-40B4-BE49-F238E27FC236}">
                <a16:creationId xmlns:a16="http://schemas.microsoft.com/office/drawing/2014/main" id="{0193C216-A10B-4D88-B181-0546C94EC6BC}"/>
              </a:ext>
            </a:extLst>
          </p:cNvPr>
          <p:cNvCxnSpPr>
            <a:cxnSpLocks/>
            <a:stCxn id="34" idx="3"/>
            <a:endCxn id="36" idx="0"/>
          </p:cNvCxnSpPr>
          <p:nvPr/>
        </p:nvCxnSpPr>
        <p:spPr bwMode="auto">
          <a:xfrm flipH="1">
            <a:off x="4007322" y="1388824"/>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Straight Arrow Connector 41">
            <a:extLst>
              <a:ext uri="{FF2B5EF4-FFF2-40B4-BE49-F238E27FC236}">
                <a16:creationId xmlns:a16="http://schemas.microsoft.com/office/drawing/2014/main" id="{20633DA4-F8F4-44D6-B50F-2ADA8E232705}"/>
              </a:ext>
            </a:extLst>
          </p:cNvPr>
          <p:cNvCxnSpPr>
            <a:cxnSpLocks/>
            <a:stCxn id="34" idx="5"/>
            <a:endCxn id="38" idx="0"/>
          </p:cNvCxnSpPr>
          <p:nvPr/>
        </p:nvCxnSpPr>
        <p:spPr bwMode="auto">
          <a:xfrm>
            <a:off x="4363954" y="1388824"/>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2" name="Oval 51">
            <a:extLst>
              <a:ext uri="{FF2B5EF4-FFF2-40B4-BE49-F238E27FC236}">
                <a16:creationId xmlns:a16="http://schemas.microsoft.com/office/drawing/2014/main" id="{80C1767B-0833-41DD-8B85-0A1268A91BD9}"/>
              </a:ext>
            </a:extLst>
          </p:cNvPr>
          <p:cNvSpPr/>
          <p:nvPr/>
        </p:nvSpPr>
        <p:spPr bwMode="auto">
          <a:xfrm>
            <a:off x="5391382" y="1138401"/>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sp>
        <p:nvSpPr>
          <p:cNvPr id="54" name="Oval 53">
            <a:extLst>
              <a:ext uri="{FF2B5EF4-FFF2-40B4-BE49-F238E27FC236}">
                <a16:creationId xmlns:a16="http://schemas.microsoft.com/office/drawing/2014/main" id="{9C78BA1F-3724-4E20-B28F-1C4326D954AD}"/>
              </a:ext>
            </a:extLst>
          </p:cNvPr>
          <p:cNvSpPr/>
          <p:nvPr/>
        </p:nvSpPr>
        <p:spPr bwMode="auto">
          <a:xfrm>
            <a:off x="5127904" y="153138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sp>
        <p:nvSpPr>
          <p:cNvPr id="56" name="Oval 55">
            <a:extLst>
              <a:ext uri="{FF2B5EF4-FFF2-40B4-BE49-F238E27FC236}">
                <a16:creationId xmlns:a16="http://schemas.microsoft.com/office/drawing/2014/main" id="{2E987823-B2E1-4B48-96B5-B41653B8AFAE}"/>
              </a:ext>
            </a:extLst>
          </p:cNvPr>
          <p:cNvSpPr/>
          <p:nvPr/>
        </p:nvSpPr>
        <p:spPr bwMode="auto">
          <a:xfrm>
            <a:off x="5654860" y="153138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cxnSp>
        <p:nvCxnSpPr>
          <p:cNvPr id="58" name="Straight Arrow Connector 57">
            <a:extLst>
              <a:ext uri="{FF2B5EF4-FFF2-40B4-BE49-F238E27FC236}">
                <a16:creationId xmlns:a16="http://schemas.microsoft.com/office/drawing/2014/main" id="{74FA5C9D-BD49-491F-9071-1A8B2A61ACC3}"/>
              </a:ext>
            </a:extLst>
          </p:cNvPr>
          <p:cNvCxnSpPr>
            <a:cxnSpLocks/>
            <a:stCxn id="52" idx="3"/>
            <a:endCxn id="54" idx="0"/>
          </p:cNvCxnSpPr>
          <p:nvPr/>
        </p:nvCxnSpPr>
        <p:spPr bwMode="auto">
          <a:xfrm flipH="1">
            <a:off x="5259643" y="1357115"/>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0" name="Straight Arrow Connector 59">
            <a:extLst>
              <a:ext uri="{FF2B5EF4-FFF2-40B4-BE49-F238E27FC236}">
                <a16:creationId xmlns:a16="http://schemas.microsoft.com/office/drawing/2014/main" id="{BC0F0C8B-B4DD-4A66-A2ED-78866B039BE7}"/>
              </a:ext>
            </a:extLst>
          </p:cNvPr>
          <p:cNvCxnSpPr>
            <a:cxnSpLocks/>
            <a:stCxn id="52" idx="5"/>
            <a:endCxn id="56" idx="0"/>
          </p:cNvCxnSpPr>
          <p:nvPr/>
        </p:nvCxnSpPr>
        <p:spPr bwMode="auto">
          <a:xfrm>
            <a:off x="5616275" y="1357115"/>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2" name="Oval 61">
            <a:extLst>
              <a:ext uri="{FF2B5EF4-FFF2-40B4-BE49-F238E27FC236}">
                <a16:creationId xmlns:a16="http://schemas.microsoft.com/office/drawing/2014/main" id="{9B4C0842-3B2D-4CA9-B3D6-B8288CC3F187}"/>
              </a:ext>
            </a:extLst>
          </p:cNvPr>
          <p:cNvSpPr/>
          <p:nvPr/>
        </p:nvSpPr>
        <p:spPr bwMode="auto">
          <a:xfrm>
            <a:off x="5391382" y="1924367"/>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sp>
        <p:nvSpPr>
          <p:cNvPr id="64" name="Oval 63">
            <a:extLst>
              <a:ext uri="{FF2B5EF4-FFF2-40B4-BE49-F238E27FC236}">
                <a16:creationId xmlns:a16="http://schemas.microsoft.com/office/drawing/2014/main" id="{82AE6ACC-9967-402E-AFEE-E00646F08949}"/>
              </a:ext>
            </a:extLst>
          </p:cNvPr>
          <p:cNvSpPr/>
          <p:nvPr/>
        </p:nvSpPr>
        <p:spPr bwMode="auto">
          <a:xfrm>
            <a:off x="5918339" y="1924367"/>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cxnSp>
        <p:nvCxnSpPr>
          <p:cNvPr id="66" name="Straight Arrow Connector 65">
            <a:extLst>
              <a:ext uri="{FF2B5EF4-FFF2-40B4-BE49-F238E27FC236}">
                <a16:creationId xmlns:a16="http://schemas.microsoft.com/office/drawing/2014/main" id="{91E2AD02-8A36-4837-A733-9858F0387021}"/>
              </a:ext>
            </a:extLst>
          </p:cNvPr>
          <p:cNvCxnSpPr>
            <a:cxnSpLocks/>
            <a:endCxn id="62" idx="0"/>
          </p:cNvCxnSpPr>
          <p:nvPr/>
        </p:nvCxnSpPr>
        <p:spPr bwMode="auto">
          <a:xfrm flipH="1">
            <a:off x="5523121" y="1750098"/>
            <a:ext cx="170326"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8" name="Straight Arrow Connector 67">
            <a:extLst>
              <a:ext uri="{FF2B5EF4-FFF2-40B4-BE49-F238E27FC236}">
                <a16:creationId xmlns:a16="http://schemas.microsoft.com/office/drawing/2014/main" id="{64E8A616-2E59-4BA6-9113-9C8992679AEB}"/>
              </a:ext>
            </a:extLst>
          </p:cNvPr>
          <p:cNvCxnSpPr>
            <a:cxnSpLocks/>
            <a:endCxn id="64" idx="0"/>
          </p:cNvCxnSpPr>
          <p:nvPr/>
        </p:nvCxnSpPr>
        <p:spPr bwMode="auto">
          <a:xfrm>
            <a:off x="5879753" y="1750098"/>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0" name="Oval 69">
            <a:extLst>
              <a:ext uri="{FF2B5EF4-FFF2-40B4-BE49-F238E27FC236}">
                <a16:creationId xmlns:a16="http://schemas.microsoft.com/office/drawing/2014/main" id="{CB58C2CA-2605-440D-8864-380DF626AB0E}"/>
              </a:ext>
            </a:extLst>
          </p:cNvPr>
          <p:cNvSpPr/>
          <p:nvPr/>
        </p:nvSpPr>
        <p:spPr bwMode="auto">
          <a:xfrm>
            <a:off x="6835847" y="1149951"/>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sp>
        <p:nvSpPr>
          <p:cNvPr id="72" name="Oval 71">
            <a:extLst>
              <a:ext uri="{FF2B5EF4-FFF2-40B4-BE49-F238E27FC236}">
                <a16:creationId xmlns:a16="http://schemas.microsoft.com/office/drawing/2014/main" id="{BA40A942-4C6A-48FE-AF1C-4612F5AEFF58}"/>
              </a:ext>
            </a:extLst>
          </p:cNvPr>
          <p:cNvSpPr/>
          <p:nvPr/>
        </p:nvSpPr>
        <p:spPr bwMode="auto">
          <a:xfrm>
            <a:off x="6572369" y="154293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sp>
        <p:nvSpPr>
          <p:cNvPr id="74" name="Oval 73">
            <a:extLst>
              <a:ext uri="{FF2B5EF4-FFF2-40B4-BE49-F238E27FC236}">
                <a16:creationId xmlns:a16="http://schemas.microsoft.com/office/drawing/2014/main" id="{54186289-89FA-45CD-8761-2C2AE598C22B}"/>
              </a:ext>
            </a:extLst>
          </p:cNvPr>
          <p:cNvSpPr/>
          <p:nvPr/>
        </p:nvSpPr>
        <p:spPr bwMode="auto">
          <a:xfrm>
            <a:off x="7099325" y="154293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cxnSp>
        <p:nvCxnSpPr>
          <p:cNvPr id="76" name="Straight Arrow Connector 75">
            <a:extLst>
              <a:ext uri="{FF2B5EF4-FFF2-40B4-BE49-F238E27FC236}">
                <a16:creationId xmlns:a16="http://schemas.microsoft.com/office/drawing/2014/main" id="{324C1112-FC01-4B54-80E1-DD4989AB95D6}"/>
              </a:ext>
            </a:extLst>
          </p:cNvPr>
          <p:cNvCxnSpPr>
            <a:cxnSpLocks/>
            <a:stCxn id="70" idx="3"/>
            <a:endCxn id="72" idx="0"/>
          </p:cNvCxnSpPr>
          <p:nvPr/>
        </p:nvCxnSpPr>
        <p:spPr bwMode="auto">
          <a:xfrm flipH="1">
            <a:off x="6704108" y="1368665"/>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8B5F6E91-CD2B-4A63-A649-765D0B5C318B}"/>
              </a:ext>
            </a:extLst>
          </p:cNvPr>
          <p:cNvCxnSpPr>
            <a:cxnSpLocks/>
            <a:stCxn id="70" idx="5"/>
            <a:endCxn id="74" idx="0"/>
          </p:cNvCxnSpPr>
          <p:nvPr/>
        </p:nvCxnSpPr>
        <p:spPr bwMode="auto">
          <a:xfrm>
            <a:off x="7060740" y="1368665"/>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0" name="Oval 79">
            <a:extLst>
              <a:ext uri="{FF2B5EF4-FFF2-40B4-BE49-F238E27FC236}">
                <a16:creationId xmlns:a16="http://schemas.microsoft.com/office/drawing/2014/main" id="{5905A95D-8F02-46A3-88E9-61FE94247788}"/>
              </a:ext>
            </a:extLst>
          </p:cNvPr>
          <p:cNvSpPr/>
          <p:nvPr/>
        </p:nvSpPr>
        <p:spPr bwMode="auto">
          <a:xfrm>
            <a:off x="6308890" y="1939768"/>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sp>
        <p:nvSpPr>
          <p:cNvPr id="82" name="Oval 81">
            <a:extLst>
              <a:ext uri="{FF2B5EF4-FFF2-40B4-BE49-F238E27FC236}">
                <a16:creationId xmlns:a16="http://schemas.microsoft.com/office/drawing/2014/main" id="{FFF02077-351D-4158-A0BC-FD068B544680}"/>
              </a:ext>
            </a:extLst>
          </p:cNvPr>
          <p:cNvSpPr/>
          <p:nvPr/>
        </p:nvSpPr>
        <p:spPr bwMode="auto">
          <a:xfrm>
            <a:off x="6835847" y="1939768"/>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cxnSp>
        <p:nvCxnSpPr>
          <p:cNvPr id="84" name="Straight Arrow Connector 83">
            <a:extLst>
              <a:ext uri="{FF2B5EF4-FFF2-40B4-BE49-F238E27FC236}">
                <a16:creationId xmlns:a16="http://schemas.microsoft.com/office/drawing/2014/main" id="{FDAC75B7-9714-4DFD-AE35-FAE64504D57C}"/>
              </a:ext>
            </a:extLst>
          </p:cNvPr>
          <p:cNvCxnSpPr>
            <a:cxnSpLocks/>
            <a:endCxn id="80" idx="0"/>
          </p:cNvCxnSpPr>
          <p:nvPr/>
        </p:nvCxnSpPr>
        <p:spPr bwMode="auto">
          <a:xfrm flipH="1">
            <a:off x="6440629" y="1765499"/>
            <a:ext cx="170326"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6" name="Straight Arrow Connector 85">
            <a:extLst>
              <a:ext uri="{FF2B5EF4-FFF2-40B4-BE49-F238E27FC236}">
                <a16:creationId xmlns:a16="http://schemas.microsoft.com/office/drawing/2014/main" id="{538FD534-6AFF-4B3A-B36A-3E562EDE296B}"/>
              </a:ext>
            </a:extLst>
          </p:cNvPr>
          <p:cNvCxnSpPr>
            <a:cxnSpLocks/>
            <a:endCxn id="82" idx="0"/>
          </p:cNvCxnSpPr>
          <p:nvPr/>
        </p:nvCxnSpPr>
        <p:spPr bwMode="auto">
          <a:xfrm>
            <a:off x="6797261" y="1765499"/>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8" name="Oval 87">
            <a:extLst>
              <a:ext uri="{FF2B5EF4-FFF2-40B4-BE49-F238E27FC236}">
                <a16:creationId xmlns:a16="http://schemas.microsoft.com/office/drawing/2014/main" id="{76B917D0-009E-41AB-87A8-E0A872ED9D8E}"/>
              </a:ext>
            </a:extLst>
          </p:cNvPr>
          <p:cNvSpPr/>
          <p:nvPr/>
        </p:nvSpPr>
        <p:spPr bwMode="auto">
          <a:xfrm>
            <a:off x="3612549" y="1956076"/>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sp>
        <p:nvSpPr>
          <p:cNvPr id="90" name="Oval 89">
            <a:extLst>
              <a:ext uri="{FF2B5EF4-FFF2-40B4-BE49-F238E27FC236}">
                <a16:creationId xmlns:a16="http://schemas.microsoft.com/office/drawing/2014/main" id="{64329649-AF46-4EC7-B7D5-7F66217851CD}"/>
              </a:ext>
            </a:extLst>
          </p:cNvPr>
          <p:cNvSpPr/>
          <p:nvPr/>
        </p:nvSpPr>
        <p:spPr bwMode="auto">
          <a:xfrm>
            <a:off x="4139506" y="1956076"/>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cxnSp>
        <p:nvCxnSpPr>
          <p:cNvPr id="92" name="Straight Arrow Connector 91">
            <a:extLst>
              <a:ext uri="{FF2B5EF4-FFF2-40B4-BE49-F238E27FC236}">
                <a16:creationId xmlns:a16="http://schemas.microsoft.com/office/drawing/2014/main" id="{F4BA7FC9-2587-477B-B338-BA9DB533798F}"/>
              </a:ext>
            </a:extLst>
          </p:cNvPr>
          <p:cNvCxnSpPr>
            <a:cxnSpLocks/>
            <a:endCxn id="88" idx="0"/>
          </p:cNvCxnSpPr>
          <p:nvPr/>
        </p:nvCxnSpPr>
        <p:spPr bwMode="auto">
          <a:xfrm flipH="1">
            <a:off x="3744288" y="1781807"/>
            <a:ext cx="170326"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4" name="Straight Arrow Connector 93">
            <a:extLst>
              <a:ext uri="{FF2B5EF4-FFF2-40B4-BE49-F238E27FC236}">
                <a16:creationId xmlns:a16="http://schemas.microsoft.com/office/drawing/2014/main" id="{9678E9D5-2A28-4D12-8C0D-FFE2A26F0FB8}"/>
              </a:ext>
            </a:extLst>
          </p:cNvPr>
          <p:cNvCxnSpPr>
            <a:cxnSpLocks/>
            <a:endCxn id="90" idx="0"/>
          </p:cNvCxnSpPr>
          <p:nvPr/>
        </p:nvCxnSpPr>
        <p:spPr bwMode="auto">
          <a:xfrm>
            <a:off x="4100920" y="1781807"/>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6" name="Oval 95">
            <a:extLst>
              <a:ext uri="{FF2B5EF4-FFF2-40B4-BE49-F238E27FC236}">
                <a16:creationId xmlns:a16="http://schemas.microsoft.com/office/drawing/2014/main" id="{BADBCCDB-54E2-44C1-8BCE-A7A25AB305E2}"/>
              </a:ext>
            </a:extLst>
          </p:cNvPr>
          <p:cNvSpPr/>
          <p:nvPr/>
        </p:nvSpPr>
        <p:spPr bwMode="auto">
          <a:xfrm>
            <a:off x="5127904" y="232597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sp>
        <p:nvSpPr>
          <p:cNvPr id="98" name="Oval 97">
            <a:extLst>
              <a:ext uri="{FF2B5EF4-FFF2-40B4-BE49-F238E27FC236}">
                <a16:creationId xmlns:a16="http://schemas.microsoft.com/office/drawing/2014/main" id="{D313C3BD-0780-4B5E-851B-44FD072208E3}"/>
              </a:ext>
            </a:extLst>
          </p:cNvPr>
          <p:cNvSpPr/>
          <p:nvPr/>
        </p:nvSpPr>
        <p:spPr bwMode="auto">
          <a:xfrm>
            <a:off x="5654860" y="2325974"/>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cxnSp>
        <p:nvCxnSpPr>
          <p:cNvPr id="100" name="Straight Arrow Connector 99">
            <a:extLst>
              <a:ext uri="{FF2B5EF4-FFF2-40B4-BE49-F238E27FC236}">
                <a16:creationId xmlns:a16="http://schemas.microsoft.com/office/drawing/2014/main" id="{8E75D09A-410B-43AB-B0FC-3B7E9C666D1E}"/>
              </a:ext>
            </a:extLst>
          </p:cNvPr>
          <p:cNvCxnSpPr>
            <a:cxnSpLocks/>
            <a:endCxn id="96" idx="0"/>
          </p:cNvCxnSpPr>
          <p:nvPr/>
        </p:nvCxnSpPr>
        <p:spPr bwMode="auto">
          <a:xfrm flipH="1">
            <a:off x="5259643" y="2151705"/>
            <a:ext cx="170326"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2" name="Straight Arrow Connector 101">
            <a:extLst>
              <a:ext uri="{FF2B5EF4-FFF2-40B4-BE49-F238E27FC236}">
                <a16:creationId xmlns:a16="http://schemas.microsoft.com/office/drawing/2014/main" id="{A899FA86-F25D-4962-975B-DA8CC2F27CBE}"/>
              </a:ext>
            </a:extLst>
          </p:cNvPr>
          <p:cNvCxnSpPr>
            <a:cxnSpLocks/>
            <a:endCxn id="98" idx="0"/>
          </p:cNvCxnSpPr>
          <p:nvPr/>
        </p:nvCxnSpPr>
        <p:spPr bwMode="auto">
          <a:xfrm>
            <a:off x="5616275" y="2151705"/>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3" name="TextBox 102">
            <a:extLst>
              <a:ext uri="{FF2B5EF4-FFF2-40B4-BE49-F238E27FC236}">
                <a16:creationId xmlns:a16="http://schemas.microsoft.com/office/drawing/2014/main" id="{5B0431C9-F744-4768-AA2C-37FBD6A8E626}"/>
              </a:ext>
            </a:extLst>
          </p:cNvPr>
          <p:cNvSpPr txBox="1"/>
          <p:nvPr/>
        </p:nvSpPr>
        <p:spPr>
          <a:xfrm>
            <a:off x="2352852" y="2309548"/>
            <a:ext cx="849913" cy="246221"/>
          </a:xfrm>
          <a:prstGeom prst="rect">
            <a:avLst/>
          </a:prstGeom>
          <a:noFill/>
        </p:spPr>
        <p:txBody>
          <a:bodyPr wrap="none" rtlCol="0">
            <a:spAutoFit/>
          </a:bodyPr>
          <a:lstStyle/>
          <a:p>
            <a:r>
              <a:rPr lang="en-US" sz="1000" dirty="0">
                <a:solidFill>
                  <a:srgbClr val="C00000"/>
                </a:solidFill>
                <a:latin typeface="Arial" panose="020B0604020202020204" pitchFamily="34" charset="0"/>
                <a:cs typeface="Arial" panose="020B0604020202020204" pitchFamily="34" charset="0"/>
              </a:rPr>
              <a:t>Takes Loan</a:t>
            </a:r>
          </a:p>
        </p:txBody>
      </p:sp>
      <p:sp>
        <p:nvSpPr>
          <p:cNvPr id="105" name="TextBox 104">
            <a:extLst>
              <a:ext uri="{FF2B5EF4-FFF2-40B4-BE49-F238E27FC236}">
                <a16:creationId xmlns:a16="http://schemas.microsoft.com/office/drawing/2014/main" id="{AB6F7C1E-BBFC-421A-9836-4CBFBA26877D}"/>
              </a:ext>
            </a:extLst>
          </p:cNvPr>
          <p:cNvSpPr txBox="1"/>
          <p:nvPr/>
        </p:nvSpPr>
        <p:spPr>
          <a:xfrm>
            <a:off x="3652402" y="2220958"/>
            <a:ext cx="1253869" cy="246221"/>
          </a:xfrm>
          <a:prstGeom prst="rect">
            <a:avLst/>
          </a:prstGeom>
          <a:noFill/>
        </p:spPr>
        <p:txBody>
          <a:bodyPr wrap="none" rtlCol="0">
            <a:spAutoFit/>
          </a:bodyPr>
          <a:lstStyle/>
          <a:p>
            <a:r>
              <a:rPr lang="en-US" sz="1000" dirty="0">
                <a:solidFill>
                  <a:schemeClr val="bg2">
                    <a:lumMod val="75000"/>
                  </a:schemeClr>
                </a:solidFill>
                <a:latin typeface="Arial" panose="020B0604020202020204" pitchFamily="34" charset="0"/>
                <a:cs typeface="Arial" panose="020B0604020202020204" pitchFamily="34" charset="0"/>
              </a:rPr>
              <a:t>Doesn’t Take Loan</a:t>
            </a:r>
          </a:p>
        </p:txBody>
      </p:sp>
      <p:sp>
        <p:nvSpPr>
          <p:cNvPr id="107" name="TextBox 106">
            <a:extLst>
              <a:ext uri="{FF2B5EF4-FFF2-40B4-BE49-F238E27FC236}">
                <a16:creationId xmlns:a16="http://schemas.microsoft.com/office/drawing/2014/main" id="{73036422-9A72-4C27-9A6E-481987C5B569}"/>
              </a:ext>
            </a:extLst>
          </p:cNvPr>
          <p:cNvSpPr txBox="1"/>
          <p:nvPr/>
        </p:nvSpPr>
        <p:spPr>
          <a:xfrm>
            <a:off x="5093331" y="2595846"/>
            <a:ext cx="849913" cy="246221"/>
          </a:xfrm>
          <a:prstGeom prst="rect">
            <a:avLst/>
          </a:prstGeom>
          <a:noFill/>
        </p:spPr>
        <p:txBody>
          <a:bodyPr wrap="none" rtlCol="0">
            <a:spAutoFit/>
          </a:bodyPr>
          <a:lstStyle/>
          <a:p>
            <a:r>
              <a:rPr lang="en-US" sz="1000" dirty="0">
                <a:solidFill>
                  <a:srgbClr val="C00000"/>
                </a:solidFill>
                <a:latin typeface="Arial" panose="020B0604020202020204" pitchFamily="34" charset="0"/>
                <a:cs typeface="Arial" panose="020B0604020202020204" pitchFamily="34" charset="0"/>
              </a:rPr>
              <a:t>Takes Loan</a:t>
            </a:r>
          </a:p>
        </p:txBody>
      </p:sp>
      <p:sp>
        <p:nvSpPr>
          <p:cNvPr id="109" name="TextBox 108">
            <a:extLst>
              <a:ext uri="{FF2B5EF4-FFF2-40B4-BE49-F238E27FC236}">
                <a16:creationId xmlns:a16="http://schemas.microsoft.com/office/drawing/2014/main" id="{C553CDB2-3C45-4939-AEB1-97E2B9154051}"/>
              </a:ext>
            </a:extLst>
          </p:cNvPr>
          <p:cNvSpPr txBox="1"/>
          <p:nvPr/>
        </p:nvSpPr>
        <p:spPr>
          <a:xfrm>
            <a:off x="6353674" y="2230482"/>
            <a:ext cx="849913" cy="246221"/>
          </a:xfrm>
          <a:prstGeom prst="rect">
            <a:avLst/>
          </a:prstGeom>
          <a:noFill/>
        </p:spPr>
        <p:txBody>
          <a:bodyPr wrap="none" rtlCol="0">
            <a:spAutoFit/>
          </a:bodyPr>
          <a:lstStyle/>
          <a:p>
            <a:r>
              <a:rPr lang="en-US" sz="1000" dirty="0">
                <a:solidFill>
                  <a:srgbClr val="C00000"/>
                </a:solidFill>
                <a:latin typeface="Arial" panose="020B0604020202020204" pitchFamily="34" charset="0"/>
                <a:cs typeface="Arial" panose="020B0604020202020204" pitchFamily="34" charset="0"/>
              </a:rPr>
              <a:t>Takes Loan</a:t>
            </a:r>
          </a:p>
        </p:txBody>
      </p:sp>
      <p:sp>
        <p:nvSpPr>
          <p:cNvPr id="113" name="Oval 112">
            <a:extLst>
              <a:ext uri="{FF2B5EF4-FFF2-40B4-BE49-F238E27FC236}">
                <a16:creationId xmlns:a16="http://schemas.microsoft.com/office/drawing/2014/main" id="{332FEC97-EEDD-4614-A877-8F78980DBF42}"/>
              </a:ext>
            </a:extLst>
          </p:cNvPr>
          <p:cNvSpPr/>
          <p:nvPr/>
        </p:nvSpPr>
        <p:spPr bwMode="auto">
          <a:xfrm>
            <a:off x="8093942" y="1160068"/>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sp>
        <p:nvSpPr>
          <p:cNvPr id="115" name="Oval 114">
            <a:extLst>
              <a:ext uri="{FF2B5EF4-FFF2-40B4-BE49-F238E27FC236}">
                <a16:creationId xmlns:a16="http://schemas.microsoft.com/office/drawing/2014/main" id="{A4524E66-E1D1-4282-8A10-BD8E53463059}"/>
              </a:ext>
            </a:extLst>
          </p:cNvPr>
          <p:cNvSpPr/>
          <p:nvPr/>
        </p:nvSpPr>
        <p:spPr bwMode="auto">
          <a:xfrm>
            <a:off x="7830464" y="1553051"/>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sp>
        <p:nvSpPr>
          <p:cNvPr id="117" name="Oval 116">
            <a:extLst>
              <a:ext uri="{FF2B5EF4-FFF2-40B4-BE49-F238E27FC236}">
                <a16:creationId xmlns:a16="http://schemas.microsoft.com/office/drawing/2014/main" id="{78C185E7-09D5-4F3B-BD37-5071AE246C0F}"/>
              </a:ext>
            </a:extLst>
          </p:cNvPr>
          <p:cNvSpPr/>
          <p:nvPr/>
        </p:nvSpPr>
        <p:spPr bwMode="auto">
          <a:xfrm>
            <a:off x="8357420" y="1553051"/>
            <a:ext cx="263478" cy="25623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charset="0"/>
            </a:endParaRPr>
          </a:p>
        </p:txBody>
      </p:sp>
      <p:cxnSp>
        <p:nvCxnSpPr>
          <p:cNvPr id="119" name="Straight Arrow Connector 118">
            <a:extLst>
              <a:ext uri="{FF2B5EF4-FFF2-40B4-BE49-F238E27FC236}">
                <a16:creationId xmlns:a16="http://schemas.microsoft.com/office/drawing/2014/main" id="{E9CEC7AF-C144-498B-B777-E7B2E50C11F8}"/>
              </a:ext>
            </a:extLst>
          </p:cNvPr>
          <p:cNvCxnSpPr>
            <a:cxnSpLocks/>
            <a:stCxn id="113" idx="3"/>
            <a:endCxn id="115" idx="0"/>
          </p:cNvCxnSpPr>
          <p:nvPr/>
        </p:nvCxnSpPr>
        <p:spPr bwMode="auto">
          <a:xfrm flipH="1">
            <a:off x="7962203" y="1378782"/>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1" name="Straight Arrow Connector 120">
            <a:extLst>
              <a:ext uri="{FF2B5EF4-FFF2-40B4-BE49-F238E27FC236}">
                <a16:creationId xmlns:a16="http://schemas.microsoft.com/office/drawing/2014/main" id="{8E60A863-FD84-4DD6-A070-416703749BBC}"/>
              </a:ext>
            </a:extLst>
          </p:cNvPr>
          <p:cNvCxnSpPr>
            <a:cxnSpLocks/>
            <a:stCxn id="113" idx="5"/>
            <a:endCxn id="117" idx="0"/>
          </p:cNvCxnSpPr>
          <p:nvPr/>
        </p:nvCxnSpPr>
        <p:spPr bwMode="auto">
          <a:xfrm>
            <a:off x="8318835" y="1378782"/>
            <a:ext cx="170325" cy="1742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3" name="TextBox 132">
            <a:extLst>
              <a:ext uri="{FF2B5EF4-FFF2-40B4-BE49-F238E27FC236}">
                <a16:creationId xmlns:a16="http://schemas.microsoft.com/office/drawing/2014/main" id="{757CFB87-5742-4CDC-BA59-E37183877F4C}"/>
              </a:ext>
            </a:extLst>
          </p:cNvPr>
          <p:cNvSpPr txBox="1"/>
          <p:nvPr/>
        </p:nvSpPr>
        <p:spPr>
          <a:xfrm>
            <a:off x="7598397" y="2001294"/>
            <a:ext cx="1253869" cy="246221"/>
          </a:xfrm>
          <a:prstGeom prst="rect">
            <a:avLst/>
          </a:prstGeom>
          <a:noFill/>
        </p:spPr>
        <p:txBody>
          <a:bodyPr wrap="none" rtlCol="0">
            <a:spAutoFit/>
          </a:bodyPr>
          <a:lstStyle/>
          <a:p>
            <a:r>
              <a:rPr lang="en-US" sz="1000" dirty="0">
                <a:solidFill>
                  <a:schemeClr val="bg2">
                    <a:lumMod val="75000"/>
                  </a:schemeClr>
                </a:solidFill>
                <a:latin typeface="Arial" panose="020B0604020202020204" pitchFamily="34" charset="0"/>
                <a:cs typeface="Arial" panose="020B0604020202020204" pitchFamily="34" charset="0"/>
              </a:rPr>
              <a:t>Doesn’t Take Loan</a:t>
            </a:r>
          </a:p>
        </p:txBody>
      </p:sp>
      <p:cxnSp>
        <p:nvCxnSpPr>
          <p:cNvPr id="136" name="Straight Arrow Connector 135">
            <a:extLst>
              <a:ext uri="{FF2B5EF4-FFF2-40B4-BE49-F238E27FC236}">
                <a16:creationId xmlns:a16="http://schemas.microsoft.com/office/drawing/2014/main" id="{95DA5A5B-C053-40AF-BA8C-C261BCAB35BE}"/>
              </a:ext>
            </a:extLst>
          </p:cNvPr>
          <p:cNvCxnSpPr>
            <a:cxnSpLocks/>
          </p:cNvCxnSpPr>
          <p:nvPr/>
        </p:nvCxnSpPr>
        <p:spPr bwMode="auto">
          <a:xfrm>
            <a:off x="4093424" y="2475822"/>
            <a:ext cx="1181888" cy="1187710"/>
          </a:xfrm>
          <a:prstGeom prst="straightConnector1">
            <a:avLst/>
          </a:prstGeom>
          <a:solidFill>
            <a:schemeClr val="accent1"/>
          </a:solidFill>
          <a:ln w="9525" cap="flat" cmpd="sng" algn="ctr">
            <a:solidFill>
              <a:schemeClr val="tx1">
                <a:lumMod val="50000"/>
                <a:lumOff val="50000"/>
              </a:schemeClr>
            </a:solidFill>
            <a:prstDash val="dash"/>
            <a:round/>
            <a:headEnd type="none" w="med" len="med"/>
            <a:tailEnd type="triangle"/>
          </a:ln>
          <a:effectLst/>
        </p:spPr>
      </p:cxnSp>
      <p:cxnSp>
        <p:nvCxnSpPr>
          <p:cNvPr id="138" name="Straight Arrow Connector 137">
            <a:extLst>
              <a:ext uri="{FF2B5EF4-FFF2-40B4-BE49-F238E27FC236}">
                <a16:creationId xmlns:a16="http://schemas.microsoft.com/office/drawing/2014/main" id="{D5690815-6310-4CAA-8BE5-4D91747DFB68}"/>
              </a:ext>
            </a:extLst>
          </p:cNvPr>
          <p:cNvCxnSpPr>
            <a:cxnSpLocks/>
          </p:cNvCxnSpPr>
          <p:nvPr/>
        </p:nvCxnSpPr>
        <p:spPr bwMode="auto">
          <a:xfrm>
            <a:off x="2832349" y="2502568"/>
            <a:ext cx="2242518" cy="1212323"/>
          </a:xfrm>
          <a:prstGeom prst="straightConnector1">
            <a:avLst/>
          </a:prstGeom>
          <a:solidFill>
            <a:schemeClr val="accent1"/>
          </a:solidFill>
          <a:ln w="9525" cap="flat" cmpd="sng" algn="ctr">
            <a:solidFill>
              <a:schemeClr val="tx1">
                <a:lumMod val="50000"/>
                <a:lumOff val="50000"/>
              </a:schemeClr>
            </a:solidFill>
            <a:prstDash val="dash"/>
            <a:round/>
            <a:headEnd type="none" w="med" len="med"/>
            <a:tailEnd type="triangle"/>
          </a:ln>
          <a:effectLst/>
        </p:spPr>
      </p:cxnSp>
      <p:cxnSp>
        <p:nvCxnSpPr>
          <p:cNvPr id="143" name="Straight Arrow Connector 142">
            <a:extLst>
              <a:ext uri="{FF2B5EF4-FFF2-40B4-BE49-F238E27FC236}">
                <a16:creationId xmlns:a16="http://schemas.microsoft.com/office/drawing/2014/main" id="{8E7214E5-D5F6-4B1B-9BFA-A466BC952FFF}"/>
              </a:ext>
            </a:extLst>
          </p:cNvPr>
          <p:cNvCxnSpPr>
            <a:cxnSpLocks/>
            <a:stCxn id="107" idx="2"/>
            <a:endCxn id="134" idx="0"/>
          </p:cNvCxnSpPr>
          <p:nvPr/>
        </p:nvCxnSpPr>
        <p:spPr bwMode="auto">
          <a:xfrm>
            <a:off x="5518288" y="2842067"/>
            <a:ext cx="9472" cy="855037"/>
          </a:xfrm>
          <a:prstGeom prst="straightConnector1">
            <a:avLst/>
          </a:prstGeom>
          <a:solidFill>
            <a:schemeClr val="accent1"/>
          </a:solidFill>
          <a:ln w="9525" cap="flat" cmpd="sng" algn="ctr">
            <a:solidFill>
              <a:schemeClr val="tx1">
                <a:lumMod val="50000"/>
                <a:lumOff val="50000"/>
              </a:schemeClr>
            </a:solidFill>
            <a:prstDash val="dash"/>
            <a:round/>
            <a:headEnd type="none" w="med" len="med"/>
            <a:tailEnd type="triangle"/>
          </a:ln>
          <a:effectLst/>
        </p:spPr>
      </p:cxnSp>
      <p:cxnSp>
        <p:nvCxnSpPr>
          <p:cNvPr id="146" name="Straight Arrow Connector 145">
            <a:extLst>
              <a:ext uri="{FF2B5EF4-FFF2-40B4-BE49-F238E27FC236}">
                <a16:creationId xmlns:a16="http://schemas.microsoft.com/office/drawing/2014/main" id="{0ADB316A-BBAE-4E12-AF27-B4242787931F}"/>
              </a:ext>
            </a:extLst>
          </p:cNvPr>
          <p:cNvCxnSpPr>
            <a:cxnSpLocks/>
            <a:stCxn id="109" idx="2"/>
          </p:cNvCxnSpPr>
          <p:nvPr/>
        </p:nvCxnSpPr>
        <p:spPr bwMode="auto">
          <a:xfrm flipH="1">
            <a:off x="5756939" y="2476703"/>
            <a:ext cx="1021692" cy="1202217"/>
          </a:xfrm>
          <a:prstGeom prst="straightConnector1">
            <a:avLst/>
          </a:prstGeom>
          <a:solidFill>
            <a:schemeClr val="accent1"/>
          </a:solidFill>
          <a:ln w="9525" cap="flat" cmpd="sng" algn="ctr">
            <a:solidFill>
              <a:schemeClr val="tx1">
                <a:lumMod val="50000"/>
                <a:lumOff val="50000"/>
              </a:schemeClr>
            </a:solidFill>
            <a:prstDash val="dash"/>
            <a:round/>
            <a:headEnd type="none" w="med" len="med"/>
            <a:tailEnd type="triangle"/>
          </a:ln>
          <a:effectLst/>
        </p:spPr>
      </p:cxnSp>
      <p:cxnSp>
        <p:nvCxnSpPr>
          <p:cNvPr id="149" name="Straight Arrow Connector 148">
            <a:extLst>
              <a:ext uri="{FF2B5EF4-FFF2-40B4-BE49-F238E27FC236}">
                <a16:creationId xmlns:a16="http://schemas.microsoft.com/office/drawing/2014/main" id="{A1BC8955-2460-4800-9315-AD4EFE6AC75F}"/>
              </a:ext>
            </a:extLst>
          </p:cNvPr>
          <p:cNvCxnSpPr>
            <a:cxnSpLocks/>
            <a:stCxn id="133" idx="2"/>
          </p:cNvCxnSpPr>
          <p:nvPr/>
        </p:nvCxnSpPr>
        <p:spPr bwMode="auto">
          <a:xfrm flipH="1">
            <a:off x="5981829" y="2247515"/>
            <a:ext cx="2243503" cy="1472544"/>
          </a:xfrm>
          <a:prstGeom prst="straightConnector1">
            <a:avLst/>
          </a:prstGeom>
          <a:solidFill>
            <a:schemeClr val="accent1"/>
          </a:solidFill>
          <a:ln w="9525" cap="flat" cmpd="sng" algn="ctr">
            <a:solidFill>
              <a:schemeClr val="tx1">
                <a:lumMod val="50000"/>
                <a:lumOff val="50000"/>
              </a:schemeClr>
            </a:solidFill>
            <a:prstDash val="dash"/>
            <a:round/>
            <a:headEnd type="none" w="med" len="med"/>
            <a:tailEnd type="triangle"/>
          </a:ln>
          <a:effectLst/>
        </p:spPr>
      </p:cxnSp>
      <p:sp>
        <p:nvSpPr>
          <p:cNvPr id="3" name="TextBox 2">
            <a:extLst>
              <a:ext uri="{FF2B5EF4-FFF2-40B4-BE49-F238E27FC236}">
                <a16:creationId xmlns:a16="http://schemas.microsoft.com/office/drawing/2014/main" id="{6D00E6A5-E9F2-4637-979F-CEC5FA339740}"/>
              </a:ext>
            </a:extLst>
          </p:cNvPr>
          <p:cNvSpPr txBox="1"/>
          <p:nvPr/>
        </p:nvSpPr>
        <p:spPr>
          <a:xfrm>
            <a:off x="2252317" y="966992"/>
            <a:ext cx="1220206" cy="246221"/>
          </a:xfrm>
          <a:prstGeom prst="rect">
            <a:avLst/>
          </a:prstGeom>
          <a:noFill/>
        </p:spPr>
        <p:txBody>
          <a:bodyPr wrap="none" rtlCol="0">
            <a:spAutoFit/>
          </a:bodyPr>
          <a:lstStyle/>
          <a:p>
            <a:r>
              <a:rPr lang="en-US" sz="1000" i="1" dirty="0">
                <a:solidFill>
                  <a:schemeClr val="bg2">
                    <a:lumMod val="75000"/>
                  </a:schemeClr>
                </a:solidFill>
                <a:latin typeface="Arial" panose="020B0604020202020204" pitchFamily="34" charset="0"/>
                <a:cs typeface="Arial" panose="020B0604020202020204" pitchFamily="34" charset="0"/>
              </a:rPr>
              <a:t>Random sample 1</a:t>
            </a:r>
          </a:p>
        </p:txBody>
      </p:sp>
      <p:sp>
        <p:nvSpPr>
          <p:cNvPr id="7" name="TextBox 6">
            <a:extLst>
              <a:ext uri="{FF2B5EF4-FFF2-40B4-BE49-F238E27FC236}">
                <a16:creationId xmlns:a16="http://schemas.microsoft.com/office/drawing/2014/main" id="{35C8D0DA-4451-45B6-8850-3670891F79FC}"/>
              </a:ext>
            </a:extLst>
          </p:cNvPr>
          <p:cNvSpPr txBox="1"/>
          <p:nvPr/>
        </p:nvSpPr>
        <p:spPr>
          <a:xfrm>
            <a:off x="3743409" y="978484"/>
            <a:ext cx="1220206" cy="246221"/>
          </a:xfrm>
          <a:prstGeom prst="rect">
            <a:avLst/>
          </a:prstGeom>
          <a:noFill/>
        </p:spPr>
        <p:txBody>
          <a:bodyPr wrap="none" rtlCol="0">
            <a:spAutoFit/>
          </a:bodyPr>
          <a:lstStyle/>
          <a:p>
            <a:r>
              <a:rPr lang="en-US" sz="1000" i="1" dirty="0">
                <a:solidFill>
                  <a:schemeClr val="bg2">
                    <a:lumMod val="75000"/>
                  </a:schemeClr>
                </a:solidFill>
                <a:latin typeface="Arial" panose="020B0604020202020204" pitchFamily="34" charset="0"/>
                <a:cs typeface="Arial" panose="020B0604020202020204" pitchFamily="34" charset="0"/>
              </a:rPr>
              <a:t>Random sample 2</a:t>
            </a:r>
          </a:p>
        </p:txBody>
      </p:sp>
      <p:sp>
        <p:nvSpPr>
          <p:cNvPr id="9" name="TextBox 8">
            <a:extLst>
              <a:ext uri="{FF2B5EF4-FFF2-40B4-BE49-F238E27FC236}">
                <a16:creationId xmlns:a16="http://schemas.microsoft.com/office/drawing/2014/main" id="{3330D31B-ACB5-4136-96CA-E3A49FC52CEC}"/>
              </a:ext>
            </a:extLst>
          </p:cNvPr>
          <p:cNvSpPr txBox="1"/>
          <p:nvPr/>
        </p:nvSpPr>
        <p:spPr>
          <a:xfrm>
            <a:off x="5074867" y="931135"/>
            <a:ext cx="1220206" cy="246221"/>
          </a:xfrm>
          <a:prstGeom prst="rect">
            <a:avLst/>
          </a:prstGeom>
          <a:noFill/>
        </p:spPr>
        <p:txBody>
          <a:bodyPr wrap="none" rtlCol="0">
            <a:spAutoFit/>
          </a:bodyPr>
          <a:lstStyle/>
          <a:p>
            <a:r>
              <a:rPr lang="en-US" sz="1000" i="1" dirty="0">
                <a:solidFill>
                  <a:schemeClr val="bg2">
                    <a:lumMod val="75000"/>
                  </a:schemeClr>
                </a:solidFill>
                <a:latin typeface="Arial" panose="020B0604020202020204" pitchFamily="34" charset="0"/>
                <a:cs typeface="Arial" panose="020B0604020202020204" pitchFamily="34" charset="0"/>
              </a:rPr>
              <a:t>Random sample 3</a:t>
            </a:r>
          </a:p>
        </p:txBody>
      </p:sp>
      <p:sp>
        <p:nvSpPr>
          <p:cNvPr id="11" name="TextBox 10">
            <a:extLst>
              <a:ext uri="{FF2B5EF4-FFF2-40B4-BE49-F238E27FC236}">
                <a16:creationId xmlns:a16="http://schemas.microsoft.com/office/drawing/2014/main" id="{28696C2C-9C95-4B1E-AE28-97395A765FD4}"/>
              </a:ext>
            </a:extLst>
          </p:cNvPr>
          <p:cNvSpPr txBox="1"/>
          <p:nvPr/>
        </p:nvSpPr>
        <p:spPr>
          <a:xfrm>
            <a:off x="6461339" y="945423"/>
            <a:ext cx="1220206" cy="246221"/>
          </a:xfrm>
          <a:prstGeom prst="rect">
            <a:avLst/>
          </a:prstGeom>
          <a:noFill/>
        </p:spPr>
        <p:txBody>
          <a:bodyPr wrap="none" rtlCol="0">
            <a:spAutoFit/>
          </a:bodyPr>
          <a:lstStyle/>
          <a:p>
            <a:r>
              <a:rPr lang="en-US" sz="1000" i="1" dirty="0">
                <a:solidFill>
                  <a:schemeClr val="bg2">
                    <a:lumMod val="75000"/>
                  </a:schemeClr>
                </a:solidFill>
                <a:latin typeface="Arial" panose="020B0604020202020204" pitchFamily="34" charset="0"/>
                <a:cs typeface="Arial" panose="020B0604020202020204" pitchFamily="34" charset="0"/>
              </a:rPr>
              <a:t>Random sample 4</a:t>
            </a:r>
          </a:p>
        </p:txBody>
      </p:sp>
      <p:sp>
        <p:nvSpPr>
          <p:cNvPr id="12" name="TextBox 11">
            <a:extLst>
              <a:ext uri="{FF2B5EF4-FFF2-40B4-BE49-F238E27FC236}">
                <a16:creationId xmlns:a16="http://schemas.microsoft.com/office/drawing/2014/main" id="{AC6008FD-7C22-474E-A007-B29815F09CDC}"/>
              </a:ext>
            </a:extLst>
          </p:cNvPr>
          <p:cNvSpPr txBox="1"/>
          <p:nvPr/>
        </p:nvSpPr>
        <p:spPr>
          <a:xfrm>
            <a:off x="7780268" y="954090"/>
            <a:ext cx="1220206" cy="246221"/>
          </a:xfrm>
          <a:prstGeom prst="rect">
            <a:avLst/>
          </a:prstGeom>
          <a:noFill/>
        </p:spPr>
        <p:txBody>
          <a:bodyPr wrap="none" rtlCol="0">
            <a:spAutoFit/>
          </a:bodyPr>
          <a:lstStyle/>
          <a:p>
            <a:r>
              <a:rPr lang="en-US" sz="1000" i="1" dirty="0">
                <a:solidFill>
                  <a:schemeClr val="bg2">
                    <a:lumMod val="75000"/>
                  </a:schemeClr>
                </a:solidFill>
                <a:latin typeface="Arial" panose="020B0604020202020204" pitchFamily="34" charset="0"/>
                <a:cs typeface="Arial" panose="020B0604020202020204" pitchFamily="34" charset="0"/>
              </a:rPr>
              <a:t>Random sample n</a:t>
            </a:r>
          </a:p>
        </p:txBody>
      </p:sp>
      <p:sp>
        <p:nvSpPr>
          <p:cNvPr id="37" name="TextBox 36">
            <a:extLst>
              <a:ext uri="{FF2B5EF4-FFF2-40B4-BE49-F238E27FC236}">
                <a16:creationId xmlns:a16="http://schemas.microsoft.com/office/drawing/2014/main" id="{F8D0A3BA-9430-136B-66C5-6B4485A4E42B}"/>
              </a:ext>
            </a:extLst>
          </p:cNvPr>
          <p:cNvSpPr txBox="1"/>
          <p:nvPr/>
        </p:nvSpPr>
        <p:spPr>
          <a:xfrm>
            <a:off x="518256" y="1448021"/>
            <a:ext cx="1620957" cy="369332"/>
          </a:xfrm>
          <a:prstGeom prst="rect">
            <a:avLst/>
          </a:prstGeom>
          <a:noFill/>
        </p:spPr>
        <p:txBody>
          <a:bodyPr wrap="none" rtlCol="0">
            <a:spAutoFit/>
          </a:bodyPr>
          <a:lstStyle/>
          <a:p>
            <a:r>
              <a:rPr lang="en-US" sz="1800" b="1" u="sng" dirty="0"/>
              <a:t>B</a:t>
            </a:r>
            <a:r>
              <a:rPr lang="en-US" sz="1800" dirty="0"/>
              <a:t>ootstrapping</a:t>
            </a:r>
          </a:p>
        </p:txBody>
      </p:sp>
      <p:sp>
        <p:nvSpPr>
          <p:cNvPr id="39" name="TextBox 38">
            <a:extLst>
              <a:ext uri="{FF2B5EF4-FFF2-40B4-BE49-F238E27FC236}">
                <a16:creationId xmlns:a16="http://schemas.microsoft.com/office/drawing/2014/main" id="{AB45B6F6-1BCC-5F46-39C4-97066DE49F90}"/>
              </a:ext>
            </a:extLst>
          </p:cNvPr>
          <p:cNvSpPr txBox="1"/>
          <p:nvPr/>
        </p:nvSpPr>
        <p:spPr>
          <a:xfrm>
            <a:off x="1304420" y="3663532"/>
            <a:ext cx="1467068" cy="369332"/>
          </a:xfrm>
          <a:prstGeom prst="rect">
            <a:avLst/>
          </a:prstGeom>
          <a:noFill/>
        </p:spPr>
        <p:txBody>
          <a:bodyPr wrap="none" rtlCol="0">
            <a:spAutoFit/>
          </a:bodyPr>
          <a:lstStyle/>
          <a:p>
            <a:r>
              <a:rPr lang="en-US" sz="1800" b="1" u="sng" dirty="0"/>
              <a:t>Agg</a:t>
            </a:r>
            <a:r>
              <a:rPr lang="en-US" sz="1800" dirty="0"/>
              <a:t>regating</a:t>
            </a:r>
          </a:p>
        </p:txBody>
      </p:sp>
      <p:sp>
        <p:nvSpPr>
          <p:cNvPr id="41" name="TextBox 40">
            <a:extLst>
              <a:ext uri="{FF2B5EF4-FFF2-40B4-BE49-F238E27FC236}">
                <a16:creationId xmlns:a16="http://schemas.microsoft.com/office/drawing/2014/main" id="{234A11D2-90A6-1BDB-ECE2-F49C96FCB031}"/>
              </a:ext>
            </a:extLst>
          </p:cNvPr>
          <p:cNvSpPr txBox="1"/>
          <p:nvPr/>
        </p:nvSpPr>
        <p:spPr>
          <a:xfrm>
            <a:off x="716421" y="4582597"/>
            <a:ext cx="1069524" cy="369332"/>
          </a:xfrm>
          <a:prstGeom prst="rect">
            <a:avLst/>
          </a:prstGeom>
          <a:noFill/>
        </p:spPr>
        <p:txBody>
          <a:bodyPr wrap="none" rtlCol="0">
            <a:spAutoFit/>
          </a:bodyPr>
          <a:lstStyle/>
          <a:p>
            <a:r>
              <a:rPr lang="en-US" sz="1800" b="1" u="sng" dirty="0"/>
              <a:t>Bagg</a:t>
            </a:r>
            <a:r>
              <a:rPr lang="en-US" sz="1800" dirty="0"/>
              <a:t>ing</a:t>
            </a:r>
          </a:p>
        </p:txBody>
      </p:sp>
      <p:cxnSp>
        <p:nvCxnSpPr>
          <p:cNvPr id="44" name="Straight Arrow Connector 43">
            <a:extLst>
              <a:ext uri="{FF2B5EF4-FFF2-40B4-BE49-F238E27FC236}">
                <a16:creationId xmlns:a16="http://schemas.microsoft.com/office/drawing/2014/main" id="{1F169311-5938-E71D-E32C-B3DC17561CE8}"/>
              </a:ext>
            </a:extLst>
          </p:cNvPr>
          <p:cNvCxnSpPr>
            <a:cxnSpLocks/>
          </p:cNvCxnSpPr>
          <p:nvPr/>
        </p:nvCxnSpPr>
        <p:spPr>
          <a:xfrm>
            <a:off x="671513" y="1866955"/>
            <a:ext cx="189119" cy="2715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1414489-24BC-B52C-2639-F2AB12493532}"/>
              </a:ext>
            </a:extLst>
          </p:cNvPr>
          <p:cNvCxnSpPr>
            <a:cxnSpLocks/>
            <a:endCxn id="41" idx="0"/>
          </p:cNvCxnSpPr>
          <p:nvPr/>
        </p:nvCxnSpPr>
        <p:spPr>
          <a:xfrm flipH="1">
            <a:off x="1251183" y="4032864"/>
            <a:ext cx="241051" cy="549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ADB81AE-3BFF-DF94-0C18-C85E9D853662}"/>
              </a:ext>
            </a:extLst>
          </p:cNvPr>
          <p:cNvSpPr txBox="1"/>
          <p:nvPr/>
        </p:nvSpPr>
        <p:spPr>
          <a:xfrm>
            <a:off x="7386645" y="1395088"/>
            <a:ext cx="415498" cy="369332"/>
          </a:xfrm>
          <a:prstGeom prst="rect">
            <a:avLst/>
          </a:prstGeom>
          <a:noFill/>
        </p:spPr>
        <p:txBody>
          <a:bodyPr wrap="none" rtlCol="0">
            <a:spAutoFit/>
          </a:bodyPr>
          <a:lstStyle/>
          <a:p>
            <a:r>
              <a:rPr lang="en-US" sz="1800" b="1" dirty="0"/>
              <a:t>…</a:t>
            </a:r>
          </a:p>
        </p:txBody>
      </p:sp>
    </p:spTree>
    <p:extLst>
      <p:ext uri="{BB962C8B-B14F-4D97-AF65-F5344CB8AC3E}">
        <p14:creationId xmlns:p14="http://schemas.microsoft.com/office/powerpoint/2010/main" val="256016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97D6-282E-48AB-9295-3F7F8200F88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9F99530-9190-4CE2-9D0D-803EBCFF0209}"/>
              </a:ext>
            </a:extLst>
          </p:cNvPr>
          <p:cNvSpPr>
            <a:spLocks noGrp="1"/>
          </p:cNvSpPr>
          <p:nvPr>
            <p:ph idx="1"/>
          </p:nvPr>
        </p:nvSpPr>
        <p:spPr/>
        <p:txBody>
          <a:bodyPr>
            <a:normAutofit/>
          </a:bodyPr>
          <a:lstStyle/>
          <a:p>
            <a:r>
              <a:rPr lang="en-US" sz="2000" dirty="0"/>
              <a:t>Review of Bias and Variance and how to address this using ensemble techniques: Bagging and Boosting</a:t>
            </a:r>
          </a:p>
          <a:p>
            <a:r>
              <a:rPr lang="en-US" sz="2000" dirty="0"/>
              <a:t>Review Bagging and Boosting Techniques for </a:t>
            </a:r>
            <a:r>
              <a:rPr lang="en-US" sz="2000" dirty="0" err="1"/>
              <a:t>Dtrees</a:t>
            </a:r>
            <a:endParaRPr lang="en-US" sz="2000" dirty="0"/>
          </a:p>
          <a:p>
            <a:pPr lvl="1"/>
            <a:r>
              <a:rPr lang="en-US" sz="1700" dirty="0"/>
              <a:t>Random Forests</a:t>
            </a:r>
          </a:p>
          <a:p>
            <a:pPr lvl="1"/>
            <a:r>
              <a:rPr lang="en-US" sz="1700" dirty="0"/>
              <a:t>Gradient Boosted Trees</a:t>
            </a:r>
          </a:p>
          <a:p>
            <a:pPr lvl="1"/>
            <a:r>
              <a:rPr lang="en-US" sz="1700" dirty="0" err="1"/>
              <a:t>XGBoost</a:t>
            </a:r>
            <a:endParaRPr lang="en-US" sz="1700" dirty="0"/>
          </a:p>
          <a:p>
            <a:endParaRPr lang="en-US" sz="2000" dirty="0"/>
          </a:p>
          <a:p>
            <a:endParaRPr lang="en-US" sz="2000" dirty="0"/>
          </a:p>
        </p:txBody>
      </p:sp>
      <p:sp>
        <p:nvSpPr>
          <p:cNvPr id="4" name="Slide Number Placeholder 3">
            <a:extLst>
              <a:ext uri="{FF2B5EF4-FFF2-40B4-BE49-F238E27FC236}">
                <a16:creationId xmlns:a16="http://schemas.microsoft.com/office/drawing/2014/main" id="{3DB882F5-E6C5-4F28-A044-1312413FCCE2}"/>
              </a:ext>
            </a:extLst>
          </p:cNvPr>
          <p:cNvSpPr>
            <a:spLocks noGrp="1"/>
          </p:cNvSpPr>
          <p:nvPr>
            <p:ph type="sldNum" sz="quarter" idx="12"/>
          </p:nvPr>
        </p:nvSpPr>
        <p:spPr/>
        <p:txBody>
          <a:bodyPr/>
          <a:lstStyle/>
          <a:p>
            <a:fld id="{179A9A4E-4C82-4D44-9372-C31BB3818094}" type="slidenum">
              <a:rPr lang="en-US" smtClean="0"/>
              <a:pPr/>
              <a:t>2</a:t>
            </a:fld>
            <a:endParaRPr lang="en-US" dirty="0"/>
          </a:p>
        </p:txBody>
      </p:sp>
    </p:spTree>
    <p:extLst>
      <p:ext uri="{BB962C8B-B14F-4D97-AF65-F5344CB8AC3E}">
        <p14:creationId xmlns:p14="http://schemas.microsoft.com/office/powerpoint/2010/main" val="1857805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D09-E50C-B51E-A483-E55740F1BD82}"/>
              </a:ext>
            </a:extLst>
          </p:cNvPr>
          <p:cNvSpPr>
            <a:spLocks noGrp="1"/>
          </p:cNvSpPr>
          <p:nvPr>
            <p:ph type="title"/>
          </p:nvPr>
        </p:nvSpPr>
        <p:spPr>
          <a:xfrm>
            <a:off x="452264" y="-26498"/>
            <a:ext cx="7886700" cy="994172"/>
          </a:xfrm>
        </p:spPr>
        <p:txBody>
          <a:bodyPr/>
          <a:lstStyle/>
          <a:p>
            <a:r>
              <a:rPr lang="en-US" dirty="0"/>
              <a:t>Generalized Boosting Approach to </a:t>
            </a:r>
            <a:r>
              <a:rPr lang="en-US" dirty="0" err="1"/>
              <a:t>DTrees</a:t>
            </a:r>
            <a:endParaRPr lang="en-US" dirty="0"/>
          </a:p>
        </p:txBody>
      </p:sp>
      <p:grpSp>
        <p:nvGrpSpPr>
          <p:cNvPr id="1217" name="Group 1216">
            <a:extLst>
              <a:ext uri="{FF2B5EF4-FFF2-40B4-BE49-F238E27FC236}">
                <a16:creationId xmlns:a16="http://schemas.microsoft.com/office/drawing/2014/main" id="{1A499F37-B36A-26EB-3EBA-B1F2F503D09D}"/>
              </a:ext>
            </a:extLst>
          </p:cNvPr>
          <p:cNvGrpSpPr/>
          <p:nvPr/>
        </p:nvGrpSpPr>
        <p:grpSpPr>
          <a:xfrm>
            <a:off x="1247008" y="1037294"/>
            <a:ext cx="1674081" cy="775855"/>
            <a:chOff x="1379824" y="1288812"/>
            <a:chExt cx="1674081" cy="775855"/>
          </a:xfrm>
        </p:grpSpPr>
        <p:sp>
          <p:nvSpPr>
            <p:cNvPr id="1106" name="Rectangle 1105">
              <a:extLst>
                <a:ext uri="{FF2B5EF4-FFF2-40B4-BE49-F238E27FC236}">
                  <a16:creationId xmlns:a16="http://schemas.microsoft.com/office/drawing/2014/main" id="{E5C2A369-D2F3-613A-4278-F347CC8821F8}"/>
                </a:ext>
              </a:extLst>
            </p:cNvPr>
            <p:cNvSpPr/>
            <p:nvPr/>
          </p:nvSpPr>
          <p:spPr>
            <a:xfrm>
              <a:off x="1379824" y="1288812"/>
              <a:ext cx="852874" cy="775855"/>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30AFC04-327B-4D71-7DBA-C86DB7748F39}"/>
                </a:ext>
              </a:extLst>
            </p:cNvPr>
            <p:cNvGrpSpPr/>
            <p:nvPr/>
          </p:nvGrpSpPr>
          <p:grpSpPr>
            <a:xfrm>
              <a:off x="1578176" y="1359679"/>
              <a:ext cx="576148" cy="585843"/>
              <a:chOff x="815761" y="1214735"/>
              <a:chExt cx="1219200" cy="1239716"/>
            </a:xfrm>
            <a:solidFill>
              <a:srgbClr val="C00000"/>
            </a:solidFill>
          </p:grpSpPr>
          <p:sp>
            <p:nvSpPr>
              <p:cNvPr id="15" name="Oval 14">
                <a:extLst>
                  <a:ext uri="{FF2B5EF4-FFF2-40B4-BE49-F238E27FC236}">
                    <a16:creationId xmlns:a16="http://schemas.microsoft.com/office/drawing/2014/main" id="{B495738B-4CC2-AF8A-6AFD-F534762974A7}"/>
                  </a:ext>
                </a:extLst>
              </p:cNvPr>
              <p:cNvSpPr/>
              <p:nvPr/>
            </p:nvSpPr>
            <p:spPr bwMode="auto">
              <a:xfrm>
                <a:off x="1120561" y="1214735"/>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Oval 15">
                <a:extLst>
                  <a:ext uri="{FF2B5EF4-FFF2-40B4-BE49-F238E27FC236}">
                    <a16:creationId xmlns:a16="http://schemas.microsoft.com/office/drawing/2014/main" id="{AABBD641-48BF-6AE7-BDB0-1494F86FFEB4}"/>
                  </a:ext>
                </a:extLst>
              </p:cNvPr>
              <p:cNvSpPr/>
              <p:nvPr/>
            </p:nvSpPr>
            <p:spPr bwMode="auto">
              <a:xfrm>
                <a:off x="8157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a:extLst>
                  <a:ext uri="{FF2B5EF4-FFF2-40B4-BE49-F238E27FC236}">
                    <a16:creationId xmlns:a16="http://schemas.microsoft.com/office/drawing/2014/main" id="{158B73C2-480C-2977-9705-FE90A60E0AEF}"/>
                  </a:ext>
                </a:extLst>
              </p:cNvPr>
              <p:cNvSpPr/>
              <p:nvPr/>
            </p:nvSpPr>
            <p:spPr bwMode="auto">
              <a:xfrm>
                <a:off x="14253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8" name="Straight Arrow Connector 17">
                <a:extLst>
                  <a:ext uri="{FF2B5EF4-FFF2-40B4-BE49-F238E27FC236}">
                    <a16:creationId xmlns:a16="http://schemas.microsoft.com/office/drawing/2014/main" id="{4D78E837-0124-6D2E-F588-BD0BEA7D6125}"/>
                  </a:ext>
                </a:extLst>
              </p:cNvPr>
              <p:cNvCxnSpPr>
                <a:stCxn id="15" idx="3"/>
                <a:endCxn id="16" idx="0"/>
              </p:cNvCxnSpPr>
              <p:nvPr/>
            </p:nvCxnSpPr>
            <p:spPr bwMode="auto">
              <a:xfrm flipH="1">
                <a:off x="968161"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9" name="Straight Arrow Connector 18">
                <a:extLst>
                  <a:ext uri="{FF2B5EF4-FFF2-40B4-BE49-F238E27FC236}">
                    <a16:creationId xmlns:a16="http://schemas.microsoft.com/office/drawing/2014/main" id="{2592E953-269A-113E-1818-79B08B30C7D6}"/>
                  </a:ext>
                </a:extLst>
              </p:cNvPr>
              <p:cNvCxnSpPr>
                <a:cxnSpLocks/>
                <a:stCxn id="15" idx="5"/>
                <a:endCxn id="17" idx="0"/>
              </p:cNvCxnSpPr>
              <p:nvPr/>
            </p:nvCxnSpPr>
            <p:spPr bwMode="auto">
              <a:xfrm>
                <a:off x="1380724"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sp>
            <p:nvSpPr>
              <p:cNvPr id="20" name="Oval 19">
                <a:extLst>
                  <a:ext uri="{FF2B5EF4-FFF2-40B4-BE49-F238E27FC236}">
                    <a16:creationId xmlns:a16="http://schemas.microsoft.com/office/drawing/2014/main" id="{30124D55-CB87-3665-4F2E-8FE4393D55DB}"/>
                  </a:ext>
                </a:extLst>
              </p:cNvPr>
              <p:cNvSpPr/>
              <p:nvPr/>
            </p:nvSpPr>
            <p:spPr bwMode="auto">
              <a:xfrm>
                <a:off x="11205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a:extLst>
                  <a:ext uri="{FF2B5EF4-FFF2-40B4-BE49-F238E27FC236}">
                    <a16:creationId xmlns:a16="http://schemas.microsoft.com/office/drawing/2014/main" id="{3148FFFE-2887-97D6-5873-A3C56CDD2BCE}"/>
                  </a:ext>
                </a:extLst>
              </p:cNvPr>
              <p:cNvSpPr/>
              <p:nvPr/>
            </p:nvSpPr>
            <p:spPr bwMode="auto">
              <a:xfrm>
                <a:off x="17301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22" name="Straight Arrow Connector 21">
                <a:extLst>
                  <a:ext uri="{FF2B5EF4-FFF2-40B4-BE49-F238E27FC236}">
                    <a16:creationId xmlns:a16="http://schemas.microsoft.com/office/drawing/2014/main" id="{BCB80F41-9016-22DA-9BF1-B7F8FFC96F3F}"/>
                  </a:ext>
                </a:extLst>
              </p:cNvPr>
              <p:cNvCxnSpPr>
                <a:cxnSpLocks/>
                <a:endCxn id="20" idx="0"/>
              </p:cNvCxnSpPr>
              <p:nvPr/>
            </p:nvCxnSpPr>
            <p:spPr bwMode="auto">
              <a:xfrm flipH="1">
                <a:off x="1272961"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23" name="Straight Arrow Connector 22">
                <a:extLst>
                  <a:ext uri="{FF2B5EF4-FFF2-40B4-BE49-F238E27FC236}">
                    <a16:creationId xmlns:a16="http://schemas.microsoft.com/office/drawing/2014/main" id="{229179D9-1D6E-057C-28BB-82EBA403D7B4}"/>
                  </a:ext>
                </a:extLst>
              </p:cNvPr>
              <p:cNvCxnSpPr>
                <a:cxnSpLocks/>
                <a:endCxn id="21" idx="0"/>
              </p:cNvCxnSpPr>
              <p:nvPr/>
            </p:nvCxnSpPr>
            <p:spPr bwMode="auto">
              <a:xfrm>
                <a:off x="1685524"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grpSp>
        <p:grpSp>
          <p:nvGrpSpPr>
            <p:cNvPr id="33" name="Group 32">
              <a:extLst>
                <a:ext uri="{FF2B5EF4-FFF2-40B4-BE49-F238E27FC236}">
                  <a16:creationId xmlns:a16="http://schemas.microsoft.com/office/drawing/2014/main" id="{88718F79-29FD-6E7A-3AD5-9D7BB845FE0B}"/>
                </a:ext>
              </a:extLst>
            </p:cNvPr>
            <p:cNvGrpSpPr/>
            <p:nvPr/>
          </p:nvGrpSpPr>
          <p:grpSpPr>
            <a:xfrm>
              <a:off x="2479558" y="1376203"/>
              <a:ext cx="574347" cy="584258"/>
              <a:chOff x="2515217" y="1206570"/>
              <a:chExt cx="1218686" cy="1239716"/>
            </a:xfrm>
            <a:solidFill>
              <a:srgbClr val="0070C0"/>
            </a:solidFill>
          </p:grpSpPr>
          <p:sp>
            <p:nvSpPr>
              <p:cNvPr id="24" name="Oval 23">
                <a:extLst>
                  <a:ext uri="{FF2B5EF4-FFF2-40B4-BE49-F238E27FC236}">
                    <a16:creationId xmlns:a16="http://schemas.microsoft.com/office/drawing/2014/main" id="{03D2E77D-0E35-EF8F-1BD0-BAAC959A971F}"/>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Oval 24">
                <a:extLst>
                  <a:ext uri="{FF2B5EF4-FFF2-40B4-BE49-F238E27FC236}">
                    <a16:creationId xmlns:a16="http://schemas.microsoft.com/office/drawing/2014/main" id="{7E05647D-D460-D05C-5F28-2013B3EE8576}"/>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Oval 25">
                <a:extLst>
                  <a:ext uri="{FF2B5EF4-FFF2-40B4-BE49-F238E27FC236}">
                    <a16:creationId xmlns:a16="http://schemas.microsoft.com/office/drawing/2014/main" id="{20E0E4AC-5DF2-E3F9-AC12-78F82264C1F4}"/>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27" name="Straight Arrow Connector 26">
                <a:extLst>
                  <a:ext uri="{FF2B5EF4-FFF2-40B4-BE49-F238E27FC236}">
                    <a16:creationId xmlns:a16="http://schemas.microsoft.com/office/drawing/2014/main" id="{F3828B8D-E2A7-B534-55DB-058F4C5C5807}"/>
                  </a:ext>
                </a:extLst>
              </p:cNvPr>
              <p:cNvCxnSpPr>
                <a:cxnSpLocks/>
                <a:stCxn id="24" idx="3"/>
                <a:endCxn id="25"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28" name="Straight Arrow Connector 27">
                <a:extLst>
                  <a:ext uri="{FF2B5EF4-FFF2-40B4-BE49-F238E27FC236}">
                    <a16:creationId xmlns:a16="http://schemas.microsoft.com/office/drawing/2014/main" id="{214B4AB7-44F8-37EF-8B20-2D6111ED6F75}"/>
                  </a:ext>
                </a:extLst>
              </p:cNvPr>
              <p:cNvCxnSpPr>
                <a:cxnSpLocks/>
                <a:stCxn id="24" idx="5"/>
                <a:endCxn id="26"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29" name="Oval 28">
                <a:extLst>
                  <a:ext uri="{FF2B5EF4-FFF2-40B4-BE49-F238E27FC236}">
                    <a16:creationId xmlns:a16="http://schemas.microsoft.com/office/drawing/2014/main" id="{1D89B2DC-BEA7-A6C7-583E-9B6A54C260A0}"/>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Oval 29">
                <a:extLst>
                  <a:ext uri="{FF2B5EF4-FFF2-40B4-BE49-F238E27FC236}">
                    <a16:creationId xmlns:a16="http://schemas.microsoft.com/office/drawing/2014/main" id="{7506348E-135E-7E34-7ED5-74349AB1A4C2}"/>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31" name="Straight Arrow Connector 30">
                <a:extLst>
                  <a:ext uri="{FF2B5EF4-FFF2-40B4-BE49-F238E27FC236}">
                    <a16:creationId xmlns:a16="http://schemas.microsoft.com/office/drawing/2014/main" id="{B31EC37A-3694-39E6-8272-2356758EA5F1}"/>
                  </a:ext>
                </a:extLst>
              </p:cNvPr>
              <p:cNvCxnSpPr>
                <a:cxnSpLocks/>
                <a:endCxn id="29"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32" name="Straight Arrow Connector 31">
                <a:extLst>
                  <a:ext uri="{FF2B5EF4-FFF2-40B4-BE49-F238E27FC236}">
                    <a16:creationId xmlns:a16="http://schemas.microsoft.com/office/drawing/2014/main" id="{F0FEF252-DD13-F851-B3D1-1864FB9AE4E7}"/>
                  </a:ext>
                </a:extLst>
              </p:cNvPr>
              <p:cNvCxnSpPr>
                <a:cxnSpLocks/>
                <a:endCxn id="30"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sp>
          <p:nvSpPr>
            <p:cNvPr id="35" name="TextBox 34">
              <a:extLst>
                <a:ext uri="{FF2B5EF4-FFF2-40B4-BE49-F238E27FC236}">
                  <a16:creationId xmlns:a16="http://schemas.microsoft.com/office/drawing/2014/main" id="{A8DD67DC-C475-4D9F-C99C-486E509CD2A3}"/>
                </a:ext>
              </a:extLst>
            </p:cNvPr>
            <p:cNvSpPr txBox="1"/>
            <p:nvPr/>
          </p:nvSpPr>
          <p:spPr>
            <a:xfrm>
              <a:off x="2199811" y="1446455"/>
              <a:ext cx="364202" cy="461665"/>
            </a:xfrm>
            <a:prstGeom prst="rect">
              <a:avLst/>
            </a:prstGeom>
            <a:noFill/>
          </p:spPr>
          <p:txBody>
            <a:bodyPr wrap="none" rtlCol="0">
              <a:spAutoFit/>
            </a:bodyPr>
            <a:lstStyle/>
            <a:p>
              <a:r>
                <a:rPr lang="en-US" sz="2400" dirty="0"/>
                <a:t>+</a:t>
              </a:r>
            </a:p>
          </p:txBody>
        </p:sp>
      </p:grpSp>
      <p:grpSp>
        <p:nvGrpSpPr>
          <p:cNvPr id="1220" name="Group 1219">
            <a:extLst>
              <a:ext uri="{FF2B5EF4-FFF2-40B4-BE49-F238E27FC236}">
                <a16:creationId xmlns:a16="http://schemas.microsoft.com/office/drawing/2014/main" id="{20577C28-6BF9-ACDF-AEB3-94C4668E5C04}"/>
              </a:ext>
            </a:extLst>
          </p:cNvPr>
          <p:cNvGrpSpPr/>
          <p:nvPr/>
        </p:nvGrpSpPr>
        <p:grpSpPr>
          <a:xfrm>
            <a:off x="5663660" y="3554868"/>
            <a:ext cx="852874" cy="775855"/>
            <a:chOff x="2446243" y="3863095"/>
            <a:chExt cx="852874" cy="775855"/>
          </a:xfrm>
        </p:grpSpPr>
        <p:grpSp>
          <p:nvGrpSpPr>
            <p:cNvPr id="1151" name="Group 1150">
              <a:extLst>
                <a:ext uri="{FF2B5EF4-FFF2-40B4-BE49-F238E27FC236}">
                  <a16:creationId xmlns:a16="http://schemas.microsoft.com/office/drawing/2014/main" id="{B46A4745-D15C-7DED-EA45-0A23A3E0FC47}"/>
                </a:ext>
              </a:extLst>
            </p:cNvPr>
            <p:cNvGrpSpPr/>
            <p:nvPr/>
          </p:nvGrpSpPr>
          <p:grpSpPr>
            <a:xfrm>
              <a:off x="2534533" y="4270804"/>
              <a:ext cx="301621" cy="306826"/>
              <a:chOff x="2515217" y="1206570"/>
              <a:chExt cx="1218686" cy="1239716"/>
            </a:xfrm>
            <a:solidFill>
              <a:srgbClr val="FFC000"/>
            </a:solidFill>
          </p:grpSpPr>
          <p:sp>
            <p:nvSpPr>
              <p:cNvPr id="1152" name="Oval 1151">
                <a:extLst>
                  <a:ext uri="{FF2B5EF4-FFF2-40B4-BE49-F238E27FC236}">
                    <a16:creationId xmlns:a16="http://schemas.microsoft.com/office/drawing/2014/main" id="{6C1463B1-1AB1-14C2-64DA-B9EC8AF79DD2}"/>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53" name="Oval 1152">
                <a:extLst>
                  <a:ext uri="{FF2B5EF4-FFF2-40B4-BE49-F238E27FC236}">
                    <a16:creationId xmlns:a16="http://schemas.microsoft.com/office/drawing/2014/main" id="{D3CC9C0C-D409-271E-0C8D-8A8FB37B328B}"/>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54" name="Oval 1153">
                <a:extLst>
                  <a:ext uri="{FF2B5EF4-FFF2-40B4-BE49-F238E27FC236}">
                    <a16:creationId xmlns:a16="http://schemas.microsoft.com/office/drawing/2014/main" id="{4663C8B3-002E-77E5-54E4-56A65BDADE7B}"/>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55" name="Straight Arrow Connector 1154">
                <a:extLst>
                  <a:ext uri="{FF2B5EF4-FFF2-40B4-BE49-F238E27FC236}">
                    <a16:creationId xmlns:a16="http://schemas.microsoft.com/office/drawing/2014/main" id="{4729F176-6B42-972D-093E-6C8B2D64A273}"/>
                  </a:ext>
                </a:extLst>
              </p:cNvPr>
              <p:cNvCxnSpPr>
                <a:cxnSpLocks/>
                <a:stCxn id="1152" idx="3"/>
                <a:endCxn id="1153"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56" name="Straight Arrow Connector 1155">
                <a:extLst>
                  <a:ext uri="{FF2B5EF4-FFF2-40B4-BE49-F238E27FC236}">
                    <a16:creationId xmlns:a16="http://schemas.microsoft.com/office/drawing/2014/main" id="{ACAAAD28-911F-465B-EEBE-265E9866DF7E}"/>
                  </a:ext>
                </a:extLst>
              </p:cNvPr>
              <p:cNvCxnSpPr>
                <a:cxnSpLocks/>
                <a:stCxn id="1152" idx="5"/>
                <a:endCxn id="1154"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157" name="Oval 1156">
                <a:extLst>
                  <a:ext uri="{FF2B5EF4-FFF2-40B4-BE49-F238E27FC236}">
                    <a16:creationId xmlns:a16="http://schemas.microsoft.com/office/drawing/2014/main" id="{E8C576DF-3D3F-74CE-56A1-FFA0F562D9A9}"/>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58" name="Oval 1157">
                <a:extLst>
                  <a:ext uri="{FF2B5EF4-FFF2-40B4-BE49-F238E27FC236}">
                    <a16:creationId xmlns:a16="http://schemas.microsoft.com/office/drawing/2014/main" id="{6F1FFE25-456E-7D7D-1905-FE89288ACFDD}"/>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59" name="Straight Arrow Connector 1158">
                <a:extLst>
                  <a:ext uri="{FF2B5EF4-FFF2-40B4-BE49-F238E27FC236}">
                    <a16:creationId xmlns:a16="http://schemas.microsoft.com/office/drawing/2014/main" id="{AC1D9EDB-0A88-BA29-BB1C-F595DEA8AE9F}"/>
                  </a:ext>
                </a:extLst>
              </p:cNvPr>
              <p:cNvCxnSpPr>
                <a:cxnSpLocks/>
                <a:endCxn id="1157"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60" name="Straight Arrow Connector 1159">
                <a:extLst>
                  <a:ext uri="{FF2B5EF4-FFF2-40B4-BE49-F238E27FC236}">
                    <a16:creationId xmlns:a16="http://schemas.microsoft.com/office/drawing/2014/main" id="{8F951A4F-5980-A758-28C1-2B3C864ACBDD}"/>
                  </a:ext>
                </a:extLst>
              </p:cNvPr>
              <p:cNvCxnSpPr>
                <a:cxnSpLocks/>
                <a:endCxn id="1158"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grpSp>
          <p:nvGrpSpPr>
            <p:cNvPr id="1161" name="Group 1160">
              <a:extLst>
                <a:ext uri="{FF2B5EF4-FFF2-40B4-BE49-F238E27FC236}">
                  <a16:creationId xmlns:a16="http://schemas.microsoft.com/office/drawing/2014/main" id="{36F5EF19-FF84-05EA-BDFC-10744251DABF}"/>
                </a:ext>
              </a:extLst>
            </p:cNvPr>
            <p:cNvGrpSpPr/>
            <p:nvPr/>
          </p:nvGrpSpPr>
          <p:grpSpPr>
            <a:xfrm>
              <a:off x="2553351" y="3894040"/>
              <a:ext cx="289582" cy="294455"/>
              <a:chOff x="815761" y="1214735"/>
              <a:chExt cx="1219200" cy="1239716"/>
            </a:xfrm>
            <a:solidFill>
              <a:srgbClr val="C00000"/>
            </a:solidFill>
          </p:grpSpPr>
          <p:sp>
            <p:nvSpPr>
              <p:cNvPr id="1162" name="Oval 1161">
                <a:extLst>
                  <a:ext uri="{FF2B5EF4-FFF2-40B4-BE49-F238E27FC236}">
                    <a16:creationId xmlns:a16="http://schemas.microsoft.com/office/drawing/2014/main" id="{F7490AE6-8297-81DF-514F-F5F680119B66}"/>
                  </a:ext>
                </a:extLst>
              </p:cNvPr>
              <p:cNvSpPr/>
              <p:nvPr/>
            </p:nvSpPr>
            <p:spPr bwMode="auto">
              <a:xfrm>
                <a:off x="1120561" y="1214735"/>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63" name="Oval 1162">
                <a:extLst>
                  <a:ext uri="{FF2B5EF4-FFF2-40B4-BE49-F238E27FC236}">
                    <a16:creationId xmlns:a16="http://schemas.microsoft.com/office/drawing/2014/main" id="{96E9728B-63E7-D6AF-AE4E-8C44263F71E4}"/>
                  </a:ext>
                </a:extLst>
              </p:cNvPr>
              <p:cNvSpPr/>
              <p:nvPr/>
            </p:nvSpPr>
            <p:spPr bwMode="auto">
              <a:xfrm>
                <a:off x="8157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64" name="Oval 1163">
                <a:extLst>
                  <a:ext uri="{FF2B5EF4-FFF2-40B4-BE49-F238E27FC236}">
                    <a16:creationId xmlns:a16="http://schemas.microsoft.com/office/drawing/2014/main" id="{76AA4B1D-8E38-C594-EC9C-A7C57A82AE52}"/>
                  </a:ext>
                </a:extLst>
              </p:cNvPr>
              <p:cNvSpPr/>
              <p:nvPr/>
            </p:nvSpPr>
            <p:spPr bwMode="auto">
              <a:xfrm>
                <a:off x="14253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cxnSp>
            <p:nvCxnSpPr>
              <p:cNvPr id="1165" name="Straight Arrow Connector 1164">
                <a:extLst>
                  <a:ext uri="{FF2B5EF4-FFF2-40B4-BE49-F238E27FC236}">
                    <a16:creationId xmlns:a16="http://schemas.microsoft.com/office/drawing/2014/main" id="{197240B4-FD5B-A0AB-7B22-4C270B0BD229}"/>
                  </a:ext>
                </a:extLst>
              </p:cNvPr>
              <p:cNvCxnSpPr>
                <a:stCxn id="1162" idx="3"/>
                <a:endCxn id="1163" idx="0"/>
              </p:cNvCxnSpPr>
              <p:nvPr/>
            </p:nvCxnSpPr>
            <p:spPr bwMode="auto">
              <a:xfrm flipH="1">
                <a:off x="968161"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66" name="Straight Arrow Connector 1165">
                <a:extLst>
                  <a:ext uri="{FF2B5EF4-FFF2-40B4-BE49-F238E27FC236}">
                    <a16:creationId xmlns:a16="http://schemas.microsoft.com/office/drawing/2014/main" id="{DCB3A480-052D-0EB3-87E8-051CBA3AFD06}"/>
                  </a:ext>
                </a:extLst>
              </p:cNvPr>
              <p:cNvCxnSpPr>
                <a:cxnSpLocks/>
                <a:stCxn id="1162" idx="5"/>
                <a:endCxn id="1164" idx="0"/>
              </p:cNvCxnSpPr>
              <p:nvPr/>
            </p:nvCxnSpPr>
            <p:spPr bwMode="auto">
              <a:xfrm>
                <a:off x="1380724"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sp>
            <p:nvSpPr>
              <p:cNvPr id="1167" name="Oval 1166">
                <a:extLst>
                  <a:ext uri="{FF2B5EF4-FFF2-40B4-BE49-F238E27FC236}">
                    <a16:creationId xmlns:a16="http://schemas.microsoft.com/office/drawing/2014/main" id="{2B1C2255-B646-945B-FF8E-40C1A3C7AA12}"/>
                  </a:ext>
                </a:extLst>
              </p:cNvPr>
              <p:cNvSpPr/>
              <p:nvPr/>
            </p:nvSpPr>
            <p:spPr bwMode="auto">
              <a:xfrm>
                <a:off x="11205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68" name="Oval 1167">
                <a:extLst>
                  <a:ext uri="{FF2B5EF4-FFF2-40B4-BE49-F238E27FC236}">
                    <a16:creationId xmlns:a16="http://schemas.microsoft.com/office/drawing/2014/main" id="{09B61FD9-3361-EC87-4FDD-53B0A276BDD0}"/>
                  </a:ext>
                </a:extLst>
              </p:cNvPr>
              <p:cNvSpPr/>
              <p:nvPr/>
            </p:nvSpPr>
            <p:spPr bwMode="auto">
              <a:xfrm>
                <a:off x="17301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cxnSp>
            <p:nvCxnSpPr>
              <p:cNvPr id="1169" name="Straight Arrow Connector 1168">
                <a:extLst>
                  <a:ext uri="{FF2B5EF4-FFF2-40B4-BE49-F238E27FC236}">
                    <a16:creationId xmlns:a16="http://schemas.microsoft.com/office/drawing/2014/main" id="{B6A901B0-43ED-152A-B446-D7945AB9DF27}"/>
                  </a:ext>
                </a:extLst>
              </p:cNvPr>
              <p:cNvCxnSpPr>
                <a:cxnSpLocks/>
                <a:endCxn id="1167" idx="0"/>
              </p:cNvCxnSpPr>
              <p:nvPr/>
            </p:nvCxnSpPr>
            <p:spPr bwMode="auto">
              <a:xfrm flipH="1">
                <a:off x="1272961"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70" name="Straight Arrow Connector 1169">
                <a:extLst>
                  <a:ext uri="{FF2B5EF4-FFF2-40B4-BE49-F238E27FC236}">
                    <a16:creationId xmlns:a16="http://schemas.microsoft.com/office/drawing/2014/main" id="{F4B67C74-CB83-BFF3-B0D4-6F0F43BC0F0D}"/>
                  </a:ext>
                </a:extLst>
              </p:cNvPr>
              <p:cNvCxnSpPr>
                <a:cxnSpLocks/>
                <a:endCxn id="1168" idx="0"/>
              </p:cNvCxnSpPr>
              <p:nvPr/>
            </p:nvCxnSpPr>
            <p:spPr bwMode="auto">
              <a:xfrm>
                <a:off x="1685524"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grpSp>
        <p:grpSp>
          <p:nvGrpSpPr>
            <p:cNvPr id="1171" name="Group 1170">
              <a:extLst>
                <a:ext uri="{FF2B5EF4-FFF2-40B4-BE49-F238E27FC236}">
                  <a16:creationId xmlns:a16="http://schemas.microsoft.com/office/drawing/2014/main" id="{2A264DB5-A8A3-A95F-6F0B-38A52A890146}"/>
                </a:ext>
              </a:extLst>
            </p:cNvPr>
            <p:cNvGrpSpPr/>
            <p:nvPr/>
          </p:nvGrpSpPr>
          <p:grpSpPr>
            <a:xfrm>
              <a:off x="2924132" y="3909090"/>
              <a:ext cx="291011" cy="296033"/>
              <a:chOff x="2515217" y="1206570"/>
              <a:chExt cx="1218686" cy="1239716"/>
            </a:xfrm>
            <a:solidFill>
              <a:srgbClr val="0070C0"/>
            </a:solidFill>
          </p:grpSpPr>
          <p:sp>
            <p:nvSpPr>
              <p:cNvPr id="1172" name="Oval 1171">
                <a:extLst>
                  <a:ext uri="{FF2B5EF4-FFF2-40B4-BE49-F238E27FC236}">
                    <a16:creationId xmlns:a16="http://schemas.microsoft.com/office/drawing/2014/main" id="{80A35B05-4529-37B3-5057-7858096558B9}"/>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73" name="Oval 1172">
                <a:extLst>
                  <a:ext uri="{FF2B5EF4-FFF2-40B4-BE49-F238E27FC236}">
                    <a16:creationId xmlns:a16="http://schemas.microsoft.com/office/drawing/2014/main" id="{2FAB317F-5341-FA2D-4057-ACF0CE9FADC0}"/>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74" name="Oval 1173">
                <a:extLst>
                  <a:ext uri="{FF2B5EF4-FFF2-40B4-BE49-F238E27FC236}">
                    <a16:creationId xmlns:a16="http://schemas.microsoft.com/office/drawing/2014/main" id="{EDE04D30-EA96-28F9-EA12-9388E195B39E}"/>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cxnSp>
            <p:nvCxnSpPr>
              <p:cNvPr id="1175" name="Straight Arrow Connector 1174">
                <a:extLst>
                  <a:ext uri="{FF2B5EF4-FFF2-40B4-BE49-F238E27FC236}">
                    <a16:creationId xmlns:a16="http://schemas.microsoft.com/office/drawing/2014/main" id="{7969D2CA-0A64-7EB2-325C-DB2DAE9822E8}"/>
                  </a:ext>
                </a:extLst>
              </p:cNvPr>
              <p:cNvCxnSpPr>
                <a:cxnSpLocks/>
                <a:stCxn id="1172" idx="3"/>
                <a:endCxn id="1173"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76" name="Straight Arrow Connector 1175">
                <a:extLst>
                  <a:ext uri="{FF2B5EF4-FFF2-40B4-BE49-F238E27FC236}">
                    <a16:creationId xmlns:a16="http://schemas.microsoft.com/office/drawing/2014/main" id="{6252A74A-7463-CC10-B91C-347099EA426C}"/>
                  </a:ext>
                </a:extLst>
              </p:cNvPr>
              <p:cNvCxnSpPr>
                <a:cxnSpLocks/>
                <a:stCxn id="1172" idx="5"/>
                <a:endCxn id="1174"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177" name="Oval 1176">
                <a:extLst>
                  <a:ext uri="{FF2B5EF4-FFF2-40B4-BE49-F238E27FC236}">
                    <a16:creationId xmlns:a16="http://schemas.microsoft.com/office/drawing/2014/main" id="{D800FB85-82FF-59E0-E72B-45D6F1B0DDCA}"/>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78" name="Oval 1177">
                <a:extLst>
                  <a:ext uri="{FF2B5EF4-FFF2-40B4-BE49-F238E27FC236}">
                    <a16:creationId xmlns:a16="http://schemas.microsoft.com/office/drawing/2014/main" id="{F7FCAAB0-1B62-431D-224D-EC8B3B6C441B}"/>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cxnSp>
            <p:nvCxnSpPr>
              <p:cNvPr id="1179" name="Straight Arrow Connector 1178">
                <a:extLst>
                  <a:ext uri="{FF2B5EF4-FFF2-40B4-BE49-F238E27FC236}">
                    <a16:creationId xmlns:a16="http://schemas.microsoft.com/office/drawing/2014/main" id="{FDFD56E0-5F3C-C743-D2EF-A5BB66BF0976}"/>
                  </a:ext>
                </a:extLst>
              </p:cNvPr>
              <p:cNvCxnSpPr>
                <a:cxnSpLocks/>
                <a:endCxn id="1177"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80" name="Straight Arrow Connector 1179">
                <a:extLst>
                  <a:ext uri="{FF2B5EF4-FFF2-40B4-BE49-F238E27FC236}">
                    <a16:creationId xmlns:a16="http://schemas.microsoft.com/office/drawing/2014/main" id="{3DC506F8-8230-F543-F59E-FA22027363E4}"/>
                  </a:ext>
                </a:extLst>
              </p:cNvPr>
              <p:cNvCxnSpPr>
                <a:cxnSpLocks/>
                <a:endCxn id="1178"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sp>
          <p:nvSpPr>
            <p:cNvPr id="1181" name="TextBox 1180">
              <a:extLst>
                <a:ext uri="{FF2B5EF4-FFF2-40B4-BE49-F238E27FC236}">
                  <a16:creationId xmlns:a16="http://schemas.microsoft.com/office/drawing/2014/main" id="{772B4064-C777-819E-F058-95D1381BA511}"/>
                </a:ext>
              </a:extLst>
            </p:cNvPr>
            <p:cNvSpPr txBox="1"/>
            <p:nvPr/>
          </p:nvSpPr>
          <p:spPr>
            <a:xfrm>
              <a:off x="2732165" y="4120763"/>
              <a:ext cx="241135" cy="369332"/>
            </a:xfrm>
            <a:prstGeom prst="rect">
              <a:avLst/>
            </a:prstGeom>
            <a:noFill/>
          </p:spPr>
          <p:txBody>
            <a:bodyPr wrap="square" rtlCol="0">
              <a:spAutoFit/>
            </a:bodyPr>
            <a:lstStyle/>
            <a:p>
              <a:r>
                <a:rPr lang="en-US" sz="1800" dirty="0"/>
                <a:t>+</a:t>
              </a:r>
            </a:p>
          </p:txBody>
        </p:sp>
        <p:sp>
          <p:nvSpPr>
            <p:cNvPr id="1182" name="Rectangle 1181">
              <a:extLst>
                <a:ext uri="{FF2B5EF4-FFF2-40B4-BE49-F238E27FC236}">
                  <a16:creationId xmlns:a16="http://schemas.microsoft.com/office/drawing/2014/main" id="{D687FCEF-FAF3-7D32-4913-AE1388ADD359}"/>
                </a:ext>
              </a:extLst>
            </p:cNvPr>
            <p:cNvSpPr/>
            <p:nvPr/>
          </p:nvSpPr>
          <p:spPr>
            <a:xfrm>
              <a:off x="2446243" y="3863095"/>
              <a:ext cx="852874" cy="775855"/>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3" name="Group 1182">
              <a:extLst>
                <a:ext uri="{FF2B5EF4-FFF2-40B4-BE49-F238E27FC236}">
                  <a16:creationId xmlns:a16="http://schemas.microsoft.com/office/drawing/2014/main" id="{8700B8FB-22E8-EBF7-D3ED-ADBC2A36ACC3}"/>
                </a:ext>
              </a:extLst>
            </p:cNvPr>
            <p:cNvGrpSpPr/>
            <p:nvPr/>
          </p:nvGrpSpPr>
          <p:grpSpPr>
            <a:xfrm>
              <a:off x="2922060" y="4258872"/>
              <a:ext cx="301621" cy="306826"/>
              <a:chOff x="2515217" y="1206570"/>
              <a:chExt cx="1218686" cy="1239716"/>
            </a:xfrm>
            <a:solidFill>
              <a:srgbClr val="CFC493"/>
            </a:solidFill>
          </p:grpSpPr>
          <p:sp>
            <p:nvSpPr>
              <p:cNvPr id="1184" name="Oval 1183">
                <a:extLst>
                  <a:ext uri="{FF2B5EF4-FFF2-40B4-BE49-F238E27FC236}">
                    <a16:creationId xmlns:a16="http://schemas.microsoft.com/office/drawing/2014/main" id="{1F32F3B8-179D-6F36-D607-349A4104F2EA}"/>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85" name="Oval 1184">
                <a:extLst>
                  <a:ext uri="{FF2B5EF4-FFF2-40B4-BE49-F238E27FC236}">
                    <a16:creationId xmlns:a16="http://schemas.microsoft.com/office/drawing/2014/main" id="{40913719-7CEA-B8E5-9F7F-4083EE440F68}"/>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86" name="Oval 1185">
                <a:extLst>
                  <a:ext uri="{FF2B5EF4-FFF2-40B4-BE49-F238E27FC236}">
                    <a16:creationId xmlns:a16="http://schemas.microsoft.com/office/drawing/2014/main" id="{0CA01D1A-6E18-C2C7-BF01-7A6EFBB383CB}"/>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87" name="Straight Arrow Connector 1186">
                <a:extLst>
                  <a:ext uri="{FF2B5EF4-FFF2-40B4-BE49-F238E27FC236}">
                    <a16:creationId xmlns:a16="http://schemas.microsoft.com/office/drawing/2014/main" id="{3D2681F0-F6EC-B7EF-2196-D04BBA73045C}"/>
                  </a:ext>
                </a:extLst>
              </p:cNvPr>
              <p:cNvCxnSpPr>
                <a:cxnSpLocks/>
                <a:stCxn id="1184" idx="3"/>
                <a:endCxn id="1185"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88" name="Straight Arrow Connector 1187">
                <a:extLst>
                  <a:ext uri="{FF2B5EF4-FFF2-40B4-BE49-F238E27FC236}">
                    <a16:creationId xmlns:a16="http://schemas.microsoft.com/office/drawing/2014/main" id="{B2062CE5-51C0-6912-765D-DF9FA7F46F20}"/>
                  </a:ext>
                </a:extLst>
              </p:cNvPr>
              <p:cNvCxnSpPr>
                <a:cxnSpLocks/>
                <a:stCxn id="1184" idx="5"/>
                <a:endCxn id="1186"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189" name="Oval 1188">
                <a:extLst>
                  <a:ext uri="{FF2B5EF4-FFF2-40B4-BE49-F238E27FC236}">
                    <a16:creationId xmlns:a16="http://schemas.microsoft.com/office/drawing/2014/main" id="{96FB0E2F-4DF5-BAB9-EC63-BB48F3A343BA}"/>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90" name="Oval 1189">
                <a:extLst>
                  <a:ext uri="{FF2B5EF4-FFF2-40B4-BE49-F238E27FC236}">
                    <a16:creationId xmlns:a16="http://schemas.microsoft.com/office/drawing/2014/main" id="{803FA45E-CADF-11F4-3EF1-F2DBB29C7ACB}"/>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91" name="Straight Arrow Connector 1190">
                <a:extLst>
                  <a:ext uri="{FF2B5EF4-FFF2-40B4-BE49-F238E27FC236}">
                    <a16:creationId xmlns:a16="http://schemas.microsoft.com/office/drawing/2014/main" id="{4F695106-7208-9800-7159-922461CB31E1}"/>
                  </a:ext>
                </a:extLst>
              </p:cNvPr>
              <p:cNvCxnSpPr>
                <a:cxnSpLocks/>
                <a:endCxn id="1189"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92" name="Straight Arrow Connector 1191">
                <a:extLst>
                  <a:ext uri="{FF2B5EF4-FFF2-40B4-BE49-F238E27FC236}">
                    <a16:creationId xmlns:a16="http://schemas.microsoft.com/office/drawing/2014/main" id="{B855AAE6-1ED1-86F3-96B4-3E3B6F2680D8}"/>
                  </a:ext>
                </a:extLst>
              </p:cNvPr>
              <p:cNvCxnSpPr>
                <a:cxnSpLocks/>
                <a:endCxn id="1190"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grpSp>
      <p:cxnSp>
        <p:nvCxnSpPr>
          <p:cNvPr id="1194" name="Straight Arrow Connector 1193">
            <a:extLst>
              <a:ext uri="{FF2B5EF4-FFF2-40B4-BE49-F238E27FC236}">
                <a16:creationId xmlns:a16="http://schemas.microsoft.com/office/drawing/2014/main" id="{E4D81C99-9ADE-1BFE-CE95-56D545A8A3E8}"/>
              </a:ext>
            </a:extLst>
          </p:cNvPr>
          <p:cNvCxnSpPr/>
          <p:nvPr/>
        </p:nvCxnSpPr>
        <p:spPr>
          <a:xfrm flipV="1">
            <a:off x="823913" y="1250547"/>
            <a:ext cx="0" cy="3497501"/>
          </a:xfrm>
          <a:prstGeom prst="straightConnector1">
            <a:avLst/>
          </a:prstGeom>
          <a:ln w="28575">
            <a:headEnd type="none" w="med" len="lg"/>
            <a:tailEnd type="triangle" w="sm" len="lg"/>
          </a:ln>
        </p:spPr>
        <p:style>
          <a:lnRef idx="1">
            <a:schemeClr val="accent1"/>
          </a:lnRef>
          <a:fillRef idx="0">
            <a:schemeClr val="accent1"/>
          </a:fillRef>
          <a:effectRef idx="0">
            <a:schemeClr val="accent1"/>
          </a:effectRef>
          <a:fontRef idx="minor">
            <a:schemeClr val="tx1"/>
          </a:fontRef>
        </p:style>
      </p:cxnSp>
      <p:grpSp>
        <p:nvGrpSpPr>
          <p:cNvPr id="1218" name="Group 1217">
            <a:extLst>
              <a:ext uri="{FF2B5EF4-FFF2-40B4-BE49-F238E27FC236}">
                <a16:creationId xmlns:a16="http://schemas.microsoft.com/office/drawing/2014/main" id="{65903E79-4617-58A3-5351-9A47444D1D49}"/>
              </a:ext>
            </a:extLst>
          </p:cNvPr>
          <p:cNvGrpSpPr/>
          <p:nvPr/>
        </p:nvGrpSpPr>
        <p:grpSpPr>
          <a:xfrm>
            <a:off x="2199811" y="2137525"/>
            <a:ext cx="1621808" cy="775855"/>
            <a:chOff x="1837481" y="2115027"/>
            <a:chExt cx="1621808" cy="775855"/>
          </a:xfrm>
        </p:grpSpPr>
        <p:sp>
          <p:nvSpPr>
            <p:cNvPr id="1128" name="Rectangle 1127">
              <a:extLst>
                <a:ext uri="{FF2B5EF4-FFF2-40B4-BE49-F238E27FC236}">
                  <a16:creationId xmlns:a16="http://schemas.microsoft.com/office/drawing/2014/main" id="{4C618620-37DC-5361-F4C8-A0EE151DBC51}"/>
                </a:ext>
              </a:extLst>
            </p:cNvPr>
            <p:cNvSpPr/>
            <p:nvPr/>
          </p:nvSpPr>
          <p:spPr>
            <a:xfrm>
              <a:off x="1837481" y="2115027"/>
              <a:ext cx="852874" cy="775855"/>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TextBox 1070">
              <a:extLst>
                <a:ext uri="{FF2B5EF4-FFF2-40B4-BE49-F238E27FC236}">
                  <a16:creationId xmlns:a16="http://schemas.microsoft.com/office/drawing/2014/main" id="{4A89E3EE-DA9F-C55D-87AE-C8EA9A3C07F4}"/>
                </a:ext>
              </a:extLst>
            </p:cNvPr>
            <p:cNvSpPr txBox="1"/>
            <p:nvPr/>
          </p:nvSpPr>
          <p:spPr>
            <a:xfrm>
              <a:off x="2725297" y="2289059"/>
              <a:ext cx="285656" cy="300082"/>
            </a:xfrm>
            <a:prstGeom prst="rect">
              <a:avLst/>
            </a:prstGeom>
            <a:noFill/>
          </p:spPr>
          <p:txBody>
            <a:bodyPr wrap="none" rtlCol="0">
              <a:spAutoFit/>
            </a:bodyPr>
            <a:lstStyle/>
            <a:p>
              <a:r>
                <a:rPr lang="en-US" dirty="0"/>
                <a:t>+</a:t>
              </a:r>
            </a:p>
          </p:txBody>
        </p:sp>
        <p:grpSp>
          <p:nvGrpSpPr>
            <p:cNvPr id="1107" name="Group 1106">
              <a:extLst>
                <a:ext uri="{FF2B5EF4-FFF2-40B4-BE49-F238E27FC236}">
                  <a16:creationId xmlns:a16="http://schemas.microsoft.com/office/drawing/2014/main" id="{6BD14044-D0E7-F2AE-FD62-E9F9B8DF1FD1}"/>
                </a:ext>
              </a:extLst>
            </p:cNvPr>
            <p:cNvGrpSpPr/>
            <p:nvPr/>
          </p:nvGrpSpPr>
          <p:grpSpPr>
            <a:xfrm>
              <a:off x="1887916" y="2206818"/>
              <a:ext cx="381462" cy="387881"/>
              <a:chOff x="815761" y="1214735"/>
              <a:chExt cx="1219200" cy="1239716"/>
            </a:xfrm>
            <a:solidFill>
              <a:srgbClr val="C00000"/>
            </a:solidFill>
          </p:grpSpPr>
          <p:sp>
            <p:nvSpPr>
              <p:cNvPr id="1108" name="Oval 1107">
                <a:extLst>
                  <a:ext uri="{FF2B5EF4-FFF2-40B4-BE49-F238E27FC236}">
                    <a16:creationId xmlns:a16="http://schemas.microsoft.com/office/drawing/2014/main" id="{6817AD6F-91DE-4055-BADA-4CD7916A4DB1}"/>
                  </a:ext>
                </a:extLst>
              </p:cNvPr>
              <p:cNvSpPr/>
              <p:nvPr/>
            </p:nvSpPr>
            <p:spPr bwMode="auto">
              <a:xfrm>
                <a:off x="1120561" y="1214735"/>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09" name="Oval 1108">
                <a:extLst>
                  <a:ext uri="{FF2B5EF4-FFF2-40B4-BE49-F238E27FC236}">
                    <a16:creationId xmlns:a16="http://schemas.microsoft.com/office/drawing/2014/main" id="{8DF686A8-110F-C644-20C2-20F8165EE36C}"/>
                  </a:ext>
                </a:extLst>
              </p:cNvPr>
              <p:cNvSpPr/>
              <p:nvPr/>
            </p:nvSpPr>
            <p:spPr bwMode="auto">
              <a:xfrm>
                <a:off x="8157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10" name="Oval 1109">
                <a:extLst>
                  <a:ext uri="{FF2B5EF4-FFF2-40B4-BE49-F238E27FC236}">
                    <a16:creationId xmlns:a16="http://schemas.microsoft.com/office/drawing/2014/main" id="{F584C15F-EF49-988A-A405-5C1DFC368E2A}"/>
                  </a:ext>
                </a:extLst>
              </p:cNvPr>
              <p:cNvSpPr/>
              <p:nvPr/>
            </p:nvSpPr>
            <p:spPr bwMode="auto">
              <a:xfrm>
                <a:off x="14253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cxnSp>
            <p:nvCxnSpPr>
              <p:cNvPr id="1111" name="Straight Arrow Connector 1110">
                <a:extLst>
                  <a:ext uri="{FF2B5EF4-FFF2-40B4-BE49-F238E27FC236}">
                    <a16:creationId xmlns:a16="http://schemas.microsoft.com/office/drawing/2014/main" id="{C42C1A8A-D3FB-70C0-DF64-34084008DE0C}"/>
                  </a:ext>
                </a:extLst>
              </p:cNvPr>
              <p:cNvCxnSpPr>
                <a:stCxn id="1108" idx="3"/>
                <a:endCxn id="1109" idx="0"/>
              </p:cNvCxnSpPr>
              <p:nvPr/>
            </p:nvCxnSpPr>
            <p:spPr bwMode="auto">
              <a:xfrm flipH="1">
                <a:off x="968161"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12" name="Straight Arrow Connector 1111">
                <a:extLst>
                  <a:ext uri="{FF2B5EF4-FFF2-40B4-BE49-F238E27FC236}">
                    <a16:creationId xmlns:a16="http://schemas.microsoft.com/office/drawing/2014/main" id="{94166CE5-FF9C-6AD3-D1E2-DA0C47BFFE11}"/>
                  </a:ext>
                </a:extLst>
              </p:cNvPr>
              <p:cNvCxnSpPr>
                <a:cxnSpLocks/>
                <a:stCxn id="1108" idx="5"/>
                <a:endCxn id="1110" idx="0"/>
              </p:cNvCxnSpPr>
              <p:nvPr/>
            </p:nvCxnSpPr>
            <p:spPr bwMode="auto">
              <a:xfrm>
                <a:off x="1380724"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sp>
            <p:nvSpPr>
              <p:cNvPr id="1113" name="Oval 1112">
                <a:extLst>
                  <a:ext uri="{FF2B5EF4-FFF2-40B4-BE49-F238E27FC236}">
                    <a16:creationId xmlns:a16="http://schemas.microsoft.com/office/drawing/2014/main" id="{94140865-6A17-BAAB-1158-C3B9ABFC9718}"/>
                  </a:ext>
                </a:extLst>
              </p:cNvPr>
              <p:cNvSpPr/>
              <p:nvPr/>
            </p:nvSpPr>
            <p:spPr bwMode="auto">
              <a:xfrm>
                <a:off x="11205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14" name="Oval 1113">
                <a:extLst>
                  <a:ext uri="{FF2B5EF4-FFF2-40B4-BE49-F238E27FC236}">
                    <a16:creationId xmlns:a16="http://schemas.microsoft.com/office/drawing/2014/main" id="{D6D69BE8-9AE7-E4DA-2660-AA32FCC10099}"/>
                  </a:ext>
                </a:extLst>
              </p:cNvPr>
              <p:cNvSpPr/>
              <p:nvPr/>
            </p:nvSpPr>
            <p:spPr bwMode="auto">
              <a:xfrm>
                <a:off x="17301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cxnSp>
            <p:nvCxnSpPr>
              <p:cNvPr id="1115" name="Straight Arrow Connector 1114">
                <a:extLst>
                  <a:ext uri="{FF2B5EF4-FFF2-40B4-BE49-F238E27FC236}">
                    <a16:creationId xmlns:a16="http://schemas.microsoft.com/office/drawing/2014/main" id="{CFE59B57-F03D-1847-EF4F-239121B206D3}"/>
                  </a:ext>
                </a:extLst>
              </p:cNvPr>
              <p:cNvCxnSpPr>
                <a:cxnSpLocks/>
                <a:endCxn id="1113" idx="0"/>
              </p:cNvCxnSpPr>
              <p:nvPr/>
            </p:nvCxnSpPr>
            <p:spPr bwMode="auto">
              <a:xfrm flipH="1">
                <a:off x="1272961"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16" name="Straight Arrow Connector 1115">
                <a:extLst>
                  <a:ext uri="{FF2B5EF4-FFF2-40B4-BE49-F238E27FC236}">
                    <a16:creationId xmlns:a16="http://schemas.microsoft.com/office/drawing/2014/main" id="{126176DF-7FE3-3720-0E39-B03D41244201}"/>
                  </a:ext>
                </a:extLst>
              </p:cNvPr>
              <p:cNvCxnSpPr>
                <a:cxnSpLocks/>
                <a:endCxn id="1114" idx="0"/>
              </p:cNvCxnSpPr>
              <p:nvPr/>
            </p:nvCxnSpPr>
            <p:spPr bwMode="auto">
              <a:xfrm>
                <a:off x="1685524"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grpSp>
        <p:grpSp>
          <p:nvGrpSpPr>
            <p:cNvPr id="1117" name="Group 1116">
              <a:extLst>
                <a:ext uri="{FF2B5EF4-FFF2-40B4-BE49-F238E27FC236}">
                  <a16:creationId xmlns:a16="http://schemas.microsoft.com/office/drawing/2014/main" id="{53744D0D-63AA-A891-8589-9242101CB7FE}"/>
                </a:ext>
              </a:extLst>
            </p:cNvPr>
            <p:cNvGrpSpPr/>
            <p:nvPr/>
          </p:nvGrpSpPr>
          <p:grpSpPr>
            <a:xfrm>
              <a:off x="2287525" y="2399142"/>
              <a:ext cx="380270" cy="386832"/>
              <a:chOff x="2515217" y="1206570"/>
              <a:chExt cx="1218686" cy="1239716"/>
            </a:xfrm>
            <a:solidFill>
              <a:srgbClr val="0070C0"/>
            </a:solidFill>
          </p:grpSpPr>
          <p:sp>
            <p:nvSpPr>
              <p:cNvPr id="1118" name="Oval 1117">
                <a:extLst>
                  <a:ext uri="{FF2B5EF4-FFF2-40B4-BE49-F238E27FC236}">
                    <a16:creationId xmlns:a16="http://schemas.microsoft.com/office/drawing/2014/main" id="{D3321E40-7576-9672-336F-B154C325990C}"/>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19" name="Oval 1118">
                <a:extLst>
                  <a:ext uri="{FF2B5EF4-FFF2-40B4-BE49-F238E27FC236}">
                    <a16:creationId xmlns:a16="http://schemas.microsoft.com/office/drawing/2014/main" id="{58665765-BE80-7B01-530E-44FE02FF4D39}"/>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20" name="Oval 1119">
                <a:extLst>
                  <a:ext uri="{FF2B5EF4-FFF2-40B4-BE49-F238E27FC236}">
                    <a16:creationId xmlns:a16="http://schemas.microsoft.com/office/drawing/2014/main" id="{6560FBB0-94EC-F468-68F1-7C5FCE8E7130}"/>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cxnSp>
            <p:nvCxnSpPr>
              <p:cNvPr id="1121" name="Straight Arrow Connector 1120">
                <a:extLst>
                  <a:ext uri="{FF2B5EF4-FFF2-40B4-BE49-F238E27FC236}">
                    <a16:creationId xmlns:a16="http://schemas.microsoft.com/office/drawing/2014/main" id="{2D5865DB-6B49-F819-B7D2-314F5A1F6E35}"/>
                  </a:ext>
                </a:extLst>
              </p:cNvPr>
              <p:cNvCxnSpPr>
                <a:cxnSpLocks/>
                <a:stCxn id="1118" idx="3"/>
                <a:endCxn id="1119"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22" name="Straight Arrow Connector 1121">
                <a:extLst>
                  <a:ext uri="{FF2B5EF4-FFF2-40B4-BE49-F238E27FC236}">
                    <a16:creationId xmlns:a16="http://schemas.microsoft.com/office/drawing/2014/main" id="{1A391CDA-A7FD-5BA4-031C-A37165D971CC}"/>
                  </a:ext>
                </a:extLst>
              </p:cNvPr>
              <p:cNvCxnSpPr>
                <a:cxnSpLocks/>
                <a:stCxn id="1118" idx="5"/>
                <a:endCxn id="1120"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123" name="Oval 1122">
                <a:extLst>
                  <a:ext uri="{FF2B5EF4-FFF2-40B4-BE49-F238E27FC236}">
                    <a16:creationId xmlns:a16="http://schemas.microsoft.com/office/drawing/2014/main" id="{BEF9CE4E-FB57-7190-B828-48C13E77C01B}"/>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24" name="Oval 1123">
                <a:extLst>
                  <a:ext uri="{FF2B5EF4-FFF2-40B4-BE49-F238E27FC236}">
                    <a16:creationId xmlns:a16="http://schemas.microsoft.com/office/drawing/2014/main" id="{07A8B030-BFBE-28DF-16DA-36D282904A72}"/>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cxnSp>
            <p:nvCxnSpPr>
              <p:cNvPr id="1125" name="Straight Arrow Connector 1124">
                <a:extLst>
                  <a:ext uri="{FF2B5EF4-FFF2-40B4-BE49-F238E27FC236}">
                    <a16:creationId xmlns:a16="http://schemas.microsoft.com/office/drawing/2014/main" id="{F1FABC8E-43C4-F609-97AF-1EBE68B6BA83}"/>
                  </a:ext>
                </a:extLst>
              </p:cNvPr>
              <p:cNvCxnSpPr>
                <a:cxnSpLocks/>
                <a:endCxn id="1123"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26" name="Straight Arrow Connector 1125">
                <a:extLst>
                  <a:ext uri="{FF2B5EF4-FFF2-40B4-BE49-F238E27FC236}">
                    <a16:creationId xmlns:a16="http://schemas.microsoft.com/office/drawing/2014/main" id="{EE7E6520-6867-5924-16C8-C3CE4B52521F}"/>
                  </a:ext>
                </a:extLst>
              </p:cNvPr>
              <p:cNvCxnSpPr>
                <a:cxnSpLocks/>
                <a:endCxn id="1124"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sp>
          <p:nvSpPr>
            <p:cNvPr id="1127" name="TextBox 1126">
              <a:extLst>
                <a:ext uri="{FF2B5EF4-FFF2-40B4-BE49-F238E27FC236}">
                  <a16:creationId xmlns:a16="http://schemas.microsoft.com/office/drawing/2014/main" id="{10DF125F-4D2E-7909-7B61-2F1FB9323B55}"/>
                </a:ext>
              </a:extLst>
            </p:cNvPr>
            <p:cNvSpPr txBox="1"/>
            <p:nvPr/>
          </p:nvSpPr>
          <p:spPr>
            <a:xfrm>
              <a:off x="2156139" y="2237890"/>
              <a:ext cx="241135" cy="369332"/>
            </a:xfrm>
            <a:prstGeom prst="rect">
              <a:avLst/>
            </a:prstGeom>
            <a:noFill/>
          </p:spPr>
          <p:txBody>
            <a:bodyPr wrap="square" rtlCol="0">
              <a:spAutoFit/>
            </a:bodyPr>
            <a:lstStyle/>
            <a:p>
              <a:r>
                <a:rPr lang="en-US" sz="1800" dirty="0"/>
                <a:t>+</a:t>
              </a:r>
            </a:p>
          </p:txBody>
        </p:sp>
        <p:grpSp>
          <p:nvGrpSpPr>
            <p:cNvPr id="1197" name="Group 1196">
              <a:extLst>
                <a:ext uri="{FF2B5EF4-FFF2-40B4-BE49-F238E27FC236}">
                  <a16:creationId xmlns:a16="http://schemas.microsoft.com/office/drawing/2014/main" id="{218972B0-EF84-6EFB-97A0-84E98474B2DB}"/>
                </a:ext>
              </a:extLst>
            </p:cNvPr>
            <p:cNvGrpSpPr/>
            <p:nvPr/>
          </p:nvGrpSpPr>
          <p:grpSpPr>
            <a:xfrm>
              <a:off x="2884942" y="2174775"/>
              <a:ext cx="574347" cy="584258"/>
              <a:chOff x="2515217" y="1206570"/>
              <a:chExt cx="1218686" cy="1239716"/>
            </a:xfrm>
            <a:solidFill>
              <a:srgbClr val="FFC000"/>
            </a:solidFill>
          </p:grpSpPr>
          <p:sp>
            <p:nvSpPr>
              <p:cNvPr id="1198" name="Oval 1197">
                <a:extLst>
                  <a:ext uri="{FF2B5EF4-FFF2-40B4-BE49-F238E27FC236}">
                    <a16:creationId xmlns:a16="http://schemas.microsoft.com/office/drawing/2014/main" id="{3DD39AD3-67BF-0039-FF62-4EA34870D4FE}"/>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99" name="Oval 1198">
                <a:extLst>
                  <a:ext uri="{FF2B5EF4-FFF2-40B4-BE49-F238E27FC236}">
                    <a16:creationId xmlns:a16="http://schemas.microsoft.com/office/drawing/2014/main" id="{3AC629DB-5237-A083-D2F3-8884AF68D03E}"/>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00" name="Oval 1199">
                <a:extLst>
                  <a:ext uri="{FF2B5EF4-FFF2-40B4-BE49-F238E27FC236}">
                    <a16:creationId xmlns:a16="http://schemas.microsoft.com/office/drawing/2014/main" id="{0A9FF3CB-016C-BB13-DA19-BA77FD3A4C78}"/>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201" name="Straight Arrow Connector 1200">
                <a:extLst>
                  <a:ext uri="{FF2B5EF4-FFF2-40B4-BE49-F238E27FC236}">
                    <a16:creationId xmlns:a16="http://schemas.microsoft.com/office/drawing/2014/main" id="{69EA9AD5-F2AF-5099-5A3C-DE5EA6325CC4}"/>
                  </a:ext>
                </a:extLst>
              </p:cNvPr>
              <p:cNvCxnSpPr>
                <a:cxnSpLocks/>
                <a:stCxn id="1198" idx="3"/>
                <a:endCxn id="1199"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202" name="Straight Arrow Connector 1201">
                <a:extLst>
                  <a:ext uri="{FF2B5EF4-FFF2-40B4-BE49-F238E27FC236}">
                    <a16:creationId xmlns:a16="http://schemas.microsoft.com/office/drawing/2014/main" id="{C69236E7-C5CA-66FA-06E7-6644C5A2CBD9}"/>
                  </a:ext>
                </a:extLst>
              </p:cNvPr>
              <p:cNvCxnSpPr>
                <a:cxnSpLocks/>
                <a:stCxn id="1198" idx="5"/>
                <a:endCxn id="1200"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203" name="Oval 1202">
                <a:extLst>
                  <a:ext uri="{FF2B5EF4-FFF2-40B4-BE49-F238E27FC236}">
                    <a16:creationId xmlns:a16="http://schemas.microsoft.com/office/drawing/2014/main" id="{73607785-8728-FAAE-B450-0A49BBA774E5}"/>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04" name="Oval 1203">
                <a:extLst>
                  <a:ext uri="{FF2B5EF4-FFF2-40B4-BE49-F238E27FC236}">
                    <a16:creationId xmlns:a16="http://schemas.microsoft.com/office/drawing/2014/main" id="{D3437866-70DE-AB56-62E9-B4700693A20A}"/>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205" name="Straight Arrow Connector 1204">
                <a:extLst>
                  <a:ext uri="{FF2B5EF4-FFF2-40B4-BE49-F238E27FC236}">
                    <a16:creationId xmlns:a16="http://schemas.microsoft.com/office/drawing/2014/main" id="{D9439E05-422B-F11B-F3ED-C71783D972D0}"/>
                  </a:ext>
                </a:extLst>
              </p:cNvPr>
              <p:cNvCxnSpPr>
                <a:cxnSpLocks/>
                <a:endCxn id="1203"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206" name="Straight Arrow Connector 1205">
                <a:extLst>
                  <a:ext uri="{FF2B5EF4-FFF2-40B4-BE49-F238E27FC236}">
                    <a16:creationId xmlns:a16="http://schemas.microsoft.com/office/drawing/2014/main" id="{64FE0B3E-5050-7E89-6F16-6271DE5CF633}"/>
                  </a:ext>
                </a:extLst>
              </p:cNvPr>
              <p:cNvCxnSpPr>
                <a:cxnSpLocks/>
                <a:endCxn id="1204"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grpSp>
      <p:grpSp>
        <p:nvGrpSpPr>
          <p:cNvPr id="1219" name="Group 1218">
            <a:extLst>
              <a:ext uri="{FF2B5EF4-FFF2-40B4-BE49-F238E27FC236}">
                <a16:creationId xmlns:a16="http://schemas.microsoft.com/office/drawing/2014/main" id="{0456EAEF-F0A7-7335-28EF-9172731B2B10}"/>
              </a:ext>
            </a:extLst>
          </p:cNvPr>
          <p:cNvGrpSpPr/>
          <p:nvPr/>
        </p:nvGrpSpPr>
        <p:grpSpPr>
          <a:xfrm>
            <a:off x="3685334" y="3048257"/>
            <a:ext cx="1667555" cy="775855"/>
            <a:chOff x="1850269" y="2981867"/>
            <a:chExt cx="1667555" cy="775855"/>
          </a:xfrm>
        </p:grpSpPr>
        <p:grpSp>
          <p:nvGrpSpPr>
            <p:cNvPr id="47" name="Group 46">
              <a:extLst>
                <a:ext uri="{FF2B5EF4-FFF2-40B4-BE49-F238E27FC236}">
                  <a16:creationId xmlns:a16="http://schemas.microsoft.com/office/drawing/2014/main" id="{4745531B-116B-5C09-B092-FC821CB0A6F5}"/>
                </a:ext>
              </a:extLst>
            </p:cNvPr>
            <p:cNvGrpSpPr/>
            <p:nvPr/>
          </p:nvGrpSpPr>
          <p:grpSpPr>
            <a:xfrm>
              <a:off x="1939856" y="3397254"/>
              <a:ext cx="301621" cy="306826"/>
              <a:chOff x="2515217" y="1206570"/>
              <a:chExt cx="1218686" cy="1239716"/>
            </a:xfrm>
            <a:solidFill>
              <a:srgbClr val="FFC000"/>
            </a:solidFill>
          </p:grpSpPr>
          <p:sp>
            <p:nvSpPr>
              <p:cNvPr id="48" name="Oval 47">
                <a:extLst>
                  <a:ext uri="{FF2B5EF4-FFF2-40B4-BE49-F238E27FC236}">
                    <a16:creationId xmlns:a16="http://schemas.microsoft.com/office/drawing/2014/main" id="{AAF724C6-0F99-8FA7-C846-5DB8ED95FE1C}"/>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Oval 48">
                <a:extLst>
                  <a:ext uri="{FF2B5EF4-FFF2-40B4-BE49-F238E27FC236}">
                    <a16:creationId xmlns:a16="http://schemas.microsoft.com/office/drawing/2014/main" id="{53F134BB-428C-1A0D-784F-149DC390CF73}"/>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0" name="Oval 49">
                <a:extLst>
                  <a:ext uri="{FF2B5EF4-FFF2-40B4-BE49-F238E27FC236}">
                    <a16:creationId xmlns:a16="http://schemas.microsoft.com/office/drawing/2014/main" id="{66A539F2-BC43-C951-89AC-BA4DE1BB8643}"/>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51" name="Straight Arrow Connector 50">
                <a:extLst>
                  <a:ext uri="{FF2B5EF4-FFF2-40B4-BE49-F238E27FC236}">
                    <a16:creationId xmlns:a16="http://schemas.microsoft.com/office/drawing/2014/main" id="{17021004-6DCA-FC07-CC5A-ECF6747AA3BE}"/>
                  </a:ext>
                </a:extLst>
              </p:cNvPr>
              <p:cNvCxnSpPr>
                <a:cxnSpLocks/>
                <a:stCxn id="48" idx="3"/>
                <a:endCxn id="49"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52" name="Straight Arrow Connector 51">
                <a:extLst>
                  <a:ext uri="{FF2B5EF4-FFF2-40B4-BE49-F238E27FC236}">
                    <a16:creationId xmlns:a16="http://schemas.microsoft.com/office/drawing/2014/main" id="{D09A9296-D0C5-5973-5212-C84C3D782D46}"/>
                  </a:ext>
                </a:extLst>
              </p:cNvPr>
              <p:cNvCxnSpPr>
                <a:cxnSpLocks/>
                <a:stCxn id="48" idx="5"/>
                <a:endCxn id="50"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53" name="Oval 52">
                <a:extLst>
                  <a:ext uri="{FF2B5EF4-FFF2-40B4-BE49-F238E27FC236}">
                    <a16:creationId xmlns:a16="http://schemas.microsoft.com/office/drawing/2014/main" id="{1CC881A1-04CD-5A0A-F45C-AD530120BA4D}"/>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4" name="Oval 53">
                <a:extLst>
                  <a:ext uri="{FF2B5EF4-FFF2-40B4-BE49-F238E27FC236}">
                    <a16:creationId xmlns:a16="http://schemas.microsoft.com/office/drawing/2014/main" id="{5C06836A-236C-A331-7F76-29C37F1275BB}"/>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55" name="Straight Arrow Connector 54">
                <a:extLst>
                  <a:ext uri="{FF2B5EF4-FFF2-40B4-BE49-F238E27FC236}">
                    <a16:creationId xmlns:a16="http://schemas.microsoft.com/office/drawing/2014/main" id="{36F1A6AA-3C4F-E66D-E6B8-078DA61F832D}"/>
                  </a:ext>
                </a:extLst>
              </p:cNvPr>
              <p:cNvCxnSpPr>
                <a:cxnSpLocks/>
                <a:endCxn id="53"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56" name="Straight Arrow Connector 55">
                <a:extLst>
                  <a:ext uri="{FF2B5EF4-FFF2-40B4-BE49-F238E27FC236}">
                    <a16:creationId xmlns:a16="http://schemas.microsoft.com/office/drawing/2014/main" id="{6EB0936F-2349-A93A-EFCF-84D0AD1491ED}"/>
                  </a:ext>
                </a:extLst>
              </p:cNvPr>
              <p:cNvCxnSpPr>
                <a:cxnSpLocks/>
                <a:endCxn id="54"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sp>
          <p:nvSpPr>
            <p:cNvPr id="1028" name="TextBox 1027">
              <a:extLst>
                <a:ext uri="{FF2B5EF4-FFF2-40B4-BE49-F238E27FC236}">
                  <a16:creationId xmlns:a16="http://schemas.microsoft.com/office/drawing/2014/main" id="{5EB535F7-DBD6-4BDF-DC2C-D5351E9ACA59}"/>
                </a:ext>
              </a:extLst>
            </p:cNvPr>
            <p:cNvSpPr txBox="1"/>
            <p:nvPr/>
          </p:nvSpPr>
          <p:spPr>
            <a:xfrm>
              <a:off x="2720801" y="3159944"/>
              <a:ext cx="285656" cy="300082"/>
            </a:xfrm>
            <a:prstGeom prst="rect">
              <a:avLst/>
            </a:prstGeom>
            <a:noFill/>
          </p:spPr>
          <p:txBody>
            <a:bodyPr wrap="none" rtlCol="0">
              <a:spAutoFit/>
            </a:bodyPr>
            <a:lstStyle/>
            <a:p>
              <a:r>
                <a:rPr lang="en-US" dirty="0"/>
                <a:t>+</a:t>
              </a:r>
            </a:p>
          </p:txBody>
        </p:sp>
        <p:grpSp>
          <p:nvGrpSpPr>
            <p:cNvPr id="1129" name="Group 1128">
              <a:extLst>
                <a:ext uri="{FF2B5EF4-FFF2-40B4-BE49-F238E27FC236}">
                  <a16:creationId xmlns:a16="http://schemas.microsoft.com/office/drawing/2014/main" id="{84AB2C37-26A8-5B2E-57D2-05CD02E7E761}"/>
                </a:ext>
              </a:extLst>
            </p:cNvPr>
            <p:cNvGrpSpPr/>
            <p:nvPr/>
          </p:nvGrpSpPr>
          <p:grpSpPr>
            <a:xfrm>
              <a:off x="1958674" y="3020490"/>
              <a:ext cx="289582" cy="294455"/>
              <a:chOff x="815761" y="1214735"/>
              <a:chExt cx="1219200" cy="1239716"/>
            </a:xfrm>
            <a:solidFill>
              <a:srgbClr val="C00000"/>
            </a:solidFill>
          </p:grpSpPr>
          <p:sp>
            <p:nvSpPr>
              <p:cNvPr id="1130" name="Oval 1129">
                <a:extLst>
                  <a:ext uri="{FF2B5EF4-FFF2-40B4-BE49-F238E27FC236}">
                    <a16:creationId xmlns:a16="http://schemas.microsoft.com/office/drawing/2014/main" id="{1A9A279F-5B2C-579A-7D16-73CFCD958EB6}"/>
                  </a:ext>
                </a:extLst>
              </p:cNvPr>
              <p:cNvSpPr/>
              <p:nvPr/>
            </p:nvSpPr>
            <p:spPr bwMode="auto">
              <a:xfrm>
                <a:off x="1120561" y="1214735"/>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31" name="Oval 1130">
                <a:extLst>
                  <a:ext uri="{FF2B5EF4-FFF2-40B4-BE49-F238E27FC236}">
                    <a16:creationId xmlns:a16="http://schemas.microsoft.com/office/drawing/2014/main" id="{5D3B2303-0E16-55A4-32E9-4F7D8D9AFA47}"/>
                  </a:ext>
                </a:extLst>
              </p:cNvPr>
              <p:cNvSpPr/>
              <p:nvPr/>
            </p:nvSpPr>
            <p:spPr bwMode="auto">
              <a:xfrm>
                <a:off x="8157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32" name="Oval 1131">
                <a:extLst>
                  <a:ext uri="{FF2B5EF4-FFF2-40B4-BE49-F238E27FC236}">
                    <a16:creationId xmlns:a16="http://schemas.microsoft.com/office/drawing/2014/main" id="{011109D7-58FD-3EA2-26A4-2FAFCED0B7D2}"/>
                  </a:ext>
                </a:extLst>
              </p:cNvPr>
              <p:cNvSpPr/>
              <p:nvPr/>
            </p:nvSpPr>
            <p:spPr bwMode="auto">
              <a:xfrm>
                <a:off x="1425361" y="1682193"/>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cxnSp>
            <p:nvCxnSpPr>
              <p:cNvPr id="1133" name="Straight Arrow Connector 1132">
                <a:extLst>
                  <a:ext uri="{FF2B5EF4-FFF2-40B4-BE49-F238E27FC236}">
                    <a16:creationId xmlns:a16="http://schemas.microsoft.com/office/drawing/2014/main" id="{D80887E0-3249-D4B0-2417-48DA545D69D3}"/>
                  </a:ext>
                </a:extLst>
              </p:cNvPr>
              <p:cNvCxnSpPr>
                <a:stCxn id="1130" idx="3"/>
                <a:endCxn id="1131" idx="0"/>
              </p:cNvCxnSpPr>
              <p:nvPr/>
            </p:nvCxnSpPr>
            <p:spPr bwMode="auto">
              <a:xfrm flipH="1">
                <a:off x="968161"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34" name="Straight Arrow Connector 1133">
                <a:extLst>
                  <a:ext uri="{FF2B5EF4-FFF2-40B4-BE49-F238E27FC236}">
                    <a16:creationId xmlns:a16="http://schemas.microsoft.com/office/drawing/2014/main" id="{43D573B5-8990-2A52-C6F2-DBF778FE65DA}"/>
                  </a:ext>
                </a:extLst>
              </p:cNvPr>
              <p:cNvCxnSpPr>
                <a:cxnSpLocks/>
                <a:stCxn id="1130" idx="5"/>
                <a:endCxn id="1132" idx="0"/>
              </p:cNvCxnSpPr>
              <p:nvPr/>
            </p:nvCxnSpPr>
            <p:spPr bwMode="auto">
              <a:xfrm>
                <a:off x="1380724" y="1474898"/>
                <a:ext cx="197037" cy="207295"/>
              </a:xfrm>
              <a:prstGeom prst="straightConnector1">
                <a:avLst/>
              </a:prstGeom>
              <a:grpFill/>
              <a:ln w="9525" cap="flat" cmpd="sng" algn="ctr">
                <a:solidFill>
                  <a:schemeClr val="tx1"/>
                </a:solidFill>
                <a:prstDash val="solid"/>
                <a:round/>
                <a:headEnd type="none" w="sm" len="med"/>
                <a:tailEnd type="none" w="sm" len="sm"/>
              </a:ln>
              <a:effectLst/>
            </p:spPr>
          </p:cxnSp>
          <p:sp>
            <p:nvSpPr>
              <p:cNvPr id="1135" name="Oval 1134">
                <a:extLst>
                  <a:ext uri="{FF2B5EF4-FFF2-40B4-BE49-F238E27FC236}">
                    <a16:creationId xmlns:a16="http://schemas.microsoft.com/office/drawing/2014/main" id="{1F6DF595-4F1A-C2B9-B744-3DF5493977E1}"/>
                  </a:ext>
                </a:extLst>
              </p:cNvPr>
              <p:cNvSpPr/>
              <p:nvPr/>
            </p:nvSpPr>
            <p:spPr bwMode="auto">
              <a:xfrm>
                <a:off x="11205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36" name="Oval 1135">
                <a:extLst>
                  <a:ext uri="{FF2B5EF4-FFF2-40B4-BE49-F238E27FC236}">
                    <a16:creationId xmlns:a16="http://schemas.microsoft.com/office/drawing/2014/main" id="{A019931B-AE87-BA7B-F8DA-9069BC24A787}"/>
                  </a:ext>
                </a:extLst>
              </p:cNvPr>
              <p:cNvSpPr/>
              <p:nvPr/>
            </p:nvSpPr>
            <p:spPr bwMode="auto">
              <a:xfrm>
                <a:off x="1730161" y="2149651"/>
                <a:ext cx="304800" cy="304800"/>
              </a:xfrm>
              <a:prstGeom prst="ellipse">
                <a:avLst/>
              </a:prstGeom>
              <a:grpFill/>
              <a:ln w="9525" cap="flat" cmpd="sng" algn="ctr">
                <a:solidFill>
                  <a:schemeClr val="tx1"/>
                </a:solidFill>
                <a:prstDash val="solid"/>
                <a:round/>
                <a:headEnd type="none" w="sm"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cxnSp>
            <p:nvCxnSpPr>
              <p:cNvPr id="1137" name="Straight Arrow Connector 1136">
                <a:extLst>
                  <a:ext uri="{FF2B5EF4-FFF2-40B4-BE49-F238E27FC236}">
                    <a16:creationId xmlns:a16="http://schemas.microsoft.com/office/drawing/2014/main" id="{B6848CE7-EE69-152D-3EAD-9F4E53AE8559}"/>
                  </a:ext>
                </a:extLst>
              </p:cNvPr>
              <p:cNvCxnSpPr>
                <a:cxnSpLocks/>
                <a:endCxn id="1135" idx="0"/>
              </p:cNvCxnSpPr>
              <p:nvPr/>
            </p:nvCxnSpPr>
            <p:spPr bwMode="auto">
              <a:xfrm flipH="1">
                <a:off x="1272961"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cxnSp>
            <p:nvCxnSpPr>
              <p:cNvPr id="1138" name="Straight Arrow Connector 1137">
                <a:extLst>
                  <a:ext uri="{FF2B5EF4-FFF2-40B4-BE49-F238E27FC236}">
                    <a16:creationId xmlns:a16="http://schemas.microsoft.com/office/drawing/2014/main" id="{BCC224F1-35E5-2424-C5E2-8DBB075FECE6}"/>
                  </a:ext>
                </a:extLst>
              </p:cNvPr>
              <p:cNvCxnSpPr>
                <a:cxnSpLocks/>
                <a:endCxn id="1136" idx="0"/>
              </p:cNvCxnSpPr>
              <p:nvPr/>
            </p:nvCxnSpPr>
            <p:spPr bwMode="auto">
              <a:xfrm>
                <a:off x="1685524" y="1942356"/>
                <a:ext cx="197037" cy="207295"/>
              </a:xfrm>
              <a:prstGeom prst="straightConnector1">
                <a:avLst/>
              </a:prstGeom>
              <a:grpFill/>
              <a:ln w="9525" cap="flat" cmpd="sng" algn="ctr">
                <a:solidFill>
                  <a:schemeClr val="tx1"/>
                </a:solidFill>
                <a:prstDash val="solid"/>
                <a:round/>
                <a:headEnd type="none" w="sm" len="med"/>
                <a:tailEnd type="none" w="sm" len="sm"/>
              </a:ln>
              <a:effectLst/>
            </p:spPr>
          </p:cxnSp>
        </p:grpSp>
        <p:grpSp>
          <p:nvGrpSpPr>
            <p:cNvPr id="1139" name="Group 1138">
              <a:extLst>
                <a:ext uri="{FF2B5EF4-FFF2-40B4-BE49-F238E27FC236}">
                  <a16:creationId xmlns:a16="http://schemas.microsoft.com/office/drawing/2014/main" id="{5C3B1562-7BDA-0922-7430-920BFB99F00E}"/>
                </a:ext>
              </a:extLst>
            </p:cNvPr>
            <p:cNvGrpSpPr/>
            <p:nvPr/>
          </p:nvGrpSpPr>
          <p:grpSpPr>
            <a:xfrm>
              <a:off x="2329455" y="3035540"/>
              <a:ext cx="291011" cy="296033"/>
              <a:chOff x="2515217" y="1206570"/>
              <a:chExt cx="1218686" cy="1239716"/>
            </a:xfrm>
            <a:solidFill>
              <a:srgbClr val="0070C0"/>
            </a:solidFill>
          </p:grpSpPr>
          <p:sp>
            <p:nvSpPr>
              <p:cNvPr id="1140" name="Oval 1139">
                <a:extLst>
                  <a:ext uri="{FF2B5EF4-FFF2-40B4-BE49-F238E27FC236}">
                    <a16:creationId xmlns:a16="http://schemas.microsoft.com/office/drawing/2014/main" id="{F2A9C95E-CA3F-EC2E-62D2-2AAD1FD4180F}"/>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41" name="Oval 1140">
                <a:extLst>
                  <a:ext uri="{FF2B5EF4-FFF2-40B4-BE49-F238E27FC236}">
                    <a16:creationId xmlns:a16="http://schemas.microsoft.com/office/drawing/2014/main" id="{17AB0205-80BE-6187-3BAC-0D69038D5FE1}"/>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42" name="Oval 1141">
                <a:extLst>
                  <a:ext uri="{FF2B5EF4-FFF2-40B4-BE49-F238E27FC236}">
                    <a16:creationId xmlns:a16="http://schemas.microsoft.com/office/drawing/2014/main" id="{AD1D9D6F-831F-C518-A28D-D6CE1D4C22DC}"/>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cxnSp>
            <p:nvCxnSpPr>
              <p:cNvPr id="1143" name="Straight Arrow Connector 1142">
                <a:extLst>
                  <a:ext uri="{FF2B5EF4-FFF2-40B4-BE49-F238E27FC236}">
                    <a16:creationId xmlns:a16="http://schemas.microsoft.com/office/drawing/2014/main" id="{E3A0BE4B-00B3-91FA-C30D-9BF4921021DD}"/>
                  </a:ext>
                </a:extLst>
              </p:cNvPr>
              <p:cNvCxnSpPr>
                <a:cxnSpLocks/>
                <a:stCxn id="1140" idx="3"/>
                <a:endCxn id="1141"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44" name="Straight Arrow Connector 1143">
                <a:extLst>
                  <a:ext uri="{FF2B5EF4-FFF2-40B4-BE49-F238E27FC236}">
                    <a16:creationId xmlns:a16="http://schemas.microsoft.com/office/drawing/2014/main" id="{DBAF026F-8284-A9D1-39E7-3899D8D6F28C}"/>
                  </a:ext>
                </a:extLst>
              </p:cNvPr>
              <p:cNvCxnSpPr>
                <a:cxnSpLocks/>
                <a:stCxn id="1140" idx="5"/>
                <a:endCxn id="1142"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145" name="Oval 1144">
                <a:extLst>
                  <a:ext uri="{FF2B5EF4-FFF2-40B4-BE49-F238E27FC236}">
                    <a16:creationId xmlns:a16="http://schemas.microsoft.com/office/drawing/2014/main" id="{14DE779D-E5CD-73D0-D75A-758A95064BDC}"/>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sp>
            <p:nvSpPr>
              <p:cNvPr id="1146" name="Oval 1145">
                <a:extLst>
                  <a:ext uri="{FF2B5EF4-FFF2-40B4-BE49-F238E27FC236}">
                    <a16:creationId xmlns:a16="http://schemas.microsoft.com/office/drawing/2014/main" id="{D684A912-324C-5F7C-6B5D-AE022DA2F7FA}"/>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charset="0"/>
                </a:endParaRPr>
              </a:p>
            </p:txBody>
          </p:sp>
          <p:cxnSp>
            <p:nvCxnSpPr>
              <p:cNvPr id="1147" name="Straight Arrow Connector 1146">
                <a:extLst>
                  <a:ext uri="{FF2B5EF4-FFF2-40B4-BE49-F238E27FC236}">
                    <a16:creationId xmlns:a16="http://schemas.microsoft.com/office/drawing/2014/main" id="{E4FF84CD-A889-C483-DE97-F2A36BC5FD52}"/>
                  </a:ext>
                </a:extLst>
              </p:cNvPr>
              <p:cNvCxnSpPr>
                <a:cxnSpLocks/>
                <a:endCxn id="1145"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148" name="Straight Arrow Connector 1147">
                <a:extLst>
                  <a:ext uri="{FF2B5EF4-FFF2-40B4-BE49-F238E27FC236}">
                    <a16:creationId xmlns:a16="http://schemas.microsoft.com/office/drawing/2014/main" id="{B0F46BE3-908E-1155-A59C-1CC95E68C19D}"/>
                  </a:ext>
                </a:extLst>
              </p:cNvPr>
              <p:cNvCxnSpPr>
                <a:cxnSpLocks/>
                <a:endCxn id="1146"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sp>
          <p:nvSpPr>
            <p:cNvPr id="1149" name="TextBox 1148">
              <a:extLst>
                <a:ext uri="{FF2B5EF4-FFF2-40B4-BE49-F238E27FC236}">
                  <a16:creationId xmlns:a16="http://schemas.microsoft.com/office/drawing/2014/main" id="{8030156B-845F-09C9-C8FB-16EEEA038DF1}"/>
                </a:ext>
              </a:extLst>
            </p:cNvPr>
            <p:cNvSpPr txBox="1"/>
            <p:nvPr/>
          </p:nvSpPr>
          <p:spPr>
            <a:xfrm>
              <a:off x="2137488" y="3247213"/>
              <a:ext cx="241135" cy="369332"/>
            </a:xfrm>
            <a:prstGeom prst="rect">
              <a:avLst/>
            </a:prstGeom>
            <a:noFill/>
          </p:spPr>
          <p:txBody>
            <a:bodyPr wrap="square" rtlCol="0">
              <a:spAutoFit/>
            </a:bodyPr>
            <a:lstStyle/>
            <a:p>
              <a:r>
                <a:rPr lang="en-US" sz="1800" dirty="0"/>
                <a:t>+</a:t>
              </a:r>
            </a:p>
          </p:txBody>
        </p:sp>
        <p:sp>
          <p:nvSpPr>
            <p:cNvPr id="1150" name="Rectangle 1149">
              <a:extLst>
                <a:ext uri="{FF2B5EF4-FFF2-40B4-BE49-F238E27FC236}">
                  <a16:creationId xmlns:a16="http://schemas.microsoft.com/office/drawing/2014/main" id="{B453B793-0974-95B7-1EDB-73ED698590FD}"/>
                </a:ext>
              </a:extLst>
            </p:cNvPr>
            <p:cNvSpPr/>
            <p:nvPr/>
          </p:nvSpPr>
          <p:spPr>
            <a:xfrm>
              <a:off x="1850269" y="2981867"/>
              <a:ext cx="852874" cy="775855"/>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7" name="Group 1206">
              <a:extLst>
                <a:ext uri="{FF2B5EF4-FFF2-40B4-BE49-F238E27FC236}">
                  <a16:creationId xmlns:a16="http://schemas.microsoft.com/office/drawing/2014/main" id="{FA6BD4F7-6B5C-F727-6316-2B092F9EB72B}"/>
                </a:ext>
              </a:extLst>
            </p:cNvPr>
            <p:cNvGrpSpPr/>
            <p:nvPr/>
          </p:nvGrpSpPr>
          <p:grpSpPr>
            <a:xfrm>
              <a:off x="2943477" y="3026915"/>
              <a:ext cx="574347" cy="584258"/>
              <a:chOff x="2515217" y="1206570"/>
              <a:chExt cx="1218686" cy="1239716"/>
            </a:xfrm>
            <a:solidFill>
              <a:srgbClr val="CFC493"/>
            </a:solidFill>
          </p:grpSpPr>
          <p:sp>
            <p:nvSpPr>
              <p:cNvPr id="1208" name="Oval 1207">
                <a:extLst>
                  <a:ext uri="{FF2B5EF4-FFF2-40B4-BE49-F238E27FC236}">
                    <a16:creationId xmlns:a16="http://schemas.microsoft.com/office/drawing/2014/main" id="{0C925C71-C7B9-E19E-1920-927FC0B2BB51}"/>
                  </a:ext>
                </a:extLst>
              </p:cNvPr>
              <p:cNvSpPr/>
              <p:nvPr/>
            </p:nvSpPr>
            <p:spPr bwMode="auto">
              <a:xfrm>
                <a:off x="3124303" y="1206570"/>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09" name="Oval 1208">
                <a:extLst>
                  <a:ext uri="{FF2B5EF4-FFF2-40B4-BE49-F238E27FC236}">
                    <a16:creationId xmlns:a16="http://schemas.microsoft.com/office/drawing/2014/main" id="{0F985BA0-E39A-76EC-A141-A394053ADD42}"/>
                  </a:ext>
                </a:extLst>
              </p:cNvPr>
              <p:cNvSpPr/>
              <p:nvPr/>
            </p:nvSpPr>
            <p:spPr bwMode="auto">
              <a:xfrm>
                <a:off x="28195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10" name="Oval 1209">
                <a:extLst>
                  <a:ext uri="{FF2B5EF4-FFF2-40B4-BE49-F238E27FC236}">
                    <a16:creationId xmlns:a16="http://schemas.microsoft.com/office/drawing/2014/main" id="{96520864-07DC-1206-E9AC-E1DABA088E60}"/>
                  </a:ext>
                </a:extLst>
              </p:cNvPr>
              <p:cNvSpPr/>
              <p:nvPr/>
            </p:nvSpPr>
            <p:spPr bwMode="auto">
              <a:xfrm>
                <a:off x="3429103" y="1674028"/>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211" name="Straight Arrow Connector 1210">
                <a:extLst>
                  <a:ext uri="{FF2B5EF4-FFF2-40B4-BE49-F238E27FC236}">
                    <a16:creationId xmlns:a16="http://schemas.microsoft.com/office/drawing/2014/main" id="{C6419B51-67FD-951F-3A90-390F8F8BAA6B}"/>
                  </a:ext>
                </a:extLst>
              </p:cNvPr>
              <p:cNvCxnSpPr>
                <a:cxnSpLocks/>
                <a:stCxn id="1208" idx="3"/>
                <a:endCxn id="1209" idx="0"/>
              </p:cNvCxnSpPr>
              <p:nvPr/>
            </p:nvCxnSpPr>
            <p:spPr bwMode="auto">
              <a:xfrm flipH="1">
                <a:off x="2971903"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212" name="Straight Arrow Connector 1211">
                <a:extLst>
                  <a:ext uri="{FF2B5EF4-FFF2-40B4-BE49-F238E27FC236}">
                    <a16:creationId xmlns:a16="http://schemas.microsoft.com/office/drawing/2014/main" id="{3812E558-12D1-2D0B-AF58-FA5430CD5417}"/>
                  </a:ext>
                </a:extLst>
              </p:cNvPr>
              <p:cNvCxnSpPr>
                <a:cxnSpLocks/>
                <a:stCxn id="1208" idx="5"/>
                <a:endCxn id="1210" idx="0"/>
              </p:cNvCxnSpPr>
              <p:nvPr/>
            </p:nvCxnSpPr>
            <p:spPr bwMode="auto">
              <a:xfrm>
                <a:off x="3384466" y="1466733"/>
                <a:ext cx="197037" cy="207295"/>
              </a:xfrm>
              <a:prstGeom prst="straightConnector1">
                <a:avLst/>
              </a:prstGeom>
              <a:grpFill/>
              <a:ln w="9525" cap="flat" cmpd="sng" algn="ctr">
                <a:solidFill>
                  <a:schemeClr val="tx1"/>
                </a:solidFill>
                <a:prstDash val="solid"/>
                <a:round/>
                <a:headEnd type="none" w="med" len="med"/>
                <a:tailEnd type="none" w="sm" len="sm"/>
              </a:ln>
              <a:effectLst/>
            </p:spPr>
          </p:cxnSp>
          <p:sp>
            <p:nvSpPr>
              <p:cNvPr id="1213" name="Oval 1212">
                <a:extLst>
                  <a:ext uri="{FF2B5EF4-FFF2-40B4-BE49-F238E27FC236}">
                    <a16:creationId xmlns:a16="http://schemas.microsoft.com/office/drawing/2014/main" id="{DEACE764-95AA-424D-BBC3-579B8F38BA8E}"/>
                  </a:ext>
                </a:extLst>
              </p:cNvPr>
              <p:cNvSpPr/>
              <p:nvPr/>
            </p:nvSpPr>
            <p:spPr bwMode="auto">
              <a:xfrm>
                <a:off x="25152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14" name="Oval 1213">
                <a:extLst>
                  <a:ext uri="{FF2B5EF4-FFF2-40B4-BE49-F238E27FC236}">
                    <a16:creationId xmlns:a16="http://schemas.microsoft.com/office/drawing/2014/main" id="{057381E6-46B5-306F-0042-10D30672CD16}"/>
                  </a:ext>
                </a:extLst>
              </p:cNvPr>
              <p:cNvSpPr/>
              <p:nvPr/>
            </p:nvSpPr>
            <p:spPr bwMode="auto">
              <a:xfrm>
                <a:off x="3124817" y="2141486"/>
                <a:ext cx="304800" cy="304800"/>
              </a:xfrm>
              <a:prstGeom prst="ellipse">
                <a:avLst/>
              </a:prstGeom>
              <a:grpFill/>
              <a:ln w="9525" cap="flat" cmpd="sng" algn="ctr">
                <a:solidFill>
                  <a:schemeClr val="tx1"/>
                </a:solidFill>
                <a:prstDash val="solid"/>
                <a:round/>
                <a:headEnd type="none" w="med" len="med"/>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215" name="Straight Arrow Connector 1214">
                <a:extLst>
                  <a:ext uri="{FF2B5EF4-FFF2-40B4-BE49-F238E27FC236}">
                    <a16:creationId xmlns:a16="http://schemas.microsoft.com/office/drawing/2014/main" id="{C67387E2-CF6D-9FF8-D15F-2A3E63774233}"/>
                  </a:ext>
                </a:extLst>
              </p:cNvPr>
              <p:cNvCxnSpPr>
                <a:cxnSpLocks/>
                <a:endCxn id="1213" idx="0"/>
              </p:cNvCxnSpPr>
              <p:nvPr/>
            </p:nvCxnSpPr>
            <p:spPr bwMode="auto">
              <a:xfrm flipH="1">
                <a:off x="2667617" y="1934191"/>
                <a:ext cx="197038" cy="207295"/>
              </a:xfrm>
              <a:prstGeom prst="straightConnector1">
                <a:avLst/>
              </a:prstGeom>
              <a:grpFill/>
              <a:ln w="9525" cap="flat" cmpd="sng" algn="ctr">
                <a:solidFill>
                  <a:schemeClr val="tx1"/>
                </a:solidFill>
                <a:prstDash val="solid"/>
                <a:round/>
                <a:headEnd type="none" w="med" len="med"/>
                <a:tailEnd type="none" w="sm" len="sm"/>
              </a:ln>
              <a:effectLst/>
            </p:spPr>
          </p:cxnSp>
          <p:cxnSp>
            <p:nvCxnSpPr>
              <p:cNvPr id="1216" name="Straight Arrow Connector 1215">
                <a:extLst>
                  <a:ext uri="{FF2B5EF4-FFF2-40B4-BE49-F238E27FC236}">
                    <a16:creationId xmlns:a16="http://schemas.microsoft.com/office/drawing/2014/main" id="{1EC760E0-10E6-E1A1-1EA6-AA25CDFF66E5}"/>
                  </a:ext>
                </a:extLst>
              </p:cNvPr>
              <p:cNvCxnSpPr>
                <a:cxnSpLocks/>
                <a:endCxn id="1214" idx="0"/>
              </p:cNvCxnSpPr>
              <p:nvPr/>
            </p:nvCxnSpPr>
            <p:spPr bwMode="auto">
              <a:xfrm>
                <a:off x="3080180" y="1934191"/>
                <a:ext cx="197037" cy="207295"/>
              </a:xfrm>
              <a:prstGeom prst="straightConnector1">
                <a:avLst/>
              </a:prstGeom>
              <a:grpFill/>
              <a:ln w="9525" cap="flat" cmpd="sng" algn="ctr">
                <a:solidFill>
                  <a:schemeClr val="tx1"/>
                </a:solidFill>
                <a:prstDash val="solid"/>
                <a:round/>
                <a:headEnd type="none" w="med" len="med"/>
                <a:tailEnd type="none" w="sm" len="sm"/>
              </a:ln>
              <a:effectLst/>
            </p:spPr>
          </p:cxnSp>
        </p:grpSp>
      </p:grpSp>
      <p:cxnSp>
        <p:nvCxnSpPr>
          <p:cNvPr id="1221" name="Straight Arrow Connector 1220">
            <a:extLst>
              <a:ext uri="{FF2B5EF4-FFF2-40B4-BE49-F238E27FC236}">
                <a16:creationId xmlns:a16="http://schemas.microsoft.com/office/drawing/2014/main" id="{7FC61601-A437-D6B3-2E8D-89B252E09C14}"/>
              </a:ext>
            </a:extLst>
          </p:cNvPr>
          <p:cNvCxnSpPr>
            <a:cxnSpLocks/>
          </p:cNvCxnSpPr>
          <p:nvPr/>
        </p:nvCxnSpPr>
        <p:spPr>
          <a:xfrm>
            <a:off x="806161" y="4748048"/>
            <a:ext cx="6971002" cy="0"/>
          </a:xfrm>
          <a:prstGeom prst="straightConnector1">
            <a:avLst/>
          </a:prstGeom>
          <a:ln w="28575">
            <a:headEnd type="none" w="med" len="lg"/>
            <a:tailEnd type="triangle" w="sm" len="lg"/>
          </a:ln>
        </p:spPr>
        <p:style>
          <a:lnRef idx="1">
            <a:schemeClr val="accent1"/>
          </a:lnRef>
          <a:fillRef idx="0">
            <a:schemeClr val="accent1"/>
          </a:fillRef>
          <a:effectRef idx="0">
            <a:schemeClr val="accent1"/>
          </a:effectRef>
          <a:fontRef idx="minor">
            <a:schemeClr val="tx1"/>
          </a:fontRef>
        </p:style>
      </p:cxnSp>
      <p:cxnSp>
        <p:nvCxnSpPr>
          <p:cNvPr id="1225" name="Straight Connector 1224">
            <a:extLst>
              <a:ext uri="{FF2B5EF4-FFF2-40B4-BE49-F238E27FC236}">
                <a16:creationId xmlns:a16="http://schemas.microsoft.com/office/drawing/2014/main" id="{226158D1-B405-EB8B-D7D9-FED8E26B0BDC}"/>
              </a:ext>
            </a:extLst>
          </p:cNvPr>
          <p:cNvCxnSpPr>
            <a:cxnSpLocks/>
          </p:cNvCxnSpPr>
          <p:nvPr/>
        </p:nvCxnSpPr>
        <p:spPr>
          <a:xfrm>
            <a:off x="1153804" y="1751040"/>
            <a:ext cx="629910" cy="87868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26" name="Straight Connector 1225">
            <a:extLst>
              <a:ext uri="{FF2B5EF4-FFF2-40B4-BE49-F238E27FC236}">
                <a16:creationId xmlns:a16="http://schemas.microsoft.com/office/drawing/2014/main" id="{E49B1817-9525-ABDD-08E5-E6DB5C6C3977}"/>
              </a:ext>
            </a:extLst>
          </p:cNvPr>
          <p:cNvCxnSpPr>
            <a:cxnSpLocks/>
          </p:cNvCxnSpPr>
          <p:nvPr/>
        </p:nvCxnSpPr>
        <p:spPr>
          <a:xfrm>
            <a:off x="1781381" y="2626575"/>
            <a:ext cx="1144535" cy="1004542"/>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31" name="Straight Connector 1230">
            <a:extLst>
              <a:ext uri="{FF2B5EF4-FFF2-40B4-BE49-F238E27FC236}">
                <a16:creationId xmlns:a16="http://schemas.microsoft.com/office/drawing/2014/main" id="{FBF048AD-917E-CD62-135D-34BFEBCB9FB4}"/>
              </a:ext>
            </a:extLst>
          </p:cNvPr>
          <p:cNvCxnSpPr>
            <a:cxnSpLocks/>
          </p:cNvCxnSpPr>
          <p:nvPr/>
        </p:nvCxnSpPr>
        <p:spPr>
          <a:xfrm>
            <a:off x="2923647" y="3627832"/>
            <a:ext cx="1982555" cy="70792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33" name="Straight Connector 1232">
            <a:extLst>
              <a:ext uri="{FF2B5EF4-FFF2-40B4-BE49-F238E27FC236}">
                <a16:creationId xmlns:a16="http://schemas.microsoft.com/office/drawing/2014/main" id="{172A5DFF-F51D-EDE9-A1AD-20CB2E0534F6}"/>
              </a:ext>
            </a:extLst>
          </p:cNvPr>
          <p:cNvCxnSpPr>
            <a:cxnSpLocks/>
          </p:cNvCxnSpPr>
          <p:nvPr/>
        </p:nvCxnSpPr>
        <p:spPr>
          <a:xfrm>
            <a:off x="4911419" y="4330255"/>
            <a:ext cx="1970394" cy="184943"/>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37" name="TextBox 1236">
            <a:extLst>
              <a:ext uri="{FF2B5EF4-FFF2-40B4-BE49-F238E27FC236}">
                <a16:creationId xmlns:a16="http://schemas.microsoft.com/office/drawing/2014/main" id="{41C24065-B793-815C-8C10-194E91AF77A7}"/>
              </a:ext>
            </a:extLst>
          </p:cNvPr>
          <p:cNvSpPr txBox="1"/>
          <p:nvPr/>
        </p:nvSpPr>
        <p:spPr>
          <a:xfrm rot="16200000">
            <a:off x="276013" y="2723688"/>
            <a:ext cx="569387" cy="300082"/>
          </a:xfrm>
          <a:prstGeom prst="rect">
            <a:avLst/>
          </a:prstGeom>
          <a:noFill/>
        </p:spPr>
        <p:txBody>
          <a:bodyPr wrap="none" rtlCol="0">
            <a:spAutoFit/>
          </a:bodyPr>
          <a:lstStyle/>
          <a:p>
            <a:r>
              <a:rPr lang="en-US" dirty="0"/>
              <a:t>Error</a:t>
            </a:r>
          </a:p>
        </p:txBody>
      </p:sp>
      <p:sp>
        <p:nvSpPr>
          <p:cNvPr id="1238" name="TextBox 1237">
            <a:extLst>
              <a:ext uri="{FF2B5EF4-FFF2-40B4-BE49-F238E27FC236}">
                <a16:creationId xmlns:a16="http://schemas.microsoft.com/office/drawing/2014/main" id="{2A8A1F30-5262-1630-9B8D-87219231AA46}"/>
              </a:ext>
            </a:extLst>
          </p:cNvPr>
          <p:cNvSpPr txBox="1"/>
          <p:nvPr/>
        </p:nvSpPr>
        <p:spPr>
          <a:xfrm>
            <a:off x="3730041" y="4750122"/>
            <a:ext cx="896399" cy="300082"/>
          </a:xfrm>
          <a:prstGeom prst="rect">
            <a:avLst/>
          </a:prstGeom>
          <a:noFill/>
        </p:spPr>
        <p:txBody>
          <a:bodyPr wrap="none" rtlCol="0">
            <a:spAutoFit/>
          </a:bodyPr>
          <a:lstStyle/>
          <a:p>
            <a:r>
              <a:rPr lang="en-US" dirty="0"/>
              <a:t>Iterations</a:t>
            </a:r>
          </a:p>
        </p:txBody>
      </p:sp>
    </p:spTree>
    <p:extLst>
      <p:ext uri="{BB962C8B-B14F-4D97-AF65-F5344CB8AC3E}">
        <p14:creationId xmlns:p14="http://schemas.microsoft.com/office/powerpoint/2010/main" val="3716387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5AB8-19D4-4155-B988-A57D5E7D16F4}"/>
              </a:ext>
            </a:extLst>
          </p:cNvPr>
          <p:cNvSpPr>
            <a:spLocks noGrp="1"/>
          </p:cNvSpPr>
          <p:nvPr>
            <p:ph type="title"/>
          </p:nvPr>
        </p:nvSpPr>
        <p:spPr/>
        <p:txBody>
          <a:bodyPr/>
          <a:lstStyle/>
          <a:p>
            <a:r>
              <a:rPr lang="en-US" dirty="0" err="1"/>
              <a:t>XGBoost</a:t>
            </a:r>
            <a:endParaRPr lang="en-US" dirty="0"/>
          </a:p>
        </p:txBody>
      </p:sp>
      <p:sp>
        <p:nvSpPr>
          <p:cNvPr id="3" name="Content Placeholder 2">
            <a:extLst>
              <a:ext uri="{FF2B5EF4-FFF2-40B4-BE49-F238E27FC236}">
                <a16:creationId xmlns:a16="http://schemas.microsoft.com/office/drawing/2014/main" id="{ACD01863-57CD-4813-9FC3-EFE997734F02}"/>
              </a:ext>
            </a:extLst>
          </p:cNvPr>
          <p:cNvSpPr>
            <a:spLocks noGrp="1"/>
          </p:cNvSpPr>
          <p:nvPr>
            <p:ph idx="1"/>
          </p:nvPr>
        </p:nvSpPr>
        <p:spPr/>
        <p:txBody>
          <a:bodyPr>
            <a:normAutofit lnSpcReduction="10000"/>
          </a:bodyPr>
          <a:lstStyle/>
          <a:p>
            <a:r>
              <a:rPr lang="en-US" sz="1800" dirty="0"/>
              <a:t>Stands for Extreme Gradient Boosting</a:t>
            </a:r>
          </a:p>
          <a:p>
            <a:r>
              <a:rPr lang="en-US" sz="1800" dirty="0"/>
              <a:t>It’s an implementation of a gradient boosted decision tree</a:t>
            </a:r>
          </a:p>
          <a:p>
            <a:r>
              <a:rPr lang="en-US" sz="1800" dirty="0"/>
              <a:t>Its recently been used quite successfully in many competitive machine learning events.</a:t>
            </a:r>
          </a:p>
          <a:p>
            <a:r>
              <a:rPr lang="en-US" sz="1800" dirty="0"/>
              <a:t>Key tuning parameters are:</a:t>
            </a:r>
          </a:p>
          <a:p>
            <a:pPr lvl="1"/>
            <a:r>
              <a:rPr lang="en-US" sz="1800" dirty="0" err="1"/>
              <a:t>n_estimators</a:t>
            </a:r>
            <a:r>
              <a:rPr lang="en-US" sz="1800" dirty="0"/>
              <a:t> (how many models to test)</a:t>
            </a:r>
          </a:p>
          <a:p>
            <a:pPr lvl="1"/>
            <a:r>
              <a:rPr lang="en-US" sz="1800" dirty="0" err="1"/>
              <a:t>early_stopping_rounds</a:t>
            </a:r>
            <a:r>
              <a:rPr lang="en-US" sz="1800" dirty="0"/>
              <a:t> (stop if incremental improvement does not meet minimum)</a:t>
            </a:r>
          </a:p>
          <a:p>
            <a:pPr lvl="1"/>
            <a:r>
              <a:rPr lang="en-US" sz="1800" dirty="0" err="1"/>
              <a:t>learning_rate</a:t>
            </a:r>
            <a:r>
              <a:rPr lang="en-US" sz="1800" dirty="0"/>
              <a:t>  (the incremental improvement targeted for each iteration – smaller numbers tend to increase accuracy, but increase training time). </a:t>
            </a:r>
          </a:p>
          <a:p>
            <a:pPr lvl="1"/>
            <a:endParaRPr lang="en-US" sz="1800" dirty="0"/>
          </a:p>
        </p:txBody>
      </p:sp>
      <p:sp>
        <p:nvSpPr>
          <p:cNvPr id="4" name="Slide Number Placeholder 3">
            <a:extLst>
              <a:ext uri="{FF2B5EF4-FFF2-40B4-BE49-F238E27FC236}">
                <a16:creationId xmlns:a16="http://schemas.microsoft.com/office/drawing/2014/main" id="{BC938DD8-2F29-4932-8811-1F137CD4CB9D}"/>
              </a:ext>
            </a:extLst>
          </p:cNvPr>
          <p:cNvSpPr>
            <a:spLocks noGrp="1"/>
          </p:cNvSpPr>
          <p:nvPr>
            <p:ph type="sldNum" sz="quarter" idx="12"/>
          </p:nvPr>
        </p:nvSpPr>
        <p:spPr/>
        <p:txBody>
          <a:bodyPr/>
          <a:lstStyle/>
          <a:p>
            <a:fld id="{179A9A4E-4C82-4D44-9372-C31BB3818094}" type="slidenum">
              <a:rPr lang="en-US" smtClean="0"/>
              <a:pPr/>
              <a:t>21</a:t>
            </a:fld>
            <a:endParaRPr lang="en-US" dirty="0"/>
          </a:p>
        </p:txBody>
      </p:sp>
    </p:spTree>
    <p:extLst>
      <p:ext uri="{BB962C8B-B14F-4D97-AF65-F5344CB8AC3E}">
        <p14:creationId xmlns:p14="http://schemas.microsoft.com/office/powerpoint/2010/main" val="215000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CEA1-85DA-907E-A061-F19C25D9946C}"/>
              </a:ext>
            </a:extLst>
          </p:cNvPr>
          <p:cNvSpPr>
            <a:spLocks noGrp="1"/>
          </p:cNvSpPr>
          <p:nvPr>
            <p:ph type="title"/>
          </p:nvPr>
        </p:nvSpPr>
        <p:spPr/>
        <p:txBody>
          <a:bodyPr/>
          <a:lstStyle/>
          <a:p>
            <a:r>
              <a:rPr lang="en-US"/>
              <a:t>Hyper-Parameter </a:t>
            </a:r>
            <a:r>
              <a:rPr lang="en-US" dirty="0"/>
              <a:t>tuning summary </a:t>
            </a:r>
          </a:p>
        </p:txBody>
      </p:sp>
      <p:graphicFrame>
        <p:nvGraphicFramePr>
          <p:cNvPr id="7" name="Content Placeholder 6">
            <a:extLst>
              <a:ext uri="{FF2B5EF4-FFF2-40B4-BE49-F238E27FC236}">
                <a16:creationId xmlns:a16="http://schemas.microsoft.com/office/drawing/2014/main" id="{C5748900-F261-6B92-0F12-25339E0EB4F0}"/>
              </a:ext>
            </a:extLst>
          </p:cNvPr>
          <p:cNvGraphicFramePr>
            <a:graphicFrameLocks noGrp="1"/>
          </p:cNvGraphicFramePr>
          <p:nvPr>
            <p:ph idx="1"/>
            <p:extLst>
              <p:ext uri="{D42A27DB-BD31-4B8C-83A1-F6EECF244321}">
                <p14:modId xmlns:p14="http://schemas.microsoft.com/office/powerpoint/2010/main" val="1476464403"/>
              </p:ext>
            </p:extLst>
          </p:nvPr>
        </p:nvGraphicFramePr>
        <p:xfrm>
          <a:off x="205564" y="1183759"/>
          <a:ext cx="8626548" cy="2655489"/>
        </p:xfrm>
        <a:graphic>
          <a:graphicData uri="http://schemas.openxmlformats.org/drawingml/2006/table">
            <a:tbl>
              <a:tblPr>
                <a:tableStyleId>{5C22544A-7EE6-4342-B048-85BDC9FD1C3A}</a:tableStyleId>
              </a:tblPr>
              <a:tblGrid>
                <a:gridCol w="1086151">
                  <a:extLst>
                    <a:ext uri="{9D8B030D-6E8A-4147-A177-3AD203B41FA5}">
                      <a16:colId xmlns:a16="http://schemas.microsoft.com/office/drawing/2014/main" val="1371306229"/>
                    </a:ext>
                  </a:extLst>
                </a:gridCol>
                <a:gridCol w="1308951">
                  <a:extLst>
                    <a:ext uri="{9D8B030D-6E8A-4147-A177-3AD203B41FA5}">
                      <a16:colId xmlns:a16="http://schemas.microsoft.com/office/drawing/2014/main" val="591692391"/>
                    </a:ext>
                  </a:extLst>
                </a:gridCol>
                <a:gridCol w="1413389">
                  <a:extLst>
                    <a:ext uri="{9D8B030D-6E8A-4147-A177-3AD203B41FA5}">
                      <a16:colId xmlns:a16="http://schemas.microsoft.com/office/drawing/2014/main" val="56012152"/>
                    </a:ext>
                  </a:extLst>
                </a:gridCol>
                <a:gridCol w="2172303">
                  <a:extLst>
                    <a:ext uri="{9D8B030D-6E8A-4147-A177-3AD203B41FA5}">
                      <a16:colId xmlns:a16="http://schemas.microsoft.com/office/drawing/2014/main" val="664239274"/>
                    </a:ext>
                  </a:extLst>
                </a:gridCol>
                <a:gridCol w="2645754">
                  <a:extLst>
                    <a:ext uri="{9D8B030D-6E8A-4147-A177-3AD203B41FA5}">
                      <a16:colId xmlns:a16="http://schemas.microsoft.com/office/drawing/2014/main" val="405178803"/>
                    </a:ext>
                  </a:extLst>
                </a:gridCol>
              </a:tblGrid>
              <a:tr h="174600">
                <a:tc>
                  <a:txBody>
                    <a:bodyPr/>
                    <a:lstStyle/>
                    <a:p>
                      <a:pPr algn="l" fontAlgn="b"/>
                      <a:r>
                        <a:rPr lang="en-US" sz="800" b="1" u="none" strike="noStrike">
                          <a:effectLst/>
                        </a:rPr>
                        <a:t>Learning Algoritm</a:t>
                      </a:r>
                      <a:endParaRPr lang="en-US" sz="800" b="1" i="0" u="none" strike="noStrike">
                        <a:solidFill>
                          <a:srgbClr val="000000"/>
                        </a:solidFill>
                        <a:effectLst/>
                        <a:latin typeface="Calibri" panose="020F0502020204030204" pitchFamily="34" charset="0"/>
                      </a:endParaRPr>
                    </a:p>
                  </a:txBody>
                  <a:tcPr marL="6367" marR="6367" marT="6367" marB="0" anchor="b"/>
                </a:tc>
                <a:tc>
                  <a:txBody>
                    <a:bodyPr/>
                    <a:lstStyle/>
                    <a:p>
                      <a:pPr algn="l" fontAlgn="b"/>
                      <a:r>
                        <a:rPr lang="en-US" sz="800" b="1" u="none" strike="noStrike">
                          <a:effectLst/>
                        </a:rPr>
                        <a:t>Classifier</a:t>
                      </a:r>
                      <a:endParaRPr lang="en-US" sz="800" b="1" i="0" u="none" strike="noStrike">
                        <a:solidFill>
                          <a:srgbClr val="000000"/>
                        </a:solidFill>
                        <a:effectLst/>
                        <a:latin typeface="Calibri" panose="020F0502020204030204" pitchFamily="34" charset="0"/>
                      </a:endParaRPr>
                    </a:p>
                  </a:txBody>
                  <a:tcPr marL="6367" marR="6367" marT="6367" marB="0" anchor="b"/>
                </a:tc>
                <a:tc>
                  <a:txBody>
                    <a:bodyPr/>
                    <a:lstStyle/>
                    <a:p>
                      <a:pPr algn="l" fontAlgn="b"/>
                      <a:r>
                        <a:rPr lang="en-US" sz="800" b="1" u="none" strike="noStrike">
                          <a:effectLst/>
                        </a:rPr>
                        <a:t>Regressor</a:t>
                      </a:r>
                      <a:endParaRPr lang="en-US" sz="800" b="1" i="0" u="none" strike="noStrike">
                        <a:solidFill>
                          <a:srgbClr val="000000"/>
                        </a:solidFill>
                        <a:effectLst/>
                        <a:latin typeface="Calibri" panose="020F0502020204030204" pitchFamily="34" charset="0"/>
                      </a:endParaRPr>
                    </a:p>
                  </a:txBody>
                  <a:tcPr marL="6367" marR="6367" marT="6367" marB="0" anchor="b"/>
                </a:tc>
                <a:tc>
                  <a:txBody>
                    <a:bodyPr/>
                    <a:lstStyle/>
                    <a:p>
                      <a:pPr algn="l" fontAlgn="b"/>
                      <a:r>
                        <a:rPr lang="en-US" sz="800" b="1" u="none" strike="noStrike">
                          <a:effectLst/>
                        </a:rPr>
                        <a:t>Key Tuning Parameters</a:t>
                      </a:r>
                      <a:endParaRPr lang="en-US" sz="800" b="1" i="0" u="none" strike="noStrike">
                        <a:solidFill>
                          <a:srgbClr val="000000"/>
                        </a:solidFill>
                        <a:effectLst/>
                        <a:latin typeface="Calibri" panose="020F0502020204030204" pitchFamily="34" charset="0"/>
                      </a:endParaRPr>
                    </a:p>
                  </a:txBody>
                  <a:tcPr marL="6367" marR="6367" marT="6367" marB="0" anchor="b"/>
                </a:tc>
                <a:tc>
                  <a:txBody>
                    <a:bodyPr/>
                    <a:lstStyle/>
                    <a:p>
                      <a:pPr algn="l" fontAlgn="b"/>
                      <a:r>
                        <a:rPr lang="en-US" sz="800" b="1" u="none" strike="noStrike" dirty="0">
                          <a:effectLst/>
                        </a:rPr>
                        <a:t>Notes:</a:t>
                      </a:r>
                      <a:endParaRPr lang="en-US" sz="800" b="1" i="0" u="none" strike="noStrike" dirty="0">
                        <a:solidFill>
                          <a:srgbClr val="000000"/>
                        </a:solidFill>
                        <a:effectLst/>
                        <a:latin typeface="Calibri" panose="020F0502020204030204" pitchFamily="34" charset="0"/>
                      </a:endParaRPr>
                    </a:p>
                  </a:txBody>
                  <a:tcPr marL="6367" marR="6367" marT="6367" marB="0" anchor="b"/>
                </a:tc>
                <a:extLst>
                  <a:ext uri="{0D108BD9-81ED-4DB2-BD59-A6C34878D82A}">
                    <a16:rowId xmlns:a16="http://schemas.microsoft.com/office/drawing/2014/main" val="1645353320"/>
                  </a:ext>
                </a:extLst>
              </a:tr>
              <a:tr h="523796">
                <a:tc>
                  <a:txBody>
                    <a:bodyPr/>
                    <a:lstStyle/>
                    <a:p>
                      <a:pPr algn="l" fontAlgn="t"/>
                      <a:r>
                        <a:rPr lang="en-US" sz="800" u="sng" strike="noStrike" dirty="0">
                          <a:effectLst/>
                          <a:hlinkClick r:id="rId2"/>
                        </a:rPr>
                        <a:t>DecisionTree</a:t>
                      </a:r>
                      <a:endParaRPr lang="en-US" sz="800" b="0" i="0" u="sng" strike="noStrike" dirty="0">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dirty="0">
                          <a:effectLst/>
                          <a:hlinkClick r:id="rId3"/>
                        </a:rPr>
                        <a:t>DecisionTreeClassifier</a:t>
                      </a:r>
                      <a:endParaRPr lang="en-US" sz="800" b="0" i="0" u="sng" strike="noStrike" dirty="0">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4" tooltip="sklearn.tree.DecisionTreeRegressor"/>
                        </a:rPr>
                        <a:t>DecisionTreeRegressor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a:effectLst/>
                        </a:rPr>
                        <a:t>criterion, max_depth, min_samples_split, min_samples_leaf, max_leaf_nodes, min_impurity_decrease</a:t>
                      </a:r>
                      <a:endParaRPr lang="en-US" sz="800" b="0" i="0" u="none" strike="noStrike">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dirty="0">
                          <a:effectLst/>
                        </a:rPr>
                        <a:t>This is all about finding the best 'pruning' parameter settings.</a:t>
                      </a:r>
                      <a:endParaRPr lang="en-US" sz="800" b="0" i="0" u="none" strike="noStrike" dirty="0">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1633679931"/>
                  </a:ext>
                </a:extLst>
              </a:tr>
              <a:tr h="615734">
                <a:tc>
                  <a:txBody>
                    <a:bodyPr/>
                    <a:lstStyle/>
                    <a:p>
                      <a:pPr algn="l" fontAlgn="t"/>
                      <a:r>
                        <a:rPr lang="en-US" sz="800" u="none" strike="noStrike" dirty="0" err="1">
                          <a:effectLst/>
                        </a:rPr>
                        <a:t>RandomForest</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5"/>
                        </a:rPr>
                        <a:t>RandomForestClassifier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6"/>
                        </a:rPr>
                        <a:t>RandomForestClassifier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dirty="0" err="1">
                          <a:effectLst/>
                        </a:rPr>
                        <a:t>n_estimators</a:t>
                      </a:r>
                      <a:r>
                        <a:rPr lang="en-US" sz="800" u="none" strike="noStrike" dirty="0">
                          <a:effectLst/>
                        </a:rPr>
                        <a:t>, criterion, </a:t>
                      </a:r>
                      <a:r>
                        <a:rPr lang="en-US" sz="800" u="none" strike="noStrike" dirty="0" err="1">
                          <a:effectLst/>
                        </a:rPr>
                        <a:t>max_depth</a:t>
                      </a:r>
                      <a:r>
                        <a:rPr lang="en-US" sz="800" u="none" strike="noStrike" dirty="0">
                          <a:effectLst/>
                        </a:rPr>
                        <a:t>, </a:t>
                      </a:r>
                      <a:r>
                        <a:rPr lang="en-US" sz="800" u="none" strike="noStrike" dirty="0" err="1">
                          <a:effectLst/>
                        </a:rPr>
                        <a:t>min_samples_split</a:t>
                      </a:r>
                      <a:r>
                        <a:rPr lang="en-US" sz="800" u="none" strike="noStrike" dirty="0">
                          <a:effectLst/>
                        </a:rPr>
                        <a:t>, </a:t>
                      </a:r>
                      <a:r>
                        <a:rPr lang="en-US" sz="800" u="none" strike="noStrike" dirty="0" err="1">
                          <a:effectLst/>
                        </a:rPr>
                        <a:t>min_samples_leaf</a:t>
                      </a:r>
                      <a:r>
                        <a:rPr lang="en-US" sz="800" u="none" strike="noStrike" dirty="0">
                          <a:effectLst/>
                        </a:rPr>
                        <a:t>, </a:t>
                      </a:r>
                      <a:r>
                        <a:rPr lang="en-US" sz="800" u="none" strike="noStrike" dirty="0" err="1">
                          <a:effectLst/>
                        </a:rPr>
                        <a:t>max_leaf_nodes</a:t>
                      </a:r>
                      <a:r>
                        <a:rPr lang="en-US" sz="800" u="none" strike="noStrike" dirty="0">
                          <a:effectLst/>
                        </a:rPr>
                        <a:t>, </a:t>
                      </a:r>
                      <a:r>
                        <a:rPr lang="en-US" sz="800" u="none" strike="noStrike" dirty="0" err="1">
                          <a:effectLst/>
                        </a:rPr>
                        <a:t>min_impurity_decrease</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dirty="0" err="1">
                          <a:effectLst/>
                        </a:rPr>
                        <a:t>n_estimators</a:t>
                      </a:r>
                      <a:r>
                        <a:rPr lang="en-US" sz="800" u="none" strike="noStrike" dirty="0">
                          <a:effectLst/>
                        </a:rPr>
                        <a:t> (the number of trees) and the pruning of the tree are the biggest considerations.</a:t>
                      </a:r>
                      <a:endParaRPr lang="en-US" sz="800" b="0" i="0" u="none" strike="noStrike" dirty="0">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799700607"/>
                  </a:ext>
                </a:extLst>
              </a:tr>
              <a:tr h="349730">
                <a:tc>
                  <a:txBody>
                    <a:bodyPr/>
                    <a:lstStyle/>
                    <a:p>
                      <a:pPr algn="l" fontAlgn="t"/>
                      <a:r>
                        <a:rPr lang="en-US" sz="800" u="none" strike="noStrike" dirty="0">
                          <a:effectLst/>
                        </a:rPr>
                        <a:t>AdaBoost</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7"/>
                        </a:rPr>
                        <a:t>AdaBoostClassifier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8"/>
                        </a:rPr>
                        <a:t>AdaBoostRegressor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a:effectLst/>
                        </a:rPr>
                        <a:t>n_estimators, learning_rate, loss</a:t>
                      </a:r>
                      <a:endParaRPr lang="en-US" sz="800" b="0" i="0" u="none" strike="noStrike">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a:effectLst/>
                        </a:rPr>
                        <a:t>generally, leave loss function to default</a:t>
                      </a:r>
                      <a:endParaRPr lang="en-US" sz="800" b="0" i="0" u="none" strike="noStrike">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934745758"/>
                  </a:ext>
                </a:extLst>
              </a:tr>
              <a:tr h="467833">
                <a:tc>
                  <a:txBody>
                    <a:bodyPr/>
                    <a:lstStyle/>
                    <a:p>
                      <a:pPr algn="l" fontAlgn="t"/>
                      <a:r>
                        <a:rPr lang="en-US" sz="800" u="none" strike="noStrike" dirty="0" err="1">
                          <a:effectLst/>
                        </a:rPr>
                        <a:t>GradientBoosting</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9"/>
                        </a:rPr>
                        <a:t>GradientBoostingClassifier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0"/>
                        </a:rPr>
                        <a:t>GradientBoostingRegressor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a:effectLst/>
                        </a:rPr>
                        <a:t>loss, learning_rate, n_estimators, subsample, criterion</a:t>
                      </a:r>
                      <a:endParaRPr lang="en-US" sz="800" b="0" i="0" u="none" strike="noStrike">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a:effectLst/>
                        </a:rPr>
                        <a:t>generally, leave loss function to default. If subsample is set (0 to &lt;1.0) then this is getting into stochastic gradient decent and better to use that model.</a:t>
                      </a:r>
                      <a:endParaRPr lang="en-US" sz="800" b="0" i="0" u="none" strike="noStrike">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10497529"/>
                  </a:ext>
                </a:extLst>
              </a:tr>
              <a:tr h="523796">
                <a:tc>
                  <a:txBody>
                    <a:bodyPr/>
                    <a:lstStyle/>
                    <a:p>
                      <a:pPr algn="l" fontAlgn="t"/>
                      <a:r>
                        <a:rPr lang="en-US" sz="800" u="sng" strike="noStrike" dirty="0">
                          <a:effectLst/>
                          <a:hlinkClick r:id="rId11"/>
                        </a:rPr>
                        <a:t>XGBoost</a:t>
                      </a:r>
                      <a:endParaRPr lang="en-US" sz="800" b="0" i="0" u="sng" strike="noStrike" dirty="0">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2"/>
                        </a:rPr>
                        <a:t>XGBClassifier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sng" strike="noStrike">
                          <a:effectLst/>
                          <a:hlinkClick r:id="rId12"/>
                        </a:rPr>
                        <a:t>XGBRegressor</a:t>
                      </a:r>
                      <a:endParaRPr lang="en-US" sz="800" b="0" i="0" u="sng" strike="noStrike">
                        <a:solidFill>
                          <a:srgbClr val="0563C1"/>
                        </a:solidFill>
                        <a:effectLst/>
                        <a:latin typeface="Calibri" panose="020F0502020204030204" pitchFamily="34" charset="0"/>
                      </a:endParaRPr>
                    </a:p>
                  </a:txBody>
                  <a:tcPr marL="6367" marR="6367" marT="6367" marB="0"/>
                </a:tc>
                <a:tc>
                  <a:txBody>
                    <a:bodyPr/>
                    <a:lstStyle/>
                    <a:p>
                      <a:pPr algn="l" fontAlgn="t"/>
                      <a:r>
                        <a:rPr lang="en-US" sz="800" u="none" strike="noStrike" dirty="0" err="1">
                          <a:effectLst/>
                        </a:rPr>
                        <a:t>n_estimators</a:t>
                      </a:r>
                      <a:r>
                        <a:rPr lang="en-US" sz="800" u="none" strike="noStrike" dirty="0">
                          <a:effectLst/>
                        </a:rPr>
                        <a:t>, </a:t>
                      </a:r>
                      <a:r>
                        <a:rPr lang="en-US" sz="800" u="none" strike="noStrike" dirty="0" err="1">
                          <a:effectLst/>
                        </a:rPr>
                        <a:t>max_depth</a:t>
                      </a:r>
                      <a:r>
                        <a:rPr lang="en-US" sz="800" u="none" strike="noStrike" dirty="0">
                          <a:effectLst/>
                        </a:rPr>
                        <a:t>, </a:t>
                      </a:r>
                      <a:r>
                        <a:rPr lang="en-US" sz="800" u="none" strike="noStrike" dirty="0" err="1">
                          <a:effectLst/>
                        </a:rPr>
                        <a:t>max_leaves</a:t>
                      </a:r>
                      <a:r>
                        <a:rPr lang="en-US" sz="800" u="none" strike="noStrike" dirty="0">
                          <a:effectLst/>
                        </a:rPr>
                        <a:t>, </a:t>
                      </a:r>
                      <a:r>
                        <a:rPr lang="en-US" sz="800" u="none" strike="noStrike" dirty="0" err="1">
                          <a:effectLst/>
                        </a:rPr>
                        <a:t>grow_policy</a:t>
                      </a:r>
                      <a:r>
                        <a:rPr lang="en-US" sz="800" u="none" strike="noStrike" dirty="0">
                          <a:effectLst/>
                        </a:rPr>
                        <a:t>, </a:t>
                      </a:r>
                      <a:r>
                        <a:rPr lang="en-US" sz="800" u="none" strike="noStrike" dirty="0" err="1">
                          <a:effectLst/>
                        </a:rPr>
                        <a:t>learning_rate</a:t>
                      </a:r>
                      <a:r>
                        <a:rPr lang="en-US" sz="800" u="none" strike="noStrike" dirty="0">
                          <a:effectLst/>
                        </a:rPr>
                        <a:t>, gamma (</a:t>
                      </a:r>
                      <a:r>
                        <a:rPr lang="en-US" sz="800" u="none" strike="noStrike" dirty="0" err="1">
                          <a:effectLst/>
                        </a:rPr>
                        <a:t>min_split_loss</a:t>
                      </a:r>
                      <a:r>
                        <a:rPr lang="en-US" sz="800" u="none" strike="noStrike" dirty="0">
                          <a:effectLst/>
                        </a:rPr>
                        <a:t>)</a:t>
                      </a:r>
                      <a:endParaRPr lang="en-US" sz="800" b="0" i="0" u="none" strike="noStrike" dirty="0">
                        <a:solidFill>
                          <a:srgbClr val="000000"/>
                        </a:solidFill>
                        <a:effectLst/>
                        <a:latin typeface="Calibri" panose="020F0502020204030204" pitchFamily="34" charset="0"/>
                      </a:endParaRPr>
                    </a:p>
                  </a:txBody>
                  <a:tcPr marL="6367" marR="6367" marT="6367" marB="0"/>
                </a:tc>
                <a:tc>
                  <a:txBody>
                    <a:bodyPr/>
                    <a:lstStyle/>
                    <a:p>
                      <a:pPr algn="l" fontAlgn="t"/>
                      <a:r>
                        <a:rPr lang="en-US" sz="800" u="none" strike="noStrike" dirty="0">
                          <a:effectLst/>
                        </a:rPr>
                        <a:t>Focus on how many weak learners and tree pruning parameters.</a:t>
                      </a:r>
                      <a:endParaRPr lang="en-US" sz="800" b="0" i="0" u="none" strike="noStrike" dirty="0">
                        <a:solidFill>
                          <a:srgbClr val="000000"/>
                        </a:solidFill>
                        <a:effectLst/>
                        <a:latin typeface="Calibri" panose="020F0502020204030204" pitchFamily="34" charset="0"/>
                      </a:endParaRPr>
                    </a:p>
                  </a:txBody>
                  <a:tcPr marL="6367" marR="6367" marT="6367" marB="0"/>
                </a:tc>
                <a:extLst>
                  <a:ext uri="{0D108BD9-81ED-4DB2-BD59-A6C34878D82A}">
                    <a16:rowId xmlns:a16="http://schemas.microsoft.com/office/drawing/2014/main" val="4158026573"/>
                  </a:ext>
                </a:extLst>
              </a:tr>
            </a:tbl>
          </a:graphicData>
        </a:graphic>
      </p:graphicFrame>
    </p:spTree>
    <p:extLst>
      <p:ext uri="{BB962C8B-B14F-4D97-AF65-F5344CB8AC3E}">
        <p14:creationId xmlns:p14="http://schemas.microsoft.com/office/powerpoint/2010/main" val="465126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4637808" cy="769441"/>
          </a:xfrm>
          <a:prstGeom prst="rect">
            <a:avLst/>
          </a:prstGeom>
          <a:noFill/>
        </p:spPr>
        <p:txBody>
          <a:bodyPr wrap="none" rtlCol="0">
            <a:spAutoFit/>
          </a:bodyPr>
          <a:lstStyle/>
          <a:p>
            <a:r>
              <a:rPr lang="en-US" sz="4400" b="1" dirty="0">
                <a:solidFill>
                  <a:schemeClr val="bg1"/>
                </a:solidFill>
              </a:rPr>
              <a:t>Happy Learning!</a:t>
            </a:r>
          </a:p>
        </p:txBody>
      </p:sp>
    </p:spTree>
    <p:extLst>
      <p:ext uri="{BB962C8B-B14F-4D97-AF65-F5344CB8AC3E}">
        <p14:creationId xmlns:p14="http://schemas.microsoft.com/office/powerpoint/2010/main" val="233293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3994-A6BD-A2B3-F932-6248E448D2C2}"/>
              </a:ext>
            </a:extLst>
          </p:cNvPr>
          <p:cNvSpPr>
            <a:spLocks noGrp="1"/>
          </p:cNvSpPr>
          <p:nvPr>
            <p:ph type="title"/>
          </p:nvPr>
        </p:nvSpPr>
        <p:spPr/>
        <p:txBody>
          <a:bodyPr/>
          <a:lstStyle/>
          <a:p>
            <a:r>
              <a:rPr lang="en-US" dirty="0"/>
              <a:t>More on Hyper Parameter Tuning</a:t>
            </a:r>
          </a:p>
        </p:txBody>
      </p:sp>
    </p:spTree>
    <p:extLst>
      <p:ext uri="{BB962C8B-B14F-4D97-AF65-F5344CB8AC3E}">
        <p14:creationId xmlns:p14="http://schemas.microsoft.com/office/powerpoint/2010/main" val="401743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7DDB-86BB-2356-3240-1CCDF4917CF5}"/>
              </a:ext>
            </a:extLst>
          </p:cNvPr>
          <p:cNvSpPr>
            <a:spLocks noGrp="1"/>
          </p:cNvSpPr>
          <p:nvPr>
            <p:ph type="title"/>
          </p:nvPr>
        </p:nvSpPr>
        <p:spPr/>
        <p:txBody>
          <a:bodyPr>
            <a:normAutofit fontScale="90000"/>
          </a:bodyPr>
          <a:lstStyle/>
          <a:p>
            <a:r>
              <a:rPr lang="en-US" dirty="0"/>
              <a:t>Significantly increases computational cost in training models…</a:t>
            </a:r>
          </a:p>
        </p:txBody>
      </p:sp>
      <p:sp>
        <p:nvSpPr>
          <p:cNvPr id="3" name="Content Placeholder 2">
            <a:extLst>
              <a:ext uri="{FF2B5EF4-FFF2-40B4-BE49-F238E27FC236}">
                <a16:creationId xmlns:a16="http://schemas.microsoft.com/office/drawing/2014/main" id="{7ABE5C5E-3AC5-D7BC-4603-B9EF2FEAC921}"/>
              </a:ext>
            </a:extLst>
          </p:cNvPr>
          <p:cNvSpPr>
            <a:spLocks noGrp="1"/>
          </p:cNvSpPr>
          <p:nvPr>
            <p:ph idx="1"/>
          </p:nvPr>
        </p:nvSpPr>
        <p:spPr/>
        <p:txBody>
          <a:bodyPr>
            <a:normAutofit fontScale="85000" lnSpcReduction="20000"/>
          </a:bodyPr>
          <a:lstStyle/>
          <a:p>
            <a:r>
              <a:rPr lang="en-US" dirty="0"/>
              <a:t>You could have many 100’s of thousands of combinations that </a:t>
            </a:r>
            <a:r>
              <a:rPr lang="en-US" dirty="0" err="1"/>
              <a:t>sklearn</a:t>
            </a:r>
            <a:r>
              <a:rPr lang="en-US" dirty="0"/>
              <a:t> will test.</a:t>
            </a:r>
          </a:p>
          <a:p>
            <a:r>
              <a:rPr lang="en-US" dirty="0" err="1"/>
              <a:t>GridSearchCV</a:t>
            </a:r>
            <a:r>
              <a:rPr lang="en-US" dirty="0"/>
              <a:t> is an exhaustive search:</a:t>
            </a:r>
          </a:p>
          <a:p>
            <a:pPr lvl="1"/>
            <a:r>
              <a:rPr lang="en-US" dirty="0"/>
              <a:t>It will check every value given in your parameter ranges. </a:t>
            </a:r>
          </a:p>
          <a:p>
            <a:r>
              <a:rPr lang="en-US" dirty="0" err="1"/>
              <a:t>RandomizeSearchCV</a:t>
            </a:r>
            <a:r>
              <a:rPr lang="en-US" dirty="0"/>
              <a:t> is a random search</a:t>
            </a:r>
          </a:p>
          <a:p>
            <a:pPr lvl="1"/>
            <a:r>
              <a:rPr lang="en-US" dirty="0"/>
              <a:t>It will randomly sample a given number of combinations of your parameter ranges.</a:t>
            </a:r>
          </a:p>
          <a:p>
            <a:r>
              <a:rPr lang="en-US" dirty="0"/>
              <a:t>Ideally you want to check a wide range of values using small incremental changes in the parameters.</a:t>
            </a:r>
          </a:p>
          <a:p>
            <a:pPr lvl="1"/>
            <a:r>
              <a:rPr lang="en-US" dirty="0"/>
              <a:t>In reality, this is often take too much time!</a:t>
            </a:r>
          </a:p>
          <a:p>
            <a:r>
              <a:rPr lang="en-US" dirty="0"/>
              <a:t>Common Strategy</a:t>
            </a:r>
          </a:p>
          <a:p>
            <a:pPr lvl="1"/>
            <a:r>
              <a:rPr lang="en-US" dirty="0"/>
              <a:t>Use </a:t>
            </a:r>
            <a:r>
              <a:rPr lang="en-US" dirty="0" err="1"/>
              <a:t>RandomizedSearchCV</a:t>
            </a:r>
            <a:r>
              <a:rPr lang="en-US" dirty="0"/>
              <a:t> to check a number of random samples of a wide range of parameter values.</a:t>
            </a:r>
          </a:p>
          <a:p>
            <a:pPr lvl="1"/>
            <a:r>
              <a:rPr lang="en-US" dirty="0"/>
              <a:t>Use </a:t>
            </a:r>
            <a:r>
              <a:rPr lang="en-US" dirty="0" err="1"/>
              <a:t>GridSearch</a:t>
            </a:r>
            <a:r>
              <a:rPr lang="en-US" dirty="0"/>
              <a:t> to check small incremental changes around the best values found with the </a:t>
            </a:r>
            <a:r>
              <a:rPr lang="en-US" dirty="0" err="1"/>
              <a:t>RandomizedSearchCV</a:t>
            </a:r>
            <a:r>
              <a:rPr lang="en-US" dirty="0"/>
              <a:t>.</a:t>
            </a:r>
          </a:p>
        </p:txBody>
      </p:sp>
    </p:spTree>
    <p:extLst>
      <p:ext uri="{BB962C8B-B14F-4D97-AF65-F5344CB8AC3E}">
        <p14:creationId xmlns:p14="http://schemas.microsoft.com/office/powerpoint/2010/main" val="37747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83A51253-304B-4D79-BBDE-A890E98B9816}"/>
              </a:ext>
            </a:extLst>
          </p:cNvPr>
          <p:cNvSpPr>
            <a:spLocks noGrp="1"/>
          </p:cNvSpPr>
          <p:nvPr>
            <p:ph type="title"/>
          </p:nvPr>
        </p:nvSpPr>
        <p:spPr>
          <a:xfrm>
            <a:off x="126048" y="29210"/>
            <a:ext cx="8891904" cy="994172"/>
          </a:xfrm>
        </p:spPr>
        <p:txBody>
          <a:bodyPr>
            <a:normAutofit/>
          </a:bodyPr>
          <a:lstStyle/>
          <a:p>
            <a:r>
              <a:rPr lang="en-US" sz="2800" dirty="0"/>
              <a:t>training with hyperparameter tuning takes time…</a:t>
            </a:r>
          </a:p>
        </p:txBody>
      </p:sp>
      <p:sp>
        <p:nvSpPr>
          <p:cNvPr id="2" name="Content Placeholder 1">
            <a:extLst>
              <a:ext uri="{FF2B5EF4-FFF2-40B4-BE49-F238E27FC236}">
                <a16:creationId xmlns:a16="http://schemas.microsoft.com/office/drawing/2014/main" id="{25581ACF-C8AF-6D94-D281-086E0B29F7F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3ADABE0-92A2-4DFF-AAE4-30AD323CC51A}"/>
              </a:ext>
            </a:extLst>
          </p:cNvPr>
          <p:cNvSpPr>
            <a:spLocks noGrp="1"/>
          </p:cNvSpPr>
          <p:nvPr>
            <p:ph type="sldNum" sz="quarter" idx="12"/>
          </p:nvPr>
        </p:nvSpPr>
        <p:spPr/>
        <p:txBody>
          <a:bodyPr/>
          <a:lstStyle/>
          <a:p>
            <a:fld id="{179A9A4E-4C82-4D44-9372-C31BB3818094}" type="slidenum">
              <a:rPr lang="en-US" smtClean="0"/>
              <a:pPr/>
              <a:t>5</a:t>
            </a:fld>
            <a:endParaRPr lang="en-US" dirty="0"/>
          </a:p>
        </p:txBody>
      </p:sp>
      <p:pic>
        <p:nvPicPr>
          <p:cNvPr id="9" name="Picture 8">
            <a:extLst>
              <a:ext uri="{FF2B5EF4-FFF2-40B4-BE49-F238E27FC236}">
                <a16:creationId xmlns:a16="http://schemas.microsoft.com/office/drawing/2014/main" id="{73CBE782-62FB-415A-8C18-F47B3BD4E495}"/>
              </a:ext>
            </a:extLst>
          </p:cNvPr>
          <p:cNvPicPr>
            <a:picLocks noChangeAspect="1"/>
          </p:cNvPicPr>
          <p:nvPr/>
        </p:nvPicPr>
        <p:blipFill>
          <a:blip r:embed="rId2"/>
          <a:stretch>
            <a:fillRect/>
          </a:stretch>
        </p:blipFill>
        <p:spPr>
          <a:xfrm>
            <a:off x="5058607" y="927749"/>
            <a:ext cx="1376608" cy="973698"/>
          </a:xfrm>
          <a:prstGeom prst="rect">
            <a:avLst/>
          </a:prstGeom>
        </p:spPr>
      </p:pic>
      <p:pic>
        <p:nvPicPr>
          <p:cNvPr id="11" name="Picture 10">
            <a:extLst>
              <a:ext uri="{FF2B5EF4-FFF2-40B4-BE49-F238E27FC236}">
                <a16:creationId xmlns:a16="http://schemas.microsoft.com/office/drawing/2014/main" id="{4D088463-BD06-484B-9FFB-C4A38324ABBC}"/>
              </a:ext>
            </a:extLst>
          </p:cNvPr>
          <p:cNvPicPr>
            <a:picLocks noChangeAspect="1"/>
          </p:cNvPicPr>
          <p:nvPr/>
        </p:nvPicPr>
        <p:blipFill>
          <a:blip r:embed="rId3"/>
          <a:stretch>
            <a:fillRect/>
          </a:stretch>
        </p:blipFill>
        <p:spPr>
          <a:xfrm>
            <a:off x="27881" y="849065"/>
            <a:ext cx="1350218" cy="1219200"/>
          </a:xfrm>
          <a:prstGeom prst="rect">
            <a:avLst/>
          </a:prstGeom>
        </p:spPr>
      </p:pic>
      <p:pic>
        <p:nvPicPr>
          <p:cNvPr id="13" name="Picture 12">
            <a:extLst>
              <a:ext uri="{FF2B5EF4-FFF2-40B4-BE49-F238E27FC236}">
                <a16:creationId xmlns:a16="http://schemas.microsoft.com/office/drawing/2014/main" id="{A440E332-E9FC-4810-82E2-2997EC6C18E2}"/>
              </a:ext>
            </a:extLst>
          </p:cNvPr>
          <p:cNvPicPr>
            <a:picLocks noChangeAspect="1"/>
          </p:cNvPicPr>
          <p:nvPr/>
        </p:nvPicPr>
        <p:blipFill>
          <a:blip r:embed="rId4"/>
          <a:stretch>
            <a:fillRect/>
          </a:stretch>
        </p:blipFill>
        <p:spPr>
          <a:xfrm>
            <a:off x="6427152" y="991647"/>
            <a:ext cx="2590800" cy="1509870"/>
          </a:xfrm>
          <a:prstGeom prst="rect">
            <a:avLst/>
          </a:prstGeom>
        </p:spPr>
      </p:pic>
      <p:pic>
        <p:nvPicPr>
          <p:cNvPr id="15" name="Picture 14">
            <a:extLst>
              <a:ext uri="{FF2B5EF4-FFF2-40B4-BE49-F238E27FC236}">
                <a16:creationId xmlns:a16="http://schemas.microsoft.com/office/drawing/2014/main" id="{BDFBCCCA-866A-4AEE-8DA8-3CA16708B493}"/>
              </a:ext>
            </a:extLst>
          </p:cNvPr>
          <p:cNvPicPr>
            <a:picLocks noChangeAspect="1"/>
          </p:cNvPicPr>
          <p:nvPr/>
        </p:nvPicPr>
        <p:blipFill>
          <a:blip r:embed="rId5"/>
          <a:stretch>
            <a:fillRect/>
          </a:stretch>
        </p:blipFill>
        <p:spPr>
          <a:xfrm>
            <a:off x="3200400" y="2957467"/>
            <a:ext cx="2438400" cy="1465705"/>
          </a:xfrm>
          <a:prstGeom prst="rect">
            <a:avLst/>
          </a:prstGeom>
        </p:spPr>
      </p:pic>
      <p:sp>
        <p:nvSpPr>
          <p:cNvPr id="16" name="TextBox 15">
            <a:extLst>
              <a:ext uri="{FF2B5EF4-FFF2-40B4-BE49-F238E27FC236}">
                <a16:creationId xmlns:a16="http://schemas.microsoft.com/office/drawing/2014/main" id="{B5DEBE97-CFCB-4830-AC48-02424A321E0D}"/>
              </a:ext>
            </a:extLst>
          </p:cNvPr>
          <p:cNvSpPr txBox="1"/>
          <p:nvPr/>
        </p:nvSpPr>
        <p:spPr>
          <a:xfrm>
            <a:off x="2060343" y="3038452"/>
            <a:ext cx="1140056" cy="461665"/>
          </a:xfrm>
          <a:prstGeom prst="rect">
            <a:avLst/>
          </a:prstGeom>
          <a:noFill/>
        </p:spPr>
        <p:txBody>
          <a:bodyPr wrap="none" rtlCol="0">
            <a:spAutoFit/>
          </a:bodyPr>
          <a:lstStyle/>
          <a:p>
            <a:pPr algn="r"/>
            <a:r>
              <a:rPr lang="en-US" sz="600" dirty="0">
                <a:latin typeface="Arial" panose="020B0604020202020204" pitchFamily="34" charset="0"/>
                <a:cs typeface="Arial" panose="020B0604020202020204" pitchFamily="34" charset="0"/>
              </a:rPr>
              <a:t>Laptop</a:t>
            </a:r>
          </a:p>
          <a:p>
            <a:pPr algn="r"/>
            <a:r>
              <a:rPr lang="en-US" sz="600" dirty="0">
                <a:latin typeface="Arial" panose="020B0604020202020204" pitchFamily="34" charset="0"/>
                <a:cs typeface="Arial" panose="020B0604020202020204" pitchFamily="34" charset="0"/>
              </a:rPr>
              <a:t>Intel Core i9 10</a:t>
            </a:r>
            <a:r>
              <a:rPr lang="en-US" sz="600" baseline="30000" dirty="0">
                <a:latin typeface="Arial" panose="020B0604020202020204" pitchFamily="34" charset="0"/>
                <a:cs typeface="Arial" panose="020B0604020202020204" pitchFamily="34" charset="0"/>
              </a:rPr>
              <a:t>th</a:t>
            </a:r>
            <a:r>
              <a:rPr lang="en-US" sz="600" dirty="0">
                <a:latin typeface="Arial" panose="020B0604020202020204" pitchFamily="34" charset="0"/>
                <a:cs typeface="Arial" panose="020B0604020202020204" pitchFamily="34" charset="0"/>
              </a:rPr>
              <a:t> generation</a:t>
            </a:r>
          </a:p>
          <a:p>
            <a:pPr algn="r"/>
            <a:r>
              <a:rPr lang="en-US" sz="600" dirty="0">
                <a:latin typeface="Arial" panose="020B0604020202020204" pitchFamily="34" charset="0"/>
                <a:cs typeface="Arial" panose="020B0604020202020204" pitchFamily="34" charset="0"/>
              </a:rPr>
              <a:t>32 GB Ram</a:t>
            </a:r>
          </a:p>
          <a:p>
            <a:pPr algn="r"/>
            <a:r>
              <a:rPr lang="en-US" sz="600" dirty="0">
                <a:latin typeface="Arial" panose="020B0604020202020204" pitchFamily="34" charset="0"/>
                <a:cs typeface="Arial" panose="020B0604020202020204" pitchFamily="34" charset="0"/>
              </a:rPr>
              <a:t>2080 Super Nvidia GPU</a:t>
            </a:r>
          </a:p>
        </p:txBody>
      </p:sp>
      <p:sp>
        <p:nvSpPr>
          <p:cNvPr id="17" name="TextBox 16">
            <a:extLst>
              <a:ext uri="{FF2B5EF4-FFF2-40B4-BE49-F238E27FC236}">
                <a16:creationId xmlns:a16="http://schemas.microsoft.com/office/drawing/2014/main" id="{C384142A-88A6-418F-BF4F-2D8AE6521809}"/>
              </a:ext>
            </a:extLst>
          </p:cNvPr>
          <p:cNvSpPr txBox="1"/>
          <p:nvPr/>
        </p:nvSpPr>
        <p:spPr>
          <a:xfrm>
            <a:off x="6118" y="1982440"/>
            <a:ext cx="915635" cy="646331"/>
          </a:xfrm>
          <a:prstGeom prst="rect">
            <a:avLst/>
          </a:prstGeom>
          <a:noFill/>
        </p:spPr>
        <p:txBody>
          <a:bodyPr wrap="none" rtlCol="0">
            <a:spAutoFit/>
          </a:bodyPr>
          <a:lstStyle/>
          <a:p>
            <a:pPr algn="ctr"/>
            <a:r>
              <a:rPr lang="en-US" sz="1800" dirty="0"/>
              <a:t>35 </a:t>
            </a:r>
          </a:p>
          <a:p>
            <a:pPr algn="ctr"/>
            <a:r>
              <a:rPr lang="en-US" sz="1800" dirty="0"/>
              <a:t>seconds</a:t>
            </a:r>
          </a:p>
        </p:txBody>
      </p:sp>
      <p:sp>
        <p:nvSpPr>
          <p:cNvPr id="19" name="TextBox 18">
            <a:extLst>
              <a:ext uri="{FF2B5EF4-FFF2-40B4-BE49-F238E27FC236}">
                <a16:creationId xmlns:a16="http://schemas.microsoft.com/office/drawing/2014/main" id="{D2AD6254-728C-4273-981C-358AEEE19625}"/>
              </a:ext>
            </a:extLst>
          </p:cNvPr>
          <p:cNvSpPr txBox="1"/>
          <p:nvPr/>
        </p:nvSpPr>
        <p:spPr>
          <a:xfrm>
            <a:off x="5072677" y="1862867"/>
            <a:ext cx="915635" cy="646331"/>
          </a:xfrm>
          <a:prstGeom prst="rect">
            <a:avLst/>
          </a:prstGeom>
          <a:noFill/>
        </p:spPr>
        <p:txBody>
          <a:bodyPr wrap="none" rtlCol="0">
            <a:spAutoFit/>
          </a:bodyPr>
          <a:lstStyle/>
          <a:p>
            <a:pPr algn="ctr"/>
            <a:r>
              <a:rPr lang="en-US" sz="1800" dirty="0"/>
              <a:t>548 </a:t>
            </a:r>
          </a:p>
          <a:p>
            <a:pPr algn="ctr"/>
            <a:r>
              <a:rPr lang="en-US" sz="1800" dirty="0"/>
              <a:t>seconds</a:t>
            </a:r>
          </a:p>
        </p:txBody>
      </p:sp>
      <p:pic>
        <p:nvPicPr>
          <p:cNvPr id="7" name="Picture 6">
            <a:extLst>
              <a:ext uri="{FF2B5EF4-FFF2-40B4-BE49-F238E27FC236}">
                <a16:creationId xmlns:a16="http://schemas.microsoft.com/office/drawing/2014/main" id="{7EEC1EA6-4F24-4301-A23F-9C90868B2E2B}"/>
              </a:ext>
            </a:extLst>
          </p:cNvPr>
          <p:cNvPicPr>
            <a:picLocks noChangeAspect="1"/>
          </p:cNvPicPr>
          <p:nvPr/>
        </p:nvPicPr>
        <p:blipFill>
          <a:blip r:embed="rId6"/>
          <a:stretch>
            <a:fillRect/>
          </a:stretch>
        </p:blipFill>
        <p:spPr>
          <a:xfrm>
            <a:off x="1363429" y="1036215"/>
            <a:ext cx="2700959" cy="1533914"/>
          </a:xfrm>
          <a:prstGeom prst="rect">
            <a:avLst/>
          </a:prstGeom>
        </p:spPr>
      </p:pic>
      <p:sp>
        <p:nvSpPr>
          <p:cNvPr id="21" name="TextBox 20">
            <a:extLst>
              <a:ext uri="{FF2B5EF4-FFF2-40B4-BE49-F238E27FC236}">
                <a16:creationId xmlns:a16="http://schemas.microsoft.com/office/drawing/2014/main" id="{88DB14C4-3D1C-4945-9CBC-4FC8669FD949}"/>
              </a:ext>
            </a:extLst>
          </p:cNvPr>
          <p:cNvSpPr txBox="1"/>
          <p:nvPr/>
        </p:nvSpPr>
        <p:spPr>
          <a:xfrm>
            <a:off x="2172554" y="3611469"/>
            <a:ext cx="915635" cy="646331"/>
          </a:xfrm>
          <a:prstGeom prst="rect">
            <a:avLst/>
          </a:prstGeom>
          <a:noFill/>
        </p:spPr>
        <p:txBody>
          <a:bodyPr wrap="none" rtlCol="0">
            <a:spAutoFit/>
          </a:bodyPr>
          <a:lstStyle/>
          <a:p>
            <a:pPr algn="ctr"/>
            <a:r>
              <a:rPr lang="en-US" sz="1800" dirty="0"/>
              <a:t>65 </a:t>
            </a:r>
          </a:p>
          <a:p>
            <a:pPr algn="ctr"/>
            <a:r>
              <a:rPr lang="en-US" sz="1800" dirty="0"/>
              <a:t>seconds</a:t>
            </a:r>
          </a:p>
        </p:txBody>
      </p:sp>
      <p:sp>
        <p:nvSpPr>
          <p:cNvPr id="23" name="TextBox 22">
            <a:extLst>
              <a:ext uri="{FF2B5EF4-FFF2-40B4-BE49-F238E27FC236}">
                <a16:creationId xmlns:a16="http://schemas.microsoft.com/office/drawing/2014/main" id="{05FDA5D0-6157-48B0-ADC9-E75F93A69D83}"/>
              </a:ext>
            </a:extLst>
          </p:cNvPr>
          <p:cNvSpPr txBox="1"/>
          <p:nvPr/>
        </p:nvSpPr>
        <p:spPr>
          <a:xfrm>
            <a:off x="511" y="3213265"/>
            <a:ext cx="2172553" cy="954107"/>
          </a:xfrm>
          <a:prstGeom prst="rect">
            <a:avLst/>
          </a:prstGeom>
          <a:noFill/>
        </p:spPr>
        <p:txBody>
          <a:bodyPr wrap="square" rtlCol="0">
            <a:spAutoFit/>
          </a:bodyPr>
          <a:lstStyle/>
          <a:p>
            <a:r>
              <a:rPr lang="en-US" sz="1400" i="1" dirty="0">
                <a:solidFill>
                  <a:srgbClr val="FF0000"/>
                </a:solidFill>
                <a:latin typeface="Arial" panose="020B0604020202020204" pitchFamily="34" charset="0"/>
                <a:cs typeface="Arial" panose="020B0604020202020204" pitchFamily="34" charset="0"/>
              </a:rPr>
              <a:t>The degree you can ‘tune’ your model is dependent on time and computing resources.</a:t>
            </a:r>
          </a:p>
        </p:txBody>
      </p:sp>
      <p:sp>
        <p:nvSpPr>
          <p:cNvPr id="25" name="TextBox 24">
            <a:extLst>
              <a:ext uri="{FF2B5EF4-FFF2-40B4-BE49-F238E27FC236}">
                <a16:creationId xmlns:a16="http://schemas.microsoft.com/office/drawing/2014/main" id="{601A37BE-9ACA-47B9-B023-8D35DEE0376A}"/>
              </a:ext>
            </a:extLst>
          </p:cNvPr>
          <p:cNvSpPr txBox="1"/>
          <p:nvPr/>
        </p:nvSpPr>
        <p:spPr>
          <a:xfrm>
            <a:off x="5954606" y="2957467"/>
            <a:ext cx="2839894" cy="1384995"/>
          </a:xfrm>
          <a:prstGeom prst="rect">
            <a:avLst/>
          </a:prstGeom>
          <a:noFill/>
        </p:spPr>
        <p:txBody>
          <a:bodyPr wrap="square" rtlCol="0">
            <a:spAutoFit/>
          </a:bodyPr>
          <a:lstStyle/>
          <a:p>
            <a:r>
              <a:rPr lang="en-US" sz="1400" i="1" dirty="0">
                <a:solidFill>
                  <a:srgbClr val="FF0000"/>
                </a:solidFill>
                <a:latin typeface="Arial" panose="020B0604020202020204" pitchFamily="34" charset="0"/>
                <a:cs typeface="Arial" panose="020B0604020202020204" pitchFamily="34" charset="0"/>
              </a:rPr>
              <a:t>You will also experience “diminishing returns”, where it takes an increasingly large amount of computing time to achieve smaller gains in mode performance.</a:t>
            </a:r>
          </a:p>
        </p:txBody>
      </p:sp>
    </p:spTree>
    <p:extLst>
      <p:ext uri="{BB962C8B-B14F-4D97-AF65-F5344CB8AC3E}">
        <p14:creationId xmlns:p14="http://schemas.microsoft.com/office/powerpoint/2010/main" val="431046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3994-A6BD-A2B3-F932-6248E448D2C2}"/>
              </a:ext>
            </a:extLst>
          </p:cNvPr>
          <p:cNvSpPr>
            <a:spLocks noGrp="1"/>
          </p:cNvSpPr>
          <p:nvPr>
            <p:ph type="title"/>
          </p:nvPr>
        </p:nvSpPr>
        <p:spPr/>
        <p:txBody>
          <a:bodyPr/>
          <a:lstStyle/>
          <a:p>
            <a:r>
              <a:rPr lang="en-US" dirty="0"/>
              <a:t>Stacking, Bagging and Boosting</a:t>
            </a:r>
          </a:p>
        </p:txBody>
      </p:sp>
    </p:spTree>
    <p:extLst>
      <p:ext uri="{BB962C8B-B14F-4D97-AF65-F5344CB8AC3E}">
        <p14:creationId xmlns:p14="http://schemas.microsoft.com/office/powerpoint/2010/main" val="3647522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7185-ED99-2EF2-D36C-F259B0087AE9}"/>
              </a:ext>
            </a:extLst>
          </p:cNvPr>
          <p:cNvSpPr>
            <a:spLocks noGrp="1"/>
          </p:cNvSpPr>
          <p:nvPr>
            <p:ph type="title"/>
          </p:nvPr>
        </p:nvSpPr>
        <p:spPr/>
        <p:txBody>
          <a:bodyPr/>
          <a:lstStyle/>
          <a:p>
            <a:r>
              <a:rPr lang="en-US" dirty="0"/>
              <a:t>Ensembles</a:t>
            </a:r>
          </a:p>
        </p:txBody>
      </p:sp>
      <p:sp>
        <p:nvSpPr>
          <p:cNvPr id="3" name="Content Placeholder 2">
            <a:extLst>
              <a:ext uri="{FF2B5EF4-FFF2-40B4-BE49-F238E27FC236}">
                <a16:creationId xmlns:a16="http://schemas.microsoft.com/office/drawing/2014/main" id="{E0CD5DCB-B37B-93B3-E5B6-B9EBEC62DA54}"/>
              </a:ext>
            </a:extLst>
          </p:cNvPr>
          <p:cNvSpPr>
            <a:spLocks noGrp="1"/>
          </p:cNvSpPr>
          <p:nvPr>
            <p:ph idx="1"/>
          </p:nvPr>
        </p:nvSpPr>
        <p:spPr/>
        <p:txBody>
          <a:bodyPr/>
          <a:lstStyle/>
          <a:p>
            <a:r>
              <a:rPr lang="en-US" dirty="0"/>
              <a:t>Ensembles involve combining a number of weaker models into an ensemble. The end result is a stronger aggregate model.</a:t>
            </a:r>
          </a:p>
          <a:p>
            <a:r>
              <a:rPr lang="en-US" dirty="0"/>
              <a:t>Three popular ensemble approaches are:</a:t>
            </a:r>
          </a:p>
          <a:p>
            <a:pPr lvl="1"/>
            <a:r>
              <a:rPr lang="en-US" dirty="0"/>
              <a:t>Stacking </a:t>
            </a:r>
            <a:r>
              <a:rPr lang="en-US" sz="1400" dirty="0"/>
              <a:t>(our focus today is on the other two)</a:t>
            </a:r>
          </a:p>
          <a:p>
            <a:pPr lvl="1"/>
            <a:r>
              <a:rPr lang="en-US" dirty="0"/>
              <a:t>Bagging</a:t>
            </a:r>
          </a:p>
          <a:p>
            <a:pPr lvl="1"/>
            <a:r>
              <a:rPr lang="en-US" dirty="0"/>
              <a:t>Boosting </a:t>
            </a:r>
          </a:p>
        </p:txBody>
      </p:sp>
    </p:spTree>
    <p:extLst>
      <p:ext uri="{BB962C8B-B14F-4D97-AF65-F5344CB8AC3E}">
        <p14:creationId xmlns:p14="http://schemas.microsoft.com/office/powerpoint/2010/main" val="124414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F2E9-9A5E-44AD-96A5-B8949AB98426}"/>
              </a:ext>
            </a:extLst>
          </p:cNvPr>
          <p:cNvSpPr>
            <a:spLocks noGrp="1"/>
          </p:cNvSpPr>
          <p:nvPr>
            <p:ph type="title"/>
          </p:nvPr>
        </p:nvSpPr>
        <p:spPr/>
        <p:txBody>
          <a:bodyPr/>
          <a:lstStyle/>
          <a:p>
            <a:r>
              <a:rPr lang="en-US" dirty="0"/>
              <a:t>Stacking</a:t>
            </a:r>
          </a:p>
        </p:txBody>
      </p:sp>
      <p:sp>
        <p:nvSpPr>
          <p:cNvPr id="3" name="Content Placeholder 2">
            <a:extLst>
              <a:ext uri="{FF2B5EF4-FFF2-40B4-BE49-F238E27FC236}">
                <a16:creationId xmlns:a16="http://schemas.microsoft.com/office/drawing/2014/main" id="{2C810851-267B-4802-91F4-5B1F0240A6B1}"/>
              </a:ext>
            </a:extLst>
          </p:cNvPr>
          <p:cNvSpPr>
            <a:spLocks noGrp="1"/>
          </p:cNvSpPr>
          <p:nvPr>
            <p:ph idx="1"/>
          </p:nvPr>
        </p:nvSpPr>
        <p:spPr/>
        <p:txBody>
          <a:bodyPr>
            <a:normAutofit/>
          </a:bodyPr>
          <a:lstStyle/>
          <a:p>
            <a:r>
              <a:rPr lang="en-US" dirty="0"/>
              <a:t>Aggregating the result from several other models.</a:t>
            </a:r>
          </a:p>
          <a:p>
            <a:pPr lvl="1"/>
            <a:r>
              <a:rPr lang="en-US" dirty="0"/>
              <a:t>For classification:</a:t>
            </a:r>
          </a:p>
          <a:p>
            <a:pPr lvl="2"/>
            <a:r>
              <a:rPr lang="en-US" dirty="0"/>
              <a:t>Average the prediction probability of each sub-model</a:t>
            </a:r>
          </a:p>
          <a:p>
            <a:pPr lvl="2"/>
            <a:r>
              <a:rPr lang="en-US" dirty="0"/>
              <a:t>See each model as voting for the prediction, take the majority decision</a:t>
            </a:r>
          </a:p>
          <a:p>
            <a:pPr lvl="1"/>
            <a:r>
              <a:rPr lang="en-US" dirty="0"/>
              <a:t>For Regression:</a:t>
            </a:r>
          </a:p>
          <a:p>
            <a:pPr lvl="2"/>
            <a:r>
              <a:rPr lang="en-US" dirty="0"/>
              <a:t>Average the predictions</a:t>
            </a:r>
          </a:p>
          <a:p>
            <a:pPr lvl="1"/>
            <a:r>
              <a:rPr lang="en-US" dirty="0"/>
              <a:t>Create each model (i.e. Logistic regression, decision tree, etc.) and then ‘stack’ the models.</a:t>
            </a:r>
          </a:p>
        </p:txBody>
      </p:sp>
      <p:sp>
        <p:nvSpPr>
          <p:cNvPr id="4" name="Slide Number Placeholder 3">
            <a:extLst>
              <a:ext uri="{FF2B5EF4-FFF2-40B4-BE49-F238E27FC236}">
                <a16:creationId xmlns:a16="http://schemas.microsoft.com/office/drawing/2014/main" id="{6079FF08-B442-41B0-9397-EC84984B1C5E}"/>
              </a:ext>
            </a:extLst>
          </p:cNvPr>
          <p:cNvSpPr>
            <a:spLocks noGrp="1"/>
          </p:cNvSpPr>
          <p:nvPr>
            <p:ph type="sldNum" sz="quarter" idx="12"/>
          </p:nvPr>
        </p:nvSpPr>
        <p:spPr/>
        <p:txBody>
          <a:bodyPr/>
          <a:lstStyle/>
          <a:p>
            <a:fld id="{179A9A4E-4C82-4D44-9372-C31BB3818094}" type="slidenum">
              <a:rPr lang="en-US" smtClean="0"/>
              <a:pPr/>
              <a:t>8</a:t>
            </a:fld>
            <a:endParaRPr lang="en-US" dirty="0"/>
          </a:p>
        </p:txBody>
      </p:sp>
    </p:spTree>
    <p:extLst>
      <p:ext uri="{BB962C8B-B14F-4D97-AF65-F5344CB8AC3E}">
        <p14:creationId xmlns:p14="http://schemas.microsoft.com/office/powerpoint/2010/main" val="3198075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F2E9-9A5E-44AD-96A5-B8949AB98426}"/>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id="{2C810851-267B-4802-91F4-5B1F0240A6B1}"/>
              </a:ext>
            </a:extLst>
          </p:cNvPr>
          <p:cNvSpPr>
            <a:spLocks noGrp="1"/>
          </p:cNvSpPr>
          <p:nvPr>
            <p:ph idx="1"/>
          </p:nvPr>
        </p:nvSpPr>
        <p:spPr/>
        <p:txBody>
          <a:bodyPr>
            <a:normAutofit/>
          </a:bodyPr>
          <a:lstStyle/>
          <a:p>
            <a:r>
              <a:rPr lang="en-US" sz="1600" dirty="0"/>
              <a:t>Bagging : </a:t>
            </a:r>
          </a:p>
          <a:p>
            <a:pPr lvl="1"/>
            <a:r>
              <a:rPr lang="en-US" sz="1600" dirty="0"/>
              <a:t>A way to decrease the variance in the prediction by generating additional data for training from the dataset using sampling techniques to create multi-sets of the original data</a:t>
            </a:r>
          </a:p>
          <a:p>
            <a:r>
              <a:rPr lang="en-US" sz="1600" dirty="0"/>
              <a:t>Bagging approaches:</a:t>
            </a:r>
          </a:p>
          <a:p>
            <a:pPr lvl="1"/>
            <a:r>
              <a:rPr lang="en-US" sz="1600" dirty="0"/>
              <a:t>Randomly select observations (with replacement) from the training data set.</a:t>
            </a:r>
          </a:p>
          <a:p>
            <a:pPr lvl="2"/>
            <a:r>
              <a:rPr lang="en-US" sz="1300" dirty="0"/>
              <a:t>This is called bootstrapping</a:t>
            </a:r>
          </a:p>
          <a:p>
            <a:pPr lvl="1"/>
            <a:r>
              <a:rPr lang="en-US" sz="1600" dirty="0"/>
              <a:t>Repeat this n iteration (default 100)</a:t>
            </a:r>
          </a:p>
          <a:p>
            <a:pPr lvl="1"/>
            <a:r>
              <a:rPr lang="en-US" sz="1600" dirty="0"/>
              <a:t>Aggregate the resulting trees by averaging the result from each tree in the set.</a:t>
            </a:r>
          </a:p>
          <a:p>
            <a:r>
              <a:rPr lang="en-US" sz="1600" dirty="0"/>
              <a:t>Bagging features: </a:t>
            </a:r>
          </a:p>
          <a:p>
            <a:pPr lvl="1"/>
            <a:r>
              <a:rPr lang="en-US" sz="1600" dirty="0"/>
              <a:t>Variance reduced </a:t>
            </a:r>
          </a:p>
          <a:p>
            <a:pPr lvl="1"/>
            <a:endParaRPr lang="en-US" dirty="0"/>
          </a:p>
        </p:txBody>
      </p:sp>
      <p:sp>
        <p:nvSpPr>
          <p:cNvPr id="4" name="Slide Number Placeholder 3">
            <a:extLst>
              <a:ext uri="{FF2B5EF4-FFF2-40B4-BE49-F238E27FC236}">
                <a16:creationId xmlns:a16="http://schemas.microsoft.com/office/drawing/2014/main" id="{6079FF08-B442-41B0-9397-EC84984B1C5E}"/>
              </a:ext>
            </a:extLst>
          </p:cNvPr>
          <p:cNvSpPr>
            <a:spLocks noGrp="1"/>
          </p:cNvSpPr>
          <p:nvPr>
            <p:ph type="sldNum" sz="quarter" idx="12"/>
          </p:nvPr>
        </p:nvSpPr>
        <p:spPr/>
        <p:txBody>
          <a:bodyPr/>
          <a:lstStyle/>
          <a:p>
            <a:fld id="{179A9A4E-4C82-4D44-9372-C31BB3818094}" type="slidenum">
              <a:rPr lang="en-US" smtClean="0"/>
              <a:pPr/>
              <a:t>9</a:t>
            </a:fld>
            <a:endParaRPr lang="en-US" dirty="0"/>
          </a:p>
        </p:txBody>
      </p:sp>
    </p:spTree>
    <p:extLst>
      <p:ext uri="{BB962C8B-B14F-4D97-AF65-F5344CB8AC3E}">
        <p14:creationId xmlns:p14="http://schemas.microsoft.com/office/powerpoint/2010/main" val="9201662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9486</TotalTime>
  <Words>1421</Words>
  <Application>Microsoft Macintosh PowerPoint</Application>
  <PresentationFormat>On-screen Show (16:9)</PresentationFormat>
  <Paragraphs>195</Paragraphs>
  <Slides>23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IBM Plex Sans</vt:lpstr>
      <vt:lpstr>Times</vt:lpstr>
      <vt:lpstr>Univers 65</vt:lpstr>
      <vt:lpstr>Office Theme</vt:lpstr>
      <vt:lpstr>ISM 6251</vt:lpstr>
      <vt:lpstr>Agenda</vt:lpstr>
      <vt:lpstr>More on Hyper Parameter Tuning</vt:lpstr>
      <vt:lpstr>Significantly increases computational cost in training models…</vt:lpstr>
      <vt:lpstr>training with hyperparameter tuning takes time…</vt:lpstr>
      <vt:lpstr>Stacking, Bagging and Boosting</vt:lpstr>
      <vt:lpstr>Ensembles</vt:lpstr>
      <vt:lpstr>Stacking</vt:lpstr>
      <vt:lpstr>Bagging</vt:lpstr>
      <vt:lpstr>Bagging</vt:lpstr>
      <vt:lpstr>Boosting</vt:lpstr>
      <vt:lpstr>Boosting</vt:lpstr>
      <vt:lpstr>Random Forests and Boosted Trees</vt:lpstr>
      <vt:lpstr>How to address the variance problem with DT’s</vt:lpstr>
      <vt:lpstr>Decision Trees: Bias and Variance</vt:lpstr>
      <vt:lpstr>Random Forests</vt:lpstr>
      <vt:lpstr>Why Random Forests?</vt:lpstr>
      <vt:lpstr>How to build Random Forests?</vt:lpstr>
      <vt:lpstr>Results: Random “Forest” of trees </vt:lpstr>
      <vt:lpstr>Generalized Boosting Approach to DTrees</vt:lpstr>
      <vt:lpstr>XGBoost</vt:lpstr>
      <vt:lpstr>Hyper-Parameter tuning summary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Tim Smith</dc:creator>
  <cp:lastModifiedBy>Timothy Smith</cp:lastModifiedBy>
  <cp:revision>348</cp:revision>
  <dcterms:created xsi:type="dcterms:W3CDTF">2019-11-06T18:18:56Z</dcterms:created>
  <dcterms:modified xsi:type="dcterms:W3CDTF">2023-03-07T11:48:09Z</dcterms:modified>
</cp:coreProperties>
</file>