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86" r:id="rId4"/>
    <p:sldId id="279" r:id="rId5"/>
    <p:sldId id="341" r:id="rId6"/>
    <p:sldId id="342" r:id="rId7"/>
    <p:sldId id="343" r:id="rId8"/>
    <p:sldId id="318" r:id="rId9"/>
    <p:sldId id="319" r:id="rId10"/>
    <p:sldId id="320" r:id="rId11"/>
    <p:sldId id="321" r:id="rId12"/>
    <p:sldId id="326" r:id="rId13"/>
    <p:sldId id="327" r:id="rId14"/>
    <p:sldId id="322" r:id="rId15"/>
    <p:sldId id="324" r:id="rId16"/>
    <p:sldId id="302" r:id="rId17"/>
    <p:sldId id="323" r:id="rId18"/>
    <p:sldId id="303" r:id="rId19"/>
    <p:sldId id="305" r:id="rId20"/>
    <p:sldId id="304" r:id="rId21"/>
    <p:sldId id="306" r:id="rId22"/>
    <p:sldId id="325" r:id="rId23"/>
    <p:sldId id="329" r:id="rId24"/>
    <p:sldId id="293" r:id="rId25"/>
    <p:sldId id="294" r:id="rId26"/>
    <p:sldId id="295" r:id="rId27"/>
    <p:sldId id="328" r:id="rId28"/>
    <p:sldId id="330" r:id="rId29"/>
    <p:sldId id="331" r:id="rId30"/>
    <p:sldId id="298" r:id="rId31"/>
    <p:sldId id="299" r:id="rId32"/>
    <p:sldId id="276" r:id="rId33"/>
    <p:sldId id="332" r:id="rId34"/>
    <p:sldId id="273" r:id="rId35"/>
    <p:sldId id="274" r:id="rId36"/>
    <p:sldId id="275" r:id="rId37"/>
    <p:sldId id="334" r:id="rId38"/>
    <p:sldId id="265" r:id="rId39"/>
    <p:sldId id="278" r:id="rId40"/>
    <p:sldId id="335" r:id="rId41"/>
    <p:sldId id="280" r:id="rId42"/>
    <p:sldId id="283" r:id="rId43"/>
    <p:sldId id="281" r:id="rId44"/>
    <p:sldId id="284" r:id="rId45"/>
    <p:sldId id="282" r:id="rId46"/>
    <p:sldId id="285" r:id="rId47"/>
    <p:sldId id="336" r:id="rId48"/>
    <p:sldId id="287" r:id="rId49"/>
    <p:sldId id="288" r:id="rId50"/>
    <p:sldId id="339" r:id="rId51"/>
    <p:sldId id="290" r:id="rId52"/>
    <p:sldId id="34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75C2D59F-C168-4189-A95C-318126700D20}"/>
    <pc:docChg chg="delSld modSld">
      <pc:chgData name="Kayhan, Varol" userId="54461c53-d57a-4be8-b103-6f84835b78ff" providerId="ADAL" clId="{75C2D59F-C168-4189-A95C-318126700D20}" dt="2021-06-29T20:15:50.473" v="289" actId="2696"/>
      <pc:docMkLst>
        <pc:docMk/>
      </pc:docMkLst>
      <pc:sldChg chg="modSp mod">
        <pc:chgData name="Kayhan, Varol" userId="54461c53-d57a-4be8-b103-6f84835b78ff" providerId="ADAL" clId="{75C2D59F-C168-4189-A95C-318126700D20}" dt="2021-06-29T20:08:50.881" v="80" actId="20577"/>
        <pc:sldMkLst>
          <pc:docMk/>
          <pc:sldMk cId="501591350" sldId="293"/>
        </pc:sldMkLst>
        <pc:spChg chg="mod">
          <ac:chgData name="Kayhan, Varol" userId="54461c53-d57a-4be8-b103-6f84835b78ff" providerId="ADAL" clId="{75C2D59F-C168-4189-A95C-318126700D20}" dt="2021-06-29T20:07:36.616" v="49" actId="6549"/>
          <ac:spMkLst>
            <pc:docMk/>
            <pc:sldMk cId="501591350" sldId="293"/>
            <ac:spMk id="3" creationId="{C1AF940C-3312-4D51-99CB-5F6C0BF7F602}"/>
          </ac:spMkLst>
        </pc:spChg>
        <pc:spChg chg="mod">
          <ac:chgData name="Kayhan, Varol" userId="54461c53-d57a-4be8-b103-6f84835b78ff" providerId="ADAL" clId="{75C2D59F-C168-4189-A95C-318126700D20}" dt="2021-06-29T20:08:11.004" v="54" actId="20577"/>
          <ac:spMkLst>
            <pc:docMk/>
            <pc:sldMk cId="501591350" sldId="293"/>
            <ac:spMk id="5" creationId="{91D36EF2-C521-456A-9C07-63472D494827}"/>
          </ac:spMkLst>
        </pc:spChg>
        <pc:spChg chg="mod">
          <ac:chgData name="Kayhan, Varol" userId="54461c53-d57a-4be8-b103-6f84835b78ff" providerId="ADAL" clId="{75C2D59F-C168-4189-A95C-318126700D20}" dt="2021-06-29T20:08:15.821" v="59" actId="20577"/>
          <ac:spMkLst>
            <pc:docMk/>
            <pc:sldMk cId="501591350" sldId="293"/>
            <ac:spMk id="8" creationId="{FF255D32-FFE4-4F32-AC74-418D261974DC}"/>
          </ac:spMkLst>
        </pc:spChg>
        <pc:spChg chg="mod">
          <ac:chgData name="Kayhan, Varol" userId="54461c53-d57a-4be8-b103-6f84835b78ff" providerId="ADAL" clId="{75C2D59F-C168-4189-A95C-318126700D20}" dt="2021-06-29T20:08:50.881" v="80" actId="20577"/>
          <ac:spMkLst>
            <pc:docMk/>
            <pc:sldMk cId="501591350" sldId="293"/>
            <ac:spMk id="37" creationId="{75DE763D-162C-4181-B1FC-AE953DDF843D}"/>
          </ac:spMkLst>
        </pc:spChg>
      </pc:sldChg>
      <pc:sldChg chg="modSp mod">
        <pc:chgData name="Kayhan, Varol" userId="54461c53-d57a-4be8-b103-6f84835b78ff" providerId="ADAL" clId="{75C2D59F-C168-4189-A95C-318126700D20}" dt="2021-06-29T20:09:23.943" v="83" actId="6549"/>
        <pc:sldMkLst>
          <pc:docMk/>
          <pc:sldMk cId="3311754635" sldId="294"/>
        </pc:sldMkLst>
        <pc:spChg chg="mod">
          <ac:chgData name="Kayhan, Varol" userId="54461c53-d57a-4be8-b103-6f84835b78ff" providerId="ADAL" clId="{75C2D59F-C168-4189-A95C-318126700D20}" dt="2021-06-29T20:09:23.943" v="83" actId="6549"/>
          <ac:spMkLst>
            <pc:docMk/>
            <pc:sldMk cId="3311754635" sldId="294"/>
            <ac:spMk id="2" creationId="{8767B906-E05F-4478-9AF1-0B4FD85DF087}"/>
          </ac:spMkLst>
        </pc:spChg>
      </pc:sldChg>
      <pc:sldChg chg="modSp mod">
        <pc:chgData name="Kayhan, Varol" userId="54461c53-d57a-4be8-b103-6f84835b78ff" providerId="ADAL" clId="{75C2D59F-C168-4189-A95C-318126700D20}" dt="2021-06-29T20:09:59.983" v="99" actId="20577"/>
        <pc:sldMkLst>
          <pc:docMk/>
          <pc:sldMk cId="575994121" sldId="295"/>
        </pc:sldMkLst>
        <pc:spChg chg="mod">
          <ac:chgData name="Kayhan, Varol" userId="54461c53-d57a-4be8-b103-6f84835b78ff" providerId="ADAL" clId="{75C2D59F-C168-4189-A95C-318126700D20}" dt="2021-06-29T20:09:59.983" v="99" actId="20577"/>
          <ac:spMkLst>
            <pc:docMk/>
            <pc:sldMk cId="575994121" sldId="295"/>
            <ac:spMk id="4" creationId="{4205031B-C696-4879-A7CA-FB730BF10971}"/>
          </ac:spMkLst>
        </pc:spChg>
      </pc:sldChg>
      <pc:sldChg chg="modSp mod">
        <pc:chgData name="Kayhan, Varol" userId="54461c53-d57a-4be8-b103-6f84835b78ff" providerId="ADAL" clId="{75C2D59F-C168-4189-A95C-318126700D20}" dt="2021-06-29T20:12:24.771" v="213" actId="20577"/>
        <pc:sldMkLst>
          <pc:docMk/>
          <pc:sldMk cId="23810086" sldId="297"/>
        </pc:sldMkLst>
        <pc:spChg chg="mod">
          <ac:chgData name="Kayhan, Varol" userId="54461c53-d57a-4be8-b103-6f84835b78ff" providerId="ADAL" clId="{75C2D59F-C168-4189-A95C-318126700D20}" dt="2021-06-29T20:12:24.771" v="213" actId="20577"/>
          <ac:spMkLst>
            <pc:docMk/>
            <pc:sldMk cId="23810086" sldId="297"/>
            <ac:spMk id="3" creationId="{442519BA-68D1-4D49-91DF-CE95601F84F4}"/>
          </ac:spMkLst>
        </pc:spChg>
      </pc:sldChg>
      <pc:sldChg chg="modSp mod">
        <pc:chgData name="Kayhan, Varol" userId="54461c53-d57a-4be8-b103-6f84835b78ff" providerId="ADAL" clId="{75C2D59F-C168-4189-A95C-318126700D20}" dt="2021-06-29T20:14:02.328" v="288" actId="20577"/>
        <pc:sldMkLst>
          <pc:docMk/>
          <pc:sldMk cId="2075829155" sldId="299"/>
        </pc:sldMkLst>
        <pc:spChg chg="mod">
          <ac:chgData name="Kayhan, Varol" userId="54461c53-d57a-4be8-b103-6f84835b78ff" providerId="ADAL" clId="{75C2D59F-C168-4189-A95C-318126700D20}" dt="2021-06-29T20:14:02.328" v="288" actId="20577"/>
          <ac:spMkLst>
            <pc:docMk/>
            <pc:sldMk cId="2075829155" sldId="299"/>
            <ac:spMk id="3" creationId="{E9C4C545-2D49-403D-9A67-F73217EFC4EB}"/>
          </ac:spMkLst>
        </pc:spChg>
      </pc:sldChg>
      <pc:sldChg chg="del">
        <pc:chgData name="Kayhan, Varol" userId="54461c53-d57a-4be8-b103-6f84835b78ff" providerId="ADAL" clId="{75C2D59F-C168-4189-A95C-318126700D20}" dt="2021-06-29T20:15:50.473" v="289" actId="2696"/>
        <pc:sldMkLst>
          <pc:docMk/>
          <pc:sldMk cId="2923556856" sldId="300"/>
        </pc:sldMkLst>
      </pc:sldChg>
      <pc:sldChg chg="modSp mod">
        <pc:chgData name="Kayhan, Varol" userId="54461c53-d57a-4be8-b103-6f84835b78ff" providerId="ADAL" clId="{75C2D59F-C168-4189-A95C-318126700D20}" dt="2021-06-29T20:05:35.813" v="6" actId="20577"/>
        <pc:sldMkLst>
          <pc:docMk/>
          <pc:sldMk cId="1740167331" sldId="303"/>
        </pc:sldMkLst>
        <pc:spChg chg="mod">
          <ac:chgData name="Kayhan, Varol" userId="54461c53-d57a-4be8-b103-6f84835b78ff" providerId="ADAL" clId="{75C2D59F-C168-4189-A95C-318126700D20}" dt="2021-06-29T20:05:35.813" v="6" actId="20577"/>
          <ac:spMkLst>
            <pc:docMk/>
            <pc:sldMk cId="1740167331" sldId="303"/>
            <ac:spMk id="3" creationId="{09150A2B-ABEB-4510-9844-70940CE1336F}"/>
          </ac:spMkLst>
        </pc:spChg>
      </pc:sldChg>
      <pc:sldChg chg="modSp mod">
        <pc:chgData name="Kayhan, Varol" userId="54461c53-d57a-4be8-b103-6f84835b78ff" providerId="ADAL" clId="{75C2D59F-C168-4189-A95C-318126700D20}" dt="2021-06-29T20:07:05.288" v="30" actId="20577"/>
        <pc:sldMkLst>
          <pc:docMk/>
          <pc:sldMk cId="3632394507" sldId="325"/>
        </pc:sldMkLst>
        <pc:spChg chg="mod">
          <ac:chgData name="Kayhan, Varol" userId="54461c53-d57a-4be8-b103-6f84835b78ff" providerId="ADAL" clId="{75C2D59F-C168-4189-A95C-318126700D20}" dt="2021-06-29T20:06:59.577" v="25" actId="20577"/>
          <ac:spMkLst>
            <pc:docMk/>
            <pc:sldMk cId="3632394507" sldId="325"/>
            <ac:spMk id="101" creationId="{53D2C722-CEA5-40A4-8376-94971D706F7D}"/>
          </ac:spMkLst>
        </pc:spChg>
        <pc:spChg chg="mod">
          <ac:chgData name="Kayhan, Varol" userId="54461c53-d57a-4be8-b103-6f84835b78ff" providerId="ADAL" clId="{75C2D59F-C168-4189-A95C-318126700D20}" dt="2021-06-29T20:07:05.288" v="30" actId="20577"/>
          <ac:spMkLst>
            <pc:docMk/>
            <pc:sldMk cId="3632394507" sldId="325"/>
            <ac:spMk id="102" creationId="{0A7030A7-2556-4460-8817-E840ED56ABFB}"/>
          </ac:spMkLst>
        </pc:spChg>
      </pc:sldChg>
      <pc:sldChg chg="modSp mod">
        <pc:chgData name="Kayhan, Varol" userId="54461c53-d57a-4be8-b103-6f84835b78ff" providerId="ADAL" clId="{75C2D59F-C168-4189-A95C-318126700D20}" dt="2021-06-29T20:10:36.115" v="127" actId="20577"/>
        <pc:sldMkLst>
          <pc:docMk/>
          <pc:sldMk cId="3454573246" sldId="328"/>
        </pc:sldMkLst>
        <pc:spChg chg="mod">
          <ac:chgData name="Kayhan, Varol" userId="54461c53-d57a-4be8-b103-6f84835b78ff" providerId="ADAL" clId="{75C2D59F-C168-4189-A95C-318126700D20}" dt="2021-06-29T20:10:36.115" v="127" actId="20577"/>
          <ac:spMkLst>
            <pc:docMk/>
            <pc:sldMk cId="3454573246" sldId="328"/>
            <ac:spMk id="3" creationId="{DB45EBC1-CFFF-4C30-9DCA-648E264ADEAE}"/>
          </ac:spMkLst>
        </pc:spChg>
      </pc:sldChg>
      <pc:sldChg chg="modSp mod">
        <pc:chgData name="Kayhan, Varol" userId="54461c53-d57a-4be8-b103-6f84835b78ff" providerId="ADAL" clId="{75C2D59F-C168-4189-A95C-318126700D20}" dt="2021-06-29T20:07:20.792" v="44" actId="20577"/>
        <pc:sldMkLst>
          <pc:docMk/>
          <pc:sldMk cId="2611848245" sldId="329"/>
        </pc:sldMkLst>
        <pc:spChg chg="mod">
          <ac:chgData name="Kayhan, Varol" userId="54461c53-d57a-4be8-b103-6f84835b78ff" providerId="ADAL" clId="{75C2D59F-C168-4189-A95C-318126700D20}" dt="2021-06-29T20:07:14.295" v="35" actId="20577"/>
          <ac:spMkLst>
            <pc:docMk/>
            <pc:sldMk cId="2611848245" sldId="329"/>
            <ac:spMk id="101" creationId="{53D2C722-CEA5-40A4-8376-94971D706F7D}"/>
          </ac:spMkLst>
        </pc:spChg>
        <pc:spChg chg="mod">
          <ac:chgData name="Kayhan, Varol" userId="54461c53-d57a-4be8-b103-6f84835b78ff" providerId="ADAL" clId="{75C2D59F-C168-4189-A95C-318126700D20}" dt="2021-06-29T20:07:20.792" v="44" actId="20577"/>
          <ac:spMkLst>
            <pc:docMk/>
            <pc:sldMk cId="2611848245" sldId="329"/>
            <ac:spMk id="102" creationId="{0A7030A7-2556-4460-8817-E840ED56ABFB}"/>
          </ac:spMkLst>
        </pc:spChg>
      </pc:sldChg>
    </pc:docChg>
  </pc:docChgLst>
  <pc:docChgLst>
    <pc:chgData name="Varol Kayhan" userId="54461c53-d57a-4be8-b103-6f84835b78ff" providerId="ADAL" clId="{08036683-9340-4481-980C-D1FBBBD10C71}"/>
    <pc:docChg chg="custSel modSld">
      <pc:chgData name="Varol Kayhan" userId="54461c53-d57a-4be8-b103-6f84835b78ff" providerId="ADAL" clId="{08036683-9340-4481-980C-D1FBBBD10C71}" dt="2021-09-09T20:36:11.618" v="310" actId="20577"/>
      <pc:docMkLst>
        <pc:docMk/>
      </pc:docMkLst>
      <pc:sldChg chg="modSp mod">
        <pc:chgData name="Varol Kayhan" userId="54461c53-d57a-4be8-b103-6f84835b78ff" providerId="ADAL" clId="{08036683-9340-4481-980C-D1FBBBD10C71}" dt="2021-09-09T20:36:11.618" v="310" actId="20577"/>
        <pc:sldMkLst>
          <pc:docMk/>
          <pc:sldMk cId="1740167331" sldId="303"/>
        </pc:sldMkLst>
        <pc:spChg chg="mod">
          <ac:chgData name="Varol Kayhan" userId="54461c53-d57a-4be8-b103-6f84835b78ff" providerId="ADAL" clId="{08036683-9340-4481-980C-D1FBBBD10C71}" dt="2021-09-09T20:36:11.618" v="310" actId="20577"/>
          <ac:spMkLst>
            <pc:docMk/>
            <pc:sldMk cId="1740167331" sldId="303"/>
            <ac:spMk id="3" creationId="{09150A2B-ABEB-4510-9844-70940CE1336F}"/>
          </ac:spMkLst>
        </pc:spChg>
      </pc:sldChg>
    </pc:docChg>
  </pc:docChgLst>
  <pc:docChgLst>
    <pc:chgData name="Varol Kayhan" userId="54461c53-d57a-4be8-b103-6f84835b78ff" providerId="ADAL" clId="{0A9EF3D5-2999-444B-81F9-9C16AB08E0E3}"/>
    <pc:docChg chg="modSld">
      <pc:chgData name="Varol Kayhan" userId="54461c53-d57a-4be8-b103-6f84835b78ff" providerId="ADAL" clId="{0A9EF3D5-2999-444B-81F9-9C16AB08E0E3}" dt="2022-03-28T17:07:43.506" v="47" actId="20577"/>
      <pc:docMkLst>
        <pc:docMk/>
      </pc:docMkLst>
      <pc:sldChg chg="modSp mod">
        <pc:chgData name="Varol Kayhan" userId="54461c53-d57a-4be8-b103-6f84835b78ff" providerId="ADAL" clId="{0A9EF3D5-2999-444B-81F9-9C16AB08E0E3}" dt="2022-03-28T17:07:43.506" v="47" actId="20577"/>
        <pc:sldMkLst>
          <pc:docMk/>
          <pc:sldMk cId="3454573246" sldId="328"/>
        </pc:sldMkLst>
        <pc:spChg chg="mod">
          <ac:chgData name="Varol Kayhan" userId="54461c53-d57a-4be8-b103-6f84835b78ff" providerId="ADAL" clId="{0A9EF3D5-2999-444B-81F9-9C16AB08E0E3}" dt="2022-03-28T17:07:43.506" v="47" actId="20577"/>
          <ac:spMkLst>
            <pc:docMk/>
            <pc:sldMk cId="3454573246" sldId="328"/>
            <ac:spMk id="3" creationId="{DB45EBC1-CFFF-4C30-9DCA-648E264ADE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71580-049C-7447-BB62-3756A8C97D21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E518-03B8-E643-9744-E043E59C6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3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6D18E-8B09-B24B-9169-4FC527B8D84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2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1F34-61A2-4885-A117-4D91CF382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AA5FC-182D-45C8-B0C2-74EA75ED2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5468-80C6-45BA-8BB0-31B9CC3D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717C-B6BD-4822-8B3A-1CDC59A3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2FD8-7623-42ED-8A1A-5B8D8FAC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9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430B-6896-409F-A6E3-C8898A6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A0445-29AB-4FEF-A963-53FB0C77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EF5A-E981-4D3F-A5EC-A06D86C2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3F9D-59A2-4265-BC99-DCF37476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D9FD-FA07-4196-B80D-5C19B8B6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00AEB-5259-49A0-ABC7-1B67F3A72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6E77-1E72-4038-ADBD-6908A55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A301-B32D-4527-82EE-B3A13412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6A1E-208B-470A-B368-D688DC84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977B-AD80-4DE0-818A-7E73B060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25697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59976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328783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879730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827650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04187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36460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05464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D59D-E57E-49F8-9148-ECE6E574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7B81-15E5-47A1-86DC-85B346BE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3038D-828B-42F3-A75B-B72DD089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9AED-B6CE-40F0-8E21-6475793E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7647-BAE4-494D-ACE3-C710426C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07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207273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95119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21834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16190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954405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236119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253894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923198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717994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1661263"/>
            <a:ext cx="10964215" cy="41148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7620001" y="6222756"/>
            <a:ext cx="2997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4078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087A-705B-4C74-979E-1C28C076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66C7-662A-4692-9270-06072307B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D8B1C-0858-4105-A7A5-24E6B47A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B4950-1238-4D8C-9435-A0CB18D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964-50C7-40EA-AA72-755125E9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6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27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864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71500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432800" y="6324600"/>
            <a:ext cx="3251200" cy="381000"/>
          </a:xfrm>
        </p:spPr>
        <p:txBody>
          <a:bodyPr/>
          <a:lstStyle>
            <a:lvl1pPr marL="0" indent="0" algn="r">
              <a:buNone/>
              <a:defRPr sz="2133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6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A1C6-A195-4379-AD3F-2337F9EC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17E1-90EB-4D76-87EE-19C6FE14A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2D61-68F3-445A-9315-0841B5D9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14A6-23B0-4950-BA4F-FF3C5A1A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9D7A9-11E0-46D8-AA44-E14EAA8A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98E-7C35-4595-B11A-2E7130E6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87DD-B797-40C2-8709-D9FD3BBB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E6578-F8AB-4D7A-B6B7-2DF9C23A0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2A731-F09A-4477-856A-9D143182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37771-DCEF-4A57-846B-DC6BA3538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3590B-F60A-43AB-AC2E-E10C87222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B520C-21C8-4226-AA36-D4D200F4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36ECD-F987-467F-A68A-5936C4F8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15D0-7D6A-4143-AAB4-754A268A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9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55C4-C0A8-4DEC-8CD0-D6A6AC49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90D3B-57BE-4E4D-9AE0-6138D145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46B6-7988-40E5-B75D-8734AB49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BCD8D-8D81-403B-A8F4-6B33F092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18B9-D085-4283-AC9A-5910CFEA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ED138-1D54-4B71-9D78-56378136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54B42-03B0-41B2-807C-F8CAB978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EC9-DF46-4EB2-AD9F-8D8DC3C1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E66F-3F6C-4C37-9F44-4FE661D6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8C8BE-5B34-4609-8A6B-1540FA9BE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16373-9C83-4F65-81AE-707FAAB0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59150-CD6F-4426-83AE-972CE219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C7257-41C4-466C-91C5-C50D34F4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8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FDE0-E9BB-4CDB-8AD3-E6AAD0EE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5687-4DCF-4C03-8E22-4EEB5BC84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BAC7D-94AE-40AE-9D96-1C55B151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F02D-C8CC-4E89-8E99-A4488B80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5E4DC-366A-4717-87A4-8926376E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343F-A4EE-4EFF-B7A9-41CA812A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8F0D6-FC15-4D55-BD12-3A07B905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E5FD3-6BF1-422C-810B-AC3B09AC6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35E1-45D6-4835-8305-786D05451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E24EF-2D5E-4BB1-9F4A-E9DD8695DC38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1075-4E32-47AF-A3EF-4F27CCDA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3595D-6329-4D51-B7A5-5056707D0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0A241-838D-469C-846C-EB389ED3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6" Type="http://schemas.openxmlformats.org/officeDocument/2006/relationships/hyperlink" Target="https://www.nvidia.com/en-us/data-center/v100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76EB-DBD8-4DDE-8872-2DAA15F6D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0E88C-E8E9-4A0A-9A81-8BDBF8135A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Tim Smith, </a:t>
            </a:r>
            <a:r>
              <a:rPr lang="en-US" dirty="0"/>
              <a:t>PhD</a:t>
            </a:r>
          </a:p>
        </p:txBody>
      </p:sp>
    </p:spTree>
    <p:extLst>
      <p:ext uri="{BB962C8B-B14F-4D97-AF65-F5344CB8AC3E}">
        <p14:creationId xmlns:p14="http://schemas.microsoft.com/office/powerpoint/2010/main" val="8737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97FB2-ED38-4A34-8BA9-C20DBA7F9DA0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408E79-6E24-4D38-AE8D-72DB4AA5A136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CBCA1A3-2D70-484C-B37A-7F9AEC0A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742511"/>
            <a:ext cx="10515600" cy="4837865"/>
          </a:xfrm>
        </p:spPr>
        <p:txBody>
          <a:bodyPr/>
          <a:lstStyle/>
          <a:p>
            <a:r>
              <a:rPr lang="en-US" dirty="0"/>
              <a:t>Create "hidden" neurons: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B82CD1-C9B2-C319-A582-C18C0FF91A42}"/>
              </a:ext>
            </a:extLst>
          </p:cNvPr>
          <p:cNvCxnSpPr>
            <a:cxnSpLocks/>
          </p:cNvCxnSpPr>
          <p:nvPr/>
        </p:nvCxnSpPr>
        <p:spPr>
          <a:xfrm flipH="1">
            <a:off x="6174769" y="1533966"/>
            <a:ext cx="1531143" cy="79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554B08-9B42-32E1-B83E-BAB6BE90C97E}"/>
              </a:ext>
            </a:extLst>
          </p:cNvPr>
          <p:cNvCxnSpPr>
            <a:cxnSpLocks/>
          </p:cNvCxnSpPr>
          <p:nvPr/>
        </p:nvCxnSpPr>
        <p:spPr>
          <a:xfrm flipH="1">
            <a:off x="6135447" y="1742511"/>
            <a:ext cx="1605927" cy="325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BD0601-B142-B221-B98C-DBFE208C541D}"/>
              </a:ext>
            </a:extLst>
          </p:cNvPr>
          <p:cNvSpPr txBox="1"/>
          <p:nvPr/>
        </p:nvSpPr>
        <p:spPr>
          <a:xfrm>
            <a:off x="7779223" y="1118828"/>
            <a:ext cx="2632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'inside’ each neuron is an activation function. </a:t>
            </a:r>
          </a:p>
        </p:txBody>
      </p:sp>
    </p:spTree>
    <p:extLst>
      <p:ext uri="{BB962C8B-B14F-4D97-AF65-F5344CB8AC3E}">
        <p14:creationId xmlns:p14="http://schemas.microsoft.com/office/powerpoint/2010/main" val="236203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“connections”: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55FD6-1B35-429F-B79F-57B60730E178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E7763-5C45-4C36-8C63-A9C9357FD79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6A9098-9E0C-4326-A0FA-92D79943DEB0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14271-0AFB-414E-8F2A-5221DE12717C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FF647-2472-4A97-8C15-B26DD7A31D90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E4D49-3A36-438D-B175-B7944A9B012C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3AC-A7F5-4520-A45F-BCF0CC5AC78D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1A1EB-390B-4D82-87D3-1318BD8ABA49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338F4-DD38-4719-98D3-D35276C3C70A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28F38-9C2A-493F-9CFD-6856A4D97EDE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37D49-87A3-4533-894E-5612CDB6163A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81248-F163-4C15-9A1E-FB7B42EBF10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93CB7-FF82-4FB6-8907-3B9D8AE482C0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08A68-0E3C-43D1-A177-CC2C7A7BFABF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61A7-2A77-4231-9E11-33023F827D6C}"/>
              </a:ext>
            </a:extLst>
          </p:cNvPr>
          <p:cNvCxnSpPr>
            <a:cxnSpLocks/>
          </p:cNvCxnSpPr>
          <p:nvPr/>
        </p:nvCxnSpPr>
        <p:spPr>
          <a:xfrm flipV="1">
            <a:off x="6150067" y="4234592"/>
            <a:ext cx="1134402" cy="7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B11B63-96E1-415F-BB79-EA40B1101EEA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A8820-E745-4739-80D0-A7FD7F2E5881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B8799-BEC4-495A-9E04-754201CDC9C5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56959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“bias” to each neuron: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55FD6-1B35-429F-B79F-57B60730E178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E7763-5C45-4C36-8C63-A9C9357FD79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6A9098-9E0C-4326-A0FA-92D79943DEB0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14271-0AFB-414E-8F2A-5221DE12717C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FF647-2472-4A97-8C15-B26DD7A31D90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E4D49-3A36-438D-B175-B7944A9B012C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3AC-A7F5-4520-A45F-BCF0CC5AC78D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1A1EB-390B-4D82-87D3-1318BD8ABA49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338F4-DD38-4719-98D3-D35276C3C70A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28F38-9C2A-493F-9CFD-6856A4D97EDE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37D49-87A3-4533-894E-5612CDB6163A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81248-F163-4C15-9A1E-FB7B42EBF10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93CB7-FF82-4FB6-8907-3B9D8AE482C0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08A68-0E3C-43D1-A177-CC2C7A7BFABF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61A7-2A77-4231-9E11-33023F827D6C}"/>
              </a:ext>
            </a:extLst>
          </p:cNvPr>
          <p:cNvCxnSpPr>
            <a:cxnSpLocks/>
          </p:cNvCxnSpPr>
          <p:nvPr/>
        </p:nvCxnSpPr>
        <p:spPr>
          <a:xfrm flipV="1">
            <a:off x="6150067" y="4234592"/>
            <a:ext cx="1134402" cy="7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B11B63-96E1-415F-BB79-EA40B1101EEA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A8820-E745-4739-80D0-A7FD7F2E5881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B8799-BEC4-495A-9E04-754201CDC9C5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80384F-B3B2-4559-8984-5698C7BA9090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r>
              <a:rPr lang="el-GR" dirty="0"/>
              <a:t>θ</a:t>
            </a:r>
            <a:r>
              <a:rPr lang="en-US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592E19-921E-4A47-A3C4-4E0777973099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r>
              <a:rPr lang="el-GR" dirty="0"/>
              <a:t>θ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FCFD6-8A87-4228-98F8-21B15D018B48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r>
              <a:rPr lang="el-GR" dirty="0"/>
              <a:t>θ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04BDDA-01D8-4AF6-AE1A-8CCD002AE796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3E54FD-31CC-479B-86BA-59ADF55EAECC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2C002-0BBD-46EF-8134-873ED6997C3B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D6F3A8-0A7D-4B66-857F-C36E520519A9}"/>
              </a:ext>
            </a:extLst>
          </p:cNvPr>
          <p:cNvSpPr txBox="1"/>
          <p:nvPr/>
        </p:nvSpPr>
        <p:spPr>
          <a:xfrm>
            <a:off x="9296024" y="3430750"/>
            <a:ext cx="263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 diagram on the next page – they are the SAME!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5B19B2-C222-0DD7-8EF2-C6EF0BA8C704}"/>
              </a:ext>
            </a:extLst>
          </p:cNvPr>
          <p:cNvSpPr txBox="1"/>
          <p:nvPr/>
        </p:nvSpPr>
        <p:spPr>
          <a:xfrm>
            <a:off x="5831265" y="30289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12121"/>
                </a:solidFill>
                <a:effectLst/>
                <a:latin typeface="Gordita"/>
              </a:rPr>
              <a:t>Bias in a neural network is required to shift the activation function across the plane toward the left or the right.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184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“bias” to each neuron: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55FD6-1B35-429F-B79F-57B60730E178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3E7763-5C45-4C36-8C63-A9C9357FD79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6A9098-9E0C-4326-A0FA-92D79943DEB0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14271-0AFB-414E-8F2A-5221DE12717C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4FF647-2472-4A97-8C15-B26DD7A31D90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E4D49-3A36-438D-B175-B7944A9B012C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33AC-A7F5-4520-A45F-BCF0CC5AC78D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1A1EB-390B-4D82-87D3-1318BD8ABA49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7338F4-DD38-4719-98D3-D35276C3C70A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28F38-9C2A-493F-9CFD-6856A4D97EDE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37D49-87A3-4533-894E-5612CDB6163A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81248-F163-4C15-9A1E-FB7B42EBF10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93CB7-FF82-4FB6-8907-3B9D8AE482C0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08A68-0E3C-43D1-A177-CC2C7A7BFABF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0161A7-2A77-4231-9E11-33023F827D6C}"/>
              </a:ext>
            </a:extLst>
          </p:cNvPr>
          <p:cNvCxnSpPr>
            <a:cxnSpLocks/>
          </p:cNvCxnSpPr>
          <p:nvPr/>
        </p:nvCxnSpPr>
        <p:spPr>
          <a:xfrm flipV="1">
            <a:off x="6150067" y="4234592"/>
            <a:ext cx="1134402" cy="74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B11B63-96E1-415F-BB79-EA40B1101EEA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A8820-E745-4739-80D0-A7FD7F2E5881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BB8799-BEC4-495A-9E04-754201CDC9C5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D6F3A8-0A7D-4B66-857F-C36E520519A9}"/>
              </a:ext>
            </a:extLst>
          </p:cNvPr>
          <p:cNvSpPr txBox="1"/>
          <p:nvPr/>
        </p:nvSpPr>
        <p:spPr>
          <a:xfrm>
            <a:off x="9296024" y="3430750"/>
            <a:ext cx="263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you will see biases represented as inputs to the neuron.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45670E-313D-4A6B-9446-3E3A0DE6A6A1}"/>
              </a:ext>
            </a:extLst>
          </p:cNvPr>
          <p:cNvSpPr/>
          <p:nvPr/>
        </p:nvSpPr>
        <p:spPr>
          <a:xfrm>
            <a:off x="3755921" y="525273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EC994-8BFA-46FD-B028-AD401DF44BBF}"/>
              </a:ext>
            </a:extLst>
          </p:cNvPr>
          <p:cNvSpPr txBox="1"/>
          <p:nvPr/>
        </p:nvSpPr>
        <p:spPr>
          <a:xfrm>
            <a:off x="3155167" y="5238617"/>
            <a:ext cx="6007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endParaRPr lang="en-US" baseline="-25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537533-A99F-444D-96E7-4CFD2EDBCBED}"/>
              </a:ext>
            </a:extLst>
          </p:cNvPr>
          <p:cNvCxnSpPr>
            <a:stCxn id="29" idx="6"/>
          </p:cNvCxnSpPr>
          <p:nvPr/>
        </p:nvCxnSpPr>
        <p:spPr>
          <a:xfrm flipV="1">
            <a:off x="4159044" y="2910348"/>
            <a:ext cx="1651611" cy="254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A2CB14-654A-4F5B-A07C-0E29AEDCB506}"/>
              </a:ext>
            </a:extLst>
          </p:cNvPr>
          <p:cNvCxnSpPr>
            <a:stCxn id="29" idx="6"/>
          </p:cNvCxnSpPr>
          <p:nvPr/>
        </p:nvCxnSpPr>
        <p:spPr>
          <a:xfrm flipV="1">
            <a:off x="4159044" y="5324272"/>
            <a:ext cx="1415846" cy="13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A584084-2D1D-484A-A8A3-86A13378FA26}"/>
              </a:ext>
            </a:extLst>
          </p:cNvPr>
          <p:cNvSpPr/>
          <p:nvPr/>
        </p:nvSpPr>
        <p:spPr>
          <a:xfrm>
            <a:off x="5675666" y="1445117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2F327D-C9F8-4285-8E2E-4EF6BC3DAF7F}"/>
              </a:ext>
            </a:extLst>
          </p:cNvPr>
          <p:cNvSpPr txBox="1"/>
          <p:nvPr/>
        </p:nvSpPr>
        <p:spPr>
          <a:xfrm>
            <a:off x="5074912" y="1431003"/>
            <a:ext cx="60075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Bias </a:t>
            </a:r>
            <a:endParaRPr lang="en-US" baseline="-25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9E83A7-CE5C-410A-82F9-F61B167D45AC}"/>
              </a:ext>
            </a:extLst>
          </p:cNvPr>
          <p:cNvCxnSpPr>
            <a:stCxn id="35" idx="6"/>
          </p:cNvCxnSpPr>
          <p:nvPr/>
        </p:nvCxnSpPr>
        <p:spPr>
          <a:xfrm>
            <a:off x="6078789" y="1646678"/>
            <a:ext cx="1353143" cy="19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75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434717"/>
            <a:ext cx="10515600" cy="5145659"/>
          </a:xfrm>
        </p:spPr>
        <p:txBody>
          <a:bodyPr/>
          <a:lstStyle/>
          <a:p>
            <a:r>
              <a:rPr lang="en-US" dirty="0"/>
              <a:t>Initialize all connections with random weights: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05EC03-6B42-44FB-876F-5D563959060A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E4CBF-CE39-41CB-98D4-7E72129A875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02AF09-75D8-4126-AC87-FD156A6CAE68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618358-E35D-47FF-BA0F-E20DF1AFE845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5507E-3694-4A4F-AABB-B9FD88CAAA75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D72E9-8F3A-47F5-96BB-1E27B8EFF73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9EDD3-853B-47E6-9CDC-CED3BF71E129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15AF24-B456-429F-8293-BA968CE1A2EB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6C0E12-5138-4925-BBF4-9B48D062B95F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F1902-D58B-4F2E-9B00-B37782755E86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838911-4F2A-41DE-A218-9E5435E6F444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C54632-9DEF-4EB1-B318-0DAC737D8CB4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A8769F-461F-446B-BD24-01B35AFA046A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E8D1C9-B791-4569-8B33-39F5D27C1F23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5F656-9505-45A4-931F-440C6C6ACFA3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34081-E386-428F-B729-4260BC0CF4EC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0D7CA-871F-42C5-8B78-0D230FD62B9C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EC573-BAC6-4B46-9059-424F3AD39F0C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6CFC1-887C-457D-B982-415AA6B77C87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9B88B-B156-44D2-8CB2-DCCE0300AAA0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69F87-8ADF-44F0-B6E8-564E3D3EA47C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4DCDD-1B19-E7D0-CCD9-62E1CB27DD86}"/>
              </a:ext>
            </a:extLst>
          </p:cNvPr>
          <p:cNvSpPr txBox="1"/>
          <p:nvPr/>
        </p:nvSpPr>
        <p:spPr>
          <a:xfrm>
            <a:off x="5717218" y="379813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Weights are values associated with the features (our output from layer n-1). They transform the activation function (flip, stretch, etc.). They indicate the importance of each feature.</a:t>
            </a:r>
          </a:p>
        </p:txBody>
      </p:sp>
    </p:spTree>
    <p:extLst>
      <p:ext uri="{BB962C8B-B14F-4D97-AF65-F5344CB8AC3E}">
        <p14:creationId xmlns:p14="http://schemas.microsoft.com/office/powerpoint/2010/main" val="245963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434717"/>
            <a:ext cx="10515600" cy="5145659"/>
          </a:xfrm>
        </p:spPr>
        <p:txBody>
          <a:bodyPr/>
          <a:lstStyle/>
          <a:p>
            <a:r>
              <a:rPr lang="en-US" dirty="0"/>
              <a:t>Initialize the bias values: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05EC03-6B42-44FB-876F-5D563959060A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BE4CBF-CE39-41CB-98D4-7E72129A8758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02AF09-75D8-4126-AC87-FD156A6CAE68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618358-E35D-47FF-BA0F-E20DF1AFE845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F5507E-3694-4A4F-AABB-B9FD88CAAA75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D72E9-8F3A-47F5-96BB-1E27B8EFF73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9EDD3-853B-47E6-9CDC-CED3BF71E129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15AF24-B456-429F-8293-BA968CE1A2EB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6C0E12-5138-4925-BBF4-9B48D062B95F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F1902-D58B-4F2E-9B00-B37782755E86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838911-4F2A-41DE-A218-9E5435E6F444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C54632-9DEF-4EB1-B318-0DAC737D8CB4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A8769F-461F-446B-BD24-01B35AFA046A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E8D1C9-B791-4569-8B33-39F5D27C1F23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A5F656-9505-45A4-931F-440C6C6ACFA3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34081-E386-428F-B729-4260BC0CF4EC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0D7CA-871F-42C5-8B78-0D230FD62B9C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EC573-BAC6-4B46-9059-424F3AD39F0C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6CFC1-887C-457D-B982-415AA6B77C87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9B88B-B156-44D2-8CB2-DCCE0300AAA0}"/>
              </a:ext>
            </a:extLst>
          </p:cNvPr>
          <p:cNvSpPr txBox="1"/>
          <p:nvPr/>
        </p:nvSpPr>
        <p:spPr>
          <a:xfrm>
            <a:off x="5244278" y="6163324"/>
            <a:ext cx="168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969F87-8ADF-44F0-B6E8-564E3D3EA47C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080469-D164-4BDC-BF25-1BE37B56B3D8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F5F18F-91F3-4F15-A568-F7CE94D6A757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CFFF16-585C-4E6E-963B-6FCA8AC13B36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18EC81-2800-4F87-8BBB-4496C866031E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621779-7DCE-467D-A993-CD6BD7FE499A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222410-A60F-4860-AE18-21A5036137B3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297299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TRAINING:</a:t>
            </a:r>
          </a:p>
          <a:p>
            <a:pPr lvl="1"/>
            <a:r>
              <a:rPr lang="en-US" dirty="0"/>
              <a:t>Send the first observation,</a:t>
            </a:r>
          </a:p>
          <a:p>
            <a:pPr lvl="1"/>
            <a:r>
              <a:rPr lang="en-US" dirty="0"/>
              <a:t>At each node:</a:t>
            </a:r>
          </a:p>
          <a:p>
            <a:pPr lvl="2"/>
            <a:r>
              <a:rPr lang="en-US" dirty="0"/>
              <a:t>Multiply the input values with initialized weights,</a:t>
            </a:r>
          </a:p>
          <a:p>
            <a:pPr lvl="2"/>
            <a:r>
              <a:rPr lang="en-US" dirty="0"/>
              <a:t>Sum the results and the bias term</a:t>
            </a:r>
          </a:p>
          <a:p>
            <a:pPr lvl="2"/>
            <a:r>
              <a:rPr lang="en-US" dirty="0"/>
              <a:t>Send the result to an activation function (that decides whether to fire off or not)</a:t>
            </a:r>
          </a:p>
          <a:p>
            <a:pPr lvl="1"/>
            <a:r>
              <a:rPr lang="en-US" dirty="0"/>
              <a:t>Compare the output value to the actual value (at the output layer)</a:t>
            </a:r>
          </a:p>
          <a:p>
            <a:pPr lvl="1"/>
            <a:r>
              <a:rPr lang="en-US" dirty="0"/>
              <a:t>Tweak the weights (using the backpropagation algorithm)</a:t>
            </a:r>
          </a:p>
          <a:p>
            <a:pPr lvl="2"/>
            <a:r>
              <a:rPr lang="en-US" dirty="0"/>
              <a:t>The backpropagation algorithm works by computing the gradient of the loss function with respect to each weight by the chain rule, computing the gradient one layer at a time, iterating backward from the last layer.</a:t>
            </a:r>
          </a:p>
          <a:p>
            <a:pPr lvl="2"/>
            <a:r>
              <a:rPr lang="en-US" dirty="0"/>
              <a:t>Increases the weights that lead to correct classification</a:t>
            </a:r>
          </a:p>
          <a:p>
            <a:pPr lvl="2"/>
            <a:r>
              <a:rPr lang="en-US" dirty="0"/>
              <a:t>Weaken the weights that lead to incorrect classification</a:t>
            </a:r>
          </a:p>
          <a:p>
            <a:pPr lvl="1"/>
            <a:r>
              <a:rPr lang="en-US" dirty="0"/>
              <a:t>Repeat for the next observation</a:t>
            </a:r>
          </a:p>
        </p:txBody>
      </p:sp>
    </p:spTree>
    <p:extLst>
      <p:ext uri="{BB962C8B-B14F-4D97-AF65-F5344CB8AC3E}">
        <p14:creationId xmlns:p14="http://schemas.microsoft.com/office/powerpoint/2010/main" val="404621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20115-30DB-4A65-BAD3-7C2434CAAAAA}"/>
              </a:ext>
            </a:extLst>
          </p:cNvPr>
          <p:cNvSpPr txBox="1"/>
          <p:nvPr/>
        </p:nvSpPr>
        <p:spPr>
          <a:xfrm>
            <a:off x="1422615" y="2626025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 = 1.08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DBFF0-8653-4411-9065-FFDB1AE836A1}"/>
              </a:ext>
            </a:extLst>
          </p:cNvPr>
          <p:cNvSpPr txBox="1"/>
          <p:nvPr/>
        </p:nvSpPr>
        <p:spPr>
          <a:xfrm>
            <a:off x="1229345" y="3502601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Credit = 1.69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72C4-9718-4AA4-A431-A77338531B26}"/>
              </a:ext>
            </a:extLst>
          </p:cNvPr>
          <p:cNvSpPr txBox="1"/>
          <p:nvPr/>
        </p:nvSpPr>
        <p:spPr>
          <a:xfrm>
            <a:off x="1455795" y="4498682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Kids = 0.75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2D4FA-7058-4F50-BF7E-4AD279DF21A5}"/>
              </a:ext>
            </a:extLst>
          </p:cNvPr>
          <p:cNvCxnSpPr/>
          <p:nvPr/>
        </p:nvCxnSpPr>
        <p:spPr>
          <a:xfrm>
            <a:off x="2762865" y="2809879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02381-B685-40A0-84CE-8BE50029FF3C}"/>
              </a:ext>
            </a:extLst>
          </p:cNvPr>
          <p:cNvCxnSpPr/>
          <p:nvPr/>
        </p:nvCxnSpPr>
        <p:spPr>
          <a:xfrm>
            <a:off x="2762865" y="3726737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D4983-2F51-4EA0-A5C0-7BC5222371A4}"/>
              </a:ext>
            </a:extLst>
          </p:cNvPr>
          <p:cNvCxnSpPr/>
          <p:nvPr/>
        </p:nvCxnSpPr>
        <p:spPr>
          <a:xfrm>
            <a:off x="2762864" y="469974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9D3C4-3CEA-476D-9523-9F6339F9249F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006CA-EE88-42C4-93D9-33DA251513C9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2734A-F921-490B-B92B-734CA7FAF8BA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902EF-7C37-4296-AA8F-5D776501D807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A0B046-00C1-4BC5-8005-06BC00518B9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124357-92F8-498D-97BC-C6B12CA5E034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51AC7-502A-46A3-8CD6-6E3ED5DBD9E1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C695-CABA-4B5F-B0C6-23953C3D3A79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27626A-75D2-4B2E-A071-3B303FD19983}"/>
              </a:ext>
            </a:extLst>
          </p:cNvPr>
          <p:cNvCxnSpPr/>
          <p:nvPr/>
        </p:nvCxnSpPr>
        <p:spPr>
          <a:xfrm>
            <a:off x="7941987" y="3878391"/>
            <a:ext cx="77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3FE2C-2371-4746-94C7-9B160BD8CE9A}"/>
              </a:ext>
            </a:extLst>
          </p:cNvPr>
          <p:cNvSpPr txBox="1"/>
          <p:nvPr/>
        </p:nvSpPr>
        <p:spPr>
          <a:xfrm>
            <a:off x="8868697" y="3646008"/>
            <a:ext cx="166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 = 1</a:t>
            </a:r>
          </a:p>
        </p:txBody>
      </p:sp>
      <p:pic>
        <p:nvPicPr>
          <p:cNvPr id="1026" name="Picture 2" descr="Image result for sigmoid function">
            <a:extLst>
              <a:ext uri="{FF2B5EF4-FFF2-40B4-BE49-F238E27FC236}">
                <a16:creationId xmlns:a16="http://schemas.microsoft.com/office/drawing/2014/main" id="{00E3DF51-8718-440B-8D17-F9A05270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111" y="1488906"/>
            <a:ext cx="1665337" cy="110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F994117-3DDC-4FE5-837E-35F09972C43C}"/>
              </a:ext>
            </a:extLst>
          </p:cNvPr>
          <p:cNvSpPr txBox="1"/>
          <p:nvPr/>
        </p:nvSpPr>
        <p:spPr>
          <a:xfrm>
            <a:off x="7477328" y="981869"/>
            <a:ext cx="239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Activation function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47FA54-FDFC-47EC-BE50-ADA6817E20B0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5885818" y="2043151"/>
            <a:ext cx="1858293" cy="4419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029D190-21CA-48A2-A4E9-99B49E2A3563}"/>
              </a:ext>
            </a:extLst>
          </p:cNvPr>
          <p:cNvSpPr txBox="1"/>
          <p:nvPr/>
        </p:nvSpPr>
        <p:spPr>
          <a:xfrm>
            <a:off x="1349896" y="1777174"/>
            <a:ext cx="190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Send the first observation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97FB2-ED38-4A34-8BA9-C20DBA7F9DA0}"/>
              </a:ext>
            </a:extLst>
          </p:cNvPr>
          <p:cNvSpPr txBox="1"/>
          <p:nvPr/>
        </p:nvSpPr>
        <p:spPr>
          <a:xfrm>
            <a:off x="5244278" y="6163324"/>
            <a:ext cx="156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A3975A-D570-4ED9-9FA9-D4099DBBF9BB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F521C4-3650-4390-8817-88C69A1ADC5D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B966B-71F6-4853-A5EA-FABA3D81CB6B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1DCB39-DF18-436F-8C82-DF385362FDF7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7BBFD1-C856-4316-B8E8-4B82446BCC3F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  <a:endParaRPr 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2438D9-4436-41EE-994E-1A75F6ECF76B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A9862-615E-44AF-88F5-563A0EFF0F9D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83935B-BE3E-4807-8AE6-8524F777C86E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5FD6B7-8D65-4E9F-98F9-75D183E49165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3B5634-5AB5-4F5C-B6B1-5F933CAF96D3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7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Actual training:</a:t>
            </a:r>
          </a:p>
          <a:p>
            <a:pPr lvl="1"/>
            <a:r>
              <a:rPr lang="en-US" dirty="0"/>
              <a:t>For the first "epoch":</a:t>
            </a:r>
          </a:p>
          <a:p>
            <a:pPr lvl="2"/>
            <a:r>
              <a:rPr lang="en-US" dirty="0"/>
              <a:t>Divide the data set into "batches" (mini-samples)</a:t>
            </a:r>
          </a:p>
          <a:p>
            <a:pPr lvl="2"/>
            <a:r>
              <a:rPr lang="en-US" dirty="0"/>
              <a:t>Send the first "batch" through the neural network</a:t>
            </a:r>
          </a:p>
          <a:p>
            <a:pPr lvl="2"/>
            <a:r>
              <a:rPr lang="en-US" dirty="0"/>
              <a:t>Compare their true values with predicted values</a:t>
            </a:r>
          </a:p>
          <a:p>
            <a:pPr lvl="2"/>
            <a:r>
              <a:rPr lang="en-US" dirty="0"/>
              <a:t>Calculate the error</a:t>
            </a:r>
          </a:p>
          <a:p>
            <a:pPr lvl="2"/>
            <a:r>
              <a:rPr lang="en-US" dirty="0"/>
              <a:t>Tweak the weights and biases (using the backpropagation algorithm)</a:t>
            </a:r>
          </a:p>
          <a:p>
            <a:pPr lvl="2"/>
            <a:r>
              <a:rPr lang="en-US" dirty="0"/>
              <a:t>Send the next batch, and repeat…</a:t>
            </a:r>
          </a:p>
          <a:p>
            <a:pPr lvl="1"/>
            <a:r>
              <a:rPr lang="en-US" dirty="0"/>
              <a:t>Repeat for the next epoch (until you reach epochs=n, or meet a minimum threshold for improvement)</a:t>
            </a:r>
          </a:p>
          <a:p>
            <a:r>
              <a:rPr lang="en-US" dirty="0"/>
              <a:t>Test:</a:t>
            </a:r>
          </a:p>
          <a:p>
            <a:pPr lvl="1"/>
            <a:r>
              <a:rPr lang="en-US" dirty="0"/>
              <a:t>Test the model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174016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20115-30DB-4A65-BAD3-7C2434CAAAAA}"/>
              </a:ext>
            </a:extLst>
          </p:cNvPr>
          <p:cNvSpPr txBox="1"/>
          <p:nvPr/>
        </p:nvSpPr>
        <p:spPr>
          <a:xfrm>
            <a:off x="1524000" y="2625213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DBFF0-8653-4411-9065-FFDB1AE836A1}"/>
              </a:ext>
            </a:extLst>
          </p:cNvPr>
          <p:cNvSpPr txBox="1"/>
          <p:nvPr/>
        </p:nvSpPr>
        <p:spPr>
          <a:xfrm>
            <a:off x="1179871" y="3509059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72C4-9718-4AA4-A431-A77338531B26}"/>
              </a:ext>
            </a:extLst>
          </p:cNvPr>
          <p:cNvSpPr txBox="1"/>
          <p:nvPr/>
        </p:nvSpPr>
        <p:spPr>
          <a:xfrm>
            <a:off x="1557180" y="4497870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2D4FA-7058-4F50-BF7E-4AD279DF21A5}"/>
              </a:ext>
            </a:extLst>
          </p:cNvPr>
          <p:cNvCxnSpPr/>
          <p:nvPr/>
        </p:nvCxnSpPr>
        <p:spPr>
          <a:xfrm>
            <a:off x="2762865" y="2809879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02381-B685-40A0-84CE-8BE50029FF3C}"/>
              </a:ext>
            </a:extLst>
          </p:cNvPr>
          <p:cNvCxnSpPr/>
          <p:nvPr/>
        </p:nvCxnSpPr>
        <p:spPr>
          <a:xfrm>
            <a:off x="2762865" y="3726737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D4983-2F51-4EA0-A5C0-7BC5222371A4}"/>
              </a:ext>
            </a:extLst>
          </p:cNvPr>
          <p:cNvCxnSpPr/>
          <p:nvPr/>
        </p:nvCxnSpPr>
        <p:spPr>
          <a:xfrm>
            <a:off x="2762864" y="469974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9D3C4-3CEA-476D-9523-9F6339F9249F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006CA-EE88-42C4-93D9-33DA251513C9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2734A-F921-490B-B92B-734CA7FAF8BA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902EF-7C37-4296-AA8F-5D776501D807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A0B046-00C1-4BC5-8005-06BC00518B9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124357-92F8-498D-97BC-C6B12CA5E034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51AC7-502A-46A3-8CD6-6E3ED5DBD9E1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C695-CABA-4B5F-B0C6-23953C3D3A79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27626A-75D2-4B2E-A071-3B303FD19983}"/>
              </a:ext>
            </a:extLst>
          </p:cNvPr>
          <p:cNvCxnSpPr/>
          <p:nvPr/>
        </p:nvCxnSpPr>
        <p:spPr>
          <a:xfrm>
            <a:off x="7941987" y="3878391"/>
            <a:ext cx="77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3FE2C-2371-4746-94C7-9B160BD8CE9A}"/>
              </a:ext>
            </a:extLst>
          </p:cNvPr>
          <p:cNvSpPr txBox="1"/>
          <p:nvPr/>
        </p:nvSpPr>
        <p:spPr>
          <a:xfrm>
            <a:off x="8868697" y="3646008"/>
            <a:ext cx="166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397FB2-ED38-4A34-8BA9-C20DBA7F9DA0}"/>
              </a:ext>
            </a:extLst>
          </p:cNvPr>
          <p:cNvSpPr txBox="1"/>
          <p:nvPr/>
        </p:nvSpPr>
        <p:spPr>
          <a:xfrm>
            <a:off x="5244278" y="6163324"/>
            <a:ext cx="156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Hidden layer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EA5896-7B29-4E3F-9109-1F64F1731AF7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8CA5A3-9266-47B8-8884-D4D337D8567D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9200A1-6BF0-41C3-8EA9-E83E4DA968F2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3AD98D-DE44-4833-AF55-C21B52ACF1C8}"/>
              </a:ext>
            </a:extLst>
          </p:cNvPr>
          <p:cNvSpPr txBox="1"/>
          <p:nvPr/>
        </p:nvSpPr>
        <p:spPr>
          <a:xfrm>
            <a:off x="8505509" y="2249486"/>
            <a:ext cx="216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Let's say, model accuracy on unseen data = 95%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FC6703-6905-4BD8-8329-5525E68A2863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C2C55E-16A1-41B8-B3BC-B4B97EFC3A23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0.15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20F9B5-9BD5-488F-825A-FB918C777FF3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6CBBD9-4E10-4F05-AE09-E8B46D8E5D29}"/>
              </a:ext>
            </a:extLst>
          </p:cNvPr>
          <p:cNvSpPr txBox="1"/>
          <p:nvPr/>
        </p:nvSpPr>
        <p:spPr>
          <a:xfrm>
            <a:off x="7202119" y="4682536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D49E37-A2C9-4833-B683-1AB2C25BC9C0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EC96D1-D017-4F5F-84F7-8F800E6B3886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75C2D3-C622-476A-B73B-45D166750DC7}"/>
              </a:ext>
            </a:extLst>
          </p:cNvPr>
          <p:cNvCxnSpPr>
            <a:cxnSpLocks/>
          </p:cNvCxnSpPr>
          <p:nvPr/>
        </p:nvCxnSpPr>
        <p:spPr>
          <a:xfrm flipV="1">
            <a:off x="7569504" y="422143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62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build an algorithm that "learns" like humans? </a:t>
            </a:r>
          </a:p>
          <a:p>
            <a:r>
              <a:rPr lang="en-US" dirty="0"/>
              <a:t>Can we mimic human brain?</a:t>
            </a:r>
          </a:p>
        </p:txBody>
      </p:sp>
    </p:spTree>
    <p:extLst>
      <p:ext uri="{BB962C8B-B14F-4D97-AF65-F5344CB8AC3E}">
        <p14:creationId xmlns:p14="http://schemas.microsoft.com/office/powerpoint/2010/main" val="292888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9C133F3-637F-4AA6-B69B-A89E2AEF5D4B}"/>
              </a:ext>
            </a:extLst>
          </p:cNvPr>
          <p:cNvSpPr txBox="1"/>
          <p:nvPr/>
        </p:nvSpPr>
        <p:spPr>
          <a:xfrm>
            <a:off x="5533106" y="3221341"/>
            <a:ext cx="82099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0.15</a:t>
            </a:r>
            <a:endParaRPr lang="en-US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802E48-D99A-44E0-AA18-281EFE1FBD05}"/>
              </a:ext>
            </a:extLst>
          </p:cNvPr>
          <p:cNvSpPr txBox="1"/>
          <p:nvPr/>
        </p:nvSpPr>
        <p:spPr>
          <a:xfrm>
            <a:off x="5538281" y="3975338"/>
            <a:ext cx="81582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067EFB-9C28-463E-9B07-B822285C8153}"/>
              </a:ext>
            </a:extLst>
          </p:cNvPr>
          <p:cNvSpPr txBox="1"/>
          <p:nvPr/>
        </p:nvSpPr>
        <p:spPr>
          <a:xfrm>
            <a:off x="7062247" y="4538471"/>
            <a:ext cx="81995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812D21-74A3-470E-B32E-88385E68D000}"/>
              </a:ext>
            </a:extLst>
          </p:cNvPr>
          <p:cNvCxnSpPr>
            <a:cxnSpLocks/>
          </p:cNvCxnSpPr>
          <p:nvPr/>
        </p:nvCxnSpPr>
        <p:spPr>
          <a:xfrm flipV="1">
            <a:off x="5909060" y="283385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EA9F6-D629-4F28-94F2-A60A66D2BDC7}"/>
              </a:ext>
            </a:extLst>
          </p:cNvPr>
          <p:cNvCxnSpPr>
            <a:cxnSpLocks/>
          </p:cNvCxnSpPr>
          <p:nvPr/>
        </p:nvCxnSpPr>
        <p:spPr>
          <a:xfrm>
            <a:off x="5928515" y="4381850"/>
            <a:ext cx="0" cy="50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45A6E4-762C-4F1D-A33B-2A3C175A5F7D}"/>
              </a:ext>
            </a:extLst>
          </p:cNvPr>
          <p:cNvCxnSpPr>
            <a:cxnSpLocks/>
          </p:cNvCxnSpPr>
          <p:nvPr/>
        </p:nvCxnSpPr>
        <p:spPr>
          <a:xfrm flipV="1">
            <a:off x="7472227" y="4131959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9ACC9-6DE4-4C90-A6E8-6082B770B504}"/>
              </a:ext>
            </a:extLst>
          </p:cNvPr>
          <p:cNvSpPr/>
          <p:nvPr/>
        </p:nvSpPr>
        <p:spPr>
          <a:xfrm>
            <a:off x="5675667" y="233278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4C255F-7CA1-42F8-B7DB-7E73ADB0522A}"/>
              </a:ext>
            </a:extLst>
          </p:cNvPr>
          <p:cNvSpPr/>
          <p:nvPr/>
        </p:nvSpPr>
        <p:spPr>
          <a:xfrm>
            <a:off x="5675666" y="5020161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61D298-7A3B-4A39-AD8E-1419894F0E9F}"/>
              </a:ext>
            </a:extLst>
          </p:cNvPr>
          <p:cNvSpPr/>
          <p:nvPr/>
        </p:nvSpPr>
        <p:spPr>
          <a:xfrm>
            <a:off x="5201265" y="1976284"/>
            <a:ext cx="1425677" cy="3883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20115-30DB-4A65-BAD3-7C2434CAAAAA}"/>
              </a:ext>
            </a:extLst>
          </p:cNvPr>
          <p:cNvSpPr txBox="1"/>
          <p:nvPr/>
        </p:nvSpPr>
        <p:spPr>
          <a:xfrm>
            <a:off x="1473749" y="2602883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 = 0.52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DBFF0-8653-4411-9065-FFDB1AE836A1}"/>
              </a:ext>
            </a:extLst>
          </p:cNvPr>
          <p:cNvSpPr txBox="1"/>
          <p:nvPr/>
        </p:nvSpPr>
        <p:spPr>
          <a:xfrm>
            <a:off x="1221663" y="3509164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Credit = 0.66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5772C4-9718-4AA4-A431-A77338531B26}"/>
              </a:ext>
            </a:extLst>
          </p:cNvPr>
          <p:cNvSpPr txBox="1"/>
          <p:nvPr/>
        </p:nvSpPr>
        <p:spPr>
          <a:xfrm>
            <a:off x="1469921" y="4483987"/>
            <a:ext cx="1582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Kids = 0.02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12D4FA-7058-4F50-BF7E-4AD279DF21A5}"/>
              </a:ext>
            </a:extLst>
          </p:cNvPr>
          <p:cNvCxnSpPr/>
          <p:nvPr/>
        </p:nvCxnSpPr>
        <p:spPr>
          <a:xfrm>
            <a:off x="2762865" y="2809879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002381-B685-40A0-84CE-8BE50029FF3C}"/>
              </a:ext>
            </a:extLst>
          </p:cNvPr>
          <p:cNvCxnSpPr/>
          <p:nvPr/>
        </p:nvCxnSpPr>
        <p:spPr>
          <a:xfrm>
            <a:off x="2762865" y="3726737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CD4983-2F51-4EA0-A5C0-7BC5222371A4}"/>
              </a:ext>
            </a:extLst>
          </p:cNvPr>
          <p:cNvCxnSpPr/>
          <p:nvPr/>
        </p:nvCxnSpPr>
        <p:spPr>
          <a:xfrm>
            <a:off x="2762864" y="4699742"/>
            <a:ext cx="8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9D3C4-3CEA-476D-9523-9F6339F9249F}"/>
              </a:ext>
            </a:extLst>
          </p:cNvPr>
          <p:cNvCxnSpPr/>
          <p:nvPr/>
        </p:nvCxnSpPr>
        <p:spPr>
          <a:xfrm flipV="1">
            <a:off x="4365523" y="2625213"/>
            <a:ext cx="113070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006CA-EE88-42C4-93D9-33DA251513C9}"/>
              </a:ext>
            </a:extLst>
          </p:cNvPr>
          <p:cNvCxnSpPr>
            <a:cxnSpLocks/>
          </p:cNvCxnSpPr>
          <p:nvPr/>
        </p:nvCxnSpPr>
        <p:spPr>
          <a:xfrm flipV="1">
            <a:off x="4343395" y="2809879"/>
            <a:ext cx="1152837" cy="83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2734A-F921-490B-B92B-734CA7FAF8BA}"/>
              </a:ext>
            </a:extLst>
          </p:cNvPr>
          <p:cNvCxnSpPr>
            <a:cxnSpLocks/>
          </p:cNvCxnSpPr>
          <p:nvPr/>
        </p:nvCxnSpPr>
        <p:spPr>
          <a:xfrm flipV="1">
            <a:off x="4343395" y="2910348"/>
            <a:ext cx="1332271" cy="175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D902EF-7C37-4296-AA8F-5D776501D807}"/>
              </a:ext>
            </a:extLst>
          </p:cNvPr>
          <p:cNvCxnSpPr>
            <a:cxnSpLocks/>
          </p:cNvCxnSpPr>
          <p:nvPr/>
        </p:nvCxnSpPr>
        <p:spPr>
          <a:xfrm>
            <a:off x="4338480" y="2952447"/>
            <a:ext cx="1364230" cy="193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A0B046-00C1-4BC5-8005-06BC00518B97}"/>
              </a:ext>
            </a:extLst>
          </p:cNvPr>
          <p:cNvCxnSpPr>
            <a:cxnSpLocks/>
          </p:cNvCxnSpPr>
          <p:nvPr/>
        </p:nvCxnSpPr>
        <p:spPr>
          <a:xfrm>
            <a:off x="4324958" y="3726737"/>
            <a:ext cx="1249932" cy="125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124357-92F8-498D-97BC-C6B12CA5E034}"/>
              </a:ext>
            </a:extLst>
          </p:cNvPr>
          <p:cNvCxnSpPr>
            <a:cxnSpLocks/>
          </p:cNvCxnSpPr>
          <p:nvPr/>
        </p:nvCxnSpPr>
        <p:spPr>
          <a:xfrm>
            <a:off x="4324958" y="4713985"/>
            <a:ext cx="1171274" cy="507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51AC7-502A-46A3-8CD6-6E3ED5DBD9E1}"/>
              </a:ext>
            </a:extLst>
          </p:cNvPr>
          <p:cNvCxnSpPr>
            <a:cxnSpLocks/>
          </p:cNvCxnSpPr>
          <p:nvPr/>
        </p:nvCxnSpPr>
        <p:spPr>
          <a:xfrm>
            <a:off x="6177112" y="2660816"/>
            <a:ext cx="1098759" cy="106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9AC695-CABA-4B5F-B0C6-23953C3D3A79}"/>
              </a:ext>
            </a:extLst>
          </p:cNvPr>
          <p:cNvCxnSpPr>
            <a:cxnSpLocks/>
          </p:cNvCxnSpPr>
          <p:nvPr/>
        </p:nvCxnSpPr>
        <p:spPr>
          <a:xfrm flipV="1">
            <a:off x="6150067" y="4197184"/>
            <a:ext cx="1134402" cy="82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27626A-75D2-4B2E-A071-3B303FD19983}"/>
              </a:ext>
            </a:extLst>
          </p:cNvPr>
          <p:cNvCxnSpPr/>
          <p:nvPr/>
        </p:nvCxnSpPr>
        <p:spPr>
          <a:xfrm>
            <a:off x="7941987" y="3878391"/>
            <a:ext cx="77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73FE2C-2371-4746-94C7-9B160BD8CE9A}"/>
              </a:ext>
            </a:extLst>
          </p:cNvPr>
          <p:cNvSpPr txBox="1"/>
          <p:nvPr/>
        </p:nvSpPr>
        <p:spPr>
          <a:xfrm>
            <a:off x="8868697" y="3646008"/>
            <a:ext cx="166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Default =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29D190-21CA-48A2-A4E9-99B49E2A3563}"/>
              </a:ext>
            </a:extLst>
          </p:cNvPr>
          <p:cNvSpPr txBox="1"/>
          <p:nvPr/>
        </p:nvSpPr>
        <p:spPr>
          <a:xfrm>
            <a:off x="1467461" y="1807643"/>
            <a:ext cx="1907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Send new observation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A3975A-D570-4ED9-9FA9-D4099DBBF9BB}"/>
              </a:ext>
            </a:extLst>
          </p:cNvPr>
          <p:cNvSpPr txBox="1"/>
          <p:nvPr/>
        </p:nvSpPr>
        <p:spPr>
          <a:xfrm>
            <a:off x="4365523" y="2332780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F521C4-3650-4390-8817-88C69A1ADC5D}"/>
              </a:ext>
            </a:extLst>
          </p:cNvPr>
          <p:cNvSpPr txBox="1"/>
          <p:nvPr/>
        </p:nvSpPr>
        <p:spPr>
          <a:xfrm>
            <a:off x="6806384" y="2952447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0.033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B966B-71F6-4853-A5EA-FABA3D81CB6B}"/>
              </a:ext>
            </a:extLst>
          </p:cNvPr>
          <p:cNvSpPr txBox="1"/>
          <p:nvPr/>
        </p:nvSpPr>
        <p:spPr>
          <a:xfrm>
            <a:off x="4442962" y="5053951"/>
            <a:ext cx="76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0.027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BF40C5-2137-4209-85CA-4936C7DDA638}"/>
              </a:ext>
            </a:extLst>
          </p:cNvPr>
          <p:cNvSpPr txBox="1"/>
          <p:nvPr/>
        </p:nvSpPr>
        <p:spPr>
          <a:xfrm>
            <a:off x="8868697" y="2702112"/>
            <a:ext cx="19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AD996D-90A1-4000-A986-044462586A5C}"/>
              </a:ext>
            </a:extLst>
          </p:cNvPr>
          <p:cNvSpPr/>
          <p:nvPr/>
        </p:nvSpPr>
        <p:spPr>
          <a:xfrm>
            <a:off x="3968549" y="1809135"/>
            <a:ext cx="3599827" cy="42082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Model</a:t>
            </a:r>
          </a:p>
          <a:p>
            <a:pPr algn="ctr"/>
            <a:r>
              <a:rPr lang="en-US" dirty="0"/>
              <a:t>(a black box)</a:t>
            </a:r>
          </a:p>
        </p:txBody>
      </p:sp>
    </p:spTree>
    <p:extLst>
      <p:ext uri="{BB962C8B-B14F-4D97-AF65-F5344CB8AC3E}">
        <p14:creationId xmlns:p14="http://schemas.microsoft.com/office/powerpoint/2010/main" val="3046619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F58D-DB44-4223-80D9-FA194B4D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D17123-84D5-48D0-A092-B7004BC18755}"/>
              </a:ext>
            </a:extLst>
          </p:cNvPr>
          <p:cNvGrpSpPr/>
          <p:nvPr/>
        </p:nvGrpSpPr>
        <p:grpSpPr>
          <a:xfrm>
            <a:off x="3441291" y="1169756"/>
            <a:ext cx="7264838" cy="5393581"/>
            <a:chOff x="3441291" y="1169756"/>
            <a:chExt cx="7264838" cy="539358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98EDFD-1D1F-4BA1-B031-8654C784115E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F001969-48F4-41D8-88A9-C1FF8480182A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444187-1AD3-4A00-8709-94309A3C62AC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995F1D-77D7-48D5-B6FE-A8CA6DC6C329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D94793D-43BE-45BF-8503-751AC94041B0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EA7509-6374-4C1A-8825-DD8EADFE743A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FE6F92-28C7-48EB-AF7B-35393D1EF741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00AC5-B71A-4EA2-8085-F23D00FAD796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025779-8EF2-4D64-A059-46E6CDA31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97B965-D260-46CA-85A7-E9F30F3E1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84C09C-9788-48BF-88AE-B13CAD973536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36E642-F293-4843-84AE-DDD86BC8F82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7CB82F-5118-4390-A188-9237D1DBA943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F39643-1F15-422C-ADF3-516AF820ED30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B3D777-45D4-4FB2-B577-19B11E6BC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7BB400-6BB0-4207-B127-F01C3E6729B8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Input layer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A740F6-4DDF-46B1-8A8E-AB966562CA80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Hidden layers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9426A3-5982-4186-9785-31A4F18B4D30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Output layer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2535749-B3F9-4FC1-984E-96E6EFB3A4B8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9473542-BACE-4747-BF56-A3B5020E5AE1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115C8A-F92A-4E91-81AC-8AC73C894CF0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BB2ADA4-3F2C-4A08-BFF4-118AAE61511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F8ED20-DE1A-43BB-A01F-3F5EE0390AA9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F739E9A-4903-490B-BC75-F9F61F217692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BA13340-4D27-4162-878F-E585C088B61A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FB5B64-4AB9-4663-B26E-F66D66B2C272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5D95ED3-DB6C-4957-B9B8-B5A2BED4E304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103EA7-E9BD-4153-B99B-19D2878CE0DF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879D0EB-E972-4EFF-B2B2-0294CE584F70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4ED0452-1A53-477D-9D18-A09B30A6A628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AB45988-797D-4578-9414-D36677065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CC3E130-91DF-4308-A3ED-D0DEE0660149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1DDC372-1BBE-4CBE-BB80-7C84D50F7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19BF37-D2EA-4D8C-AFD6-599BB084F0E3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C0900BC-5F7A-48FB-ACA9-2B6FB49DC98B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FBB937-DC1F-4845-AA46-096A01475C56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7BAE3C-F34B-4F48-A36E-9E3893B6A68E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Layer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EB139B-6DF6-4FFB-8E76-1AC51C3076C8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Layer 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C63B811-20E0-4377-BD10-41BC39CB87BD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Layer 3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2539664-28A6-4C8F-8C74-9823CF729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28B17B0-BE43-4109-B23C-C80CF5B8847C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E91B54B-961E-43B6-BD74-9A642A0D9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6B1F1-200D-4B63-8E58-F80480F7FC9C}"/>
              </a:ext>
            </a:extLst>
          </p:cNvPr>
          <p:cNvSpPr/>
          <p:nvPr/>
        </p:nvSpPr>
        <p:spPr>
          <a:xfrm>
            <a:off x="856443" y="3255724"/>
            <a:ext cx="2226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a </a:t>
            </a:r>
          </a:p>
          <a:p>
            <a:r>
              <a:rPr lang="en-US" b="1" dirty="0"/>
              <a:t>feedforward network</a:t>
            </a:r>
          </a:p>
        </p:txBody>
      </p:sp>
    </p:spTree>
    <p:extLst>
      <p:ext uri="{BB962C8B-B14F-4D97-AF65-F5344CB8AC3E}">
        <p14:creationId xmlns:p14="http://schemas.microsoft.com/office/powerpoint/2010/main" val="69603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5820-7052-4DCE-864D-F28E70AC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Architectures – Binary output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CEA04A-E8A1-471E-A187-F4D2959C180D}"/>
              </a:ext>
            </a:extLst>
          </p:cNvPr>
          <p:cNvGrpSpPr/>
          <p:nvPr/>
        </p:nvGrpSpPr>
        <p:grpSpPr>
          <a:xfrm>
            <a:off x="853042" y="2211421"/>
            <a:ext cx="2175550" cy="2228442"/>
            <a:chOff x="898390" y="2211421"/>
            <a:chExt cx="2175550" cy="22284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8CB827-D586-4B1D-BFB3-1854C9E1CED6}"/>
                </a:ext>
              </a:extLst>
            </p:cNvPr>
            <p:cNvSpPr/>
            <p:nvPr/>
          </p:nvSpPr>
          <p:spPr>
            <a:xfrm>
              <a:off x="935477" y="221142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E97923F-B4BA-4EE7-A8F1-4D405D188127}"/>
                </a:ext>
              </a:extLst>
            </p:cNvPr>
            <p:cNvSpPr/>
            <p:nvPr/>
          </p:nvSpPr>
          <p:spPr>
            <a:xfrm>
              <a:off x="935477" y="286398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6B8A49-7068-4C6E-B342-55FAA2A5ED58}"/>
                </a:ext>
              </a:extLst>
            </p:cNvPr>
            <p:cNvSpPr/>
            <p:nvPr/>
          </p:nvSpPr>
          <p:spPr>
            <a:xfrm>
              <a:off x="935477" y="3516547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C680F8-6FFA-470E-9C9F-5876DF0F2054}"/>
                </a:ext>
              </a:extLst>
            </p:cNvPr>
            <p:cNvSpPr/>
            <p:nvPr/>
          </p:nvSpPr>
          <p:spPr>
            <a:xfrm>
              <a:off x="935477" y="416911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1A8BC25-307B-4339-90A0-57E10E28F706}"/>
                </a:ext>
              </a:extLst>
            </p:cNvPr>
            <p:cNvSpPr/>
            <p:nvPr/>
          </p:nvSpPr>
          <p:spPr>
            <a:xfrm>
              <a:off x="2375170" y="323119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6FA7B62-26B5-41AF-9552-45401FB07041}"/>
                </a:ext>
              </a:extLst>
            </p:cNvPr>
            <p:cNvCxnSpPr/>
            <p:nvPr/>
          </p:nvCxnSpPr>
          <p:spPr>
            <a:xfrm>
              <a:off x="1271081" y="2418945"/>
              <a:ext cx="1104089" cy="8122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481A48-A6A2-446B-884B-E07E9B244210}"/>
                </a:ext>
              </a:extLst>
            </p:cNvPr>
            <p:cNvCxnSpPr/>
            <p:nvPr/>
          </p:nvCxnSpPr>
          <p:spPr>
            <a:xfrm>
              <a:off x="1262976" y="3024742"/>
              <a:ext cx="1012081" cy="295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D11C50-6967-4DF9-B059-068578ACC3E1}"/>
                </a:ext>
              </a:extLst>
            </p:cNvPr>
            <p:cNvCxnSpPr/>
            <p:nvPr/>
          </p:nvCxnSpPr>
          <p:spPr>
            <a:xfrm flipV="1">
              <a:off x="1271081" y="3429000"/>
              <a:ext cx="1002557" cy="222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CC9755E-F3F7-429D-91CC-27965743C72E}"/>
                </a:ext>
              </a:extLst>
            </p:cNvPr>
            <p:cNvCxnSpPr/>
            <p:nvPr/>
          </p:nvCxnSpPr>
          <p:spPr>
            <a:xfrm flipV="1">
              <a:off x="1271081" y="3537627"/>
              <a:ext cx="1091220" cy="766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4457ED9-50FB-41B6-B77B-6B2EAE0B0566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2645923" y="3366575"/>
              <a:ext cx="428017" cy="7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7D1D60-F03E-42CF-B5E7-90A4A1CB9566}"/>
                </a:ext>
              </a:extLst>
            </p:cNvPr>
            <p:cNvSpPr txBox="1"/>
            <p:nvPr/>
          </p:nvSpPr>
          <p:spPr>
            <a:xfrm>
              <a:off x="898390" y="3743402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360D1D-0B22-4D7B-9E4B-E922811ADE3C}"/>
              </a:ext>
            </a:extLst>
          </p:cNvPr>
          <p:cNvGrpSpPr/>
          <p:nvPr/>
        </p:nvGrpSpPr>
        <p:grpSpPr>
          <a:xfrm>
            <a:off x="4351688" y="2186822"/>
            <a:ext cx="2919685" cy="2228442"/>
            <a:chOff x="4486306" y="2211421"/>
            <a:chExt cx="2919685" cy="222844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4AB0F5-96BD-4FFB-8CFE-D05B46983284}"/>
                </a:ext>
              </a:extLst>
            </p:cNvPr>
            <p:cNvSpPr/>
            <p:nvPr/>
          </p:nvSpPr>
          <p:spPr>
            <a:xfrm>
              <a:off x="4520930" y="221142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131C45-F045-4CE6-813E-E7E0BC8AE50B}"/>
                </a:ext>
              </a:extLst>
            </p:cNvPr>
            <p:cNvSpPr/>
            <p:nvPr/>
          </p:nvSpPr>
          <p:spPr>
            <a:xfrm>
              <a:off x="4520930" y="286398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2D01BF7-F7EA-48D3-9325-B6C0232CC83C}"/>
                </a:ext>
              </a:extLst>
            </p:cNvPr>
            <p:cNvSpPr/>
            <p:nvPr/>
          </p:nvSpPr>
          <p:spPr>
            <a:xfrm>
              <a:off x="4520930" y="3516547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126526-0CCE-47BD-ADE1-AD740735A174}"/>
                </a:ext>
              </a:extLst>
            </p:cNvPr>
            <p:cNvSpPr/>
            <p:nvPr/>
          </p:nvSpPr>
          <p:spPr>
            <a:xfrm>
              <a:off x="4520930" y="416911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B0F764-F5D4-4A08-A5F3-3A3F3857C65D}"/>
                </a:ext>
              </a:extLst>
            </p:cNvPr>
            <p:cNvSpPr/>
            <p:nvPr/>
          </p:nvSpPr>
          <p:spPr>
            <a:xfrm>
              <a:off x="6654529" y="324579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71CA9F-BC59-4255-9D14-4758C4A06081}"/>
                </a:ext>
              </a:extLst>
            </p:cNvPr>
            <p:cNvSpPr/>
            <p:nvPr/>
          </p:nvSpPr>
          <p:spPr>
            <a:xfrm>
              <a:off x="5600699" y="259323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3B46F5-EB7E-4705-A9E1-1B3E75A5C98C}"/>
                </a:ext>
              </a:extLst>
            </p:cNvPr>
            <p:cNvSpPr/>
            <p:nvPr/>
          </p:nvSpPr>
          <p:spPr>
            <a:xfrm>
              <a:off x="5600699" y="372812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45CBF08-A81F-46F1-8792-CFB9978079C9}"/>
                </a:ext>
              </a:extLst>
            </p:cNvPr>
            <p:cNvCxnSpPr>
              <a:cxnSpLocks/>
            </p:cNvCxnSpPr>
            <p:nvPr/>
          </p:nvCxnSpPr>
          <p:spPr>
            <a:xfrm>
              <a:off x="4890581" y="2418945"/>
              <a:ext cx="647699" cy="214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20AB50C-81F0-4CAE-BC7C-4C065F6FF756}"/>
                </a:ext>
              </a:extLst>
            </p:cNvPr>
            <p:cNvCxnSpPr/>
            <p:nvPr/>
          </p:nvCxnSpPr>
          <p:spPr>
            <a:xfrm flipV="1">
              <a:off x="4872342" y="2822895"/>
              <a:ext cx="620948" cy="176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57BE160-5ED1-4BB0-80B8-BF43F881B748}"/>
                </a:ext>
              </a:extLst>
            </p:cNvPr>
            <p:cNvCxnSpPr/>
            <p:nvPr/>
          </p:nvCxnSpPr>
          <p:spPr>
            <a:xfrm flipV="1">
              <a:off x="4854102" y="2889366"/>
              <a:ext cx="746597" cy="723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C81C163-C460-4072-ADA6-F5B003C5BD34}"/>
                </a:ext>
              </a:extLst>
            </p:cNvPr>
            <p:cNvCxnSpPr/>
            <p:nvPr/>
          </p:nvCxnSpPr>
          <p:spPr>
            <a:xfrm flipV="1">
              <a:off x="4857547" y="2934235"/>
              <a:ext cx="837187" cy="1370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0309F43-51E4-4536-88F1-D541168F6106}"/>
                </a:ext>
              </a:extLst>
            </p:cNvPr>
            <p:cNvCxnSpPr/>
            <p:nvPr/>
          </p:nvCxnSpPr>
          <p:spPr>
            <a:xfrm>
              <a:off x="4841233" y="2478111"/>
              <a:ext cx="848637" cy="117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2EBBBC5-F0EA-4029-A064-56CAD035781B}"/>
                </a:ext>
              </a:extLst>
            </p:cNvPr>
            <p:cNvCxnSpPr/>
            <p:nvPr/>
          </p:nvCxnSpPr>
          <p:spPr>
            <a:xfrm>
              <a:off x="4854102" y="2999360"/>
              <a:ext cx="746597" cy="728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BA8A57B-D310-4DFC-BAC5-50434E5AC540}"/>
                </a:ext>
              </a:extLst>
            </p:cNvPr>
            <p:cNvCxnSpPr/>
            <p:nvPr/>
          </p:nvCxnSpPr>
          <p:spPr>
            <a:xfrm>
              <a:off x="4854102" y="3677305"/>
              <a:ext cx="684178" cy="164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2AFBBDE-1E14-4BC8-9F22-3475013026DF}"/>
                </a:ext>
              </a:extLst>
            </p:cNvPr>
            <p:cNvCxnSpPr/>
            <p:nvPr/>
          </p:nvCxnSpPr>
          <p:spPr>
            <a:xfrm flipV="1">
              <a:off x="4872342" y="3996707"/>
              <a:ext cx="662493" cy="360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AB5B3AC-8414-4973-A5E0-6C2C2312302A}"/>
                </a:ext>
              </a:extLst>
            </p:cNvPr>
            <p:cNvCxnSpPr/>
            <p:nvPr/>
          </p:nvCxnSpPr>
          <p:spPr>
            <a:xfrm>
              <a:off x="5926677" y="2775629"/>
              <a:ext cx="671413" cy="480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13916F7-45EB-47EB-BA30-5B21F1144C9A}"/>
                </a:ext>
              </a:extLst>
            </p:cNvPr>
            <p:cNvCxnSpPr/>
            <p:nvPr/>
          </p:nvCxnSpPr>
          <p:spPr>
            <a:xfrm flipV="1">
              <a:off x="5933871" y="3501951"/>
              <a:ext cx="673237" cy="33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B09A2C5-47B8-4032-A7F0-D667D87577AD}"/>
                </a:ext>
              </a:extLst>
            </p:cNvPr>
            <p:cNvCxnSpPr>
              <a:cxnSpLocks/>
            </p:cNvCxnSpPr>
            <p:nvPr/>
          </p:nvCxnSpPr>
          <p:spPr>
            <a:xfrm>
              <a:off x="6954869" y="3355221"/>
              <a:ext cx="451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9628B2-DA97-4C87-B934-87D8817D39A3}"/>
                </a:ext>
              </a:extLst>
            </p:cNvPr>
            <p:cNvSpPr txBox="1"/>
            <p:nvPr/>
          </p:nvSpPr>
          <p:spPr>
            <a:xfrm>
              <a:off x="4486306" y="3768362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9DC2A09-9A4D-4A45-B0E2-606FB17EFEB3}"/>
                </a:ext>
              </a:extLst>
            </p:cNvPr>
            <p:cNvSpPr txBox="1"/>
            <p:nvPr/>
          </p:nvSpPr>
          <p:spPr>
            <a:xfrm>
              <a:off x="5511833" y="3095544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B0C1F24-6636-4C8F-BF9A-F9D7319AE134}"/>
              </a:ext>
            </a:extLst>
          </p:cNvPr>
          <p:cNvGrpSpPr/>
          <p:nvPr/>
        </p:nvGrpSpPr>
        <p:grpSpPr>
          <a:xfrm>
            <a:off x="8168431" y="2211421"/>
            <a:ext cx="3608522" cy="2228442"/>
            <a:chOff x="8291648" y="2211421"/>
            <a:chExt cx="3608522" cy="222844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E875F3-476F-4605-BFB6-11A95E2E0F33}"/>
                </a:ext>
              </a:extLst>
            </p:cNvPr>
            <p:cNvSpPr/>
            <p:nvPr/>
          </p:nvSpPr>
          <p:spPr>
            <a:xfrm>
              <a:off x="8340657" y="221142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F28F9C-E19A-4D5B-AA4A-45B0EBE6C5EC}"/>
                </a:ext>
              </a:extLst>
            </p:cNvPr>
            <p:cNvSpPr/>
            <p:nvPr/>
          </p:nvSpPr>
          <p:spPr>
            <a:xfrm>
              <a:off x="8340657" y="2863984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8CF9E2-ADE1-4462-B7D0-018C06892736}"/>
                </a:ext>
              </a:extLst>
            </p:cNvPr>
            <p:cNvSpPr/>
            <p:nvPr/>
          </p:nvSpPr>
          <p:spPr>
            <a:xfrm>
              <a:off x="8340657" y="3516547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C6635-4823-475C-94B4-F150C315CCED}"/>
                </a:ext>
              </a:extLst>
            </p:cNvPr>
            <p:cNvSpPr/>
            <p:nvPr/>
          </p:nvSpPr>
          <p:spPr>
            <a:xfrm>
              <a:off x="8340657" y="416911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EB0C4F-C8A7-4F7E-8320-A5D29B84712D}"/>
                </a:ext>
              </a:extLst>
            </p:cNvPr>
            <p:cNvSpPr/>
            <p:nvPr/>
          </p:nvSpPr>
          <p:spPr>
            <a:xfrm>
              <a:off x="11112229" y="325470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E2F2051-893C-4B4A-B25E-51836C79611A}"/>
                </a:ext>
              </a:extLst>
            </p:cNvPr>
            <p:cNvSpPr/>
            <p:nvPr/>
          </p:nvSpPr>
          <p:spPr>
            <a:xfrm>
              <a:off x="10203502" y="2889366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9750E6-EEE3-4553-A6F7-6A27A2D95D3B}"/>
                </a:ext>
              </a:extLst>
            </p:cNvPr>
            <p:cNvSpPr/>
            <p:nvPr/>
          </p:nvSpPr>
          <p:spPr>
            <a:xfrm>
              <a:off x="10203502" y="361300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9731C9-2BB2-4F0E-B20B-F2D298007260}"/>
                </a:ext>
              </a:extLst>
            </p:cNvPr>
            <p:cNvSpPr/>
            <p:nvPr/>
          </p:nvSpPr>
          <p:spPr>
            <a:xfrm>
              <a:off x="9259110" y="2578635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F2ABAE-EA10-49EB-9FE3-5A3BCF69C67F}"/>
                </a:ext>
              </a:extLst>
            </p:cNvPr>
            <p:cNvSpPr/>
            <p:nvPr/>
          </p:nvSpPr>
          <p:spPr>
            <a:xfrm>
              <a:off x="9259110" y="3883761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903B2F-8939-4CFB-9142-C920007BAFF1}"/>
                </a:ext>
              </a:extLst>
            </p:cNvPr>
            <p:cNvCxnSpPr>
              <a:cxnSpLocks/>
            </p:cNvCxnSpPr>
            <p:nvPr/>
          </p:nvCxnSpPr>
          <p:spPr>
            <a:xfrm>
              <a:off x="11449048" y="3370223"/>
              <a:ext cx="4511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036E2E0-09CA-4385-BA1B-229E0C79DD4D}"/>
                </a:ext>
              </a:extLst>
            </p:cNvPr>
            <p:cNvCxnSpPr/>
            <p:nvPr/>
          </p:nvCxnSpPr>
          <p:spPr>
            <a:xfrm>
              <a:off x="8657617" y="2346797"/>
              <a:ext cx="538264" cy="286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A10A599-6ED3-4372-9C5E-55B7BF425DC1}"/>
                </a:ext>
              </a:extLst>
            </p:cNvPr>
            <p:cNvCxnSpPr/>
            <p:nvPr/>
          </p:nvCxnSpPr>
          <p:spPr>
            <a:xfrm>
              <a:off x="8657617" y="2478111"/>
              <a:ext cx="661481" cy="1363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C7CB45C-9D9D-4AE6-BDA5-010B099AF41E}"/>
                </a:ext>
              </a:extLst>
            </p:cNvPr>
            <p:cNvCxnSpPr/>
            <p:nvPr/>
          </p:nvCxnSpPr>
          <p:spPr>
            <a:xfrm flipV="1">
              <a:off x="8657617" y="2725061"/>
              <a:ext cx="535427" cy="249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ED4EAB3-E566-4902-A746-C2A502954EDB}"/>
                </a:ext>
              </a:extLst>
            </p:cNvPr>
            <p:cNvCxnSpPr>
              <a:stCxn id="18" idx="6"/>
              <a:endCxn id="26" idx="1"/>
            </p:cNvCxnSpPr>
            <p:nvPr/>
          </p:nvCxnSpPr>
          <p:spPr>
            <a:xfrm>
              <a:off x="8611410" y="2999361"/>
              <a:ext cx="687351" cy="924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5E39904-8971-417E-B53B-117EBADDEC54}"/>
                </a:ext>
              </a:extLst>
            </p:cNvPr>
            <p:cNvCxnSpPr>
              <a:stCxn id="19" idx="6"/>
            </p:cNvCxnSpPr>
            <p:nvPr/>
          </p:nvCxnSpPr>
          <p:spPr>
            <a:xfrm flipV="1">
              <a:off x="8611410" y="2863617"/>
              <a:ext cx="642836" cy="788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850CC7D-6D6A-457B-BED8-0F444A056DAC}"/>
                </a:ext>
              </a:extLst>
            </p:cNvPr>
            <p:cNvCxnSpPr/>
            <p:nvPr/>
          </p:nvCxnSpPr>
          <p:spPr>
            <a:xfrm>
              <a:off x="8677476" y="3667326"/>
              <a:ext cx="509081" cy="281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BAEEEF-FE8C-4AB2-9EE2-DF414E621839}"/>
                </a:ext>
              </a:extLst>
            </p:cNvPr>
            <p:cNvCxnSpPr>
              <a:stCxn id="20" idx="7"/>
            </p:cNvCxnSpPr>
            <p:nvPr/>
          </p:nvCxnSpPr>
          <p:spPr>
            <a:xfrm flipV="1">
              <a:off x="8571759" y="2911127"/>
              <a:ext cx="773209" cy="1297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569E8-54DB-4ECC-A452-7E878FFC90A9}"/>
                </a:ext>
              </a:extLst>
            </p:cNvPr>
            <p:cNvCxnSpPr/>
            <p:nvPr/>
          </p:nvCxnSpPr>
          <p:spPr>
            <a:xfrm flipV="1">
              <a:off x="8677274" y="4087563"/>
              <a:ext cx="561570" cy="216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AE1962F-91DA-4763-B517-9388E93C4D97}"/>
                </a:ext>
              </a:extLst>
            </p:cNvPr>
            <p:cNvCxnSpPr/>
            <p:nvPr/>
          </p:nvCxnSpPr>
          <p:spPr>
            <a:xfrm>
              <a:off x="9610928" y="2775629"/>
              <a:ext cx="525293" cy="198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5BC7552-BC7A-4882-A8D2-686034B1E663}"/>
                </a:ext>
              </a:extLst>
            </p:cNvPr>
            <p:cNvCxnSpPr>
              <a:endCxn id="23" idx="1"/>
            </p:cNvCxnSpPr>
            <p:nvPr/>
          </p:nvCxnSpPr>
          <p:spPr>
            <a:xfrm>
              <a:off x="9615721" y="2863617"/>
              <a:ext cx="627432" cy="789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9D89246-2AA6-427C-942A-E759B575AD5C}"/>
                </a:ext>
              </a:extLst>
            </p:cNvPr>
            <p:cNvCxnSpPr/>
            <p:nvPr/>
          </p:nvCxnSpPr>
          <p:spPr>
            <a:xfrm flipV="1">
              <a:off x="9564721" y="3159988"/>
              <a:ext cx="612911" cy="7610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E5D8E9E-4325-4AED-953E-912BF458A495}"/>
                </a:ext>
              </a:extLst>
            </p:cNvPr>
            <p:cNvCxnSpPr/>
            <p:nvPr/>
          </p:nvCxnSpPr>
          <p:spPr>
            <a:xfrm flipV="1">
              <a:off x="9625589" y="3841865"/>
              <a:ext cx="510632" cy="177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EF5C106-2910-4635-8ABF-A8BCB5AE35EE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10474255" y="3024743"/>
              <a:ext cx="589336" cy="29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15C6BE-1ABA-4A29-9A5A-0C36C3A5332D}"/>
                </a:ext>
              </a:extLst>
            </p:cNvPr>
            <p:cNvCxnSpPr/>
            <p:nvPr/>
          </p:nvCxnSpPr>
          <p:spPr>
            <a:xfrm flipV="1">
              <a:off x="10541536" y="3461386"/>
              <a:ext cx="504627" cy="286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6402429-DA06-442E-B658-EA0CDA9D4B3A}"/>
                </a:ext>
              </a:extLst>
            </p:cNvPr>
            <p:cNvSpPr txBox="1"/>
            <p:nvPr/>
          </p:nvSpPr>
          <p:spPr>
            <a:xfrm>
              <a:off x="8291648" y="3743402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9615705-3EC0-4088-9C27-BE9513BDD8FE}"/>
                </a:ext>
              </a:extLst>
            </p:cNvPr>
            <p:cNvSpPr txBox="1"/>
            <p:nvPr/>
          </p:nvSpPr>
          <p:spPr>
            <a:xfrm>
              <a:off x="9173386" y="3154028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F9EA59-DC45-4DE4-8326-F0BD2B133556}"/>
                </a:ext>
              </a:extLst>
            </p:cNvPr>
            <p:cNvSpPr txBox="1"/>
            <p:nvPr/>
          </p:nvSpPr>
          <p:spPr>
            <a:xfrm>
              <a:off x="10138045" y="3154028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BA75F48-8BC2-4DE3-9220-8DA63B06AB6B}"/>
                </a:ext>
              </a:extLst>
            </p:cNvPr>
            <p:cNvSpPr txBox="1"/>
            <p:nvPr/>
          </p:nvSpPr>
          <p:spPr>
            <a:xfrm>
              <a:off x="9655076" y="3141023"/>
              <a:ext cx="372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F89570F7-1692-45D1-96B0-C1C09F921506}"/>
              </a:ext>
            </a:extLst>
          </p:cNvPr>
          <p:cNvSpPr txBox="1"/>
          <p:nvPr/>
        </p:nvSpPr>
        <p:spPr>
          <a:xfrm>
            <a:off x="685877" y="4996261"/>
            <a:ext cx="2289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Perceptron</a:t>
            </a:r>
          </a:p>
          <a:p>
            <a:r>
              <a:rPr lang="en-US" dirty="0"/>
              <a:t>(no hidden layer)</a:t>
            </a:r>
          </a:p>
          <a:p>
            <a:r>
              <a:rPr lang="en-US" dirty="0"/>
              <a:t>Same as log.reg.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SGDClassifier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D2C722-CEA5-40A4-8376-94971D706F7D}"/>
              </a:ext>
            </a:extLst>
          </p:cNvPr>
          <p:cNvSpPr txBox="1"/>
          <p:nvPr/>
        </p:nvSpPr>
        <p:spPr>
          <a:xfrm>
            <a:off x="4452467" y="4996851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(one hidden layer)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7030A7-2556-4460-8817-E840ED56ABFB}"/>
              </a:ext>
            </a:extLst>
          </p:cNvPr>
          <p:cNvSpPr txBox="1"/>
          <p:nvPr/>
        </p:nvSpPr>
        <p:spPr>
          <a:xfrm>
            <a:off x="8488193" y="4996851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(more hidden layers)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9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5820-7052-4DCE-864D-F28E70AC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Architectures – Multiclass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95D4-637E-435B-A1C4-BF24CED3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23" y="1503667"/>
            <a:ext cx="10515600" cy="4351338"/>
          </a:xfrm>
        </p:spPr>
        <p:txBody>
          <a:bodyPr/>
          <a:lstStyle/>
          <a:p>
            <a:r>
              <a:rPr lang="en-US" dirty="0"/>
              <a:t>E.g.: 3 classes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9570F7-1692-45D1-96B0-C1C09F921506}"/>
              </a:ext>
            </a:extLst>
          </p:cNvPr>
          <p:cNvSpPr txBox="1"/>
          <p:nvPr/>
        </p:nvSpPr>
        <p:spPr>
          <a:xfrm>
            <a:off x="829479" y="4627088"/>
            <a:ext cx="2289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Perceptron</a:t>
            </a:r>
          </a:p>
          <a:p>
            <a:r>
              <a:rPr lang="en-US" dirty="0"/>
              <a:t>(no hidden layer)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D2C722-CEA5-40A4-8376-94971D706F7D}"/>
              </a:ext>
            </a:extLst>
          </p:cNvPr>
          <p:cNvSpPr txBox="1"/>
          <p:nvPr/>
        </p:nvSpPr>
        <p:spPr>
          <a:xfrm>
            <a:off x="4523191" y="4578060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(one hidden layer)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A7030A7-2556-4460-8817-E840ED56ABFB}"/>
              </a:ext>
            </a:extLst>
          </p:cNvPr>
          <p:cNvSpPr txBox="1"/>
          <p:nvPr/>
        </p:nvSpPr>
        <p:spPr>
          <a:xfrm>
            <a:off x="8473351" y="4558243"/>
            <a:ext cx="2679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Multi-layer Perceptron</a:t>
            </a:r>
          </a:p>
          <a:p>
            <a:r>
              <a:rPr lang="en-US" dirty="0"/>
              <a:t>(more hidden layers)</a:t>
            </a:r>
          </a:p>
          <a:p>
            <a:r>
              <a:rPr lang="en-US" dirty="0" err="1"/>
              <a:t>Scikit</a:t>
            </a:r>
            <a:r>
              <a:rPr lang="en-US" dirty="0"/>
              <a:t>: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5BC710-F46F-4B95-8947-7C50E4D8EBCF}"/>
              </a:ext>
            </a:extLst>
          </p:cNvPr>
          <p:cNvGrpSpPr/>
          <p:nvPr/>
        </p:nvGrpSpPr>
        <p:grpSpPr>
          <a:xfrm>
            <a:off x="838200" y="2119934"/>
            <a:ext cx="2323621" cy="2228442"/>
            <a:chOff x="904923" y="2594042"/>
            <a:chExt cx="2323621" cy="222844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ECEA04A-E8A1-471E-A187-F4D2959C180D}"/>
                </a:ext>
              </a:extLst>
            </p:cNvPr>
            <p:cNvGrpSpPr/>
            <p:nvPr/>
          </p:nvGrpSpPr>
          <p:grpSpPr>
            <a:xfrm>
              <a:off x="904923" y="2594042"/>
              <a:ext cx="2323621" cy="2228442"/>
              <a:chOff x="898390" y="2211421"/>
              <a:chExt cx="2323621" cy="222844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8CB827-D586-4B1D-BFB3-1854C9E1CED6}"/>
                  </a:ext>
                </a:extLst>
              </p:cNvPr>
              <p:cNvSpPr/>
              <p:nvPr/>
            </p:nvSpPr>
            <p:spPr>
              <a:xfrm>
                <a:off x="935477" y="221142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E97923F-B4BA-4EE7-A8F1-4D405D188127}"/>
                  </a:ext>
                </a:extLst>
              </p:cNvPr>
              <p:cNvSpPr/>
              <p:nvPr/>
            </p:nvSpPr>
            <p:spPr>
              <a:xfrm>
                <a:off x="935477" y="2863984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B6B8A49-7068-4C6E-B342-55FAA2A5ED58}"/>
                  </a:ext>
                </a:extLst>
              </p:cNvPr>
              <p:cNvSpPr/>
              <p:nvPr/>
            </p:nvSpPr>
            <p:spPr>
              <a:xfrm>
                <a:off x="935477" y="3516547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C680F8-6FFA-470E-9C9F-5876DF0F2054}"/>
                  </a:ext>
                </a:extLst>
              </p:cNvPr>
              <p:cNvSpPr/>
              <p:nvPr/>
            </p:nvSpPr>
            <p:spPr>
              <a:xfrm>
                <a:off x="935477" y="4169110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1A8BC25-307B-4339-90A0-57E10E28F706}"/>
                  </a:ext>
                </a:extLst>
              </p:cNvPr>
              <p:cNvSpPr/>
              <p:nvPr/>
            </p:nvSpPr>
            <p:spPr>
              <a:xfrm>
                <a:off x="2057233" y="3173483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6FA7B62-26B5-41AF-9552-45401FB07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1081" y="2418945"/>
                <a:ext cx="728359" cy="38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D481A48-A6A2-446B-884B-E07E9B2442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2976" y="2881458"/>
                <a:ext cx="736464" cy="1432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2D11C50-6967-4DF9-B059-068578ACC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1081" y="2959134"/>
                <a:ext cx="736602" cy="6927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CC9755E-F3F7-429D-91CC-27965743C7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1081" y="3012486"/>
                <a:ext cx="789730" cy="1292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4457ED9-50FB-41B6-B77B-6B2EAE0B0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021" y="2862512"/>
                <a:ext cx="8517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7D1D60-F03E-42CF-B5E7-90A4A1CB9566}"/>
                  </a:ext>
                </a:extLst>
              </p:cNvPr>
              <p:cNvSpPr txBox="1"/>
              <p:nvPr/>
            </p:nvSpPr>
            <p:spPr>
              <a:xfrm>
                <a:off x="898390" y="3743402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3988CDD-42B3-454B-9E3D-D8D7DEA0A7BC}"/>
                  </a:ext>
                </a:extLst>
              </p:cNvPr>
              <p:cNvSpPr/>
              <p:nvPr/>
            </p:nvSpPr>
            <p:spPr>
              <a:xfrm>
                <a:off x="2060811" y="2711825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A534FCA-0741-4D85-A9E6-5544B76C9BC9}"/>
                  </a:ext>
                </a:extLst>
              </p:cNvPr>
              <p:cNvSpPr/>
              <p:nvPr/>
            </p:nvSpPr>
            <p:spPr>
              <a:xfrm>
                <a:off x="2070764" y="367210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B482990-8E56-47F0-8C08-AE3D27CFA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704" y="3088440"/>
                <a:ext cx="782979" cy="224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3DCAFE3-7E2D-4D00-BB76-D8BEB95BA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021" y="3318423"/>
                <a:ext cx="85218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152CBFEB-48B8-4A54-930A-43E9B7CB3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8144" y="3807477"/>
                <a:ext cx="8438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C4E6AA1-CF9F-4B77-8F6A-538E4BFA3CB5}"/>
                </a:ext>
              </a:extLst>
            </p:cNvPr>
            <p:cNvCxnSpPr/>
            <p:nvPr/>
          </p:nvCxnSpPr>
          <p:spPr>
            <a:xfrm>
              <a:off x="1253702" y="2836133"/>
              <a:ext cx="777195" cy="777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A6A436D-01E9-408A-9609-CA586C7A7710}"/>
                </a:ext>
              </a:extLst>
            </p:cNvPr>
            <p:cNvCxnSpPr>
              <a:cxnSpLocks/>
            </p:cNvCxnSpPr>
            <p:nvPr/>
          </p:nvCxnSpPr>
          <p:spPr>
            <a:xfrm>
              <a:off x="1212600" y="2885079"/>
              <a:ext cx="840762" cy="1174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1CE30BA-932D-4279-830A-BE58071793E2}"/>
                </a:ext>
              </a:extLst>
            </p:cNvPr>
            <p:cNvCxnSpPr/>
            <p:nvPr/>
          </p:nvCxnSpPr>
          <p:spPr>
            <a:xfrm flipV="1">
              <a:off x="1277614" y="3752844"/>
              <a:ext cx="728359" cy="2245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08BE8E9-C318-498F-8B2E-7087FD28ADE9}"/>
                </a:ext>
              </a:extLst>
            </p:cNvPr>
            <p:cNvCxnSpPr>
              <a:cxnSpLocks/>
            </p:cNvCxnSpPr>
            <p:nvPr/>
          </p:nvCxnSpPr>
          <p:spPr>
            <a:xfrm>
              <a:off x="1260048" y="4089651"/>
              <a:ext cx="764121" cy="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90611A-9CBF-474C-AF0E-A76EEC0F8B43}"/>
                </a:ext>
              </a:extLst>
            </p:cNvPr>
            <p:cNvCxnSpPr/>
            <p:nvPr/>
          </p:nvCxnSpPr>
          <p:spPr>
            <a:xfrm flipV="1">
              <a:off x="1275182" y="3801014"/>
              <a:ext cx="712944" cy="842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B3246F-6F81-413D-ABF5-EB024F748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478" y="4243309"/>
              <a:ext cx="737448" cy="487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02C9F64-F95A-4712-9566-53B43B78C4A4}"/>
                </a:ext>
              </a:extLst>
            </p:cNvPr>
            <p:cNvCxnSpPr/>
            <p:nvPr/>
          </p:nvCxnSpPr>
          <p:spPr>
            <a:xfrm>
              <a:off x="1231237" y="3517358"/>
              <a:ext cx="799660" cy="592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235242-A345-4A5F-936F-B7C5772647E5}"/>
                </a:ext>
              </a:extLst>
            </p:cNvPr>
            <p:cNvSpPr/>
            <p:nvPr/>
          </p:nvSpPr>
          <p:spPr>
            <a:xfrm>
              <a:off x="2501121" y="3028223"/>
              <a:ext cx="305490" cy="138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054003E-914A-46F2-8447-C9FD1EFD737D}"/>
              </a:ext>
            </a:extLst>
          </p:cNvPr>
          <p:cNvGrpSpPr/>
          <p:nvPr/>
        </p:nvGrpSpPr>
        <p:grpSpPr>
          <a:xfrm>
            <a:off x="4336846" y="2095335"/>
            <a:ext cx="2920551" cy="2228442"/>
            <a:chOff x="4403569" y="2569443"/>
            <a:chExt cx="2920551" cy="222844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D360D1D-0B22-4D7B-9E4B-E922811ADE3C}"/>
                </a:ext>
              </a:extLst>
            </p:cNvPr>
            <p:cNvGrpSpPr/>
            <p:nvPr/>
          </p:nvGrpSpPr>
          <p:grpSpPr>
            <a:xfrm>
              <a:off x="4403569" y="2569443"/>
              <a:ext cx="1398218" cy="2228442"/>
              <a:chOff x="4486306" y="2211421"/>
              <a:chExt cx="1398218" cy="222844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84AB0F5-96BD-4FFB-8CFE-D05B46983284}"/>
                  </a:ext>
                </a:extLst>
              </p:cNvPr>
              <p:cNvSpPr/>
              <p:nvPr/>
            </p:nvSpPr>
            <p:spPr>
              <a:xfrm>
                <a:off x="4520930" y="221142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2131C45-F045-4CE6-813E-E7E0BC8AE50B}"/>
                  </a:ext>
                </a:extLst>
              </p:cNvPr>
              <p:cNvSpPr/>
              <p:nvPr/>
            </p:nvSpPr>
            <p:spPr>
              <a:xfrm>
                <a:off x="4520930" y="2863984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2D01BF7-F7EA-48D3-9325-B6C0232CC83C}"/>
                  </a:ext>
                </a:extLst>
              </p:cNvPr>
              <p:cNvSpPr/>
              <p:nvPr/>
            </p:nvSpPr>
            <p:spPr>
              <a:xfrm>
                <a:off x="4520930" y="3516547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E126526-0CCE-47BD-ADE1-AD740735A174}"/>
                  </a:ext>
                </a:extLst>
              </p:cNvPr>
              <p:cNvSpPr/>
              <p:nvPr/>
            </p:nvSpPr>
            <p:spPr>
              <a:xfrm>
                <a:off x="4520930" y="4169110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71CA9F-BC59-4255-9D14-4758C4A06081}"/>
                  </a:ext>
                </a:extLst>
              </p:cNvPr>
              <p:cNvSpPr/>
              <p:nvPr/>
            </p:nvSpPr>
            <p:spPr>
              <a:xfrm>
                <a:off x="5600699" y="259323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3B46F5-EB7E-4705-A9E1-1B3E75A5C98C}"/>
                  </a:ext>
                </a:extLst>
              </p:cNvPr>
              <p:cNvSpPr/>
              <p:nvPr/>
            </p:nvSpPr>
            <p:spPr>
              <a:xfrm>
                <a:off x="5600699" y="3728128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45CBF08-A81F-46F1-8792-CFB997807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0581" y="2418945"/>
                <a:ext cx="647699" cy="2140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20AB50C-81F0-4CAE-BC7C-4C065F6FF756}"/>
                  </a:ext>
                </a:extLst>
              </p:cNvPr>
              <p:cNvCxnSpPr/>
              <p:nvPr/>
            </p:nvCxnSpPr>
            <p:spPr>
              <a:xfrm flipV="1">
                <a:off x="4872342" y="2822895"/>
                <a:ext cx="620948" cy="1764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7BE160-5ED1-4BB0-80B8-BF43F881B748}"/>
                  </a:ext>
                </a:extLst>
              </p:cNvPr>
              <p:cNvCxnSpPr/>
              <p:nvPr/>
            </p:nvCxnSpPr>
            <p:spPr>
              <a:xfrm flipV="1">
                <a:off x="4854102" y="2889366"/>
                <a:ext cx="746597" cy="723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C81C163-C460-4072-ADA6-F5B003C5BD34}"/>
                  </a:ext>
                </a:extLst>
              </p:cNvPr>
              <p:cNvCxnSpPr/>
              <p:nvPr/>
            </p:nvCxnSpPr>
            <p:spPr>
              <a:xfrm flipV="1">
                <a:off x="4857547" y="2934235"/>
                <a:ext cx="837187" cy="1370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309F43-51E4-4536-88F1-D541168F6106}"/>
                  </a:ext>
                </a:extLst>
              </p:cNvPr>
              <p:cNvCxnSpPr/>
              <p:nvPr/>
            </p:nvCxnSpPr>
            <p:spPr>
              <a:xfrm>
                <a:off x="4841233" y="2478111"/>
                <a:ext cx="848637" cy="1173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2EBBBC5-F0EA-4029-A064-56CAD035781B}"/>
                  </a:ext>
                </a:extLst>
              </p:cNvPr>
              <p:cNvCxnSpPr/>
              <p:nvPr/>
            </p:nvCxnSpPr>
            <p:spPr>
              <a:xfrm>
                <a:off x="4854102" y="2999360"/>
                <a:ext cx="746597" cy="7287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BA8A57B-D310-4DFC-BAC5-50434E5AC540}"/>
                  </a:ext>
                </a:extLst>
              </p:cNvPr>
              <p:cNvCxnSpPr/>
              <p:nvPr/>
            </p:nvCxnSpPr>
            <p:spPr>
              <a:xfrm>
                <a:off x="4854102" y="3677305"/>
                <a:ext cx="684178" cy="1645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2AFBBDE-1E14-4BC8-9F22-3475013026DF}"/>
                  </a:ext>
                </a:extLst>
              </p:cNvPr>
              <p:cNvCxnSpPr/>
              <p:nvPr/>
            </p:nvCxnSpPr>
            <p:spPr>
              <a:xfrm flipV="1">
                <a:off x="4872342" y="3996707"/>
                <a:ext cx="662493" cy="3608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79628B2-DA97-4C87-B934-87D8817D39A3}"/>
                  </a:ext>
                </a:extLst>
              </p:cNvPr>
              <p:cNvSpPr txBox="1"/>
              <p:nvPr/>
            </p:nvSpPr>
            <p:spPr>
              <a:xfrm>
                <a:off x="4486306" y="3768362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9DC2A09-9A4D-4A45-B0E2-606FB17EFEB3}"/>
                  </a:ext>
                </a:extLst>
              </p:cNvPr>
              <p:cNvSpPr txBox="1"/>
              <p:nvPr/>
            </p:nvSpPr>
            <p:spPr>
              <a:xfrm>
                <a:off x="5511833" y="3095544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98F280D-A763-44F8-9AAC-9A8574AD819B}"/>
                </a:ext>
              </a:extLst>
            </p:cNvPr>
            <p:cNvSpPr/>
            <p:nvPr/>
          </p:nvSpPr>
          <p:spPr>
            <a:xfrm>
              <a:off x="6159342" y="352153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C771F0-7F6A-457D-B505-9DBD8DBBCFDE}"/>
                </a:ext>
              </a:extLst>
            </p:cNvPr>
            <p:cNvCxnSpPr>
              <a:cxnSpLocks/>
            </p:cNvCxnSpPr>
            <p:nvPr/>
          </p:nvCxnSpPr>
          <p:spPr>
            <a:xfrm>
              <a:off x="6458130" y="3210567"/>
              <a:ext cx="8517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B99ECA9-D54B-42FC-8311-2D8C6D737EA4}"/>
                </a:ext>
              </a:extLst>
            </p:cNvPr>
            <p:cNvSpPr/>
            <p:nvPr/>
          </p:nvSpPr>
          <p:spPr>
            <a:xfrm>
              <a:off x="6162920" y="305988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7A568C-2E4B-4FD9-A292-33C1669533CB}"/>
                </a:ext>
              </a:extLst>
            </p:cNvPr>
            <p:cNvSpPr/>
            <p:nvPr/>
          </p:nvSpPr>
          <p:spPr>
            <a:xfrm>
              <a:off x="6172873" y="4020156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226946A-FA8B-4BCB-953B-957E2D8A25BF}"/>
                </a:ext>
              </a:extLst>
            </p:cNvPr>
            <p:cNvCxnSpPr>
              <a:cxnSpLocks/>
            </p:cNvCxnSpPr>
            <p:nvPr/>
          </p:nvCxnSpPr>
          <p:spPr>
            <a:xfrm>
              <a:off x="6458130" y="3666478"/>
              <a:ext cx="8521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50398BF-776C-49EB-9187-DCD9CE1008F7}"/>
                </a:ext>
              </a:extLst>
            </p:cNvPr>
            <p:cNvCxnSpPr>
              <a:cxnSpLocks/>
            </p:cNvCxnSpPr>
            <p:nvPr/>
          </p:nvCxnSpPr>
          <p:spPr>
            <a:xfrm>
              <a:off x="6480253" y="4155532"/>
              <a:ext cx="843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CB87C1F1-2977-40DA-8F4E-8DC0EE2CA462}"/>
                </a:ext>
              </a:extLst>
            </p:cNvPr>
            <p:cNvSpPr/>
            <p:nvPr/>
          </p:nvSpPr>
          <p:spPr>
            <a:xfrm>
              <a:off x="6596697" y="2993657"/>
              <a:ext cx="305490" cy="138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1873D42-532A-44E1-BCB7-E7AA55229059}"/>
                </a:ext>
              </a:extLst>
            </p:cNvPr>
            <p:cNvCxnSpPr/>
            <p:nvPr/>
          </p:nvCxnSpPr>
          <p:spPr>
            <a:xfrm>
              <a:off x="5875506" y="3094446"/>
              <a:ext cx="220494" cy="77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7D72B8E-12CD-4490-A238-A40002BD0639}"/>
                </a:ext>
              </a:extLst>
            </p:cNvPr>
            <p:cNvCxnSpPr/>
            <p:nvPr/>
          </p:nvCxnSpPr>
          <p:spPr>
            <a:xfrm flipV="1">
              <a:off x="5873093" y="4155532"/>
              <a:ext cx="207452" cy="44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FF08B94-8929-4FFF-85D7-207BB7E5BD59}"/>
                </a:ext>
              </a:extLst>
            </p:cNvPr>
            <p:cNvCxnSpPr/>
            <p:nvPr/>
          </p:nvCxnSpPr>
          <p:spPr>
            <a:xfrm flipV="1">
              <a:off x="5851134" y="3739527"/>
              <a:ext cx="263140" cy="41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486965E-953F-4FEE-BB49-FD7936E3AED0}"/>
                </a:ext>
              </a:extLst>
            </p:cNvPr>
            <p:cNvCxnSpPr/>
            <p:nvPr/>
          </p:nvCxnSpPr>
          <p:spPr>
            <a:xfrm flipV="1">
              <a:off x="5826784" y="3245133"/>
              <a:ext cx="309462" cy="865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11BB218-CD45-4CB4-8FD9-80020C824409}"/>
                </a:ext>
              </a:extLst>
            </p:cNvPr>
            <p:cNvCxnSpPr/>
            <p:nvPr/>
          </p:nvCxnSpPr>
          <p:spPr>
            <a:xfrm>
              <a:off x="5854579" y="3133142"/>
              <a:ext cx="318093" cy="3883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42FBD5D-7A9B-4B91-8D0E-0E36BE7C55B0}"/>
                </a:ext>
              </a:extLst>
            </p:cNvPr>
            <p:cNvCxnSpPr/>
            <p:nvPr/>
          </p:nvCxnSpPr>
          <p:spPr>
            <a:xfrm>
              <a:off x="5747647" y="3258542"/>
              <a:ext cx="411356" cy="751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5E358D4-FC54-4421-A5EB-D70E8AC68C19}"/>
              </a:ext>
            </a:extLst>
          </p:cNvPr>
          <p:cNvGrpSpPr/>
          <p:nvPr/>
        </p:nvGrpSpPr>
        <p:grpSpPr>
          <a:xfrm>
            <a:off x="8153589" y="2119934"/>
            <a:ext cx="3669324" cy="2228442"/>
            <a:chOff x="8220312" y="2594042"/>
            <a:chExt cx="3669324" cy="222844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B0C1F24-6636-4C8F-BF9A-F9D7319AE134}"/>
                </a:ext>
              </a:extLst>
            </p:cNvPr>
            <p:cNvGrpSpPr/>
            <p:nvPr/>
          </p:nvGrpSpPr>
          <p:grpSpPr>
            <a:xfrm>
              <a:off x="8220312" y="2594042"/>
              <a:ext cx="2219088" cy="2228442"/>
              <a:chOff x="8291648" y="2211421"/>
              <a:chExt cx="2219088" cy="222844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E875F3-476F-4605-BFB6-11A95E2E0F33}"/>
                  </a:ext>
                </a:extLst>
              </p:cNvPr>
              <p:cNvSpPr/>
              <p:nvPr/>
            </p:nvSpPr>
            <p:spPr>
              <a:xfrm>
                <a:off x="8340657" y="221142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6F28F9C-E19A-4D5B-AA4A-45B0EBE6C5EC}"/>
                  </a:ext>
                </a:extLst>
              </p:cNvPr>
              <p:cNvSpPr/>
              <p:nvPr/>
            </p:nvSpPr>
            <p:spPr>
              <a:xfrm>
                <a:off x="8340657" y="2863984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28CF9E2-ADE1-4462-B7D0-018C06892736}"/>
                  </a:ext>
                </a:extLst>
              </p:cNvPr>
              <p:cNvSpPr/>
              <p:nvPr/>
            </p:nvSpPr>
            <p:spPr>
              <a:xfrm>
                <a:off x="8340657" y="3516547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55C6635-4823-475C-94B4-F150C315CCED}"/>
                  </a:ext>
                </a:extLst>
              </p:cNvPr>
              <p:cNvSpPr/>
              <p:nvPr/>
            </p:nvSpPr>
            <p:spPr>
              <a:xfrm>
                <a:off x="8340657" y="4169110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E2F2051-893C-4B4A-B25E-51836C79611A}"/>
                  </a:ext>
                </a:extLst>
              </p:cNvPr>
              <p:cNvSpPr/>
              <p:nvPr/>
            </p:nvSpPr>
            <p:spPr>
              <a:xfrm>
                <a:off x="10203502" y="2889366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19750E6-EEE3-4553-A6F7-6A27A2D95D3B}"/>
                  </a:ext>
                </a:extLst>
              </p:cNvPr>
              <p:cNvSpPr/>
              <p:nvPr/>
            </p:nvSpPr>
            <p:spPr>
              <a:xfrm>
                <a:off x="10203502" y="3613008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69731C9-2BB2-4F0E-B20B-F2D298007260}"/>
                  </a:ext>
                </a:extLst>
              </p:cNvPr>
              <p:cNvSpPr/>
              <p:nvPr/>
            </p:nvSpPr>
            <p:spPr>
              <a:xfrm>
                <a:off x="9259110" y="2578635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F2ABAE-EA10-49EB-9FE3-5A3BCF69C67F}"/>
                  </a:ext>
                </a:extLst>
              </p:cNvPr>
              <p:cNvSpPr/>
              <p:nvPr/>
            </p:nvSpPr>
            <p:spPr>
              <a:xfrm>
                <a:off x="9259110" y="3883761"/>
                <a:ext cx="270753" cy="27075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036E2E0-09CA-4385-BA1B-229E0C79DD4D}"/>
                  </a:ext>
                </a:extLst>
              </p:cNvPr>
              <p:cNvCxnSpPr/>
              <p:nvPr/>
            </p:nvCxnSpPr>
            <p:spPr>
              <a:xfrm>
                <a:off x="8657617" y="2346797"/>
                <a:ext cx="538264" cy="286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A10A599-6ED3-4372-9C5E-55B7BF425DC1}"/>
                  </a:ext>
                </a:extLst>
              </p:cNvPr>
              <p:cNvCxnSpPr/>
              <p:nvPr/>
            </p:nvCxnSpPr>
            <p:spPr>
              <a:xfrm>
                <a:off x="8657617" y="2478111"/>
                <a:ext cx="661481" cy="1363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C7CB45C-9D9D-4AE6-BDA5-010B099AF41E}"/>
                  </a:ext>
                </a:extLst>
              </p:cNvPr>
              <p:cNvCxnSpPr/>
              <p:nvPr/>
            </p:nvCxnSpPr>
            <p:spPr>
              <a:xfrm flipV="1">
                <a:off x="8657617" y="2725061"/>
                <a:ext cx="535427" cy="249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ED4EAB3-E566-4902-A746-C2A502954EDB}"/>
                  </a:ext>
                </a:extLst>
              </p:cNvPr>
              <p:cNvCxnSpPr>
                <a:stCxn id="18" idx="6"/>
                <a:endCxn id="26" idx="1"/>
              </p:cNvCxnSpPr>
              <p:nvPr/>
            </p:nvCxnSpPr>
            <p:spPr>
              <a:xfrm>
                <a:off x="8611410" y="2999361"/>
                <a:ext cx="687351" cy="9240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5E39904-8971-417E-B53B-117EBADDEC54}"/>
                  </a:ext>
                </a:extLst>
              </p:cNvPr>
              <p:cNvCxnSpPr>
                <a:stCxn id="19" idx="6"/>
              </p:cNvCxnSpPr>
              <p:nvPr/>
            </p:nvCxnSpPr>
            <p:spPr>
              <a:xfrm flipV="1">
                <a:off x="8611410" y="2863617"/>
                <a:ext cx="642836" cy="7883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850CC7D-6D6A-457B-BED8-0F444A056DAC}"/>
                  </a:ext>
                </a:extLst>
              </p:cNvPr>
              <p:cNvCxnSpPr/>
              <p:nvPr/>
            </p:nvCxnSpPr>
            <p:spPr>
              <a:xfrm>
                <a:off x="8677476" y="3667326"/>
                <a:ext cx="509081" cy="281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5BAEEEF-FE8C-4AB2-9EE2-DF414E621839}"/>
                  </a:ext>
                </a:extLst>
              </p:cNvPr>
              <p:cNvCxnSpPr>
                <a:stCxn id="20" idx="7"/>
              </p:cNvCxnSpPr>
              <p:nvPr/>
            </p:nvCxnSpPr>
            <p:spPr>
              <a:xfrm flipV="1">
                <a:off x="8571759" y="2911127"/>
                <a:ext cx="773209" cy="12976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97569E8-54DB-4ECC-A452-7E878FFC90A9}"/>
                  </a:ext>
                </a:extLst>
              </p:cNvPr>
              <p:cNvCxnSpPr/>
              <p:nvPr/>
            </p:nvCxnSpPr>
            <p:spPr>
              <a:xfrm flipV="1">
                <a:off x="8677274" y="4087563"/>
                <a:ext cx="561570" cy="216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AE1962F-91DA-4763-B517-9388E93C4D97}"/>
                  </a:ext>
                </a:extLst>
              </p:cNvPr>
              <p:cNvCxnSpPr/>
              <p:nvPr/>
            </p:nvCxnSpPr>
            <p:spPr>
              <a:xfrm>
                <a:off x="9610928" y="2775629"/>
                <a:ext cx="525293" cy="198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B5BC7552-BC7A-4882-A8D2-686034B1E663}"/>
                  </a:ext>
                </a:extLst>
              </p:cNvPr>
              <p:cNvCxnSpPr>
                <a:endCxn id="23" idx="1"/>
              </p:cNvCxnSpPr>
              <p:nvPr/>
            </p:nvCxnSpPr>
            <p:spPr>
              <a:xfrm>
                <a:off x="9615721" y="2863617"/>
                <a:ext cx="627432" cy="789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9D89246-2AA6-427C-942A-E759B575AD5C}"/>
                  </a:ext>
                </a:extLst>
              </p:cNvPr>
              <p:cNvCxnSpPr/>
              <p:nvPr/>
            </p:nvCxnSpPr>
            <p:spPr>
              <a:xfrm flipV="1">
                <a:off x="9564721" y="3159988"/>
                <a:ext cx="612911" cy="7610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E5D8E9E-4325-4AED-953E-912BF458A495}"/>
                  </a:ext>
                </a:extLst>
              </p:cNvPr>
              <p:cNvCxnSpPr/>
              <p:nvPr/>
            </p:nvCxnSpPr>
            <p:spPr>
              <a:xfrm flipV="1">
                <a:off x="9625589" y="3841865"/>
                <a:ext cx="510632" cy="1772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6402429-DA06-442E-B658-EA0CDA9D4B3A}"/>
                  </a:ext>
                </a:extLst>
              </p:cNvPr>
              <p:cNvSpPr txBox="1"/>
              <p:nvPr/>
            </p:nvSpPr>
            <p:spPr>
              <a:xfrm>
                <a:off x="8291648" y="3743402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9615705-3EC0-4088-9C27-BE9513BDD8FE}"/>
                  </a:ext>
                </a:extLst>
              </p:cNvPr>
              <p:cNvSpPr txBox="1"/>
              <p:nvPr/>
            </p:nvSpPr>
            <p:spPr>
              <a:xfrm>
                <a:off x="9173386" y="3154028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DF9EA59-DC45-4DE4-8326-F0BD2B133556}"/>
                  </a:ext>
                </a:extLst>
              </p:cNvPr>
              <p:cNvSpPr txBox="1"/>
              <p:nvPr/>
            </p:nvSpPr>
            <p:spPr>
              <a:xfrm>
                <a:off x="10138045" y="3154028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BA75F48-8BC2-4DE3-9220-8DA63B06AB6B}"/>
                  </a:ext>
                </a:extLst>
              </p:cNvPr>
              <p:cNvSpPr txBox="1"/>
              <p:nvPr/>
            </p:nvSpPr>
            <p:spPr>
              <a:xfrm>
                <a:off x="9655076" y="3141023"/>
                <a:ext cx="372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4EDA152-1A27-44C9-8A7A-9F0F004EDD78}"/>
                </a:ext>
              </a:extLst>
            </p:cNvPr>
            <p:cNvSpPr/>
            <p:nvPr/>
          </p:nvSpPr>
          <p:spPr>
            <a:xfrm>
              <a:off x="10724858" y="3633808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E97C957-053B-437F-9DF2-D54E86997E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3646" y="3322837"/>
              <a:ext cx="8517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801D4FA-0742-4C65-A74A-0489FDE60A47}"/>
                </a:ext>
              </a:extLst>
            </p:cNvPr>
            <p:cNvSpPr/>
            <p:nvPr/>
          </p:nvSpPr>
          <p:spPr>
            <a:xfrm>
              <a:off x="10728436" y="3172150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14897DF-2D6A-4403-9FF5-8E7A9B11C1D1}"/>
                </a:ext>
              </a:extLst>
            </p:cNvPr>
            <p:cNvSpPr/>
            <p:nvPr/>
          </p:nvSpPr>
          <p:spPr>
            <a:xfrm>
              <a:off x="10738389" y="4132426"/>
              <a:ext cx="270753" cy="270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85EB3E3-5C15-4137-8462-65909FD840D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3646" y="3778748"/>
              <a:ext cx="8521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F4EE11C-05DB-4095-AE55-4F13075B6EA5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769" y="4267802"/>
              <a:ext cx="8438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408A784-4B44-459F-9791-243D26B41693}"/>
                </a:ext>
              </a:extLst>
            </p:cNvPr>
            <p:cNvSpPr/>
            <p:nvPr/>
          </p:nvSpPr>
          <p:spPr>
            <a:xfrm>
              <a:off x="11162213" y="3105927"/>
              <a:ext cx="305490" cy="13861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Softmax</a:t>
              </a:r>
              <a:endParaRPr lang="en-US" sz="1200" dirty="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20DB40F-4A22-4AEE-98EE-AA21118C95C9}"/>
                </a:ext>
              </a:extLst>
            </p:cNvPr>
            <p:cNvCxnSpPr/>
            <p:nvPr/>
          </p:nvCxnSpPr>
          <p:spPr>
            <a:xfrm flipV="1">
              <a:off x="10439400" y="3330633"/>
              <a:ext cx="228600" cy="76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F9EE687-01A4-4550-8DFB-496B1837FE7E}"/>
                </a:ext>
              </a:extLst>
            </p:cNvPr>
            <p:cNvCxnSpPr/>
            <p:nvPr/>
          </p:nvCxnSpPr>
          <p:spPr>
            <a:xfrm>
              <a:off x="10445783" y="3401712"/>
              <a:ext cx="258196" cy="26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5972D5C2-BA3A-440C-802F-2AD0D273F7D5}"/>
                </a:ext>
              </a:extLst>
            </p:cNvPr>
            <p:cNvCxnSpPr/>
            <p:nvPr/>
          </p:nvCxnSpPr>
          <p:spPr>
            <a:xfrm>
              <a:off x="10453031" y="3429000"/>
              <a:ext cx="296837" cy="68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2187E8C-A07E-4076-BB36-4E5B92DD1F16}"/>
                </a:ext>
              </a:extLst>
            </p:cNvPr>
            <p:cNvCxnSpPr/>
            <p:nvPr/>
          </p:nvCxnSpPr>
          <p:spPr>
            <a:xfrm flipV="1">
              <a:off x="10402919" y="3429000"/>
              <a:ext cx="293904" cy="6209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B2D75C7-FCB4-4FC3-9A8C-C936BF9DF0AC}"/>
                </a:ext>
              </a:extLst>
            </p:cNvPr>
            <p:cNvCxnSpPr/>
            <p:nvPr/>
          </p:nvCxnSpPr>
          <p:spPr>
            <a:xfrm flipV="1">
              <a:off x="10423702" y="3866838"/>
              <a:ext cx="286660" cy="232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FABDA907-58FE-4C0A-9D5F-16E7440CFE64}"/>
                </a:ext>
              </a:extLst>
            </p:cNvPr>
            <p:cNvCxnSpPr/>
            <p:nvPr/>
          </p:nvCxnSpPr>
          <p:spPr>
            <a:xfrm>
              <a:off x="10430954" y="4162831"/>
              <a:ext cx="286748" cy="60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BADD0F9-0DA4-B95B-1A90-C7F2C34B3817}"/>
              </a:ext>
            </a:extLst>
          </p:cNvPr>
          <p:cNvSpPr txBox="1"/>
          <p:nvPr/>
        </p:nvSpPr>
        <p:spPr>
          <a:xfrm>
            <a:off x="5834893" y="6284251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/machine-learning/crash-course/multi-class-neural-networks/</a:t>
            </a:r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48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2E5B-C637-44B1-9752-2CFE8B8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940C-3312-4D51-99CB-5F6C0BF7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It involves the chain rule and gradient descent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80CB5-007F-4303-8CE2-EB39E5AC4128}"/>
              </a:ext>
            </a:extLst>
          </p:cNvPr>
          <p:cNvSpPr txBox="1"/>
          <p:nvPr/>
        </p:nvSpPr>
        <p:spPr>
          <a:xfrm>
            <a:off x="2842592" y="25019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Initialize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 and Bias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36EF2-C521-456A-9C07-63472D494827}"/>
              </a:ext>
            </a:extLst>
          </p:cNvPr>
          <p:cNvSpPr txBox="1"/>
          <p:nvPr/>
        </p:nvSpPr>
        <p:spPr>
          <a:xfrm>
            <a:off x="5357192" y="25019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Send batch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D003-C77B-4557-B9D6-784E36FA5DBE}"/>
              </a:ext>
            </a:extLst>
          </p:cNvPr>
          <p:cNvSpPr txBox="1"/>
          <p:nvPr/>
        </p:nvSpPr>
        <p:spPr>
          <a:xfrm>
            <a:off x="8024192" y="25019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Calculate the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55AE7-776A-4447-BD78-F0EA6CFD251A}"/>
              </a:ext>
            </a:extLst>
          </p:cNvPr>
          <p:cNvSpPr txBox="1"/>
          <p:nvPr/>
        </p:nvSpPr>
        <p:spPr>
          <a:xfrm>
            <a:off x="2842592" y="4473577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Adjust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 and Bias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55D32-FFE4-4F32-AC74-418D261974DC}"/>
              </a:ext>
            </a:extLst>
          </p:cNvPr>
          <p:cNvSpPr txBox="1"/>
          <p:nvPr/>
        </p:nvSpPr>
        <p:spPr>
          <a:xfrm>
            <a:off x="5357192" y="4452944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Send batch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53587-5743-478D-AC1D-F450BC674CCD}"/>
              </a:ext>
            </a:extLst>
          </p:cNvPr>
          <p:cNvSpPr txBox="1"/>
          <p:nvPr/>
        </p:nvSpPr>
        <p:spPr>
          <a:xfrm>
            <a:off x="8042121" y="4448462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Calculate the error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F089EC-73A2-4B4C-8024-C0EC0D65F5F2}"/>
              </a:ext>
            </a:extLst>
          </p:cNvPr>
          <p:cNvCxnSpPr/>
          <p:nvPr/>
        </p:nvCxnSpPr>
        <p:spPr>
          <a:xfrm flipH="1" flipV="1">
            <a:off x="4976192" y="2694179"/>
            <a:ext cx="381000" cy="425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B59CD5-61C5-486D-B867-C78ECCC2F8D2}"/>
              </a:ext>
            </a:extLst>
          </p:cNvPr>
          <p:cNvCxnSpPr/>
          <p:nvPr/>
        </p:nvCxnSpPr>
        <p:spPr>
          <a:xfrm flipH="1" flipV="1">
            <a:off x="7490792" y="2686567"/>
            <a:ext cx="533400" cy="118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D45EE-8B1B-4DE5-BB64-91DC4E5102F0}"/>
              </a:ext>
            </a:extLst>
          </p:cNvPr>
          <p:cNvCxnSpPr>
            <a:endCxn id="7" idx="3"/>
          </p:cNvCxnSpPr>
          <p:nvPr/>
        </p:nvCxnSpPr>
        <p:spPr>
          <a:xfrm flipH="1">
            <a:off x="4976192" y="4657781"/>
            <a:ext cx="381000" cy="4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C1AEDD-C452-4DDB-B912-31340344EFC4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7490793" y="4633128"/>
            <a:ext cx="551329" cy="448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AFEE84-F6CC-4E32-AE79-6812617F51B7}"/>
              </a:ext>
            </a:extLst>
          </p:cNvPr>
          <p:cNvCxnSpPr/>
          <p:nvPr/>
        </p:nvCxnSpPr>
        <p:spPr>
          <a:xfrm flipV="1">
            <a:off x="3833192" y="4092577"/>
            <a:ext cx="0" cy="3599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39CFC1-6867-43BF-9E91-5AA2592991EA}"/>
              </a:ext>
            </a:extLst>
          </p:cNvPr>
          <p:cNvCxnSpPr>
            <a:cxnSpLocks/>
          </p:cNvCxnSpPr>
          <p:nvPr/>
        </p:nvCxnSpPr>
        <p:spPr>
          <a:xfrm flipV="1">
            <a:off x="9010310" y="2871234"/>
            <a:ext cx="0" cy="12213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2A78D6-6F8F-40FB-A036-7ECEF937E060}"/>
              </a:ext>
            </a:extLst>
          </p:cNvPr>
          <p:cNvCxnSpPr/>
          <p:nvPr/>
        </p:nvCxnSpPr>
        <p:spPr>
          <a:xfrm>
            <a:off x="3833192" y="4092577"/>
            <a:ext cx="51860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E3B970-F5E6-4DDB-958F-52E2C1D4F73C}"/>
              </a:ext>
            </a:extLst>
          </p:cNvPr>
          <p:cNvCxnSpPr/>
          <p:nvPr/>
        </p:nvCxnSpPr>
        <p:spPr>
          <a:xfrm flipV="1">
            <a:off x="3828710" y="5295627"/>
            <a:ext cx="0" cy="3599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92F90-DC0D-42ED-B8F0-66F4B71C8541}"/>
              </a:ext>
            </a:extLst>
          </p:cNvPr>
          <p:cNvCxnSpPr/>
          <p:nvPr/>
        </p:nvCxnSpPr>
        <p:spPr>
          <a:xfrm flipH="1" flipV="1">
            <a:off x="9010310" y="4817795"/>
            <a:ext cx="4482" cy="47783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5EFDD0-79BA-4785-A3BD-CDC81C94B41F}"/>
              </a:ext>
            </a:extLst>
          </p:cNvPr>
          <p:cNvCxnSpPr/>
          <p:nvPr/>
        </p:nvCxnSpPr>
        <p:spPr>
          <a:xfrm>
            <a:off x="3828710" y="5295627"/>
            <a:ext cx="518608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BE4654-BE01-4EC5-8574-56B027897C2C}"/>
              </a:ext>
            </a:extLst>
          </p:cNvPr>
          <p:cNvSpPr/>
          <p:nvPr/>
        </p:nvSpPr>
        <p:spPr>
          <a:xfrm>
            <a:off x="2690191" y="2349500"/>
            <a:ext cx="7818783" cy="396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C21B4-18BC-4711-9A80-5A230CFEA260}"/>
              </a:ext>
            </a:extLst>
          </p:cNvPr>
          <p:cNvSpPr txBox="1"/>
          <p:nvPr/>
        </p:nvSpPr>
        <p:spPr>
          <a:xfrm>
            <a:off x="3672022" y="3348138"/>
            <a:ext cx="518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Go through each layer in reverse order,</a:t>
            </a:r>
          </a:p>
          <a:p>
            <a:r>
              <a:rPr lang="en-US" i="1" dirty="0"/>
              <a:t>Measure how much each neuron contributes to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641D7-B28B-419E-92F1-D78F0EB71C18}"/>
              </a:ext>
            </a:extLst>
          </p:cNvPr>
          <p:cNvSpPr txBox="1"/>
          <p:nvPr/>
        </p:nvSpPr>
        <p:spPr>
          <a:xfrm>
            <a:off x="775253" y="3803374"/>
            <a:ext cx="14070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Gradient descent step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DB30B4-DEFC-4F6D-826B-58B79E1233E7}"/>
              </a:ext>
            </a:extLst>
          </p:cNvPr>
          <p:cNvCxnSpPr/>
          <p:nvPr/>
        </p:nvCxnSpPr>
        <p:spPr>
          <a:xfrm>
            <a:off x="2272748" y="4092577"/>
            <a:ext cx="569844" cy="35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30DA4E-CD6A-4631-A926-AF515A113FC3}"/>
              </a:ext>
            </a:extLst>
          </p:cNvPr>
          <p:cNvSpPr txBox="1"/>
          <p:nvPr/>
        </p:nvSpPr>
        <p:spPr>
          <a:xfrm>
            <a:off x="2842591" y="5726866"/>
            <a:ext cx="733312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Repeat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DE763D-162C-4181-B1FC-AE953DDF843D}"/>
              </a:ext>
            </a:extLst>
          </p:cNvPr>
          <p:cNvSpPr txBox="1"/>
          <p:nvPr/>
        </p:nvSpPr>
        <p:spPr>
          <a:xfrm>
            <a:off x="10691580" y="3947353"/>
            <a:ext cx="140707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 n times </a:t>
            </a:r>
            <a:br>
              <a:rPr lang="en-US" dirty="0"/>
            </a:br>
            <a:r>
              <a:rPr lang="en-US" dirty="0"/>
              <a:t>(i.e., n epochs)</a:t>
            </a:r>
          </a:p>
        </p:txBody>
      </p:sp>
    </p:spTree>
    <p:extLst>
      <p:ext uri="{BB962C8B-B14F-4D97-AF65-F5344CB8AC3E}">
        <p14:creationId xmlns:p14="http://schemas.microsoft.com/office/powerpoint/2010/main" val="50159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B906-E05F-4478-9AF1-0B4FD85D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2809-7961-4039-97E0-72540C7B48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tanh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388C6-EF2F-4333-83A0-8CA6D643E8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(rectifier linear unit)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8E2571-A57E-4FD9-8E6F-FA0740C5D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9" y="2796417"/>
            <a:ext cx="34290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C3F22E3-DD0F-4516-946F-B8BC2756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75" y="2380801"/>
            <a:ext cx="3343462" cy="290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3871A-BC36-4CDA-ADD8-B754C0E0078C}"/>
              </a:ext>
            </a:extLst>
          </p:cNvPr>
          <p:cNvSpPr txBox="1"/>
          <p:nvPr/>
        </p:nvSpPr>
        <p:spPr>
          <a:xfrm>
            <a:off x="6692348" y="5459896"/>
            <a:ext cx="394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differentiable at 0. Makes gradient descent bounce around. But still works well.</a:t>
            </a:r>
          </a:p>
        </p:txBody>
      </p:sp>
    </p:spTree>
    <p:extLst>
      <p:ext uri="{BB962C8B-B14F-4D97-AF65-F5344CB8AC3E}">
        <p14:creationId xmlns:p14="http://schemas.microsoft.com/office/powerpoint/2010/main" val="3311754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B72A-406D-4F5C-BA75-592D6A0D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9147-8BF6-4FD8-81CB-721C50DCB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62739" cy="4351338"/>
          </a:xfrm>
        </p:spPr>
        <p:txBody>
          <a:bodyPr/>
          <a:lstStyle/>
          <a:p>
            <a:r>
              <a:rPr lang="en-US" dirty="0"/>
              <a:t>Step/</a:t>
            </a:r>
            <a:r>
              <a:rPr lang="en-US" dirty="0" err="1"/>
              <a:t>heavyside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031B-C696-4879-A7CA-FB730BF1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6530" y="1825625"/>
            <a:ext cx="3362739" cy="4351338"/>
          </a:xfrm>
        </p:spPr>
        <p:txBody>
          <a:bodyPr/>
          <a:lstStyle/>
          <a:p>
            <a:r>
              <a:rPr lang="en-US" dirty="0"/>
              <a:t>Sigmoid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D69EAAF-60C7-4967-979A-B54858677D57}"/>
              </a:ext>
            </a:extLst>
          </p:cNvPr>
          <p:cNvSpPr txBox="1">
            <a:spLocks/>
          </p:cNvSpPr>
          <p:nvPr/>
        </p:nvSpPr>
        <p:spPr>
          <a:xfrm>
            <a:off x="7914860" y="1825625"/>
            <a:ext cx="3362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B4D62FE-EF31-4DE9-A684-BB2BDAEE7C9E}"/>
              </a:ext>
            </a:extLst>
          </p:cNvPr>
          <p:cNvSpPr txBox="1">
            <a:spLocks/>
          </p:cNvSpPr>
          <p:nvPr/>
        </p:nvSpPr>
        <p:spPr>
          <a:xfrm>
            <a:off x="7918173" y="1825625"/>
            <a:ext cx="3362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6C5CBAE-EBDD-405B-8C31-79F97754493D}"/>
              </a:ext>
            </a:extLst>
          </p:cNvPr>
          <p:cNvSpPr txBox="1">
            <a:spLocks/>
          </p:cNvSpPr>
          <p:nvPr/>
        </p:nvSpPr>
        <p:spPr>
          <a:xfrm>
            <a:off x="7911547" y="1825625"/>
            <a:ext cx="33627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102D10-E5A4-4DBC-8B6D-B89860490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9" y="2783785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3E34A5-04CA-4679-92B9-FFDAC5C3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217" y="27837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1C3AB96-D358-4CB3-A5E3-A6AB6A07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860" y="2783785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94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FFAE-D98B-4650-B8E4-1E04D27F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EBC1-CFFF-4C30-9DCA-648E264A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built using different libraries:</a:t>
            </a:r>
          </a:p>
          <a:p>
            <a:pPr lvl="1"/>
            <a:r>
              <a:rPr lang="en-US" dirty="0"/>
              <a:t>Scikit: </a:t>
            </a:r>
            <a:r>
              <a:rPr lang="en-US" dirty="0" err="1"/>
              <a:t>MLPClassifier</a:t>
            </a:r>
            <a:r>
              <a:rPr lang="en-US" dirty="0"/>
              <a:t> (or </a:t>
            </a:r>
            <a:r>
              <a:rPr lang="en-US" dirty="0" err="1"/>
              <a:t>MLPRegressor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: </a:t>
            </a:r>
            <a:r>
              <a:rPr lang="en-US" dirty="0" err="1"/>
              <a:t>Keras</a:t>
            </a:r>
            <a:r>
              <a:rPr lang="en-US" dirty="0"/>
              <a:t> Dense Layer</a:t>
            </a:r>
          </a:p>
          <a:p>
            <a:pPr lvl="2"/>
            <a:r>
              <a:rPr lang="en-US" dirty="0"/>
              <a:t>NOTE: Next week we will begin using </a:t>
            </a:r>
            <a:r>
              <a:rPr lang="en-US" dirty="0" err="1"/>
              <a:t>Keras</a:t>
            </a:r>
            <a:r>
              <a:rPr lang="en-US" dirty="0"/>
              <a:t>/</a:t>
            </a:r>
            <a:r>
              <a:rPr lang="en-US" dirty="0" err="1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7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3A86-77A5-4463-94CF-9230C244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using </a:t>
            </a:r>
            <a:r>
              <a:rPr lang="en-US" dirty="0" err="1"/>
              <a:t>Scikit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2109-58B8-4227-9821-707A7E29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API</a:t>
            </a:r>
          </a:p>
          <a:p>
            <a:r>
              <a:rPr lang="en-US" dirty="0"/>
              <a:t>Can build deep networks</a:t>
            </a:r>
          </a:p>
          <a:p>
            <a:pPr lvl="1"/>
            <a:r>
              <a:rPr lang="en-US" dirty="0"/>
              <a:t>Hyperparameter: </a:t>
            </a:r>
            <a:r>
              <a:rPr lang="en-US" dirty="0" err="1"/>
              <a:t>hidden_layer_sizes</a:t>
            </a:r>
            <a:r>
              <a:rPr lang="en-US" dirty="0"/>
              <a:t> = (100, )</a:t>
            </a:r>
          </a:p>
          <a:p>
            <a:r>
              <a:rPr lang="en-US" dirty="0"/>
              <a:t>Some other </a:t>
            </a:r>
            <a:r>
              <a:rPr lang="en-US" dirty="0" err="1"/>
              <a:t>hyperparamaters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solver</a:t>
            </a:r>
          </a:p>
          <a:p>
            <a:pPr lvl="1"/>
            <a:r>
              <a:rPr lang="en-US" dirty="0"/>
              <a:t>alpha (L2 penalty)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 err="1"/>
              <a:t>max_iter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1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DBF9-3EFC-48CE-B7AD-5D660039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37CD-BE8B-42C2-89E9-9EC4578C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find a good set of hyperparameters</a:t>
            </a:r>
          </a:p>
          <a:p>
            <a:pPr lvl="1"/>
            <a:r>
              <a:rPr lang="en-US" dirty="0"/>
              <a:t>Trial-error</a:t>
            </a:r>
          </a:p>
          <a:p>
            <a:pPr lvl="1"/>
            <a:r>
              <a:rPr lang="en-US" dirty="0"/>
              <a:t>Grid search (with cross-validation)</a:t>
            </a:r>
          </a:p>
          <a:p>
            <a:pPr lvl="1"/>
            <a:r>
              <a:rPr lang="en-US" dirty="0"/>
              <a:t>Randomized grid search</a:t>
            </a:r>
          </a:p>
        </p:txBody>
      </p:sp>
    </p:spTree>
    <p:extLst>
      <p:ext uri="{BB962C8B-B14F-4D97-AF65-F5344CB8AC3E}">
        <p14:creationId xmlns:p14="http://schemas.microsoft.com/office/powerpoint/2010/main" val="315268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Neurons</a:t>
            </a:r>
          </a:p>
        </p:txBody>
      </p:sp>
      <p:pic>
        <p:nvPicPr>
          <p:cNvPr id="1026" name="Picture 2" descr="Neur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5943600" cy="47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5400" y="6477000"/>
            <a:ext cx="236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http://www.thenanoage.com/forums.htm</a:t>
            </a:r>
          </a:p>
        </p:txBody>
      </p:sp>
    </p:spTree>
    <p:extLst>
      <p:ext uri="{BB962C8B-B14F-4D97-AF65-F5344CB8AC3E}">
        <p14:creationId xmlns:p14="http://schemas.microsoft.com/office/powerpoint/2010/main" val="297394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044-93DC-4BCA-AE5E-C657D0B9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38DE-FF8A-4021-B19C-CB671931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1 hidden layers </a:t>
            </a:r>
          </a:p>
          <a:p>
            <a:pPr lvl="1"/>
            <a:r>
              <a:rPr lang="en-US" dirty="0"/>
              <a:t>More than adequate in most cases</a:t>
            </a:r>
          </a:p>
          <a:p>
            <a:pPr lvl="1"/>
            <a:r>
              <a:rPr lang="en-US" dirty="0"/>
              <a:t>Can achieve high accuracy</a:t>
            </a:r>
          </a:p>
          <a:p>
            <a:r>
              <a:rPr lang="en-US" dirty="0"/>
              <a:t>More layers might result in overfitting!</a:t>
            </a:r>
          </a:p>
          <a:p>
            <a:r>
              <a:rPr lang="en-US" dirty="0"/>
              <a:t>If working with images: (Convolutional Neural Networks)</a:t>
            </a:r>
          </a:p>
          <a:p>
            <a:pPr lvl="1"/>
            <a:r>
              <a:rPr lang="en-US" dirty="0"/>
              <a:t>Might need </a:t>
            </a:r>
            <a:r>
              <a:rPr lang="en-US" u="sng" dirty="0"/>
              <a:t>hundreds</a:t>
            </a:r>
            <a:r>
              <a:rPr lang="en-US" dirty="0"/>
              <a:t> of layers</a:t>
            </a:r>
          </a:p>
        </p:txBody>
      </p:sp>
    </p:spTree>
    <p:extLst>
      <p:ext uri="{BB962C8B-B14F-4D97-AF65-F5344CB8AC3E}">
        <p14:creationId xmlns:p14="http://schemas.microsoft.com/office/powerpoint/2010/main" val="2155131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FCC9-DB5C-4E83-BE52-3AA76E80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C545-2D49-403D-9A67-F73217EF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output layers are pre-determined!</a:t>
            </a:r>
          </a:p>
          <a:p>
            <a:r>
              <a:rPr lang="en-US" dirty="0"/>
              <a:t>Hidden layers are customizable</a:t>
            </a:r>
          </a:p>
          <a:p>
            <a:pPr lvl="1"/>
            <a:r>
              <a:rPr lang="en-US" dirty="0"/>
              <a:t>Funnel shape</a:t>
            </a:r>
          </a:p>
          <a:p>
            <a:pPr lvl="1"/>
            <a:r>
              <a:rPr lang="en-US" dirty="0"/>
              <a:t>Pipe shape</a:t>
            </a:r>
          </a:p>
          <a:p>
            <a:r>
              <a:rPr lang="en-US" dirty="0"/>
              <a:t>More neurons might cause overfitting!</a:t>
            </a:r>
          </a:p>
          <a:p>
            <a:r>
              <a:rPr lang="en-US" dirty="0"/>
              <a:t>Prevent overfitting:</a:t>
            </a:r>
          </a:p>
          <a:p>
            <a:pPr marL="914400" lvl="1" indent="-457200">
              <a:buAutoNum type="arabicParenR"/>
            </a:pPr>
            <a:r>
              <a:rPr lang="en-US" dirty="0"/>
              <a:t>Select a large number of hidden layers and neurons,</a:t>
            </a:r>
            <a:br>
              <a:rPr lang="en-US" dirty="0"/>
            </a:br>
            <a:r>
              <a:rPr lang="en-US" dirty="0"/>
              <a:t>then, use "early stopping"</a:t>
            </a:r>
          </a:p>
          <a:p>
            <a:pPr marL="914400" lvl="1" indent="-457200">
              <a:buAutoNum type="arabicParenR"/>
            </a:pPr>
            <a:r>
              <a:rPr lang="en-US" dirty="0"/>
              <a:t>Use L2 regularization (the "alpha" parameter)</a:t>
            </a:r>
          </a:p>
        </p:txBody>
      </p:sp>
    </p:spTree>
    <p:extLst>
      <p:ext uri="{BB962C8B-B14F-4D97-AF65-F5344CB8AC3E}">
        <p14:creationId xmlns:p14="http://schemas.microsoft.com/office/powerpoint/2010/main" val="2075829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Good performance</a:t>
            </a:r>
          </a:p>
          <a:p>
            <a:pPr lvl="1"/>
            <a:r>
              <a:rPr lang="en-US" dirty="0"/>
              <a:t>Can handle noisy data</a:t>
            </a:r>
          </a:p>
          <a:p>
            <a:pPr lvl="1"/>
            <a:r>
              <a:rPr lang="en-US" dirty="0"/>
              <a:t>Can capture complex relationships (isn't restricted to linear)</a:t>
            </a:r>
          </a:p>
          <a:p>
            <a:pPr lvl="1"/>
            <a:r>
              <a:rPr lang="en-US" dirty="0"/>
              <a:t>We don't "tell" the nature of relationships!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Black-box</a:t>
            </a:r>
          </a:p>
          <a:p>
            <a:pPr lvl="1"/>
            <a:r>
              <a:rPr lang="en-US" dirty="0"/>
              <a:t>Needs lots of data</a:t>
            </a:r>
          </a:p>
          <a:p>
            <a:pPr lvl="1"/>
            <a:r>
              <a:rPr lang="en-US" dirty="0"/>
              <a:t>No variable selection</a:t>
            </a:r>
          </a:p>
          <a:p>
            <a:pPr lvl="1"/>
            <a:r>
              <a:rPr lang="en-US" dirty="0"/>
              <a:t>Resource intensive</a:t>
            </a:r>
          </a:p>
        </p:txBody>
      </p:sp>
    </p:spTree>
    <p:extLst>
      <p:ext uri="{BB962C8B-B14F-4D97-AF65-F5344CB8AC3E}">
        <p14:creationId xmlns:p14="http://schemas.microsoft.com/office/powerpoint/2010/main" val="3949555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2BC8-32AD-A3C4-7A61-4355C6CB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perceptrons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4ED17-4A30-A902-291E-DB3B4AB9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3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perceptron work?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546" r="9860"/>
          <a:stretch/>
        </p:blipFill>
        <p:spPr>
          <a:xfrm>
            <a:off x="2209800" y="2520752"/>
            <a:ext cx="6096000" cy="31337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3429000" y="2520751"/>
            <a:ext cx="1295400" cy="85163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2209800" y="1669117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04040"/>
                </a:solidFill>
                <a:latin typeface="Averia Libre"/>
              </a:rPr>
              <a:t>1</a:t>
            </a:r>
            <a:r>
              <a:rPr lang="en-US" sz="2133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All the inputs (signals) </a:t>
            </a:r>
            <a:r>
              <a:rPr lang="en-US" sz="2133" b="1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 are multiplied with their weights </a:t>
            </a:r>
            <a:r>
              <a:rPr lang="en-US" sz="2133" b="1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133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b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6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perceptron work?</a:t>
            </a: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 rotWithShape="1">
          <a:blip r:embed="rId3"/>
          <a:srcRect t="14546" r="9860"/>
          <a:stretch/>
        </p:blipFill>
        <p:spPr bwMode="auto">
          <a:xfrm>
            <a:off x="2362200" y="2164966"/>
            <a:ext cx="6096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 bwMode="auto">
          <a:xfrm>
            <a:off x="3581400" y="2164966"/>
            <a:ext cx="1295400" cy="3172943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2133600" y="5276919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medium-content-serif-font"/>
              </a:rPr>
              <a:t>Add</a:t>
            </a:r>
            <a:r>
              <a:rPr lang="en-US" sz="2400" dirty="0">
                <a:latin typeface="medium-content-serif-font"/>
              </a:rPr>
              <a:t> all the multiplied values and call them </a:t>
            </a:r>
            <a:r>
              <a:rPr lang="en-US" sz="2400" b="1" i="1" dirty="0">
                <a:latin typeface="medium-content-serif-font"/>
              </a:rPr>
              <a:t>Weighted Sum.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94857" y="1703301"/>
            <a:ext cx="5080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All input (signals) are summed up</a:t>
            </a:r>
          </a:p>
        </p:txBody>
      </p:sp>
    </p:spTree>
    <p:extLst>
      <p:ext uri="{BB962C8B-B14F-4D97-AF65-F5344CB8AC3E}">
        <p14:creationId xmlns:p14="http://schemas.microsoft.com/office/powerpoint/2010/main" val="12802754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perceptron work?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0112"/>
          <a:stretch/>
        </p:blipFill>
        <p:spPr>
          <a:xfrm>
            <a:off x="2209800" y="2429745"/>
            <a:ext cx="6096000" cy="3038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9802" y="1748801"/>
            <a:ext cx="3558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Adding in a Bias value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5720" y="25651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505272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Perceptron also adjusts the bias during the learning phase.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059B9-C08B-910E-F4E2-F2D772258D3A}"/>
              </a:ext>
            </a:extLst>
          </p:cNvPr>
          <p:cNvCxnSpPr>
            <a:stCxn id="6" idx="2"/>
          </p:cNvCxnSpPr>
          <p:nvPr/>
        </p:nvCxnSpPr>
        <p:spPr bwMode="auto">
          <a:xfrm>
            <a:off x="5726982" y="2965218"/>
            <a:ext cx="470618" cy="7685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1344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perceptron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640" y="1661264"/>
            <a:ext cx="8223161" cy="466971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Activation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2001" y="1092201"/>
            <a:ext cx="7315201" cy="4829335"/>
            <a:chOff x="685800" y="1699363"/>
            <a:chExt cx="7315201" cy="48293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2308963"/>
              <a:ext cx="6553200" cy="39889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905000" y="3048001"/>
              <a:ext cx="1371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-1 otherwise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733800" y="2971800"/>
              <a:ext cx="228600" cy="2819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27527" y="6067034"/>
              <a:ext cx="43473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-1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4523" y="2166496"/>
              <a:ext cx="34015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5" name="Line Callout 2 4"/>
            <p:cNvSpPr/>
            <p:nvPr/>
          </p:nvSpPr>
          <p:spPr bwMode="auto">
            <a:xfrm>
              <a:off x="5562599" y="1699363"/>
              <a:ext cx="1219201" cy="609600"/>
            </a:xfrm>
            <a:prstGeom prst="borderCallout2">
              <a:avLst>
                <a:gd name="adj1" fmla="val 50893"/>
                <a:gd name="adj2" fmla="val -694"/>
                <a:gd name="adj3" fmla="val 58036"/>
                <a:gd name="adj4" fmla="val -17361"/>
                <a:gd name="adj5" fmla="val 199656"/>
                <a:gd name="adj6" fmla="val -287697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r>
                <a:rPr lang="en-US" sz="2400" dirty="0"/>
                <a:t>Class 1</a:t>
              </a:r>
            </a:p>
          </p:txBody>
        </p:sp>
        <p:sp>
          <p:nvSpPr>
            <p:cNvPr id="6" name="Line Callout 2 5"/>
            <p:cNvSpPr/>
            <p:nvPr/>
          </p:nvSpPr>
          <p:spPr bwMode="auto">
            <a:xfrm>
              <a:off x="6781800" y="3751320"/>
              <a:ext cx="1219201" cy="609600"/>
            </a:xfrm>
            <a:prstGeom prst="borderCallout2">
              <a:avLst>
                <a:gd name="adj1" fmla="val 50893"/>
                <a:gd name="adj2" fmla="val -694"/>
                <a:gd name="adj3" fmla="val 58036"/>
                <a:gd name="adj4" fmla="val -17361"/>
                <a:gd name="adj5" fmla="val -71710"/>
                <a:gd name="adj6" fmla="val -389106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7"/>
              <a:r>
                <a:rPr lang="en-US" sz="2400" dirty="0"/>
                <a:t>Class 2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962400" y="2514600"/>
              <a:ext cx="0" cy="355243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2BF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98487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1752600"/>
            <a:ext cx="6359235" cy="411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144710" y="1981201"/>
                <a:ext cx="286572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i="1" dirty="0"/>
                  <a:t>f(x)=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10" y="1981201"/>
                <a:ext cx="2865721" cy="823815"/>
              </a:xfrm>
              <a:prstGeom prst="rect">
                <a:avLst/>
              </a:prstGeom>
              <a:blipFill>
                <a:blip r:embed="rId3"/>
                <a:stretch>
                  <a:fillRect l="-34361" t="-229231" r="-2643" b="-3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E545DD4-7441-40C3-9C7D-05B119C6BCA2}"/>
              </a:ext>
            </a:extLst>
          </p:cNvPr>
          <p:cNvSpPr/>
          <p:nvPr/>
        </p:nvSpPr>
        <p:spPr bwMode="auto">
          <a:xfrm>
            <a:off x="1930400" y="1498600"/>
            <a:ext cx="2336800" cy="4470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68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82" t="44830" r="36869"/>
          <a:stretch/>
        </p:blipFill>
        <p:spPr>
          <a:xfrm>
            <a:off x="2680225" y="1600200"/>
            <a:ext cx="1891775" cy="227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410200" y="1905002"/>
            <a:ext cx="4038600" cy="58477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2649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Neurons</a:t>
            </a:r>
          </a:p>
        </p:txBody>
      </p:sp>
      <p:pic>
        <p:nvPicPr>
          <p:cNvPr id="1026" name="Picture 2" descr="File:Neuron-figure-notex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44483">
            <a:off x="3669900" y="2969215"/>
            <a:ext cx="226161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le:Neuron-figure-notext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76443">
            <a:off x="6808145" y="2622088"/>
            <a:ext cx="2261616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324816" y="4917099"/>
            <a:ext cx="152400" cy="304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886200" y="3022959"/>
            <a:ext cx="152400" cy="4259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307976" y="3601271"/>
            <a:ext cx="349624" cy="1524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71800" y="4134671"/>
            <a:ext cx="336176" cy="12111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0" y="3208729"/>
            <a:ext cx="123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from other neurons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200615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cell excitement exceeds a threshold it "fires"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9888" y="5737278"/>
            <a:ext cx="190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can increase/decrease cell "excitement"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419600" y="3022959"/>
            <a:ext cx="457200" cy="146822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782780" y="4491188"/>
            <a:ext cx="1237020" cy="8428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76800" y="4343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Electrical signal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39888" y="4917099"/>
            <a:ext cx="244288" cy="1524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77216" y="6479790"/>
            <a:ext cx="4105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Picture source: http://commons.wikimedia.org/wiki/File:Neuron-figure-notext.svg</a:t>
            </a:r>
          </a:p>
        </p:txBody>
      </p:sp>
      <p:sp>
        <p:nvSpPr>
          <p:cNvPr id="1024" name="Oval 1023"/>
          <p:cNvSpPr/>
          <p:nvPr/>
        </p:nvSpPr>
        <p:spPr>
          <a:xfrm>
            <a:off x="1981200" y="288148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2835088" y="60084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/>
          <p:cNvSpPr/>
          <p:nvPr/>
        </p:nvSpPr>
        <p:spPr>
          <a:xfrm>
            <a:off x="4345641" y="200615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/>
          <p:cNvSpPr/>
          <p:nvPr/>
        </p:nvSpPr>
        <p:spPr>
          <a:xfrm>
            <a:off x="5591735" y="40097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8070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295191" y="2291367"/>
            <a:ext cx="4038600" cy="584775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1981201" y="4114801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0</a:t>
            </a: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6B941F24-8CCC-4273-A7D1-CFC1BFD793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5045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ABB924FF-F8F9-4BCF-98CA-F5071D425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336799" y="2287873"/>
            <a:ext cx="2959100" cy="49429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0" name="Oval 9"/>
          <p:cNvSpPr/>
          <p:nvPr/>
        </p:nvSpPr>
        <p:spPr bwMode="auto">
          <a:xfrm>
            <a:off x="5311233" y="2971801"/>
            <a:ext cx="4038600" cy="39863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981201" y="4114801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0</a:t>
            </a:r>
          </a:p>
        </p:txBody>
      </p:sp>
    </p:spTree>
    <p:extLst>
      <p:ext uri="{BB962C8B-B14F-4D97-AF65-F5344CB8AC3E}">
        <p14:creationId xmlns:p14="http://schemas.microsoft.com/office/powerpoint/2010/main" val="3845854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D06CE7A6-F351-4D20-916D-DA3F92F36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6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438399" y="2287873"/>
            <a:ext cx="2857500" cy="49429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0" name="Oval 9"/>
          <p:cNvSpPr/>
          <p:nvPr/>
        </p:nvSpPr>
        <p:spPr bwMode="auto">
          <a:xfrm>
            <a:off x="5746835" y="4177834"/>
            <a:ext cx="4038600" cy="69896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1858164" y="3996219"/>
            <a:ext cx="36097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0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x = 1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w*x=0 ≥ 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means the classification is wrong</a:t>
            </a:r>
            <a:endParaRPr lang="en-US" sz="20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w-x = 0-1=-1 </a:t>
            </a:r>
          </a:p>
        </p:txBody>
      </p:sp>
    </p:spTree>
    <p:extLst>
      <p:ext uri="{BB962C8B-B14F-4D97-AF65-F5344CB8AC3E}">
        <p14:creationId xmlns:p14="http://schemas.microsoft.com/office/powerpoint/2010/main" val="894693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5F4A6644-1B12-4EC0-A117-4B87C9480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438399" y="2588305"/>
            <a:ext cx="2857500" cy="494291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1858164" y="3996219"/>
            <a:ext cx="36097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-1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x = 10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w*x= -10 &lt; 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means the classification is wrong</a:t>
            </a:r>
            <a:endParaRPr lang="en-US" sz="20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</a:t>
            </a:r>
            <a:r>
              <a:rPr lang="en-US" sz="2000" dirty="0" err="1"/>
              <a:t>w+x</a:t>
            </a:r>
            <a:r>
              <a:rPr lang="en-US" sz="2000" dirty="0"/>
              <a:t> = -1+10=9 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658853" y="3283293"/>
            <a:ext cx="4038600" cy="69896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3039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3304C34-4DBB-4E18-BE09-C493D2CBF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164" y="3996219"/>
            <a:ext cx="36097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9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x = 2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w*x= 18 ≥ 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means the classification is wrong</a:t>
            </a:r>
            <a:endParaRPr lang="en-US" sz="20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w-x = 9-2=7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438400" y="3034624"/>
            <a:ext cx="2830784" cy="3943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1" name="Oval 10"/>
          <p:cNvSpPr/>
          <p:nvPr/>
        </p:nvSpPr>
        <p:spPr bwMode="auto">
          <a:xfrm>
            <a:off x="5746835" y="4177834"/>
            <a:ext cx="4038600" cy="69896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30890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5B8B32B-BD46-4DBD-BC81-5A163718A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163" y="3996220"/>
            <a:ext cx="3693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7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x = 20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w*x= 140 ≥ 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means the classification is correct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 bwMode="auto">
          <a:xfrm>
            <a:off x="2133600" y="3393715"/>
            <a:ext cx="3276600" cy="3943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1" name="Oval 10"/>
          <p:cNvSpPr/>
          <p:nvPr/>
        </p:nvSpPr>
        <p:spPr bwMode="auto">
          <a:xfrm>
            <a:off x="5638800" y="3283293"/>
            <a:ext cx="4038600" cy="69896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37775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A07CBAF5-F698-46CC-97D8-C7204316A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164" y="3996219"/>
            <a:ext cx="36097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7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x = 1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w*x= 7 ≥ 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means the classification is wrong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w=w-x=7-1=6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 bwMode="auto">
          <a:xfrm>
            <a:off x="2133599" y="2363051"/>
            <a:ext cx="3356484" cy="3943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1" name="Oval 10"/>
          <p:cNvSpPr/>
          <p:nvPr/>
        </p:nvSpPr>
        <p:spPr bwMode="auto">
          <a:xfrm>
            <a:off x="5638800" y="4191001"/>
            <a:ext cx="4038600" cy="69896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2489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AB5A51CA-3A61-4637-899E-A31F6D095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163" y="3996220"/>
            <a:ext cx="3693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6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x = 10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w*x= 60 ≥ 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means the classification is correct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235200" y="2719220"/>
            <a:ext cx="3204393" cy="3943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1" name="Oval 10"/>
          <p:cNvSpPr/>
          <p:nvPr/>
        </p:nvSpPr>
        <p:spPr bwMode="auto">
          <a:xfrm>
            <a:off x="5622759" y="3283293"/>
            <a:ext cx="4038600" cy="69896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8461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BAD698F-7E40-421B-8216-6C3B609EE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164" y="3996219"/>
            <a:ext cx="36097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6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x = 2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w*x= 12 ≥ 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means the classification is wrong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w=w-x=6-2=4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235200" y="3072703"/>
            <a:ext cx="3250875" cy="3943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1" name="Oval 10"/>
          <p:cNvSpPr/>
          <p:nvPr/>
        </p:nvSpPr>
        <p:spPr bwMode="auto">
          <a:xfrm>
            <a:off x="5646821" y="4114801"/>
            <a:ext cx="4038600" cy="69896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8609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13D9519-10D2-4AD8-BBE0-BB5591E81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163" y="3996220"/>
            <a:ext cx="3693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4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x = 20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w*x= 80 ≥ 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means the classification is correct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336800" y="3381683"/>
            <a:ext cx="3202397" cy="3943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1" name="Oval 10"/>
          <p:cNvSpPr/>
          <p:nvPr/>
        </p:nvSpPr>
        <p:spPr bwMode="auto">
          <a:xfrm>
            <a:off x="5738404" y="3229389"/>
            <a:ext cx="4038600" cy="69896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220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CAEC-F04B-455B-B549-0586CCF4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75" y="467043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 network of neurons processes stimulus and calculates a response…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65E7F-651F-45DD-A987-E1B05E21C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138B3-1083-4567-B7A3-44E999B34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825FE-E949-4C63-A1B6-7CB7040F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3331035" y="3075080"/>
            <a:ext cx="1911044" cy="81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0970B4-3B91-412F-B5AA-09E09F845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242079" y="2921000"/>
            <a:ext cx="1911044" cy="81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F4FDAC-E6FD-45EB-9A3F-037AA2D68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550235" y="3708400"/>
            <a:ext cx="1911044" cy="812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61F55A-8D25-4A13-B31C-81E5A1D4A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400801" y="3429000"/>
            <a:ext cx="1911044" cy="812800"/>
          </a:xfrm>
          <a:prstGeom prst="rect">
            <a:avLst/>
          </a:prstGeom>
        </p:spPr>
      </p:pic>
      <p:pic>
        <p:nvPicPr>
          <p:cNvPr id="3074" name="Picture 2" descr="Ep 114 Sound Waves - Know You Are Earth">
            <a:extLst>
              <a:ext uri="{FF2B5EF4-FFF2-40B4-BE49-F238E27FC236}">
                <a16:creationId xmlns:a16="http://schemas.microsoft.com/office/drawing/2014/main" id="{EBE61BA2-A301-4148-A21A-EA140F3EF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5743" y="2235200"/>
            <a:ext cx="2508251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2FDB8-DCEC-4C25-9497-57097F30A2EF}"/>
              </a:ext>
            </a:extLst>
          </p:cNvPr>
          <p:cNvSpPr txBox="1"/>
          <p:nvPr/>
        </p:nvSpPr>
        <p:spPr>
          <a:xfrm>
            <a:off x="8311845" y="3905647"/>
            <a:ext cx="225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Likes this song</a:t>
            </a:r>
          </a:p>
        </p:txBody>
      </p:sp>
      <p:pic>
        <p:nvPicPr>
          <p:cNvPr id="6146" name="Picture 2" descr="This Song Was Created to Make Your Baby Happy - Mothering">
            <a:extLst>
              <a:ext uri="{FF2B5EF4-FFF2-40B4-BE49-F238E27FC236}">
                <a16:creationId xmlns:a16="http://schemas.microsoft.com/office/drawing/2014/main" id="{97E98E32-94CF-4F19-897B-6D2FC0598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6"/>
          <a:stretch/>
        </p:blipFill>
        <p:spPr bwMode="auto">
          <a:xfrm>
            <a:off x="8554096" y="2247007"/>
            <a:ext cx="1694341" cy="174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8681F4-231E-4760-B95D-048DAABE034D}"/>
              </a:ext>
            </a:extLst>
          </p:cNvPr>
          <p:cNvSpPr/>
          <p:nvPr/>
        </p:nvSpPr>
        <p:spPr bwMode="auto">
          <a:xfrm>
            <a:off x="3435927" y="3254559"/>
            <a:ext cx="4836496" cy="846387"/>
          </a:xfrm>
          <a:custGeom>
            <a:avLst/>
            <a:gdLst>
              <a:gd name="connsiteX0" fmla="*/ 0 w 3627372"/>
              <a:gd name="connsiteY0" fmla="*/ 188926 h 634790"/>
              <a:gd name="connsiteX1" fmla="*/ 90685 w 3627372"/>
              <a:gd name="connsiteY1" fmla="*/ 181369 h 634790"/>
              <a:gd name="connsiteX2" fmla="*/ 113356 w 3627372"/>
              <a:gd name="connsiteY2" fmla="*/ 166255 h 634790"/>
              <a:gd name="connsiteX3" fmla="*/ 136027 w 3627372"/>
              <a:gd name="connsiteY3" fmla="*/ 158698 h 634790"/>
              <a:gd name="connsiteX4" fmla="*/ 234268 w 3627372"/>
              <a:gd name="connsiteY4" fmla="*/ 143583 h 634790"/>
              <a:gd name="connsiteX5" fmla="*/ 256939 w 3627372"/>
              <a:gd name="connsiteY5" fmla="*/ 136026 h 634790"/>
              <a:gd name="connsiteX6" fmla="*/ 317395 w 3627372"/>
              <a:gd name="connsiteY6" fmla="*/ 151141 h 634790"/>
              <a:gd name="connsiteX7" fmla="*/ 347624 w 3627372"/>
              <a:gd name="connsiteY7" fmla="*/ 188926 h 634790"/>
              <a:gd name="connsiteX8" fmla="*/ 377852 w 3627372"/>
              <a:gd name="connsiteY8" fmla="*/ 256939 h 634790"/>
              <a:gd name="connsiteX9" fmla="*/ 400523 w 3627372"/>
              <a:gd name="connsiteY9" fmla="*/ 272053 h 634790"/>
              <a:gd name="connsiteX10" fmla="*/ 438308 w 3627372"/>
              <a:gd name="connsiteY10" fmla="*/ 309838 h 634790"/>
              <a:gd name="connsiteX11" fmla="*/ 460979 w 3627372"/>
              <a:gd name="connsiteY11" fmla="*/ 332509 h 634790"/>
              <a:gd name="connsiteX12" fmla="*/ 506321 w 3627372"/>
              <a:gd name="connsiteY12" fmla="*/ 362737 h 634790"/>
              <a:gd name="connsiteX13" fmla="*/ 612119 w 3627372"/>
              <a:gd name="connsiteY13" fmla="*/ 355180 h 634790"/>
              <a:gd name="connsiteX14" fmla="*/ 657462 w 3627372"/>
              <a:gd name="connsiteY14" fmla="*/ 340066 h 634790"/>
              <a:gd name="connsiteX15" fmla="*/ 680133 w 3627372"/>
              <a:gd name="connsiteY15" fmla="*/ 317395 h 634790"/>
              <a:gd name="connsiteX16" fmla="*/ 725475 w 3627372"/>
              <a:gd name="connsiteY16" fmla="*/ 302281 h 634790"/>
              <a:gd name="connsiteX17" fmla="*/ 748146 w 3627372"/>
              <a:gd name="connsiteY17" fmla="*/ 294724 h 634790"/>
              <a:gd name="connsiteX18" fmla="*/ 770817 w 3627372"/>
              <a:gd name="connsiteY18" fmla="*/ 279610 h 634790"/>
              <a:gd name="connsiteX19" fmla="*/ 831273 w 3627372"/>
              <a:gd name="connsiteY19" fmla="*/ 264496 h 634790"/>
              <a:gd name="connsiteX20" fmla="*/ 914400 w 3627372"/>
              <a:gd name="connsiteY20" fmla="*/ 234268 h 634790"/>
              <a:gd name="connsiteX21" fmla="*/ 937072 w 3627372"/>
              <a:gd name="connsiteY21" fmla="*/ 219154 h 634790"/>
              <a:gd name="connsiteX22" fmla="*/ 959743 w 3627372"/>
              <a:gd name="connsiteY22" fmla="*/ 211597 h 634790"/>
              <a:gd name="connsiteX23" fmla="*/ 982414 w 3627372"/>
              <a:gd name="connsiteY23" fmla="*/ 188926 h 634790"/>
              <a:gd name="connsiteX24" fmla="*/ 1005085 w 3627372"/>
              <a:gd name="connsiteY24" fmla="*/ 181369 h 634790"/>
              <a:gd name="connsiteX25" fmla="*/ 1027756 w 3627372"/>
              <a:gd name="connsiteY25" fmla="*/ 166255 h 634790"/>
              <a:gd name="connsiteX26" fmla="*/ 1057984 w 3627372"/>
              <a:gd name="connsiteY26" fmla="*/ 151141 h 634790"/>
              <a:gd name="connsiteX27" fmla="*/ 1125997 w 3627372"/>
              <a:gd name="connsiteY27" fmla="*/ 120912 h 634790"/>
              <a:gd name="connsiteX28" fmla="*/ 1148668 w 3627372"/>
              <a:gd name="connsiteY28" fmla="*/ 113355 h 634790"/>
              <a:gd name="connsiteX29" fmla="*/ 1518962 w 3627372"/>
              <a:gd name="connsiteY29" fmla="*/ 105798 h 634790"/>
              <a:gd name="connsiteX30" fmla="*/ 1571862 w 3627372"/>
              <a:gd name="connsiteY30" fmla="*/ 75570 h 634790"/>
              <a:gd name="connsiteX31" fmla="*/ 1594533 w 3627372"/>
              <a:gd name="connsiteY31" fmla="*/ 52899 h 634790"/>
              <a:gd name="connsiteX32" fmla="*/ 1617204 w 3627372"/>
              <a:gd name="connsiteY32" fmla="*/ 45342 h 634790"/>
              <a:gd name="connsiteX33" fmla="*/ 1662546 w 3627372"/>
              <a:gd name="connsiteY33" fmla="*/ 22671 h 634790"/>
              <a:gd name="connsiteX34" fmla="*/ 1768344 w 3627372"/>
              <a:gd name="connsiteY34" fmla="*/ 30228 h 634790"/>
              <a:gd name="connsiteX35" fmla="*/ 1775901 w 3627372"/>
              <a:gd name="connsiteY35" fmla="*/ 52899 h 634790"/>
              <a:gd name="connsiteX36" fmla="*/ 1791015 w 3627372"/>
              <a:gd name="connsiteY36" fmla="*/ 75570 h 634790"/>
              <a:gd name="connsiteX37" fmla="*/ 1798572 w 3627372"/>
              <a:gd name="connsiteY37" fmla="*/ 98241 h 634790"/>
              <a:gd name="connsiteX38" fmla="*/ 1813686 w 3627372"/>
              <a:gd name="connsiteY38" fmla="*/ 120912 h 634790"/>
              <a:gd name="connsiteX39" fmla="*/ 1843915 w 3627372"/>
              <a:gd name="connsiteY39" fmla="*/ 181369 h 634790"/>
              <a:gd name="connsiteX40" fmla="*/ 1889257 w 3627372"/>
              <a:gd name="connsiteY40" fmla="*/ 196483 h 634790"/>
              <a:gd name="connsiteX41" fmla="*/ 1911928 w 3627372"/>
              <a:gd name="connsiteY41" fmla="*/ 204040 h 634790"/>
              <a:gd name="connsiteX42" fmla="*/ 1957270 w 3627372"/>
              <a:gd name="connsiteY42" fmla="*/ 234268 h 634790"/>
              <a:gd name="connsiteX43" fmla="*/ 1979941 w 3627372"/>
              <a:gd name="connsiteY43" fmla="*/ 249382 h 634790"/>
              <a:gd name="connsiteX44" fmla="*/ 2108410 w 3627372"/>
              <a:gd name="connsiteY44" fmla="*/ 241825 h 634790"/>
              <a:gd name="connsiteX45" fmla="*/ 2161310 w 3627372"/>
              <a:gd name="connsiteY45" fmla="*/ 234268 h 634790"/>
              <a:gd name="connsiteX46" fmla="*/ 2206652 w 3627372"/>
              <a:gd name="connsiteY46" fmla="*/ 219154 h 634790"/>
              <a:gd name="connsiteX47" fmla="*/ 2229323 w 3627372"/>
              <a:gd name="connsiteY47" fmla="*/ 196483 h 634790"/>
              <a:gd name="connsiteX48" fmla="*/ 2274665 w 3627372"/>
              <a:gd name="connsiteY48" fmla="*/ 166255 h 634790"/>
              <a:gd name="connsiteX49" fmla="*/ 2297336 w 3627372"/>
              <a:gd name="connsiteY49" fmla="*/ 151141 h 634790"/>
              <a:gd name="connsiteX50" fmla="*/ 2312450 w 3627372"/>
              <a:gd name="connsiteY50" fmla="*/ 136026 h 634790"/>
              <a:gd name="connsiteX51" fmla="*/ 2335121 w 3627372"/>
              <a:gd name="connsiteY51" fmla="*/ 105798 h 634790"/>
              <a:gd name="connsiteX52" fmla="*/ 2357792 w 3627372"/>
              <a:gd name="connsiteY52" fmla="*/ 98241 h 634790"/>
              <a:gd name="connsiteX53" fmla="*/ 2410691 w 3627372"/>
              <a:gd name="connsiteY53" fmla="*/ 52899 h 634790"/>
              <a:gd name="connsiteX54" fmla="*/ 2463591 w 3627372"/>
              <a:gd name="connsiteY54" fmla="*/ 30228 h 634790"/>
              <a:gd name="connsiteX55" fmla="*/ 2486262 w 3627372"/>
              <a:gd name="connsiteY55" fmla="*/ 15114 h 634790"/>
              <a:gd name="connsiteX56" fmla="*/ 2531604 w 3627372"/>
              <a:gd name="connsiteY56" fmla="*/ 0 h 634790"/>
              <a:gd name="connsiteX57" fmla="*/ 2592060 w 3627372"/>
              <a:gd name="connsiteY57" fmla="*/ 7557 h 634790"/>
              <a:gd name="connsiteX58" fmla="*/ 2614731 w 3627372"/>
              <a:gd name="connsiteY58" fmla="*/ 60456 h 634790"/>
              <a:gd name="connsiteX59" fmla="*/ 2607174 w 3627372"/>
              <a:gd name="connsiteY59" fmla="*/ 279610 h 634790"/>
              <a:gd name="connsiteX60" fmla="*/ 2592060 w 3627372"/>
              <a:gd name="connsiteY60" fmla="*/ 324952 h 634790"/>
              <a:gd name="connsiteX61" fmla="*/ 2584503 w 3627372"/>
              <a:gd name="connsiteY61" fmla="*/ 347623 h 634790"/>
              <a:gd name="connsiteX62" fmla="*/ 2576946 w 3627372"/>
              <a:gd name="connsiteY62" fmla="*/ 370294 h 634790"/>
              <a:gd name="connsiteX63" fmla="*/ 2569389 w 3627372"/>
              <a:gd name="connsiteY63" fmla="*/ 408079 h 634790"/>
              <a:gd name="connsiteX64" fmla="*/ 2576946 w 3627372"/>
              <a:gd name="connsiteY64" fmla="*/ 513878 h 634790"/>
              <a:gd name="connsiteX65" fmla="*/ 2622288 w 3627372"/>
              <a:gd name="connsiteY65" fmla="*/ 544106 h 634790"/>
              <a:gd name="connsiteX66" fmla="*/ 2675187 w 3627372"/>
              <a:gd name="connsiteY66" fmla="*/ 566777 h 634790"/>
              <a:gd name="connsiteX67" fmla="*/ 2720529 w 3627372"/>
              <a:gd name="connsiteY67" fmla="*/ 589448 h 634790"/>
              <a:gd name="connsiteX68" fmla="*/ 2765872 w 3627372"/>
              <a:gd name="connsiteY68" fmla="*/ 604562 h 634790"/>
              <a:gd name="connsiteX69" fmla="*/ 2788543 w 3627372"/>
              <a:gd name="connsiteY69" fmla="*/ 612119 h 634790"/>
              <a:gd name="connsiteX70" fmla="*/ 2856556 w 3627372"/>
              <a:gd name="connsiteY70" fmla="*/ 634790 h 634790"/>
              <a:gd name="connsiteX71" fmla="*/ 2939683 w 3627372"/>
              <a:gd name="connsiteY71" fmla="*/ 627233 h 634790"/>
              <a:gd name="connsiteX72" fmla="*/ 2954797 w 3627372"/>
              <a:gd name="connsiteY72" fmla="*/ 604562 h 634790"/>
              <a:gd name="connsiteX73" fmla="*/ 2977468 w 3627372"/>
              <a:gd name="connsiteY73" fmla="*/ 589448 h 634790"/>
              <a:gd name="connsiteX74" fmla="*/ 3022810 w 3627372"/>
              <a:gd name="connsiteY74" fmla="*/ 559220 h 634790"/>
              <a:gd name="connsiteX75" fmla="*/ 3045481 w 3627372"/>
              <a:gd name="connsiteY75" fmla="*/ 536549 h 634790"/>
              <a:gd name="connsiteX76" fmla="*/ 3068153 w 3627372"/>
              <a:gd name="connsiteY76" fmla="*/ 528992 h 634790"/>
              <a:gd name="connsiteX77" fmla="*/ 3090824 w 3627372"/>
              <a:gd name="connsiteY77" fmla="*/ 513878 h 634790"/>
              <a:gd name="connsiteX78" fmla="*/ 3113495 w 3627372"/>
              <a:gd name="connsiteY78" fmla="*/ 506321 h 634790"/>
              <a:gd name="connsiteX79" fmla="*/ 3158837 w 3627372"/>
              <a:gd name="connsiteY79" fmla="*/ 476093 h 634790"/>
              <a:gd name="connsiteX80" fmla="*/ 3226850 w 3627372"/>
              <a:gd name="connsiteY80" fmla="*/ 453421 h 634790"/>
              <a:gd name="connsiteX81" fmla="*/ 3249521 w 3627372"/>
              <a:gd name="connsiteY81" fmla="*/ 445864 h 634790"/>
              <a:gd name="connsiteX82" fmla="*/ 3272192 w 3627372"/>
              <a:gd name="connsiteY82" fmla="*/ 430750 h 634790"/>
              <a:gd name="connsiteX83" fmla="*/ 3317534 w 3627372"/>
              <a:gd name="connsiteY83" fmla="*/ 415636 h 634790"/>
              <a:gd name="connsiteX84" fmla="*/ 3370434 w 3627372"/>
              <a:gd name="connsiteY84" fmla="*/ 400522 h 634790"/>
              <a:gd name="connsiteX85" fmla="*/ 3408219 w 3627372"/>
              <a:gd name="connsiteY85" fmla="*/ 392965 h 634790"/>
              <a:gd name="connsiteX86" fmla="*/ 3491346 w 3627372"/>
              <a:gd name="connsiteY86" fmla="*/ 377851 h 634790"/>
              <a:gd name="connsiteX87" fmla="*/ 3627372 w 3627372"/>
              <a:gd name="connsiteY87" fmla="*/ 377851 h 634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627372" h="634790">
                <a:moveTo>
                  <a:pt x="0" y="188926"/>
                </a:moveTo>
                <a:cubicBezTo>
                  <a:pt x="30228" y="186407"/>
                  <a:pt x="60941" y="187318"/>
                  <a:pt x="90685" y="181369"/>
                </a:cubicBezTo>
                <a:cubicBezTo>
                  <a:pt x="99591" y="179588"/>
                  <a:pt x="105232" y="170317"/>
                  <a:pt x="113356" y="166255"/>
                </a:cubicBezTo>
                <a:cubicBezTo>
                  <a:pt x="120481" y="162693"/>
                  <a:pt x="128368" y="160886"/>
                  <a:pt x="136027" y="158698"/>
                </a:cubicBezTo>
                <a:cubicBezTo>
                  <a:pt x="177674" y="146799"/>
                  <a:pt x="179455" y="149674"/>
                  <a:pt x="234268" y="143583"/>
                </a:cubicBezTo>
                <a:cubicBezTo>
                  <a:pt x="241825" y="141064"/>
                  <a:pt x="248973" y="136026"/>
                  <a:pt x="256939" y="136026"/>
                </a:cubicBezTo>
                <a:cubicBezTo>
                  <a:pt x="275181" y="136026"/>
                  <a:pt x="299503" y="145176"/>
                  <a:pt x="317395" y="151141"/>
                </a:cubicBezTo>
                <a:cubicBezTo>
                  <a:pt x="329959" y="163704"/>
                  <a:pt x="339997" y="171765"/>
                  <a:pt x="347624" y="188926"/>
                </a:cubicBezTo>
                <a:cubicBezTo>
                  <a:pt x="359596" y="215864"/>
                  <a:pt x="357329" y="236416"/>
                  <a:pt x="377852" y="256939"/>
                </a:cubicBezTo>
                <a:cubicBezTo>
                  <a:pt x="384274" y="263361"/>
                  <a:pt x="392966" y="267015"/>
                  <a:pt x="400523" y="272053"/>
                </a:cubicBezTo>
                <a:cubicBezTo>
                  <a:pt x="428232" y="313617"/>
                  <a:pt x="400523" y="278350"/>
                  <a:pt x="438308" y="309838"/>
                </a:cubicBezTo>
                <a:cubicBezTo>
                  <a:pt x="446518" y="316680"/>
                  <a:pt x="452543" y="325948"/>
                  <a:pt x="460979" y="332509"/>
                </a:cubicBezTo>
                <a:cubicBezTo>
                  <a:pt x="475317" y="343661"/>
                  <a:pt x="506321" y="362737"/>
                  <a:pt x="506321" y="362737"/>
                </a:cubicBezTo>
                <a:cubicBezTo>
                  <a:pt x="541587" y="360218"/>
                  <a:pt x="577154" y="360425"/>
                  <a:pt x="612119" y="355180"/>
                </a:cubicBezTo>
                <a:cubicBezTo>
                  <a:pt x="627875" y="352817"/>
                  <a:pt x="657462" y="340066"/>
                  <a:pt x="657462" y="340066"/>
                </a:cubicBezTo>
                <a:cubicBezTo>
                  <a:pt x="665019" y="332509"/>
                  <a:pt x="670791" y="322585"/>
                  <a:pt x="680133" y="317395"/>
                </a:cubicBezTo>
                <a:cubicBezTo>
                  <a:pt x="694060" y="309658"/>
                  <a:pt x="710361" y="307319"/>
                  <a:pt x="725475" y="302281"/>
                </a:cubicBezTo>
                <a:cubicBezTo>
                  <a:pt x="733032" y="299762"/>
                  <a:pt x="741518" y="299143"/>
                  <a:pt x="748146" y="294724"/>
                </a:cubicBezTo>
                <a:cubicBezTo>
                  <a:pt x="755703" y="289686"/>
                  <a:pt x="762313" y="282799"/>
                  <a:pt x="770817" y="279610"/>
                </a:cubicBezTo>
                <a:cubicBezTo>
                  <a:pt x="841389" y="253146"/>
                  <a:pt x="780927" y="286872"/>
                  <a:pt x="831273" y="264496"/>
                </a:cubicBezTo>
                <a:cubicBezTo>
                  <a:pt x="901019" y="233498"/>
                  <a:pt x="850228" y="247102"/>
                  <a:pt x="914400" y="234268"/>
                </a:cubicBezTo>
                <a:cubicBezTo>
                  <a:pt x="921957" y="229230"/>
                  <a:pt x="928948" y="223216"/>
                  <a:pt x="937072" y="219154"/>
                </a:cubicBezTo>
                <a:cubicBezTo>
                  <a:pt x="944197" y="215592"/>
                  <a:pt x="953115" y="216016"/>
                  <a:pt x="959743" y="211597"/>
                </a:cubicBezTo>
                <a:cubicBezTo>
                  <a:pt x="968635" y="205669"/>
                  <a:pt x="973522" y="194854"/>
                  <a:pt x="982414" y="188926"/>
                </a:cubicBezTo>
                <a:cubicBezTo>
                  <a:pt x="989042" y="184507"/>
                  <a:pt x="997960" y="184931"/>
                  <a:pt x="1005085" y="181369"/>
                </a:cubicBezTo>
                <a:cubicBezTo>
                  <a:pt x="1013209" y="177307"/>
                  <a:pt x="1019870" y="170761"/>
                  <a:pt x="1027756" y="166255"/>
                </a:cubicBezTo>
                <a:cubicBezTo>
                  <a:pt x="1037537" y="160666"/>
                  <a:pt x="1048203" y="156730"/>
                  <a:pt x="1057984" y="151141"/>
                </a:cubicBezTo>
                <a:cubicBezTo>
                  <a:pt x="1108284" y="122397"/>
                  <a:pt x="1046827" y="147302"/>
                  <a:pt x="1125997" y="120912"/>
                </a:cubicBezTo>
                <a:cubicBezTo>
                  <a:pt x="1133554" y="118393"/>
                  <a:pt x="1140704" y="113518"/>
                  <a:pt x="1148668" y="113355"/>
                </a:cubicBezTo>
                <a:lnTo>
                  <a:pt x="1518962" y="105798"/>
                </a:lnTo>
                <a:cubicBezTo>
                  <a:pt x="1548848" y="95837"/>
                  <a:pt x="1542747" y="100525"/>
                  <a:pt x="1571862" y="75570"/>
                </a:cubicBezTo>
                <a:cubicBezTo>
                  <a:pt x="1579976" y="68615"/>
                  <a:pt x="1585641" y="58827"/>
                  <a:pt x="1594533" y="52899"/>
                </a:cubicBezTo>
                <a:cubicBezTo>
                  <a:pt x="1601161" y="48480"/>
                  <a:pt x="1610079" y="48904"/>
                  <a:pt x="1617204" y="45342"/>
                </a:cubicBezTo>
                <a:cubicBezTo>
                  <a:pt x="1675802" y="16043"/>
                  <a:pt x="1605562" y="41666"/>
                  <a:pt x="1662546" y="22671"/>
                </a:cubicBezTo>
                <a:cubicBezTo>
                  <a:pt x="1697812" y="25190"/>
                  <a:pt x="1734182" y="21118"/>
                  <a:pt x="1768344" y="30228"/>
                </a:cubicBezTo>
                <a:cubicBezTo>
                  <a:pt x="1776041" y="32280"/>
                  <a:pt x="1772339" y="45774"/>
                  <a:pt x="1775901" y="52899"/>
                </a:cubicBezTo>
                <a:cubicBezTo>
                  <a:pt x="1779963" y="61023"/>
                  <a:pt x="1786953" y="67446"/>
                  <a:pt x="1791015" y="75570"/>
                </a:cubicBezTo>
                <a:cubicBezTo>
                  <a:pt x="1794577" y="82695"/>
                  <a:pt x="1795010" y="91116"/>
                  <a:pt x="1798572" y="98241"/>
                </a:cubicBezTo>
                <a:cubicBezTo>
                  <a:pt x="1802634" y="106365"/>
                  <a:pt x="1809997" y="112612"/>
                  <a:pt x="1813686" y="120912"/>
                </a:cubicBezTo>
                <a:cubicBezTo>
                  <a:pt x="1821645" y="138819"/>
                  <a:pt x="1821742" y="170283"/>
                  <a:pt x="1843915" y="181369"/>
                </a:cubicBezTo>
                <a:cubicBezTo>
                  <a:pt x="1858165" y="188494"/>
                  <a:pt x="1874143" y="191445"/>
                  <a:pt x="1889257" y="196483"/>
                </a:cubicBezTo>
                <a:cubicBezTo>
                  <a:pt x="1896814" y="199002"/>
                  <a:pt x="1905300" y="199621"/>
                  <a:pt x="1911928" y="204040"/>
                </a:cubicBezTo>
                <a:lnTo>
                  <a:pt x="1957270" y="234268"/>
                </a:lnTo>
                <a:lnTo>
                  <a:pt x="1979941" y="249382"/>
                </a:lnTo>
                <a:cubicBezTo>
                  <a:pt x="2022764" y="246863"/>
                  <a:pt x="2065661" y="245387"/>
                  <a:pt x="2108410" y="241825"/>
                </a:cubicBezTo>
                <a:cubicBezTo>
                  <a:pt x="2126161" y="240346"/>
                  <a:pt x="2143954" y="238273"/>
                  <a:pt x="2161310" y="234268"/>
                </a:cubicBezTo>
                <a:cubicBezTo>
                  <a:pt x="2176834" y="230686"/>
                  <a:pt x="2206652" y="219154"/>
                  <a:pt x="2206652" y="219154"/>
                </a:cubicBezTo>
                <a:cubicBezTo>
                  <a:pt x="2214209" y="211597"/>
                  <a:pt x="2220887" y="203044"/>
                  <a:pt x="2229323" y="196483"/>
                </a:cubicBezTo>
                <a:cubicBezTo>
                  <a:pt x="2243661" y="185331"/>
                  <a:pt x="2259551" y="176331"/>
                  <a:pt x="2274665" y="166255"/>
                </a:cubicBezTo>
                <a:cubicBezTo>
                  <a:pt x="2282222" y="161217"/>
                  <a:pt x="2290914" y="157563"/>
                  <a:pt x="2297336" y="151141"/>
                </a:cubicBezTo>
                <a:cubicBezTo>
                  <a:pt x="2302374" y="146103"/>
                  <a:pt x="2307889" y="141500"/>
                  <a:pt x="2312450" y="136026"/>
                </a:cubicBezTo>
                <a:cubicBezTo>
                  <a:pt x="2320513" y="126350"/>
                  <a:pt x="2325445" y="113861"/>
                  <a:pt x="2335121" y="105798"/>
                </a:cubicBezTo>
                <a:cubicBezTo>
                  <a:pt x="2341240" y="100698"/>
                  <a:pt x="2350235" y="100760"/>
                  <a:pt x="2357792" y="98241"/>
                </a:cubicBezTo>
                <a:cubicBezTo>
                  <a:pt x="2378401" y="77632"/>
                  <a:pt x="2384839" y="69056"/>
                  <a:pt x="2410691" y="52899"/>
                </a:cubicBezTo>
                <a:cubicBezTo>
                  <a:pt x="2432036" y="39558"/>
                  <a:pt x="2441551" y="37574"/>
                  <a:pt x="2463591" y="30228"/>
                </a:cubicBezTo>
                <a:cubicBezTo>
                  <a:pt x="2471148" y="25190"/>
                  <a:pt x="2477962" y="18803"/>
                  <a:pt x="2486262" y="15114"/>
                </a:cubicBezTo>
                <a:cubicBezTo>
                  <a:pt x="2500820" y="8644"/>
                  <a:pt x="2531604" y="0"/>
                  <a:pt x="2531604" y="0"/>
                </a:cubicBezTo>
                <a:cubicBezTo>
                  <a:pt x="2551756" y="2519"/>
                  <a:pt x="2573204" y="14"/>
                  <a:pt x="2592060" y="7557"/>
                </a:cubicBezTo>
                <a:cubicBezTo>
                  <a:pt x="2606557" y="13356"/>
                  <a:pt x="2612265" y="50593"/>
                  <a:pt x="2614731" y="60456"/>
                </a:cubicBezTo>
                <a:cubicBezTo>
                  <a:pt x="2612212" y="133507"/>
                  <a:pt x="2613416" y="206782"/>
                  <a:pt x="2607174" y="279610"/>
                </a:cubicBezTo>
                <a:cubicBezTo>
                  <a:pt x="2605813" y="295483"/>
                  <a:pt x="2597098" y="309838"/>
                  <a:pt x="2592060" y="324952"/>
                </a:cubicBezTo>
                <a:lnTo>
                  <a:pt x="2584503" y="347623"/>
                </a:lnTo>
                <a:cubicBezTo>
                  <a:pt x="2581984" y="355180"/>
                  <a:pt x="2578508" y="362483"/>
                  <a:pt x="2576946" y="370294"/>
                </a:cubicBezTo>
                <a:lnTo>
                  <a:pt x="2569389" y="408079"/>
                </a:lnTo>
                <a:cubicBezTo>
                  <a:pt x="2571908" y="443345"/>
                  <a:pt x="2564131" y="480926"/>
                  <a:pt x="2576946" y="513878"/>
                </a:cubicBezTo>
                <a:cubicBezTo>
                  <a:pt x="2583530" y="530808"/>
                  <a:pt x="2607174" y="534030"/>
                  <a:pt x="2622288" y="544106"/>
                </a:cubicBezTo>
                <a:cubicBezTo>
                  <a:pt x="2656801" y="567115"/>
                  <a:pt x="2632488" y="554577"/>
                  <a:pt x="2675187" y="566777"/>
                </a:cubicBezTo>
                <a:cubicBezTo>
                  <a:pt x="2733066" y="583314"/>
                  <a:pt x="2660911" y="562952"/>
                  <a:pt x="2720529" y="589448"/>
                </a:cubicBezTo>
                <a:cubicBezTo>
                  <a:pt x="2735088" y="595918"/>
                  <a:pt x="2750758" y="599524"/>
                  <a:pt x="2765872" y="604562"/>
                </a:cubicBezTo>
                <a:cubicBezTo>
                  <a:pt x="2773429" y="607081"/>
                  <a:pt x="2781915" y="607700"/>
                  <a:pt x="2788543" y="612119"/>
                </a:cubicBezTo>
                <a:cubicBezTo>
                  <a:pt x="2823963" y="635732"/>
                  <a:pt x="2802255" y="625740"/>
                  <a:pt x="2856556" y="634790"/>
                </a:cubicBezTo>
                <a:cubicBezTo>
                  <a:pt x="2884265" y="632271"/>
                  <a:pt x="2913090" y="635415"/>
                  <a:pt x="2939683" y="627233"/>
                </a:cubicBezTo>
                <a:cubicBezTo>
                  <a:pt x="2948364" y="624562"/>
                  <a:pt x="2948375" y="610984"/>
                  <a:pt x="2954797" y="604562"/>
                </a:cubicBezTo>
                <a:cubicBezTo>
                  <a:pt x="2961219" y="598140"/>
                  <a:pt x="2970491" y="595262"/>
                  <a:pt x="2977468" y="589448"/>
                </a:cubicBezTo>
                <a:cubicBezTo>
                  <a:pt x="3015206" y="557999"/>
                  <a:pt x="2982968" y="572501"/>
                  <a:pt x="3022810" y="559220"/>
                </a:cubicBezTo>
                <a:cubicBezTo>
                  <a:pt x="3030367" y="551663"/>
                  <a:pt x="3036589" y="542477"/>
                  <a:pt x="3045481" y="536549"/>
                </a:cubicBezTo>
                <a:cubicBezTo>
                  <a:pt x="3052109" y="532130"/>
                  <a:pt x="3061028" y="532554"/>
                  <a:pt x="3068153" y="528992"/>
                </a:cubicBezTo>
                <a:cubicBezTo>
                  <a:pt x="3076277" y="524930"/>
                  <a:pt x="3082700" y="517940"/>
                  <a:pt x="3090824" y="513878"/>
                </a:cubicBezTo>
                <a:cubicBezTo>
                  <a:pt x="3097949" y="510316"/>
                  <a:pt x="3106532" y="510190"/>
                  <a:pt x="3113495" y="506321"/>
                </a:cubicBezTo>
                <a:cubicBezTo>
                  <a:pt x="3129374" y="497499"/>
                  <a:pt x="3141604" y="481837"/>
                  <a:pt x="3158837" y="476093"/>
                </a:cubicBezTo>
                <a:lnTo>
                  <a:pt x="3226850" y="453421"/>
                </a:lnTo>
                <a:cubicBezTo>
                  <a:pt x="3234407" y="450902"/>
                  <a:pt x="3242893" y="450283"/>
                  <a:pt x="3249521" y="445864"/>
                </a:cubicBezTo>
                <a:cubicBezTo>
                  <a:pt x="3257078" y="440826"/>
                  <a:pt x="3263892" y="434439"/>
                  <a:pt x="3272192" y="430750"/>
                </a:cubicBezTo>
                <a:cubicBezTo>
                  <a:pt x="3286750" y="424280"/>
                  <a:pt x="3302420" y="420674"/>
                  <a:pt x="3317534" y="415636"/>
                </a:cubicBezTo>
                <a:cubicBezTo>
                  <a:pt x="3342782" y="407220"/>
                  <a:pt x="3341964" y="406849"/>
                  <a:pt x="3370434" y="400522"/>
                </a:cubicBezTo>
                <a:cubicBezTo>
                  <a:pt x="3382973" y="397736"/>
                  <a:pt x="3395680" y="395751"/>
                  <a:pt x="3408219" y="392965"/>
                </a:cubicBezTo>
                <a:cubicBezTo>
                  <a:pt x="3442174" y="385419"/>
                  <a:pt x="3451408" y="379449"/>
                  <a:pt x="3491346" y="377851"/>
                </a:cubicBezTo>
                <a:cubicBezTo>
                  <a:pt x="3536652" y="376039"/>
                  <a:pt x="3582030" y="377851"/>
                  <a:pt x="3627372" y="377851"/>
                </a:cubicBezTo>
              </a:path>
            </a:pathLst>
          </a:cu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52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A8A8370-2C73-47B3-AA8E-B35575378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164" y="3996219"/>
            <a:ext cx="36097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 = 4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x = 1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w*x= 4 ≥ 0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r>
              <a:rPr lang="en-US" sz="2000" dirty="0">
                <a:sym typeface="Wingdings" panose="05000000000000000000" pitchFamily="2" charset="2"/>
              </a:rPr>
              <a:t>means the classification is wrong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w=w-x=4-1=3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235200" y="2363051"/>
            <a:ext cx="3286969" cy="3943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1" name="Oval 10"/>
          <p:cNvSpPr/>
          <p:nvPr/>
        </p:nvSpPr>
        <p:spPr bwMode="auto">
          <a:xfrm>
            <a:off x="5735303" y="4191001"/>
            <a:ext cx="4038600" cy="69896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46360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2B60262-FB60-4B91-9DDB-836A0CC5B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82" t="44830" r="36869"/>
          <a:stretch/>
        </p:blipFill>
        <p:spPr bwMode="auto">
          <a:xfrm>
            <a:off x="2680225" y="1600200"/>
            <a:ext cx="18917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movie or bad movie?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2" y="1518633"/>
            <a:ext cx="4829175" cy="45148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34400" y="1905001"/>
            <a:ext cx="7620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2083" y="2287872"/>
            <a:ext cx="383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8164" y="3996217"/>
            <a:ext cx="1887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/>
              <a:t>Continue ……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Till 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334125" y="2678327"/>
            <a:ext cx="3200401" cy="394376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sp>
        <p:nvSpPr>
          <p:cNvPr id="11" name="Oval 10"/>
          <p:cNvSpPr/>
          <p:nvPr/>
        </p:nvSpPr>
        <p:spPr bwMode="auto">
          <a:xfrm>
            <a:off x="5638800" y="3269178"/>
            <a:ext cx="4038600" cy="698967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0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667000" y="4495800"/>
            <a:ext cx="32004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5702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1E56-C8FB-63E7-2110-E85F3B9D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2510-0C04-965E-AB59-61B8E840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notebook 07-nn-perceptron.ipynb for an illustrative example of this algorithm.</a:t>
            </a:r>
          </a:p>
        </p:txBody>
      </p:sp>
    </p:spTree>
    <p:extLst>
      <p:ext uri="{BB962C8B-B14F-4D97-AF65-F5344CB8AC3E}">
        <p14:creationId xmlns:p14="http://schemas.microsoft.com/office/powerpoint/2010/main" val="199670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65E7F-651F-45DD-A987-E1B05E21C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138B3-1083-4567-B7A3-44E999B34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825FE-E949-4C63-A1B6-7CB7040F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3331035" y="3022600"/>
            <a:ext cx="1911044" cy="81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0970B4-3B91-412F-B5AA-09E09F845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242079" y="2921000"/>
            <a:ext cx="1911044" cy="81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F4FDAC-E6FD-45EB-9A3F-037AA2D68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550235" y="3708400"/>
            <a:ext cx="1911044" cy="812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61F55A-8D25-4A13-B31C-81E5A1D4A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400801" y="3429000"/>
            <a:ext cx="1911044" cy="812800"/>
          </a:xfrm>
          <a:prstGeom prst="rect">
            <a:avLst/>
          </a:prstGeom>
        </p:spPr>
      </p:pic>
      <p:pic>
        <p:nvPicPr>
          <p:cNvPr id="3074" name="Picture 2" descr="Ep 114 Sound Waves - Know You Are Earth">
            <a:extLst>
              <a:ext uri="{FF2B5EF4-FFF2-40B4-BE49-F238E27FC236}">
                <a16:creationId xmlns:a16="http://schemas.microsoft.com/office/drawing/2014/main" id="{EBE61BA2-A301-4148-A21A-EA140F3EF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5743" y="2235200"/>
            <a:ext cx="2508251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2FDB8-DCEC-4C25-9497-57097F30A2EF}"/>
              </a:ext>
            </a:extLst>
          </p:cNvPr>
          <p:cNvSpPr txBox="1"/>
          <p:nvPr/>
        </p:nvSpPr>
        <p:spPr>
          <a:xfrm>
            <a:off x="8311845" y="3905647"/>
            <a:ext cx="2254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Doesn’t like this song</a:t>
            </a:r>
          </a:p>
        </p:txBody>
      </p:sp>
      <p:pic>
        <p:nvPicPr>
          <p:cNvPr id="5122" name="Picture 2" descr="sad face - ShareTraveler">
            <a:extLst>
              <a:ext uri="{FF2B5EF4-FFF2-40B4-BE49-F238E27FC236}">
                <a16:creationId xmlns:a16="http://schemas.microsoft.com/office/drawing/2014/main" id="{53FC7D59-B6B4-47A5-BA5B-B603EA9E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171" y="2127145"/>
            <a:ext cx="1423901" cy="177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7E3311-FFA0-4FB6-8CAD-87499E441A61}"/>
              </a:ext>
            </a:extLst>
          </p:cNvPr>
          <p:cNvSpPr/>
          <p:nvPr/>
        </p:nvSpPr>
        <p:spPr bwMode="auto">
          <a:xfrm>
            <a:off x="3768437" y="3375471"/>
            <a:ext cx="4554367" cy="1002528"/>
          </a:xfrm>
          <a:custGeom>
            <a:avLst/>
            <a:gdLst>
              <a:gd name="connsiteX0" fmla="*/ 0 w 3415775"/>
              <a:gd name="connsiteY0" fmla="*/ 30228 h 751896"/>
              <a:gd name="connsiteX1" fmla="*/ 22671 w 3415775"/>
              <a:gd name="connsiteY1" fmla="*/ 68014 h 751896"/>
              <a:gd name="connsiteX2" fmla="*/ 45342 w 3415775"/>
              <a:gd name="connsiteY2" fmla="*/ 113356 h 751896"/>
              <a:gd name="connsiteX3" fmla="*/ 90685 w 3415775"/>
              <a:gd name="connsiteY3" fmla="*/ 136027 h 751896"/>
              <a:gd name="connsiteX4" fmla="*/ 158698 w 3415775"/>
              <a:gd name="connsiteY4" fmla="*/ 181369 h 751896"/>
              <a:gd name="connsiteX5" fmla="*/ 181369 w 3415775"/>
              <a:gd name="connsiteY5" fmla="*/ 196483 h 751896"/>
              <a:gd name="connsiteX6" fmla="*/ 204040 w 3415775"/>
              <a:gd name="connsiteY6" fmla="*/ 204040 h 751896"/>
              <a:gd name="connsiteX7" fmla="*/ 249382 w 3415775"/>
              <a:gd name="connsiteY7" fmla="*/ 234268 h 751896"/>
              <a:gd name="connsiteX8" fmla="*/ 460979 w 3415775"/>
              <a:gd name="connsiteY8" fmla="*/ 226711 h 751896"/>
              <a:gd name="connsiteX9" fmla="*/ 498764 w 3415775"/>
              <a:gd name="connsiteY9" fmla="*/ 219154 h 751896"/>
              <a:gd name="connsiteX10" fmla="*/ 566777 w 3415775"/>
              <a:gd name="connsiteY10" fmla="*/ 181369 h 751896"/>
              <a:gd name="connsiteX11" fmla="*/ 589448 w 3415775"/>
              <a:gd name="connsiteY11" fmla="*/ 158698 h 751896"/>
              <a:gd name="connsiteX12" fmla="*/ 612119 w 3415775"/>
              <a:gd name="connsiteY12" fmla="*/ 151141 h 751896"/>
              <a:gd name="connsiteX13" fmla="*/ 634790 w 3415775"/>
              <a:gd name="connsiteY13" fmla="*/ 136027 h 751896"/>
              <a:gd name="connsiteX14" fmla="*/ 649904 w 3415775"/>
              <a:gd name="connsiteY14" fmla="*/ 113356 h 751896"/>
              <a:gd name="connsiteX15" fmla="*/ 687690 w 3415775"/>
              <a:gd name="connsiteY15" fmla="*/ 83128 h 751896"/>
              <a:gd name="connsiteX16" fmla="*/ 695247 w 3415775"/>
              <a:gd name="connsiteY16" fmla="*/ 45342 h 751896"/>
              <a:gd name="connsiteX17" fmla="*/ 702804 w 3415775"/>
              <a:gd name="connsiteY17" fmla="*/ 22671 h 751896"/>
              <a:gd name="connsiteX18" fmla="*/ 725475 w 3415775"/>
              <a:gd name="connsiteY18" fmla="*/ 15114 h 751896"/>
              <a:gd name="connsiteX19" fmla="*/ 748146 w 3415775"/>
              <a:gd name="connsiteY19" fmla="*/ 0 h 751896"/>
              <a:gd name="connsiteX20" fmla="*/ 846387 w 3415775"/>
              <a:gd name="connsiteY20" fmla="*/ 30228 h 751896"/>
              <a:gd name="connsiteX21" fmla="*/ 853944 w 3415775"/>
              <a:gd name="connsiteY21" fmla="*/ 52899 h 751896"/>
              <a:gd name="connsiteX22" fmla="*/ 861501 w 3415775"/>
              <a:gd name="connsiteY22" fmla="*/ 219154 h 751896"/>
              <a:gd name="connsiteX23" fmla="*/ 921957 w 3415775"/>
              <a:gd name="connsiteY23" fmla="*/ 226711 h 751896"/>
              <a:gd name="connsiteX24" fmla="*/ 967299 w 3415775"/>
              <a:gd name="connsiteY24" fmla="*/ 249382 h 751896"/>
              <a:gd name="connsiteX25" fmla="*/ 982413 w 3415775"/>
              <a:gd name="connsiteY25" fmla="*/ 272053 h 751896"/>
              <a:gd name="connsiteX26" fmla="*/ 997528 w 3415775"/>
              <a:gd name="connsiteY26" fmla="*/ 287167 h 751896"/>
              <a:gd name="connsiteX27" fmla="*/ 982413 w 3415775"/>
              <a:gd name="connsiteY27" fmla="*/ 347623 h 751896"/>
              <a:gd name="connsiteX28" fmla="*/ 952185 w 3415775"/>
              <a:gd name="connsiteY28" fmla="*/ 392966 h 751896"/>
              <a:gd name="connsiteX29" fmla="*/ 929514 w 3415775"/>
              <a:gd name="connsiteY29" fmla="*/ 438308 h 751896"/>
              <a:gd name="connsiteX30" fmla="*/ 921957 w 3415775"/>
              <a:gd name="connsiteY30" fmla="*/ 460979 h 751896"/>
              <a:gd name="connsiteX31" fmla="*/ 944628 w 3415775"/>
              <a:gd name="connsiteY31" fmla="*/ 657461 h 751896"/>
              <a:gd name="connsiteX32" fmla="*/ 959742 w 3415775"/>
              <a:gd name="connsiteY32" fmla="*/ 672576 h 751896"/>
              <a:gd name="connsiteX33" fmla="*/ 982413 w 3415775"/>
              <a:gd name="connsiteY33" fmla="*/ 680133 h 751896"/>
              <a:gd name="connsiteX34" fmla="*/ 1020199 w 3415775"/>
              <a:gd name="connsiteY34" fmla="*/ 702804 h 751896"/>
              <a:gd name="connsiteX35" fmla="*/ 1042870 w 3415775"/>
              <a:gd name="connsiteY35" fmla="*/ 717918 h 751896"/>
              <a:gd name="connsiteX36" fmla="*/ 1095769 w 3415775"/>
              <a:gd name="connsiteY36" fmla="*/ 725475 h 751896"/>
              <a:gd name="connsiteX37" fmla="*/ 1246909 w 3415775"/>
              <a:gd name="connsiteY37" fmla="*/ 740589 h 751896"/>
              <a:gd name="connsiteX38" fmla="*/ 1375379 w 3415775"/>
              <a:gd name="connsiteY38" fmla="*/ 740589 h 751896"/>
              <a:gd name="connsiteX39" fmla="*/ 1398050 w 3415775"/>
              <a:gd name="connsiteY39" fmla="*/ 733032 h 751896"/>
              <a:gd name="connsiteX40" fmla="*/ 1443392 w 3415775"/>
              <a:gd name="connsiteY40" fmla="*/ 702804 h 751896"/>
              <a:gd name="connsiteX41" fmla="*/ 1488734 w 3415775"/>
              <a:gd name="connsiteY41" fmla="*/ 642347 h 751896"/>
              <a:gd name="connsiteX42" fmla="*/ 1534076 w 3415775"/>
              <a:gd name="connsiteY42" fmla="*/ 612119 h 751896"/>
              <a:gd name="connsiteX43" fmla="*/ 1564304 w 3415775"/>
              <a:gd name="connsiteY43" fmla="*/ 566777 h 751896"/>
              <a:gd name="connsiteX44" fmla="*/ 1586975 w 3415775"/>
              <a:gd name="connsiteY44" fmla="*/ 551663 h 751896"/>
              <a:gd name="connsiteX45" fmla="*/ 1602090 w 3415775"/>
              <a:gd name="connsiteY45" fmla="*/ 536549 h 751896"/>
              <a:gd name="connsiteX46" fmla="*/ 1791015 w 3415775"/>
              <a:gd name="connsiteY46" fmla="*/ 513878 h 751896"/>
              <a:gd name="connsiteX47" fmla="*/ 1813686 w 3415775"/>
              <a:gd name="connsiteY47" fmla="*/ 506321 h 751896"/>
              <a:gd name="connsiteX48" fmla="*/ 1942156 w 3415775"/>
              <a:gd name="connsiteY48" fmla="*/ 491207 h 751896"/>
              <a:gd name="connsiteX49" fmla="*/ 1987498 w 3415775"/>
              <a:gd name="connsiteY49" fmla="*/ 476093 h 751896"/>
              <a:gd name="connsiteX50" fmla="*/ 2032840 w 3415775"/>
              <a:gd name="connsiteY50" fmla="*/ 453422 h 751896"/>
              <a:gd name="connsiteX51" fmla="*/ 2070625 w 3415775"/>
              <a:gd name="connsiteY51" fmla="*/ 423194 h 751896"/>
              <a:gd name="connsiteX52" fmla="*/ 2108410 w 3415775"/>
              <a:gd name="connsiteY52" fmla="*/ 377852 h 751896"/>
              <a:gd name="connsiteX53" fmla="*/ 2168866 w 3415775"/>
              <a:gd name="connsiteY53" fmla="*/ 355180 h 751896"/>
              <a:gd name="connsiteX54" fmla="*/ 2191537 w 3415775"/>
              <a:gd name="connsiteY54" fmla="*/ 340066 h 751896"/>
              <a:gd name="connsiteX55" fmla="*/ 2297336 w 3415775"/>
              <a:gd name="connsiteY55" fmla="*/ 340066 h 751896"/>
              <a:gd name="connsiteX56" fmla="*/ 2342678 w 3415775"/>
              <a:gd name="connsiteY56" fmla="*/ 362737 h 751896"/>
              <a:gd name="connsiteX57" fmla="*/ 2372906 w 3415775"/>
              <a:gd name="connsiteY57" fmla="*/ 400523 h 751896"/>
              <a:gd name="connsiteX58" fmla="*/ 2388020 w 3415775"/>
              <a:gd name="connsiteY58" fmla="*/ 445865 h 751896"/>
              <a:gd name="connsiteX59" fmla="*/ 2433362 w 3415775"/>
              <a:gd name="connsiteY59" fmla="*/ 491207 h 751896"/>
              <a:gd name="connsiteX60" fmla="*/ 2478704 w 3415775"/>
              <a:gd name="connsiteY60" fmla="*/ 513878 h 751896"/>
              <a:gd name="connsiteX61" fmla="*/ 2524047 w 3415775"/>
              <a:gd name="connsiteY61" fmla="*/ 536549 h 751896"/>
              <a:gd name="connsiteX62" fmla="*/ 2546718 w 3415775"/>
              <a:gd name="connsiteY62" fmla="*/ 551663 h 751896"/>
              <a:gd name="connsiteX63" fmla="*/ 2735643 w 3415775"/>
              <a:gd name="connsiteY63" fmla="*/ 544106 h 751896"/>
              <a:gd name="connsiteX64" fmla="*/ 2780985 w 3415775"/>
              <a:gd name="connsiteY64" fmla="*/ 528992 h 751896"/>
              <a:gd name="connsiteX65" fmla="*/ 2811213 w 3415775"/>
              <a:gd name="connsiteY65" fmla="*/ 521435 h 751896"/>
              <a:gd name="connsiteX66" fmla="*/ 2848999 w 3415775"/>
              <a:gd name="connsiteY66" fmla="*/ 483650 h 751896"/>
              <a:gd name="connsiteX67" fmla="*/ 2894341 w 3415775"/>
              <a:gd name="connsiteY67" fmla="*/ 453422 h 751896"/>
              <a:gd name="connsiteX68" fmla="*/ 2917012 w 3415775"/>
              <a:gd name="connsiteY68" fmla="*/ 430751 h 751896"/>
              <a:gd name="connsiteX69" fmla="*/ 2932126 w 3415775"/>
              <a:gd name="connsiteY69" fmla="*/ 408080 h 751896"/>
              <a:gd name="connsiteX70" fmla="*/ 2954797 w 3415775"/>
              <a:gd name="connsiteY70" fmla="*/ 400523 h 751896"/>
              <a:gd name="connsiteX71" fmla="*/ 2985025 w 3415775"/>
              <a:gd name="connsiteY71" fmla="*/ 362737 h 751896"/>
              <a:gd name="connsiteX72" fmla="*/ 3007696 w 3415775"/>
              <a:gd name="connsiteY72" fmla="*/ 347623 h 751896"/>
              <a:gd name="connsiteX73" fmla="*/ 3030367 w 3415775"/>
              <a:gd name="connsiteY73" fmla="*/ 324952 h 751896"/>
              <a:gd name="connsiteX74" fmla="*/ 3113494 w 3415775"/>
              <a:gd name="connsiteY74" fmla="*/ 317395 h 751896"/>
              <a:gd name="connsiteX75" fmla="*/ 3136166 w 3415775"/>
              <a:gd name="connsiteY75" fmla="*/ 309838 h 751896"/>
              <a:gd name="connsiteX76" fmla="*/ 3211736 w 3415775"/>
              <a:gd name="connsiteY76" fmla="*/ 317395 h 751896"/>
              <a:gd name="connsiteX77" fmla="*/ 3279749 w 3415775"/>
              <a:gd name="connsiteY77" fmla="*/ 370295 h 751896"/>
              <a:gd name="connsiteX78" fmla="*/ 3294863 w 3415775"/>
              <a:gd name="connsiteY78" fmla="*/ 392966 h 751896"/>
              <a:gd name="connsiteX79" fmla="*/ 3317534 w 3415775"/>
              <a:gd name="connsiteY79" fmla="*/ 400523 h 751896"/>
              <a:gd name="connsiteX80" fmla="*/ 3415775 w 3415775"/>
              <a:gd name="connsiteY80" fmla="*/ 400523 h 75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415775" h="751896">
                <a:moveTo>
                  <a:pt x="0" y="30228"/>
                </a:moveTo>
                <a:cubicBezTo>
                  <a:pt x="7557" y="42823"/>
                  <a:pt x="16102" y="54876"/>
                  <a:pt x="22671" y="68014"/>
                </a:cubicBezTo>
                <a:cubicBezTo>
                  <a:pt x="34963" y="92599"/>
                  <a:pt x="23685" y="91699"/>
                  <a:pt x="45342" y="113356"/>
                </a:cubicBezTo>
                <a:cubicBezTo>
                  <a:pt x="59992" y="128006"/>
                  <a:pt x="72245" y="129881"/>
                  <a:pt x="90685" y="136027"/>
                </a:cubicBezTo>
                <a:lnTo>
                  <a:pt x="158698" y="181369"/>
                </a:lnTo>
                <a:cubicBezTo>
                  <a:pt x="166255" y="186407"/>
                  <a:pt x="172753" y="193611"/>
                  <a:pt x="181369" y="196483"/>
                </a:cubicBezTo>
                <a:cubicBezTo>
                  <a:pt x="188926" y="199002"/>
                  <a:pt x="197077" y="200171"/>
                  <a:pt x="204040" y="204040"/>
                </a:cubicBezTo>
                <a:cubicBezTo>
                  <a:pt x="219919" y="212862"/>
                  <a:pt x="249382" y="234268"/>
                  <a:pt x="249382" y="234268"/>
                </a:cubicBezTo>
                <a:cubicBezTo>
                  <a:pt x="319914" y="231749"/>
                  <a:pt x="390531" y="230981"/>
                  <a:pt x="460979" y="226711"/>
                </a:cubicBezTo>
                <a:cubicBezTo>
                  <a:pt x="473800" y="225934"/>
                  <a:pt x="486303" y="222269"/>
                  <a:pt x="498764" y="219154"/>
                </a:cubicBezTo>
                <a:cubicBezTo>
                  <a:pt x="524105" y="212819"/>
                  <a:pt x="548015" y="200131"/>
                  <a:pt x="566777" y="181369"/>
                </a:cubicBezTo>
                <a:cubicBezTo>
                  <a:pt x="574334" y="173812"/>
                  <a:pt x="580556" y="164626"/>
                  <a:pt x="589448" y="158698"/>
                </a:cubicBezTo>
                <a:cubicBezTo>
                  <a:pt x="596076" y="154279"/>
                  <a:pt x="604994" y="154703"/>
                  <a:pt x="612119" y="151141"/>
                </a:cubicBezTo>
                <a:cubicBezTo>
                  <a:pt x="620243" y="147079"/>
                  <a:pt x="627233" y="141065"/>
                  <a:pt x="634790" y="136027"/>
                </a:cubicBezTo>
                <a:cubicBezTo>
                  <a:pt x="639828" y="128470"/>
                  <a:pt x="642812" y="119030"/>
                  <a:pt x="649904" y="113356"/>
                </a:cubicBezTo>
                <a:cubicBezTo>
                  <a:pt x="702053" y="71637"/>
                  <a:pt x="644370" y="148103"/>
                  <a:pt x="687690" y="83128"/>
                </a:cubicBezTo>
                <a:cubicBezTo>
                  <a:pt x="690209" y="70533"/>
                  <a:pt x="692132" y="57803"/>
                  <a:pt x="695247" y="45342"/>
                </a:cubicBezTo>
                <a:cubicBezTo>
                  <a:pt x="697179" y="37614"/>
                  <a:pt x="697171" y="28304"/>
                  <a:pt x="702804" y="22671"/>
                </a:cubicBezTo>
                <a:cubicBezTo>
                  <a:pt x="708437" y="17038"/>
                  <a:pt x="718350" y="18676"/>
                  <a:pt x="725475" y="15114"/>
                </a:cubicBezTo>
                <a:cubicBezTo>
                  <a:pt x="733599" y="11052"/>
                  <a:pt x="740589" y="5038"/>
                  <a:pt x="748146" y="0"/>
                </a:cubicBezTo>
                <a:cubicBezTo>
                  <a:pt x="815809" y="6151"/>
                  <a:pt x="823840" y="-14866"/>
                  <a:pt x="846387" y="30228"/>
                </a:cubicBezTo>
                <a:cubicBezTo>
                  <a:pt x="849949" y="37353"/>
                  <a:pt x="851425" y="45342"/>
                  <a:pt x="853944" y="52899"/>
                </a:cubicBezTo>
                <a:cubicBezTo>
                  <a:pt x="856463" y="108317"/>
                  <a:pt x="841286" y="167493"/>
                  <a:pt x="861501" y="219154"/>
                </a:cubicBezTo>
                <a:cubicBezTo>
                  <a:pt x="868901" y="238066"/>
                  <a:pt x="901976" y="223078"/>
                  <a:pt x="921957" y="226711"/>
                </a:cubicBezTo>
                <a:cubicBezTo>
                  <a:pt x="943467" y="230622"/>
                  <a:pt x="949148" y="237281"/>
                  <a:pt x="967299" y="249382"/>
                </a:cubicBezTo>
                <a:cubicBezTo>
                  <a:pt x="972337" y="256939"/>
                  <a:pt x="976739" y="264961"/>
                  <a:pt x="982413" y="272053"/>
                </a:cubicBezTo>
                <a:cubicBezTo>
                  <a:pt x="986864" y="277617"/>
                  <a:pt x="996520" y="280114"/>
                  <a:pt x="997528" y="287167"/>
                </a:cubicBezTo>
                <a:cubicBezTo>
                  <a:pt x="998290" y="292500"/>
                  <a:pt x="987905" y="337737"/>
                  <a:pt x="982413" y="347623"/>
                </a:cubicBezTo>
                <a:cubicBezTo>
                  <a:pt x="973591" y="363502"/>
                  <a:pt x="957929" y="375733"/>
                  <a:pt x="952185" y="392966"/>
                </a:cubicBezTo>
                <a:cubicBezTo>
                  <a:pt x="933190" y="449950"/>
                  <a:pt x="958813" y="379710"/>
                  <a:pt x="929514" y="438308"/>
                </a:cubicBezTo>
                <a:cubicBezTo>
                  <a:pt x="925952" y="445433"/>
                  <a:pt x="924476" y="453422"/>
                  <a:pt x="921957" y="460979"/>
                </a:cubicBezTo>
                <a:cubicBezTo>
                  <a:pt x="926439" y="564062"/>
                  <a:pt x="897889" y="599036"/>
                  <a:pt x="944628" y="657461"/>
                </a:cubicBezTo>
                <a:cubicBezTo>
                  <a:pt x="949079" y="663025"/>
                  <a:pt x="953632" y="668910"/>
                  <a:pt x="959742" y="672576"/>
                </a:cubicBezTo>
                <a:cubicBezTo>
                  <a:pt x="966573" y="676674"/>
                  <a:pt x="974856" y="677614"/>
                  <a:pt x="982413" y="680133"/>
                </a:cubicBezTo>
                <a:cubicBezTo>
                  <a:pt x="1011937" y="709655"/>
                  <a:pt x="980957" y="683183"/>
                  <a:pt x="1020199" y="702804"/>
                </a:cubicBezTo>
                <a:cubicBezTo>
                  <a:pt x="1028323" y="706866"/>
                  <a:pt x="1034171" y="715308"/>
                  <a:pt x="1042870" y="717918"/>
                </a:cubicBezTo>
                <a:cubicBezTo>
                  <a:pt x="1059931" y="723036"/>
                  <a:pt x="1078199" y="722547"/>
                  <a:pt x="1095769" y="725475"/>
                </a:cubicBezTo>
                <a:cubicBezTo>
                  <a:pt x="1195660" y="742124"/>
                  <a:pt x="1047111" y="727269"/>
                  <a:pt x="1246909" y="740589"/>
                </a:cubicBezTo>
                <a:cubicBezTo>
                  <a:pt x="1300495" y="758451"/>
                  <a:pt x="1273291" y="752599"/>
                  <a:pt x="1375379" y="740589"/>
                </a:cubicBezTo>
                <a:cubicBezTo>
                  <a:pt x="1383290" y="739658"/>
                  <a:pt x="1391087" y="736901"/>
                  <a:pt x="1398050" y="733032"/>
                </a:cubicBezTo>
                <a:cubicBezTo>
                  <a:pt x="1413929" y="724210"/>
                  <a:pt x="1443392" y="702804"/>
                  <a:pt x="1443392" y="702804"/>
                </a:cubicBezTo>
                <a:cubicBezTo>
                  <a:pt x="1453808" y="671557"/>
                  <a:pt x="1451519" y="667157"/>
                  <a:pt x="1488734" y="642347"/>
                </a:cubicBezTo>
                <a:lnTo>
                  <a:pt x="1534076" y="612119"/>
                </a:lnTo>
                <a:cubicBezTo>
                  <a:pt x="1544152" y="597005"/>
                  <a:pt x="1549190" y="576853"/>
                  <a:pt x="1564304" y="566777"/>
                </a:cubicBezTo>
                <a:cubicBezTo>
                  <a:pt x="1571861" y="561739"/>
                  <a:pt x="1579883" y="557337"/>
                  <a:pt x="1586975" y="551663"/>
                </a:cubicBezTo>
                <a:cubicBezTo>
                  <a:pt x="1592539" y="547212"/>
                  <a:pt x="1595717" y="539735"/>
                  <a:pt x="1602090" y="536549"/>
                </a:cubicBezTo>
                <a:cubicBezTo>
                  <a:pt x="1659070" y="508060"/>
                  <a:pt x="1733294" y="516916"/>
                  <a:pt x="1791015" y="513878"/>
                </a:cubicBezTo>
                <a:cubicBezTo>
                  <a:pt x="1798572" y="511359"/>
                  <a:pt x="1805849" y="507746"/>
                  <a:pt x="1813686" y="506321"/>
                </a:cubicBezTo>
                <a:cubicBezTo>
                  <a:pt x="1830009" y="503353"/>
                  <a:pt x="1928951" y="492674"/>
                  <a:pt x="1942156" y="491207"/>
                </a:cubicBezTo>
                <a:cubicBezTo>
                  <a:pt x="1957270" y="486169"/>
                  <a:pt x="1974242" y="484930"/>
                  <a:pt x="1987498" y="476093"/>
                </a:cubicBezTo>
                <a:cubicBezTo>
                  <a:pt x="2016797" y="456560"/>
                  <a:pt x="2001553" y="463851"/>
                  <a:pt x="2032840" y="453422"/>
                </a:cubicBezTo>
                <a:cubicBezTo>
                  <a:pt x="2066642" y="402719"/>
                  <a:pt x="2026823" y="452395"/>
                  <a:pt x="2070625" y="423194"/>
                </a:cubicBezTo>
                <a:cubicBezTo>
                  <a:pt x="2107763" y="398435"/>
                  <a:pt x="2080531" y="405732"/>
                  <a:pt x="2108410" y="377852"/>
                </a:cubicBezTo>
                <a:cubicBezTo>
                  <a:pt x="2127870" y="358391"/>
                  <a:pt x="2141829" y="360587"/>
                  <a:pt x="2168866" y="355180"/>
                </a:cubicBezTo>
                <a:cubicBezTo>
                  <a:pt x="2176423" y="350142"/>
                  <a:pt x="2183189" y="343644"/>
                  <a:pt x="2191537" y="340066"/>
                </a:cubicBezTo>
                <a:cubicBezTo>
                  <a:pt x="2227816" y="324518"/>
                  <a:pt x="2256547" y="335987"/>
                  <a:pt x="2297336" y="340066"/>
                </a:cubicBezTo>
                <a:cubicBezTo>
                  <a:pt x="2312270" y="345044"/>
                  <a:pt x="2332024" y="349419"/>
                  <a:pt x="2342678" y="362737"/>
                </a:cubicBezTo>
                <a:cubicBezTo>
                  <a:pt x="2384394" y="414883"/>
                  <a:pt x="2307936" y="357209"/>
                  <a:pt x="2372906" y="400523"/>
                </a:cubicBezTo>
                <a:cubicBezTo>
                  <a:pt x="2377944" y="415637"/>
                  <a:pt x="2376755" y="434600"/>
                  <a:pt x="2388020" y="445865"/>
                </a:cubicBezTo>
                <a:cubicBezTo>
                  <a:pt x="2403134" y="460979"/>
                  <a:pt x="2415577" y="479351"/>
                  <a:pt x="2433362" y="491207"/>
                </a:cubicBezTo>
                <a:cubicBezTo>
                  <a:pt x="2498334" y="534522"/>
                  <a:pt x="2416129" y="482591"/>
                  <a:pt x="2478704" y="513878"/>
                </a:cubicBezTo>
                <a:cubicBezTo>
                  <a:pt x="2537300" y="543176"/>
                  <a:pt x="2467063" y="517555"/>
                  <a:pt x="2524047" y="536549"/>
                </a:cubicBezTo>
                <a:cubicBezTo>
                  <a:pt x="2531604" y="541587"/>
                  <a:pt x="2537641" y="551339"/>
                  <a:pt x="2546718" y="551663"/>
                </a:cubicBezTo>
                <a:cubicBezTo>
                  <a:pt x="2609703" y="553912"/>
                  <a:pt x="2672911" y="550177"/>
                  <a:pt x="2735643" y="544106"/>
                </a:cubicBezTo>
                <a:cubicBezTo>
                  <a:pt x="2751500" y="542571"/>
                  <a:pt x="2765529" y="532856"/>
                  <a:pt x="2780985" y="528992"/>
                </a:cubicBezTo>
                <a:lnTo>
                  <a:pt x="2811213" y="521435"/>
                </a:lnTo>
                <a:cubicBezTo>
                  <a:pt x="2823808" y="508840"/>
                  <a:pt x="2834178" y="493530"/>
                  <a:pt x="2848999" y="483650"/>
                </a:cubicBezTo>
                <a:cubicBezTo>
                  <a:pt x="2864113" y="473574"/>
                  <a:pt x="2881497" y="466266"/>
                  <a:pt x="2894341" y="453422"/>
                </a:cubicBezTo>
                <a:cubicBezTo>
                  <a:pt x="2901898" y="445865"/>
                  <a:pt x="2910170" y="438961"/>
                  <a:pt x="2917012" y="430751"/>
                </a:cubicBezTo>
                <a:cubicBezTo>
                  <a:pt x="2922826" y="423774"/>
                  <a:pt x="2925034" y="413754"/>
                  <a:pt x="2932126" y="408080"/>
                </a:cubicBezTo>
                <a:cubicBezTo>
                  <a:pt x="2938346" y="403104"/>
                  <a:pt x="2947240" y="403042"/>
                  <a:pt x="2954797" y="400523"/>
                </a:cubicBezTo>
                <a:cubicBezTo>
                  <a:pt x="2966018" y="383692"/>
                  <a:pt x="2969644" y="375043"/>
                  <a:pt x="2985025" y="362737"/>
                </a:cubicBezTo>
                <a:cubicBezTo>
                  <a:pt x="2992117" y="357063"/>
                  <a:pt x="3000719" y="353437"/>
                  <a:pt x="3007696" y="347623"/>
                </a:cubicBezTo>
                <a:cubicBezTo>
                  <a:pt x="3015906" y="340781"/>
                  <a:pt x="3020091" y="327888"/>
                  <a:pt x="3030367" y="324952"/>
                </a:cubicBezTo>
                <a:cubicBezTo>
                  <a:pt x="3057120" y="317308"/>
                  <a:pt x="3085785" y="319914"/>
                  <a:pt x="3113494" y="317395"/>
                </a:cubicBezTo>
                <a:cubicBezTo>
                  <a:pt x="3121051" y="314876"/>
                  <a:pt x="3128200" y="309838"/>
                  <a:pt x="3136166" y="309838"/>
                </a:cubicBezTo>
                <a:cubicBezTo>
                  <a:pt x="3161482" y="309838"/>
                  <a:pt x="3187573" y="309844"/>
                  <a:pt x="3211736" y="317395"/>
                </a:cubicBezTo>
                <a:cubicBezTo>
                  <a:pt x="3230727" y="323330"/>
                  <a:pt x="3264970" y="352560"/>
                  <a:pt x="3279749" y="370295"/>
                </a:cubicBezTo>
                <a:cubicBezTo>
                  <a:pt x="3285563" y="377272"/>
                  <a:pt x="3287771" y="387292"/>
                  <a:pt x="3294863" y="392966"/>
                </a:cubicBezTo>
                <a:cubicBezTo>
                  <a:pt x="3301083" y="397942"/>
                  <a:pt x="3309584" y="400026"/>
                  <a:pt x="3317534" y="400523"/>
                </a:cubicBezTo>
                <a:cubicBezTo>
                  <a:pt x="3350217" y="402566"/>
                  <a:pt x="3383028" y="400523"/>
                  <a:pt x="3415775" y="400523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Times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6A64E83-6ABC-421A-839B-3F28F954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75" y="467043"/>
            <a:ext cx="10363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pathways can calculate different responses…</a:t>
            </a:r>
          </a:p>
        </p:txBody>
      </p:sp>
    </p:spTree>
    <p:extLst>
      <p:ext uri="{BB962C8B-B14F-4D97-AF65-F5344CB8AC3E}">
        <p14:creationId xmlns:p14="http://schemas.microsoft.com/office/powerpoint/2010/main" val="163184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002B-AD31-4193-8275-13597DC5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brains are a much more complex network of neurons…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A8A44-5CC0-4559-B68B-4B852EC6B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79A9A4E-4C82-4D44-9372-C31BB38180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84E24-3E5B-44B5-8758-E5A33F26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95B1C-3259-4A30-981F-FB54EBCE2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3640248" y="3027297"/>
            <a:ext cx="680267" cy="289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CC3BDE-3562-45B9-A66D-555D51624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695111" y="3136424"/>
            <a:ext cx="680267" cy="2893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007B39-4677-4DF6-AA56-462D3932A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100184" y="3287062"/>
            <a:ext cx="680267" cy="2893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7A12A2-05F8-4788-81DD-92B01B25C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3672995" y="3594008"/>
            <a:ext cx="680267" cy="2893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AD6D81-8D06-4C90-B07F-11409EAEC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371972" y="2803352"/>
            <a:ext cx="680267" cy="2893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CECB30-ACE1-457F-8267-5A41FF715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320515" y="3709108"/>
            <a:ext cx="680267" cy="2893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BDE728-05B4-4FAD-9854-14E80C483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873153" y="3464980"/>
            <a:ext cx="680267" cy="2893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B54A34-05A5-4A04-B023-9356FB043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806131" y="2459717"/>
            <a:ext cx="680267" cy="2893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AB4FF6-70D8-4741-A087-40E7D708B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461823" y="3147498"/>
            <a:ext cx="680267" cy="2893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0BF346-A09C-47E4-B031-396574A77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530140" y="3956066"/>
            <a:ext cx="680267" cy="2893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9EF61B8-1349-4313-87A2-498361E5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091765" y="2795608"/>
            <a:ext cx="680267" cy="28932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AD2DEB8-C297-4C7E-96A3-5860F9D53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320515" y="4195645"/>
            <a:ext cx="680267" cy="2893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E52CB3-EA51-4D66-B721-75F04E537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3763612" y="4026570"/>
            <a:ext cx="680267" cy="28932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AE3CAD8-4561-48C2-9CCB-15F2763A4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3810801" y="2524270"/>
            <a:ext cx="680267" cy="2893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68A325-9E68-4CF2-8C37-B359B4764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230501" y="2138636"/>
            <a:ext cx="680267" cy="28932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666B276-C450-4A7C-B954-C2BD0FC2A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553420" y="2383874"/>
            <a:ext cx="680267" cy="2893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541B954-FD07-44DA-A191-46AEA8E7D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122613" y="3258340"/>
            <a:ext cx="680267" cy="2893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065921-2758-4410-A132-D1186F33A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545232" y="3551782"/>
            <a:ext cx="680267" cy="2893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16FA8D-AB81-4725-BEE5-16C6E6BCB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210407" y="3872977"/>
            <a:ext cx="680267" cy="28932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DE6FD05-AC16-4CB1-AEFA-D4C23F8AA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788725" y="2777012"/>
            <a:ext cx="680267" cy="2893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7FC7E8C-E9D0-45B6-9B07-2788A3BD7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344395" y="4537517"/>
            <a:ext cx="680267" cy="2893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43337B0-5255-413D-B4F6-1ED10638A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187332" y="4622901"/>
            <a:ext cx="680267" cy="28932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94B7E17-F4B3-4C00-A334-E2F757D61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2983329" y="2795606"/>
            <a:ext cx="680267" cy="28932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2EF7442-5810-4448-A1B2-E2F1C0EA2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8031304" y="3006302"/>
            <a:ext cx="680267" cy="28932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C46DE5D-A0F3-41DF-8228-68B577450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743384" y="4344045"/>
            <a:ext cx="680267" cy="28932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7424DF5-2D24-4A6F-AC59-8F2421B58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990307" y="2055490"/>
            <a:ext cx="680267" cy="28932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852F02F-057B-4838-B845-145F27BB7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468992" y="2632346"/>
            <a:ext cx="680267" cy="28932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8F9D156-51E2-4676-8F92-EBFA34F4AA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351133" y="3574832"/>
            <a:ext cx="680267" cy="28932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09B977C-664C-49F8-8053-D725B1784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880492" y="3835401"/>
            <a:ext cx="680267" cy="2893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39A3CF4-5281-4C4A-B599-C572E2796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3014656" y="3334242"/>
            <a:ext cx="680267" cy="28932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3AD0964-F561-48C2-887D-9718B3179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445517" y="4211874"/>
            <a:ext cx="680267" cy="28932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701F4D4-AD02-49C8-85FF-86791DC5B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448296" y="2319350"/>
            <a:ext cx="680267" cy="28932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E233E23-50FC-49D1-8F2A-055A3D69D0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7426516" y="2654388"/>
            <a:ext cx="680267" cy="28932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83DD602-7163-45F1-84DC-964128DAA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4847199" y="3928686"/>
            <a:ext cx="680267" cy="28932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4B98931-6AA0-443D-AF43-3D2BF351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5048541" y="4254898"/>
            <a:ext cx="680267" cy="28932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396ED40-FF70-49B3-BECF-2B58C8D03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526052" y="3006302"/>
            <a:ext cx="680267" cy="28932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E1116CF-C491-4432-AAB6-2401F8140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7624272" y="3306902"/>
            <a:ext cx="680267" cy="28932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E0F79A8-CFA0-4676-B42F-15849B996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7555028" y="3568353"/>
            <a:ext cx="680267" cy="28932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708E388-47F5-429F-9916-48920FB1F4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7250148" y="2979997"/>
            <a:ext cx="680267" cy="28932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3735683-61BF-460E-AC21-CBEE5552F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" t="5089" r="5273" b="8304"/>
          <a:stretch/>
        </p:blipFill>
        <p:spPr>
          <a:xfrm>
            <a:off x="6928515" y="3314262"/>
            <a:ext cx="680267" cy="289329"/>
          </a:xfrm>
          <a:prstGeom prst="rect">
            <a:avLst/>
          </a:prstGeom>
        </p:spPr>
      </p:pic>
      <p:pic>
        <p:nvPicPr>
          <p:cNvPr id="92" name="Picture 2" descr="Ep 114 Sound Waves - Know You Are Earth">
            <a:extLst>
              <a:ext uri="{FF2B5EF4-FFF2-40B4-BE49-F238E27FC236}">
                <a16:creationId xmlns:a16="http://schemas.microsoft.com/office/drawing/2014/main" id="{25AC56A8-9B9E-4A7B-B075-F8628134A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844" y="2013357"/>
            <a:ext cx="2508251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This Song Was Created to Make Your Baby Happy - Mothering">
            <a:extLst>
              <a:ext uri="{FF2B5EF4-FFF2-40B4-BE49-F238E27FC236}">
                <a16:creationId xmlns:a16="http://schemas.microsoft.com/office/drawing/2014/main" id="{CADFA4E2-3B3A-4835-B90C-A9D41BFAD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46"/>
          <a:stretch/>
        </p:blipFill>
        <p:spPr bwMode="auto">
          <a:xfrm>
            <a:off x="8995579" y="1721654"/>
            <a:ext cx="1304451" cy="13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sad face - ShareTraveler">
            <a:extLst>
              <a:ext uri="{FF2B5EF4-FFF2-40B4-BE49-F238E27FC236}">
                <a16:creationId xmlns:a16="http://schemas.microsoft.com/office/drawing/2014/main" id="{50550D8F-996E-480E-ACEC-3086FA6B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579" y="3171961"/>
            <a:ext cx="1423901" cy="177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122BFFF5-8E5E-4630-92A4-F72EE935A94F}"/>
              </a:ext>
            </a:extLst>
          </p:cNvPr>
          <p:cNvSpPr txBox="1"/>
          <p:nvPr/>
        </p:nvSpPr>
        <p:spPr>
          <a:xfrm>
            <a:off x="1937233" y="5031847"/>
            <a:ext cx="8155414" cy="18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33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brain is a massively parallel interconnected network of 10¹¹ neurons (100 billion), with over 100 trillion connections!</a:t>
            </a:r>
          </a:p>
          <a:p>
            <a:pPr algn="ctr"/>
            <a:endParaRPr lang="en-US" sz="2133" dirty="0">
              <a:solidFill>
                <a:srgbClr val="2929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ChapGPT-3 has 175 billion parameters (connections).</a:t>
            </a:r>
          </a:p>
          <a:p>
            <a:pPr algn="ctr"/>
            <a:r>
              <a:rPr lang="en-US" sz="16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1,024 </a:t>
            </a:r>
            <a:r>
              <a:rPr lang="en-US" sz="16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V100 GPU’s</a:t>
            </a:r>
            <a:r>
              <a:rPr lang="en-US" sz="1600" i="1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took 34 days to train. To train 100 trillion with this same hardware, it would take 53 years.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611-98B1-47EE-A65E-A809D7B9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50A2B-ABEB-4510-9844-70940CE1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predicting loan default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851052-FF81-4141-ACEC-E36BD73A5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31238"/>
              </p:ext>
            </p:extLst>
          </p:nvPr>
        </p:nvGraphicFramePr>
        <p:xfrm>
          <a:off x="1237261" y="3500336"/>
          <a:ext cx="35114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3992799818"/>
                    </a:ext>
                  </a:extLst>
                </a:gridCol>
                <a:gridCol w="1357757">
                  <a:extLst>
                    <a:ext uri="{9D8B030D-6E8A-4147-A177-3AD203B41FA5}">
                      <a16:colId xmlns:a16="http://schemas.microsoft.com/office/drawing/2014/main" val="13725645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16795330"/>
                    </a:ext>
                  </a:extLst>
                </a:gridCol>
                <a:gridCol w="931608">
                  <a:extLst>
                    <a:ext uri="{9D8B030D-6E8A-4147-A177-3AD203B41FA5}">
                      <a16:colId xmlns:a16="http://schemas.microsoft.com/office/drawing/2014/main" val="383866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4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9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9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34908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6AE3D60B-C0B6-4E39-BBC1-18EA4F8C6E89}"/>
              </a:ext>
            </a:extLst>
          </p:cNvPr>
          <p:cNvSpPr/>
          <p:nvPr/>
        </p:nvSpPr>
        <p:spPr>
          <a:xfrm rot="16200000">
            <a:off x="2431721" y="2087801"/>
            <a:ext cx="238535" cy="2485598"/>
          </a:xfrm>
          <a:prstGeom prst="rightBrace">
            <a:avLst>
              <a:gd name="adj1" fmla="val 6742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3321F-6F8E-4437-BEC9-8A54ECFF43D3}"/>
              </a:ext>
            </a:extLst>
          </p:cNvPr>
          <p:cNvSpPr txBox="1"/>
          <p:nvPr/>
        </p:nvSpPr>
        <p:spPr>
          <a:xfrm>
            <a:off x="1759258" y="2637734"/>
            <a:ext cx="158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Input variables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F8E348B-C364-4AA9-B08E-D791C3970A66}"/>
              </a:ext>
            </a:extLst>
          </p:cNvPr>
          <p:cNvSpPr/>
          <p:nvPr/>
        </p:nvSpPr>
        <p:spPr>
          <a:xfrm rot="16200000">
            <a:off x="4184609" y="2885728"/>
            <a:ext cx="238535" cy="889743"/>
          </a:xfrm>
          <a:prstGeom prst="rightBrace">
            <a:avLst>
              <a:gd name="adj1" fmla="val 6742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5CE87-635A-420D-A25B-46436E1865E5}"/>
              </a:ext>
            </a:extLst>
          </p:cNvPr>
          <p:cNvSpPr txBox="1"/>
          <p:nvPr/>
        </p:nvSpPr>
        <p:spPr>
          <a:xfrm>
            <a:off x="3859004" y="2638945"/>
            <a:ext cx="16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Output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E8AC6D-8064-49F8-83F8-E343C7D52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47807"/>
              </p:ext>
            </p:extLst>
          </p:nvPr>
        </p:nvGraphicFramePr>
        <p:xfrm>
          <a:off x="7404597" y="3500336"/>
          <a:ext cx="351148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3992799818"/>
                    </a:ext>
                  </a:extLst>
                </a:gridCol>
                <a:gridCol w="1357757">
                  <a:extLst>
                    <a:ext uri="{9D8B030D-6E8A-4147-A177-3AD203B41FA5}">
                      <a16:colId xmlns:a16="http://schemas.microsoft.com/office/drawing/2014/main" val="13725645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16795330"/>
                    </a:ext>
                  </a:extLst>
                </a:gridCol>
                <a:gridCol w="931608">
                  <a:extLst>
                    <a:ext uri="{9D8B030D-6E8A-4147-A177-3AD203B41FA5}">
                      <a16:colId xmlns:a16="http://schemas.microsoft.com/office/drawing/2014/main" val="3838662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84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89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50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9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34908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539960FC-7EDE-4C62-B54F-971D37A4DB08}"/>
              </a:ext>
            </a:extLst>
          </p:cNvPr>
          <p:cNvSpPr/>
          <p:nvPr/>
        </p:nvSpPr>
        <p:spPr>
          <a:xfrm>
            <a:off x="5032443" y="4176409"/>
            <a:ext cx="2023353" cy="111543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Standardize</a:t>
            </a:r>
          </a:p>
        </p:txBody>
      </p:sp>
    </p:spTree>
    <p:extLst>
      <p:ext uri="{BB962C8B-B14F-4D97-AF65-F5344CB8AC3E}">
        <p14:creationId xmlns:p14="http://schemas.microsoft.com/office/powerpoint/2010/main" val="34547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BA06-4409-4E57-AEC8-B3FF3B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0D177D-CB95-45C4-AABF-61778BE2A2B2}"/>
              </a:ext>
            </a:extLst>
          </p:cNvPr>
          <p:cNvSpPr/>
          <p:nvPr/>
        </p:nvSpPr>
        <p:spPr>
          <a:xfrm>
            <a:off x="3755922" y="2625213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FFAC70-D41F-46E4-BC9D-3C2A2E499B0B}"/>
              </a:ext>
            </a:extLst>
          </p:cNvPr>
          <p:cNvSpPr/>
          <p:nvPr/>
        </p:nvSpPr>
        <p:spPr>
          <a:xfrm>
            <a:off x="3755922" y="3507658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EC6AA5-62FC-42F1-BF32-4B4033A3121C}"/>
              </a:ext>
            </a:extLst>
          </p:cNvPr>
          <p:cNvSpPr/>
          <p:nvPr/>
        </p:nvSpPr>
        <p:spPr>
          <a:xfrm>
            <a:off x="3755921" y="4480975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2E464E-C598-42E5-B08C-782DFEDD35D4}"/>
              </a:ext>
            </a:extLst>
          </p:cNvPr>
          <p:cNvSpPr/>
          <p:nvPr/>
        </p:nvSpPr>
        <p:spPr>
          <a:xfrm>
            <a:off x="7376647" y="3676830"/>
            <a:ext cx="403123" cy="403122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338433-7393-49CB-81C5-3AE8E06CC143}"/>
              </a:ext>
            </a:extLst>
          </p:cNvPr>
          <p:cNvSpPr txBox="1"/>
          <p:nvPr/>
        </p:nvSpPr>
        <p:spPr>
          <a:xfrm>
            <a:off x="3441291" y="5714624"/>
            <a:ext cx="142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408E79-6E24-4D38-AE8D-72DB4AA5A136}"/>
              </a:ext>
            </a:extLst>
          </p:cNvPr>
          <p:cNvSpPr txBox="1"/>
          <p:nvPr/>
        </p:nvSpPr>
        <p:spPr>
          <a:xfrm>
            <a:off x="6961239" y="5714624"/>
            <a:ext cx="1560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25881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1802</Words>
  <Application>Microsoft Macintosh PowerPoint</Application>
  <PresentationFormat>Widescreen</PresentationFormat>
  <Paragraphs>526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Averia Libre</vt:lpstr>
      <vt:lpstr>Calibri</vt:lpstr>
      <vt:lpstr>Calibri Light</vt:lpstr>
      <vt:lpstr>Cambria Math</vt:lpstr>
      <vt:lpstr>Gordita</vt:lpstr>
      <vt:lpstr>medium-content-serif-font</vt:lpstr>
      <vt:lpstr>Times</vt:lpstr>
      <vt:lpstr>Univers 65</vt:lpstr>
      <vt:lpstr>Office Theme</vt:lpstr>
      <vt:lpstr> Neural Networks</vt:lpstr>
      <vt:lpstr>Introduction</vt:lpstr>
      <vt:lpstr>Biological Neurons</vt:lpstr>
      <vt:lpstr>Biological Neurons</vt:lpstr>
      <vt:lpstr>A network of neurons processes stimulus and calculates a response…</vt:lpstr>
      <vt:lpstr>Different pathways can calculate different responses…</vt:lpstr>
      <vt:lpstr>Our brains are a much more complex network of neurons…</vt:lpstr>
      <vt:lpstr>Neural Network</vt:lpstr>
      <vt:lpstr>Neural Network </vt:lpstr>
      <vt:lpstr>Neural Network 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 </vt:lpstr>
      <vt:lpstr>Neural Networks</vt:lpstr>
      <vt:lpstr>Neural Network </vt:lpstr>
      <vt:lpstr>Neural Network </vt:lpstr>
      <vt:lpstr>Deep Neural Network </vt:lpstr>
      <vt:lpstr>Neural Network Architectures – Binary output</vt:lpstr>
      <vt:lpstr>Neural Network Architectures – Multiclass</vt:lpstr>
      <vt:lpstr>Backpropagation</vt:lpstr>
      <vt:lpstr>Activation functions</vt:lpstr>
      <vt:lpstr>Other Activation Functions</vt:lpstr>
      <vt:lpstr>Neural Network</vt:lpstr>
      <vt:lpstr>Training using Scikit</vt:lpstr>
      <vt:lpstr>Fine Tuning Hyperparameters</vt:lpstr>
      <vt:lpstr>Number of Layers</vt:lpstr>
      <vt:lpstr>Number of Neurons</vt:lpstr>
      <vt:lpstr>Advantages and Disadvantages</vt:lpstr>
      <vt:lpstr>More on perceptrons…</vt:lpstr>
      <vt:lpstr>How does perceptron work?</vt:lpstr>
      <vt:lpstr>How does perceptron work?</vt:lpstr>
      <vt:lpstr>How does perceptron work?</vt:lpstr>
      <vt:lpstr>How does perceptron work?</vt:lpstr>
      <vt:lpstr>Example: good movie or bad movie? </vt:lpstr>
      <vt:lpstr>Example: good movie or bad movie? </vt:lpstr>
      <vt:lpstr>Example: good movie or bad movie? </vt:lpstr>
      <vt:lpstr>Example: good movie or bad movie? </vt:lpstr>
      <vt:lpstr>Example: good movie or bad movie? </vt:lpstr>
      <vt:lpstr>Example: good movie or bad movie? </vt:lpstr>
      <vt:lpstr>Example: good movie or bad movie? </vt:lpstr>
      <vt:lpstr>Example: good movie or bad movie? </vt:lpstr>
      <vt:lpstr>Example: good movie or bad movie? </vt:lpstr>
      <vt:lpstr>Example: good movie or bad movie? </vt:lpstr>
      <vt:lpstr>Example: good movie or bad movie? </vt:lpstr>
      <vt:lpstr>Example: good movie or bad movie? </vt:lpstr>
      <vt:lpstr>Example: good movie or bad movie? </vt:lpstr>
      <vt:lpstr>Example: good movie or bad movie? 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– Neural Networks</dc:title>
  <dc:creator>Varol Kayhan</dc:creator>
  <cp:lastModifiedBy>Timothy Smith</cp:lastModifiedBy>
  <cp:revision>39</cp:revision>
  <dcterms:created xsi:type="dcterms:W3CDTF">2019-02-07T00:27:57Z</dcterms:created>
  <dcterms:modified xsi:type="dcterms:W3CDTF">2023-03-28T11:07:36Z</dcterms:modified>
</cp:coreProperties>
</file>