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5" r:id="rId7"/>
    <p:sldId id="267" r:id="rId8"/>
    <p:sldId id="269" r:id="rId9"/>
    <p:sldId id="271" r:id="rId10"/>
    <p:sldId id="272" r:id="rId11"/>
    <p:sldId id="266" r:id="rId12"/>
    <p:sldId id="273" r:id="rId13"/>
    <p:sldId id="274" r:id="rId14"/>
    <p:sldId id="275" r:id="rId15"/>
    <p:sldId id="277" r:id="rId16"/>
    <p:sldId id="279" r:id="rId17"/>
    <p:sldId id="27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233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517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54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417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651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20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39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442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40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313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3FDB-8AE5-4F91-A2D9-6AE458D79ADB}" type="datetimeFigureOut">
              <a:rPr lang="fr-CH" smtClean="0"/>
              <a:t>16.07.2015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8B78-4FBB-4CD2-8C8C-D2894D0116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40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Corticomuscular coherenence: looking for relations between features in EEG and EMG data during reaching tasks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Dr. Martina Coscia, Elvira Pirondini, Sean Bittner</a:t>
            </a:r>
            <a:endParaRPr lang="fr-CH" dirty="0" smtClean="0"/>
          </a:p>
          <a:p>
            <a:r>
              <a:rPr lang="it-IT" dirty="0" smtClean="0"/>
              <a:t>Translational Neural Engineering Laboratory</a:t>
            </a:r>
            <a:br>
              <a:rPr lang="it-IT" dirty="0" smtClean="0"/>
            </a:br>
            <a:r>
              <a:rPr lang="it-IT" dirty="0" smtClean="0"/>
              <a:t>Center for Neuroprosthetics</a:t>
            </a:r>
            <a:br>
              <a:rPr lang="it-IT" dirty="0" smtClean="0"/>
            </a:br>
            <a:r>
              <a:rPr lang="it-IT" dirty="0" smtClean="0"/>
              <a:t>EPFL</a:t>
            </a:r>
          </a:p>
        </p:txBody>
      </p:sp>
    </p:spTree>
    <p:extLst>
      <p:ext uri="{BB962C8B-B14F-4D97-AF65-F5344CB8AC3E}">
        <p14:creationId xmlns:p14="http://schemas.microsoft.com/office/powerpoint/2010/main" val="130289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Magnitude squared coherence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3429001"/>
          </a:xfrm>
        </p:spPr>
        <p:txBody>
          <a:bodyPr/>
          <a:lstStyle/>
          <a:p>
            <a:endParaRPr lang="it-IT" dirty="0"/>
          </a:p>
          <a:p>
            <a:endParaRPr lang="fr-CH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H" sz="32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CH" sz="3200" dirty="0"/>
                          <m:t> </m:t>
                        </m:r>
                      </m:e>
                      <m:sup>
                        <m:r>
                          <a:rPr lang="it-IT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H" sz="3200" dirty="0" smtClean="0"/>
                  <a:t>(f) </a:t>
                </a:r>
                <a14:m>
                  <m:oMath xmlns:m="http://schemas.openxmlformats.org/officeDocument/2006/math">
                    <m:r>
                      <a:rPr lang="it-IT" sz="32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t-IT" sz="3200" b="0" i="1" dirty="0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it-IT" sz="3200" b="0" i="1" dirty="0" smtClean="0">
                            <a:latin typeface="Cambria Math"/>
                          </a:rPr>
                          <m:t>∗ </m:t>
                        </m:r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𝑦𝑦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fr-C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5181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/>
          </a:p>
          <a:p>
            <a:r>
              <a:rPr lang="it-IT" sz="2000" dirty="0"/>
              <a:t>Combining across </a:t>
            </a:r>
            <a:r>
              <a:rPr lang="it-IT" sz="2000" b="1" dirty="0" smtClean="0"/>
              <a:t>subjects</a:t>
            </a:r>
            <a:endParaRPr lang="it-IT" sz="2000" b="1" dirty="0"/>
          </a:p>
          <a:p>
            <a:pPr lvl="1"/>
            <a:r>
              <a:rPr lang="it-IT" sz="1800" dirty="0" smtClean="0"/>
              <a:t>Time-frequency pixels were set to one if significant, and averaged across subjects</a:t>
            </a:r>
            <a:endParaRPr lang="fr-CH" sz="1800" dirty="0"/>
          </a:p>
          <a:p>
            <a:r>
              <a:rPr lang="it-IT" sz="2000" dirty="0" smtClean="0"/>
              <a:t>Averaged significant coherence for subjects 3,4,5,7 and 8</a:t>
            </a:r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Averaged raw coherence for subjects 3,4,5,7, and 8</a:t>
            </a:r>
            <a:endParaRPr lang="fr-CH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02" y="3478647"/>
            <a:ext cx="1666498" cy="1249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78647"/>
            <a:ext cx="1666498" cy="1249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478647"/>
            <a:ext cx="1666498" cy="1249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6" y="3478647"/>
            <a:ext cx="1666498" cy="1249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78647"/>
            <a:ext cx="1666498" cy="1249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276600"/>
            <a:ext cx="228600" cy="1451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08" y="5181596"/>
            <a:ext cx="382583" cy="14300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5" y="5342990"/>
            <a:ext cx="1512012" cy="11340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42989"/>
            <a:ext cx="1512012" cy="11340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42991"/>
            <a:ext cx="1512012" cy="11340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" y="5342991"/>
            <a:ext cx="1675755" cy="1256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5" y="5342991"/>
            <a:ext cx="1512012" cy="11340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45" y="5354825"/>
            <a:ext cx="1675755" cy="12568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40" y="5354824"/>
            <a:ext cx="1675755" cy="12568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40" y="5354826"/>
            <a:ext cx="1675755" cy="12568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45" y="5354826"/>
            <a:ext cx="1675755" cy="12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Partial least squares (PLS)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Partial least squares relates patterns of predictor variables </a:t>
            </a:r>
            <a:r>
              <a:rPr lang="it-IT" sz="2400" b="1" i="1" dirty="0" smtClean="0"/>
              <a:t>X </a:t>
            </a:r>
            <a:r>
              <a:rPr lang="it-IT" sz="2400" dirty="0" smtClean="0"/>
              <a:t>with patterns of response variables </a:t>
            </a:r>
            <a:r>
              <a:rPr lang="it-IT" sz="2400" b="1" i="1" dirty="0" smtClean="0"/>
              <a:t>Y</a:t>
            </a:r>
            <a:r>
              <a:rPr lang="it-IT" sz="2400" dirty="0" smtClean="0"/>
              <a:t> that share similar temporal signatures.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The learned components of </a:t>
            </a:r>
            <a:r>
              <a:rPr lang="it-IT" sz="2400" b="1" i="1" dirty="0" smtClean="0"/>
              <a:t>X </a:t>
            </a:r>
            <a:r>
              <a:rPr lang="it-IT" sz="2400" dirty="0" smtClean="0"/>
              <a:t>and </a:t>
            </a:r>
            <a:r>
              <a:rPr lang="it-IT" sz="2400" b="1" i="1" dirty="0" smtClean="0"/>
              <a:t>Y </a:t>
            </a:r>
            <a:r>
              <a:rPr lang="it-IT" sz="2400" dirty="0" smtClean="0"/>
              <a:t>are constrained to have the same temporal signature after scaling by an inner relation:</a:t>
            </a:r>
          </a:p>
          <a:p>
            <a:endParaRPr lang="it-IT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0553" y="2713608"/>
                <a:ext cx="5975931" cy="182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>
                          <a:latin typeface="Cambria Math"/>
                        </a:rPr>
                        <m:t>𝑿</m:t>
                      </m:r>
                      <m:r>
                        <a:rPr lang="it-IT" sz="2000" i="1">
                          <a:latin typeface="Cambria Math"/>
                        </a:rPr>
                        <m:t>=</m:t>
                      </m:r>
                      <m:r>
                        <a:rPr lang="it-IT" sz="2000" b="1" i="1">
                          <a:latin typeface="Cambria Math"/>
                        </a:rPr>
                        <m:t>𝑻</m:t>
                      </m:r>
                      <m:sSup>
                        <m:sSupPr>
                          <m:ctrlPr>
                            <a:rPr lang="it-IT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sz="2000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it-IT" sz="20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it-IT" sz="2000" i="1">
                          <a:latin typeface="Cambria Math"/>
                        </a:rPr>
                        <m:t>+</m:t>
                      </m:r>
                      <m:r>
                        <a:rPr lang="it-IT" sz="2000" b="1" i="1">
                          <a:latin typeface="Cambria Math"/>
                        </a:rPr>
                        <m:t>𝑬</m:t>
                      </m:r>
                      <m:r>
                        <a:rPr lang="it-IT" sz="20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i="1">
                              <a:latin typeface="Cambria Math"/>
                            </a:rPr>
                            <m:t>𝑘</m:t>
                          </m:r>
                          <m:r>
                            <a:rPr lang="it-IT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20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it-IT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it-IT" sz="2000" i="1">
                          <a:latin typeface="Cambria Math"/>
                        </a:rPr>
                        <m:t>+</m:t>
                      </m:r>
                      <m:r>
                        <a:rPr lang="it-IT" sz="2000" b="1" i="1"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fr-CH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>
                          <a:latin typeface="Cambria Math"/>
                        </a:rPr>
                        <m:t>𝒀</m:t>
                      </m:r>
                      <m:r>
                        <a:rPr lang="it-IT" sz="2000" i="1">
                          <a:latin typeface="Cambria Math"/>
                        </a:rPr>
                        <m:t>=</m:t>
                      </m:r>
                      <m:r>
                        <a:rPr lang="it-IT" sz="2000" b="1" i="1">
                          <a:latin typeface="Cambria Math"/>
                        </a:rPr>
                        <m:t>𝑼</m:t>
                      </m:r>
                      <m:sSup>
                        <m:sSupPr>
                          <m:ctrlPr>
                            <a:rPr lang="it-IT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sz="2000" b="1" i="1">
                              <a:latin typeface="Cambria Math"/>
                            </a:rPr>
                            <m:t>𝑸</m:t>
                          </m:r>
                        </m:e>
                        <m:sup>
                          <m:r>
                            <a:rPr lang="it-IT" sz="20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it-IT" sz="2000" i="1">
                          <a:latin typeface="Cambria Math"/>
                        </a:rPr>
                        <m:t>+</m:t>
                      </m:r>
                      <m:r>
                        <a:rPr lang="it-IT" sz="2000" b="1" i="1">
                          <a:latin typeface="Cambria Math"/>
                        </a:rPr>
                        <m:t>𝑭</m:t>
                      </m:r>
                      <m:r>
                        <a:rPr lang="it-IT" sz="20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i="1">
                              <a:latin typeface="Cambria Math"/>
                            </a:rPr>
                            <m:t>𝑘</m:t>
                          </m:r>
                          <m:r>
                            <a:rPr lang="it-IT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20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it-IT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1" i="1"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it-IT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it-IT" sz="2000" i="1">
                          <a:latin typeface="Cambria Math"/>
                        </a:rPr>
                        <m:t>+</m:t>
                      </m:r>
                      <m:r>
                        <a:rPr lang="it-IT" sz="2000" b="1" i="1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fr-CH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713608"/>
                <a:ext cx="5975931" cy="1823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5562600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t-IT" b="1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CH" b="1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562600"/>
                <a:ext cx="3429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5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 Multi-block partial least squares (mbPLS)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mbPLS allows data to be divided into separate data blocks corresponding to individual trials or subjects. </a:t>
            </a:r>
          </a:p>
          <a:p>
            <a:r>
              <a:rPr lang="it-IT" sz="2000" dirty="0" smtClean="0"/>
              <a:t>This requires two levels of regression, one at the individual data block level and one at the super-block level.</a:t>
            </a:r>
          </a:p>
          <a:p>
            <a:r>
              <a:rPr lang="it-IT" sz="2000" dirty="0" smtClean="0"/>
              <a:t>Sub-level decomposition</a:t>
            </a:r>
          </a:p>
          <a:p>
            <a:endParaRPr lang="it-IT" sz="2400" dirty="0"/>
          </a:p>
          <a:p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  <a:p>
            <a:r>
              <a:rPr lang="it-IT" sz="2000" dirty="0" smtClean="0"/>
              <a:t>Super-level decomposition</a:t>
            </a:r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1" y="3276601"/>
                <a:ext cx="2971800" cy="130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/>
                            </a:rPr>
                            <m:t>𝑘</m:t>
                          </m:r>
                          <m:r>
                            <a:rPr lang="it-IT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it-IT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it-IT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it-IT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it-IT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CH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/>
                            </a:rPr>
                            <m:t>𝑘</m:t>
                          </m:r>
                          <m:r>
                            <a:rPr lang="it-IT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it-IT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b="1" i="1"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it-IT" sz="1400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it-IT" sz="1400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it-IT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it-IT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CH" sz="1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276601"/>
                <a:ext cx="2971800" cy="13039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53200" y="5589672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J. Chiang et al. / </a:t>
            </a:r>
            <a:r>
              <a:rPr lang="fr-CH" sz="800" dirty="0" err="1"/>
              <a:t>NeuroImage</a:t>
            </a:r>
            <a:r>
              <a:rPr lang="fr-CH" sz="800" dirty="0"/>
              <a:t> 63 (2012) 1498–1509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4" y="2645825"/>
            <a:ext cx="3989294" cy="2943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1" y="5157596"/>
                <a:ext cx="3429000" cy="1079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𝑠𝑢𝑝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fr-CH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H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𝑠𝑢𝑝</m:t>
                              </m:r>
                            </m:sub>
                          </m:sSub>
                        </m:e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CH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5157596"/>
                <a:ext cx="3429000" cy="10795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543504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t-IT" sz="1400" b="1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it-IT" sz="1400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i="1" dirty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CH" sz="1400" b="1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43504"/>
                <a:ext cx="1066800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7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 Three-way Multi-block partial least squares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Neurological data can be useful when represented as muliway arrays.</a:t>
            </a:r>
          </a:p>
          <a:p>
            <a:pPr lvl="1"/>
            <a:r>
              <a:rPr lang="it-IT" sz="1600" dirty="0" smtClean="0"/>
              <a:t>EEG spectrograms</a:t>
            </a:r>
          </a:p>
          <a:p>
            <a:pPr lvl="2"/>
            <a:r>
              <a:rPr lang="it-IT" sz="1200" dirty="0" smtClean="0"/>
              <a:t>Time-point, frequency bin, eeg electrode</a:t>
            </a:r>
          </a:p>
          <a:p>
            <a:pPr lvl="1"/>
            <a:r>
              <a:rPr lang="it-IT" sz="1600" dirty="0" smtClean="0"/>
              <a:t>EEG frequency domain connectivity</a:t>
            </a:r>
          </a:p>
          <a:p>
            <a:pPr lvl="2"/>
            <a:r>
              <a:rPr lang="it-IT" sz="1200" dirty="0" smtClean="0"/>
              <a:t>Time-point, frequency bin, electrode connectivity</a:t>
            </a:r>
          </a:p>
          <a:p>
            <a:r>
              <a:rPr lang="it-IT" sz="1800" dirty="0" smtClean="0"/>
              <a:t>Sub-level decomposition</a:t>
            </a:r>
          </a:p>
          <a:p>
            <a:endParaRPr lang="it-IT" sz="2400" dirty="0"/>
          </a:p>
          <a:p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  <a:p>
            <a:r>
              <a:rPr lang="it-IT" sz="1800" dirty="0" smtClean="0"/>
              <a:t>Super-level decomposition </a:t>
            </a:r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268053"/>
                <a:ext cx="2971800" cy="130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/>
                            </a:rPr>
                            <m:t>𝑘</m:t>
                          </m:r>
                          <m:r>
                            <a:rPr lang="it-IT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⊗</m:t>
                          </m:r>
                          <m:sSubSup>
                            <m:sSubSup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sz="14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fr-CH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dirty="0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it-IT" sz="1400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CH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/>
                            </a:rPr>
                            <m:t>𝑘</m:t>
                          </m:r>
                          <m:r>
                            <a:rPr lang="it-IT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it-IT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b="1" i="1"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it-IT" sz="1400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it-IT" sz="1400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it-IT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it-IT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CH" sz="1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8053"/>
                <a:ext cx="2971800" cy="13039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31149" y="6190116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J. Chiang et al. / </a:t>
            </a:r>
            <a:r>
              <a:rPr lang="fr-CH" sz="800" dirty="0" err="1"/>
              <a:t>NeuroImage</a:t>
            </a:r>
            <a:r>
              <a:rPr lang="fr-CH" sz="800" dirty="0"/>
              <a:t> 63 (2012) 1498–1509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1" y="5157596"/>
                <a:ext cx="3429000" cy="1079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𝑠𝑢𝑝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fr-CH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H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𝑠𝑢𝑝</m:t>
                              </m:r>
                            </m:sub>
                          </m:sSub>
                        </m:e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CH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5157596"/>
                <a:ext cx="3429000" cy="10795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0" y="5543502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t-IT" sz="1400" b="1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it-IT" sz="1400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i="1" dirty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CH" sz="1400" b="1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43502"/>
                <a:ext cx="1066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161212"/>
            <a:ext cx="4823498" cy="30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 Three-way Multi-block partial least squares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Neurological data can be useful when represented as muliway arrays.</a:t>
            </a:r>
          </a:p>
          <a:p>
            <a:pPr lvl="1"/>
            <a:r>
              <a:rPr lang="it-IT" sz="1600" dirty="0" smtClean="0"/>
              <a:t>EEG spectrograms</a:t>
            </a:r>
          </a:p>
          <a:p>
            <a:pPr lvl="2"/>
            <a:r>
              <a:rPr lang="it-IT" sz="1200" dirty="0" smtClean="0"/>
              <a:t>Time-point, frequency bin, eeg electrode</a:t>
            </a:r>
          </a:p>
          <a:p>
            <a:pPr lvl="1"/>
            <a:r>
              <a:rPr lang="it-IT" sz="1600" dirty="0" smtClean="0"/>
              <a:t>EEG frequency domain connectivity</a:t>
            </a:r>
          </a:p>
          <a:p>
            <a:pPr lvl="2"/>
            <a:r>
              <a:rPr lang="it-IT" sz="1200" dirty="0" smtClean="0"/>
              <a:t>Time-point, frequency bin, electrode connectivity</a:t>
            </a:r>
          </a:p>
          <a:p>
            <a:r>
              <a:rPr lang="it-IT" sz="1800" dirty="0" smtClean="0"/>
              <a:t>Sub-level decomposition</a:t>
            </a:r>
          </a:p>
          <a:p>
            <a:endParaRPr lang="it-IT" sz="2400" dirty="0"/>
          </a:p>
          <a:p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  <a:p>
            <a:r>
              <a:rPr lang="it-IT" sz="1800" dirty="0" smtClean="0"/>
              <a:t>Super-level decomposition </a:t>
            </a:r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268053"/>
                <a:ext cx="2971800" cy="130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/>
                            </a:rPr>
                            <m:t>𝑘</m:t>
                          </m:r>
                          <m:r>
                            <a:rPr lang="it-IT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⊗</m:t>
                          </m:r>
                          <m:sSubSup>
                            <m:sSubSup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sz="14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fr-CH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dirty="0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it-IT" sz="1400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CH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/>
                            </a:rPr>
                            <m:t>𝑘</m:t>
                          </m:r>
                          <m:r>
                            <a:rPr lang="it-IT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it-IT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b="1" i="1"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it-IT" sz="1400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it-IT" sz="1400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it-IT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it-IT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CH" sz="1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8053"/>
                <a:ext cx="2971800" cy="13039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31149" y="6190116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J. Chiang et al. / </a:t>
            </a:r>
            <a:r>
              <a:rPr lang="fr-CH" sz="800" dirty="0" err="1"/>
              <a:t>NeuroImage</a:t>
            </a:r>
            <a:r>
              <a:rPr lang="fr-CH" sz="800" dirty="0"/>
              <a:t> 63 (2012) 1498–1509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1" y="5157596"/>
                <a:ext cx="3429000" cy="1079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𝑠𝑢𝑝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fr-CH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H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it-IT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t-IT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it-IT" sz="14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𝑠𝑢𝑝</m:t>
                              </m:r>
                            </m:sub>
                          </m:sSub>
                        </m:e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CH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5157596"/>
                <a:ext cx="3429000" cy="10795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0" y="5543502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t-IT" sz="1400" b="1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it-IT" sz="1400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it-IT" sz="1400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i="1" dirty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4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CH" sz="1400" b="1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43502"/>
                <a:ext cx="1066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161212"/>
            <a:ext cx="4823498" cy="30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 Three-way mbPLS with spectrogram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******** </a:t>
            </a:r>
            <a:r>
              <a:rPr lang="it-IT" sz="2400" b="1" dirty="0" smtClean="0">
                <a:solidFill>
                  <a:srgbClr val="FF0000"/>
                </a:solidFill>
              </a:rPr>
              <a:t>Show some results from our data </a:t>
            </a:r>
            <a:r>
              <a:rPr lang="it-IT" sz="2400" dirty="0" smtClean="0"/>
              <a:t>************</a:t>
            </a:r>
          </a:p>
          <a:p>
            <a:r>
              <a:rPr lang="it-IT" sz="1800" i="1" dirty="0" smtClean="0">
                <a:solidFill>
                  <a:srgbClr val="00B0F0"/>
                </a:solidFill>
              </a:rPr>
              <a:t>SB: If I can’t get the results in time or they don’t make sense, we can use Chiang’s.</a:t>
            </a:r>
          </a:p>
        </p:txBody>
      </p:sp>
    </p:spTree>
    <p:extLst>
      <p:ext uri="{BB962C8B-B14F-4D97-AF65-F5344CB8AC3E}">
        <p14:creationId xmlns:p14="http://schemas.microsoft.com/office/powerpoint/2010/main" val="38203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Partial directed coherence (PDC)</a:t>
            </a:r>
            <a:endParaRPr lang="fr-CH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2000" dirty="0" smtClean="0"/>
                  <a:t>Partial directed coherence measures the causal coupling of cortical regions.  </a:t>
                </a:r>
              </a:p>
              <a:p>
                <a:r>
                  <a:rPr lang="it-IT" sz="2000" dirty="0" smtClean="0"/>
                  <a:t>It is useful for resolving differences in direct and indirect relationships between signals, in this case groups of eeg electrodes.</a:t>
                </a:r>
              </a:p>
              <a:p>
                <a:r>
                  <a:rPr lang="it-IT" sz="1800" dirty="0" smtClean="0"/>
                  <a:t>To calculate PDC, a multivariate autoregressive model is fit to the EEG signals </a:t>
                </a:r>
                <a:r>
                  <a:rPr lang="it-IT" sz="1800" b="1" i="1" dirty="0" smtClean="0"/>
                  <a:t>X</a:t>
                </a:r>
              </a:p>
              <a:p>
                <a:endParaRPr lang="it-IT" sz="1800" b="1" i="1" dirty="0" smtClean="0"/>
              </a:p>
              <a:p>
                <a:endParaRPr lang="it-IT" sz="1800" dirty="0" smtClean="0"/>
              </a:p>
              <a:p>
                <a:endParaRPr lang="it-IT" sz="1800" dirty="0" smtClean="0"/>
              </a:p>
              <a:p>
                <a:endParaRPr lang="it-IT" sz="1800" dirty="0"/>
              </a:p>
              <a:p>
                <a:r>
                  <a:rPr lang="it-IT" sz="1800" dirty="0" smtClean="0"/>
                  <a:t>PDC is then computed using the Fourier transform of the AR coefficients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it-IT" sz="1800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it-IT" sz="1800" b="0" i="1" smtClean="0">
                        <a:latin typeface="Cambria Math"/>
                      </a:rPr>
                      <m:t>(</m:t>
                    </m:r>
                    <m:r>
                      <a:rPr lang="it-IT" sz="1800" b="0" i="1" smtClean="0">
                        <a:latin typeface="Cambria Math"/>
                      </a:rPr>
                      <m:t>𝑓</m:t>
                    </m:r>
                    <m:r>
                      <a:rPr lang="it-IT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18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0748" y="3429000"/>
                <a:ext cx="3276601" cy="901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748" y="3429000"/>
                <a:ext cx="3276601" cy="9016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5049" y="5079507"/>
                <a:ext cx="3048000" cy="105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CH" i="1" smtClean="0">
                              <a:latin typeface="Cambria Math"/>
                            </a:rPr>
                            <m:t>⃪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𝑐h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fr-CH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CH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CH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CH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49" y="5079507"/>
                <a:ext cx="3048000" cy="10516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 Three-way mbPLS with PDC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******** </a:t>
            </a:r>
            <a:r>
              <a:rPr lang="it-IT" sz="2400" b="1" dirty="0" smtClean="0">
                <a:solidFill>
                  <a:srgbClr val="FF0000"/>
                </a:solidFill>
              </a:rPr>
              <a:t>Show some results from our data </a:t>
            </a:r>
            <a:r>
              <a:rPr lang="it-IT" sz="2400" dirty="0" smtClean="0"/>
              <a:t>************</a:t>
            </a:r>
          </a:p>
          <a:p>
            <a:r>
              <a:rPr lang="it-IT" sz="1600" i="1" dirty="0">
                <a:solidFill>
                  <a:srgbClr val="00B0F0"/>
                </a:solidFill>
              </a:rPr>
              <a:t>SB: If I can’t get the results in time or they don’t make sense, we can use Chiang’s.</a:t>
            </a:r>
          </a:p>
          <a:p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13598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collection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Explain experiments</a:t>
            </a:r>
          </a:p>
          <a:p>
            <a:r>
              <a:rPr lang="it-IT" dirty="0" smtClean="0"/>
              <a:t>Explain sampling of data</a:t>
            </a:r>
          </a:p>
          <a:p>
            <a:r>
              <a:rPr lang="it-IT" dirty="0" smtClean="0"/>
              <a:t>Expalin structure of </a:t>
            </a:r>
            <a:r>
              <a:rPr lang="it-IT" dirty="0" smtClean="0"/>
              <a:t>data</a:t>
            </a:r>
          </a:p>
          <a:p>
            <a:r>
              <a:rPr lang="it-IT" sz="1600" i="1" dirty="0">
                <a:solidFill>
                  <a:srgbClr val="00B0F0"/>
                </a:solidFill>
              </a:rPr>
              <a:t>SB</a:t>
            </a:r>
            <a:r>
              <a:rPr lang="it-IT" sz="1600" i="1" dirty="0" smtClean="0">
                <a:solidFill>
                  <a:srgbClr val="00B0F0"/>
                </a:solidFill>
              </a:rPr>
              <a:t>: Are there slides from another presentation we can use for this</a:t>
            </a:r>
            <a:endParaRPr lang="it-IT" sz="1600" i="1" dirty="0">
              <a:solidFill>
                <a:srgbClr val="00B0F0"/>
              </a:solidFill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5220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Measuring corticomuscular activity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Two popular methods for finding connections between EEG and EMG features. </a:t>
            </a:r>
          </a:p>
          <a:p>
            <a:pPr lvl="1"/>
            <a:r>
              <a:rPr lang="it-IT" dirty="0" smtClean="0"/>
              <a:t>Measuring coherence between signal spectra.</a:t>
            </a:r>
          </a:p>
          <a:p>
            <a:pPr lvl="1"/>
            <a:r>
              <a:rPr lang="it-IT" dirty="0" smtClean="0"/>
              <a:t>Using partial least squares to extract meaningful patterns.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2463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Measuring corticomuscular coherence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Prevailing </a:t>
            </a:r>
            <a:r>
              <a:rPr lang="it-IT" dirty="0" smtClean="0"/>
              <a:t>questions: </a:t>
            </a:r>
            <a:endParaRPr lang="it-IT" dirty="0" smtClean="0"/>
          </a:p>
          <a:p>
            <a:pPr lvl="1"/>
            <a:r>
              <a:rPr lang="it-IT" dirty="0" smtClean="0"/>
              <a:t>What is the best way to obtain </a:t>
            </a:r>
            <a:br>
              <a:rPr lang="it-IT" dirty="0" smtClean="0"/>
            </a:br>
            <a:r>
              <a:rPr lang="it-IT" dirty="0" smtClean="0"/>
              <a:t>group-level information across subjects and</a:t>
            </a:r>
            <a:br>
              <a:rPr lang="it-IT" dirty="0" smtClean="0"/>
            </a:br>
            <a:r>
              <a:rPr lang="it-IT" dirty="0" smtClean="0"/>
              <a:t>subject-level information across trials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How do we compare reaches of different timescale?</a:t>
            </a:r>
            <a:endParaRPr lang="it-IT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778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Magnitude squared </a:t>
            </a:r>
            <a:r>
              <a:rPr lang="it-IT" dirty="0"/>
              <a:t>c</a:t>
            </a:r>
            <a:r>
              <a:rPr lang="it-IT" dirty="0" smtClean="0"/>
              <a:t>oherence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495800"/>
              </a:xfrm>
            </p:spPr>
            <p:txBody>
              <a:bodyPr/>
              <a:lstStyle/>
              <a:p>
                <a:r>
                  <a:rPr lang="fr-CH" dirty="0" smtClean="0"/>
                  <a:t>For EEG and EMG signals </a:t>
                </a:r>
                <a:r>
                  <a:rPr lang="fr-CH" i="1" dirty="0" smtClean="0"/>
                  <a:t>x</a:t>
                </a:r>
                <a:r>
                  <a:rPr lang="fr-CH" dirty="0" smtClean="0"/>
                  <a:t> and </a:t>
                </a:r>
                <a:r>
                  <a:rPr lang="fr-CH" i="1" dirty="0" smtClean="0"/>
                  <a:t>y</a:t>
                </a:r>
                <a:r>
                  <a:rPr lang="fr-CH" dirty="0" smtClean="0"/>
                  <a:t>,  </a:t>
                </a:r>
              </a:p>
              <a:p>
                <a:endParaRPr lang="it-IT" dirty="0"/>
              </a:p>
              <a:p>
                <a:endParaRPr lang="fr-CH" dirty="0" smtClean="0"/>
              </a:p>
              <a:p>
                <a:r>
                  <a:rPr lang="it-IT" i="1" dirty="0" smtClean="0"/>
                  <a:t>f</a:t>
                </a:r>
                <a:r>
                  <a:rPr lang="it-IT" dirty="0" smtClean="0"/>
                  <a:t> is some given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CH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fr-CH" dirty="0" smtClean="0"/>
                  <a:t> are the autospectrum of </a:t>
                </a:r>
                <a:r>
                  <a:rPr lang="fr-CH" i="1" dirty="0" smtClean="0"/>
                  <a:t>x</a:t>
                </a:r>
                <a:r>
                  <a:rPr lang="fr-CH" dirty="0" smtClean="0"/>
                  <a:t> and </a:t>
                </a:r>
                <a:r>
                  <a:rPr lang="fr-CH" i="1" dirty="0" smtClean="0"/>
                  <a:t>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fr-CH" i="1" dirty="0" smtClean="0"/>
                  <a:t> </a:t>
                </a:r>
                <a:r>
                  <a:rPr lang="fr-CH" dirty="0" smtClean="0"/>
                  <a:t>is the cross-</a:t>
                </a:r>
                <a:r>
                  <a:rPr lang="fr-CH" dirty="0" err="1" smtClean="0"/>
                  <a:t>spectrum</a:t>
                </a:r>
                <a:r>
                  <a:rPr lang="fr-CH" dirty="0" smtClean="0"/>
                  <a:t> of signals </a:t>
                </a:r>
                <a:r>
                  <a:rPr lang="fr-CH" i="1" dirty="0" smtClean="0"/>
                  <a:t>x</a:t>
                </a:r>
                <a:r>
                  <a:rPr lang="fr-CH" dirty="0" smtClean="0"/>
                  <a:t> and </a:t>
                </a:r>
                <a:r>
                  <a:rPr lang="fr-CH" i="1" dirty="0" smtClean="0"/>
                  <a:t>y</a:t>
                </a:r>
                <a:endParaRPr lang="fr-CH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495800"/>
              </a:xfrm>
              <a:blipFill rotWithShape="1">
                <a:blip r:embed="rId2"/>
                <a:stretch>
                  <a:fillRect l="-1630" t="-17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2286000"/>
                <a:ext cx="4114800" cy="101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H" sz="32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CH" sz="3200" dirty="0"/>
                          <m:t> </m:t>
                        </m:r>
                      </m:e>
                      <m:sup>
                        <m:r>
                          <a:rPr lang="it-IT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H" sz="3200" dirty="0" smtClean="0"/>
                  <a:t>(f) </a:t>
                </a:r>
                <a14:m>
                  <m:oMath xmlns:m="http://schemas.openxmlformats.org/officeDocument/2006/math">
                    <m:r>
                      <a:rPr lang="it-IT" sz="32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t-IT" sz="3200" b="0" i="1" dirty="0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it-IT" sz="3200" b="0" i="1" dirty="0" smtClean="0">
                            <a:latin typeface="Cambria Math"/>
                          </a:rPr>
                          <m:t>∗ </m:t>
                        </m:r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𝑦𝑦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fr-C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4114800" cy="10138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6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Magnitude squared coherence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3429001"/>
          </a:xfrm>
        </p:spPr>
        <p:txBody>
          <a:bodyPr/>
          <a:lstStyle/>
          <a:p>
            <a:endParaRPr lang="it-IT" dirty="0"/>
          </a:p>
          <a:p>
            <a:endParaRPr lang="fr-CH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H" sz="32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CH" sz="3200" dirty="0"/>
                          <m:t> </m:t>
                        </m:r>
                      </m:e>
                      <m:sup>
                        <m:r>
                          <a:rPr lang="it-IT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H" sz="3200" dirty="0" smtClean="0"/>
                  <a:t>(f) </a:t>
                </a:r>
                <a14:m>
                  <m:oMath xmlns:m="http://schemas.openxmlformats.org/officeDocument/2006/math">
                    <m:r>
                      <a:rPr lang="it-IT" sz="32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t-IT" sz="3200" b="0" i="1" dirty="0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it-IT" sz="3200" b="0" i="1" dirty="0" smtClean="0">
                            <a:latin typeface="Cambria Math"/>
                          </a:rPr>
                          <m:t>∗ </m:t>
                        </m:r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𝑦𝑦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fr-C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/>
          </a:p>
          <a:p>
            <a:r>
              <a:rPr lang="it-IT" sz="2400" dirty="0" smtClean="0"/>
              <a:t>Combining across </a:t>
            </a:r>
            <a:r>
              <a:rPr lang="it-IT" sz="2400" b="1" dirty="0" smtClean="0"/>
              <a:t>electrodes</a:t>
            </a:r>
          </a:p>
          <a:p>
            <a:pPr lvl="1"/>
            <a:r>
              <a:rPr lang="it-IT" sz="2000" dirty="0" smtClean="0"/>
              <a:t>Advantages:</a:t>
            </a:r>
          </a:p>
          <a:p>
            <a:pPr lvl="2"/>
            <a:r>
              <a:rPr lang="it-IT" sz="1800" dirty="0" smtClean="0"/>
              <a:t>Obtain consistent region-level information</a:t>
            </a:r>
          </a:p>
          <a:p>
            <a:pPr lvl="2"/>
            <a:r>
              <a:rPr lang="it-IT" sz="1800" dirty="0" smtClean="0"/>
              <a:t>Individual electrode information can be inconsistent across trials and subjects due to placement.</a:t>
            </a:r>
          </a:p>
          <a:p>
            <a:pPr lvl="1"/>
            <a:r>
              <a:rPr lang="it-IT" sz="2000" dirty="0" smtClean="0"/>
              <a:t>Disadvantages:</a:t>
            </a:r>
          </a:p>
          <a:p>
            <a:pPr lvl="2"/>
            <a:r>
              <a:rPr lang="it-IT" sz="1800" dirty="0" smtClean="0"/>
              <a:t>Phase lag can cancel activity from other electrodes</a:t>
            </a:r>
          </a:p>
          <a:p>
            <a:endParaRPr lang="fr-CH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95816"/>
            <a:ext cx="3429000" cy="2934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1" y="5330545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Functional </a:t>
            </a:r>
            <a:r>
              <a:rPr lang="en-US" sz="700" dirty="0" err="1"/>
              <a:t>corticomuscular</a:t>
            </a:r>
            <a:r>
              <a:rPr lang="en-US" sz="700" dirty="0"/>
              <a:t> connection during reaching is weakened following </a:t>
            </a:r>
            <a:r>
              <a:rPr lang="en-US" sz="700" dirty="0" smtClean="0"/>
              <a:t>stroke, Fang et. al.</a:t>
            </a:r>
            <a:endParaRPr lang="fr-CH" sz="700" dirty="0"/>
          </a:p>
        </p:txBody>
      </p:sp>
    </p:spTree>
    <p:extLst>
      <p:ext uri="{BB962C8B-B14F-4D97-AF65-F5344CB8AC3E}">
        <p14:creationId xmlns:p14="http://schemas.microsoft.com/office/powerpoint/2010/main" val="17921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Magnitude Squared Coherence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3429001"/>
          </a:xfrm>
        </p:spPr>
        <p:txBody>
          <a:bodyPr/>
          <a:lstStyle/>
          <a:p>
            <a:endParaRPr lang="it-IT" dirty="0"/>
          </a:p>
          <a:p>
            <a:endParaRPr lang="fr-CH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H" sz="32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CH" sz="3200" dirty="0"/>
                          <m:t> </m:t>
                        </m:r>
                      </m:e>
                      <m:sup>
                        <m:r>
                          <a:rPr lang="it-IT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H" sz="3200" dirty="0" smtClean="0"/>
                  <a:t>(f) </a:t>
                </a:r>
                <a14:m>
                  <m:oMath xmlns:m="http://schemas.openxmlformats.org/officeDocument/2006/math">
                    <m:r>
                      <a:rPr lang="it-IT" sz="32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t-IT" sz="3200" b="0" i="1" dirty="0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it-IT" sz="3200" b="0" i="1" dirty="0" smtClean="0">
                            <a:latin typeface="Cambria Math"/>
                          </a:rPr>
                          <m:t>∗ </m:t>
                        </m:r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𝑦𝑦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fr-C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dirty="0" smtClean="0"/>
              </a:p>
              <a:p>
                <a:r>
                  <a:rPr lang="it-IT" sz="2400" dirty="0" smtClean="0"/>
                  <a:t>Combining across </a:t>
                </a:r>
                <a:r>
                  <a:rPr lang="it-IT" sz="2400" b="1" dirty="0" smtClean="0"/>
                  <a:t>trials</a:t>
                </a:r>
              </a:p>
              <a:p>
                <a:pPr lvl="1"/>
                <a:r>
                  <a:rPr lang="it-IT" sz="2000" dirty="0" smtClean="0"/>
                  <a:t>The autospectra and cross-spectra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sz="2000" b="0" i="1" dirty="0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it-IT" sz="2000" i="1" dirty="0">
                        <a:latin typeface="Cambria Math"/>
                      </a:rPr>
                      <m:t>(</m:t>
                    </m:r>
                    <m:r>
                      <a:rPr lang="it-IT" sz="2000" i="1" dirty="0">
                        <a:latin typeface="Cambria Math"/>
                      </a:rPr>
                      <m:t>𝑓</m:t>
                    </m:r>
                    <m:r>
                      <a:rPr lang="it-IT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fr-CH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sz="2000" b="0" i="1" dirty="0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it-IT" sz="2000" i="1" dirty="0">
                        <a:latin typeface="Cambria Math"/>
                      </a:rPr>
                      <m:t>(</m:t>
                    </m:r>
                    <m:r>
                      <a:rPr lang="it-IT" sz="2000" i="1" dirty="0">
                        <a:latin typeface="Cambria Math"/>
                      </a:rPr>
                      <m:t>𝑓</m:t>
                    </m:r>
                    <m:r>
                      <a:rPr lang="it-IT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fr-CH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sz="2000" i="1" dirty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it-IT" sz="2000" i="1" dirty="0">
                        <a:latin typeface="Cambria Math"/>
                      </a:rPr>
                      <m:t>(</m:t>
                    </m:r>
                    <m:r>
                      <a:rPr lang="it-IT" sz="2000" i="1" dirty="0">
                        <a:latin typeface="Cambria Math"/>
                      </a:rPr>
                      <m:t>𝑓</m:t>
                    </m:r>
                    <m:r>
                      <a:rPr lang="it-IT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fr-CH" sz="2000" dirty="0" smtClean="0"/>
                  <a:t> are cross trial </a:t>
                </a:r>
                <a:r>
                  <a:rPr lang="fr-CH" sz="2000" dirty="0" err="1" smtClean="0"/>
                  <a:t>averaged</a:t>
                </a:r>
                <a:r>
                  <a:rPr lang="fr-CH" sz="2000" dirty="0" smtClean="0"/>
                  <a:t>, and </a:t>
                </a:r>
                <a:r>
                  <a:rPr lang="fr-CH" sz="2000" dirty="0" err="1" smtClean="0"/>
                  <a:t>then</a:t>
                </a:r>
                <a:r>
                  <a:rPr lang="fr-CH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0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000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CH" sz="2000" dirty="0"/>
                          <m:t> </m:t>
                        </m:r>
                      </m:e>
                      <m:sup>
                        <m:r>
                          <a:rPr lang="it-IT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H" sz="2000" dirty="0"/>
                  <a:t>(f</a:t>
                </a:r>
                <a:r>
                  <a:rPr lang="fr-CH" sz="2000" dirty="0" smtClean="0"/>
                  <a:t>) </a:t>
                </a:r>
                <a:r>
                  <a:rPr lang="fr-CH" sz="2000" dirty="0" err="1" smtClean="0"/>
                  <a:t>is</a:t>
                </a:r>
                <a:r>
                  <a:rPr lang="fr-CH" sz="2000" dirty="0" smtClean="0"/>
                  <a:t> </a:t>
                </a:r>
                <a:r>
                  <a:rPr lang="fr-CH" sz="2000" dirty="0" err="1" smtClean="0"/>
                  <a:t>computed</a:t>
                </a:r>
                <a:r>
                  <a:rPr lang="fr-CH" sz="2000" dirty="0" smtClean="0"/>
                  <a:t>.</a:t>
                </a:r>
              </a:p>
              <a:p>
                <a:r>
                  <a:rPr lang="it-IT" sz="2400" dirty="0" smtClean="0"/>
                  <a:t>Subject 3: Cross-trial averaged magnitude squared coherence</a:t>
                </a:r>
                <a:endParaRPr lang="fr-CH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8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05" y="4148729"/>
            <a:ext cx="1595695" cy="11967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95" y="4148729"/>
            <a:ext cx="1595695" cy="11967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48729"/>
            <a:ext cx="1595695" cy="11967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0" y="4148729"/>
            <a:ext cx="1595695" cy="11967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89" y="4148729"/>
            <a:ext cx="1595695" cy="1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Magnitude squared coherence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3429001"/>
          </a:xfrm>
        </p:spPr>
        <p:txBody>
          <a:bodyPr/>
          <a:lstStyle/>
          <a:p>
            <a:endParaRPr lang="it-IT" dirty="0"/>
          </a:p>
          <a:p>
            <a:endParaRPr lang="fr-CH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H" sz="32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CH" sz="3200" dirty="0"/>
                          <m:t> </m:t>
                        </m:r>
                      </m:e>
                      <m:sup>
                        <m:r>
                          <a:rPr lang="it-IT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H" sz="3200" dirty="0" smtClean="0"/>
                  <a:t>(f) </a:t>
                </a:r>
                <a14:m>
                  <m:oMath xmlns:m="http://schemas.openxmlformats.org/officeDocument/2006/math">
                    <m:r>
                      <a:rPr lang="it-IT" sz="32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t-IT" sz="3200" b="0" i="1" dirty="0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it-IT" sz="3200" b="0" i="1" dirty="0" smtClean="0">
                            <a:latin typeface="Cambria Math"/>
                          </a:rPr>
                          <m:t>∗ </m:t>
                        </m:r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𝑦𝑦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fr-C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dirty="0" smtClean="0"/>
              </a:p>
              <a:p>
                <a:r>
                  <a:rPr lang="it-IT" sz="2400" dirty="0" smtClean="0"/>
                  <a:t>Significance testing</a:t>
                </a:r>
                <a:endParaRPr lang="it-IT" sz="2400" b="1" dirty="0" smtClean="0"/>
              </a:p>
              <a:p>
                <a:pPr lvl="1"/>
                <a:r>
                  <a:rPr lang="it-IT" sz="2000" dirty="0" smtClean="0"/>
                  <a:t>A significance value for coherence at each pixel (time point, frequency bin) is calculated using phase randomization.</a:t>
                </a:r>
                <a:endParaRPr lang="fr-CH" sz="2000" dirty="0" smtClean="0"/>
              </a:p>
              <a:p>
                <a:r>
                  <a:rPr lang="it-IT" sz="2400" dirty="0" smtClean="0"/>
                  <a:t>Magnitude squared coherence is calculated after phase randomizing the fourier transform of the eeg (x)</a:t>
                </a:r>
              </a:p>
              <a:p>
                <a:pPr lvl="1"/>
                <a:r>
                  <a:rPr lang="it-IT" sz="2000" dirty="0" smtClean="0"/>
                  <a:t>For some time point, we take the windowed sampling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/>
                      </a:rPr>
                      <m:t>𝑋</m:t>
                    </m:r>
                    <m:r>
                      <a:rPr lang="it-IT" sz="2000" b="0" i="1" dirty="0" smtClean="0">
                        <a:latin typeface="Cambria Math"/>
                      </a:rPr>
                      <m:t>= </m:t>
                    </m:r>
                    <m:r>
                      <a:rPr lang="it-IT" sz="2000" i="1" dirty="0" smtClean="0">
                        <a:latin typeface="Cambria Math"/>
                      </a:rPr>
                      <m:t>𝐹</m:t>
                    </m:r>
                    <m:r>
                      <a:rPr lang="it-IT" sz="2000" b="0" i="1" dirty="0" smtClean="0">
                        <a:latin typeface="Cambria Math"/>
                      </a:rPr>
                      <m:t>{</m:t>
                    </m:r>
                    <m:r>
                      <a:rPr lang="it-IT" sz="2000" i="1" dirty="0" smtClean="0">
                        <a:latin typeface="Cambria Math"/>
                      </a:rPr>
                      <m:t>𝑥</m:t>
                    </m:r>
                    <m:r>
                      <a:rPr lang="it-IT" sz="2000" i="1" dirty="0" smtClean="0">
                        <a:latin typeface="Cambria Math"/>
                      </a:rPr>
                      <m:t>} = </m:t>
                    </m:r>
                    <m:r>
                      <a:rPr lang="it-IT" sz="2000" i="1" dirty="0" smtClean="0">
                        <a:latin typeface="Cambria Math"/>
                      </a:rPr>
                      <m:t>𝐴</m:t>
                    </m:r>
                    <m:r>
                      <a:rPr lang="it-IT" sz="2000" i="1" dirty="0" smtClean="0">
                        <a:latin typeface="Cambria Math"/>
                      </a:rPr>
                      <m:t>(</m:t>
                    </m:r>
                    <m:r>
                      <a:rPr lang="it-IT" sz="2000" i="1" dirty="0" smtClean="0">
                        <a:latin typeface="Cambria Math"/>
                      </a:rPr>
                      <m:t>𝑓</m:t>
                    </m:r>
                    <m:r>
                      <a:rPr lang="it-IT" sz="2000" i="1" dirty="0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it-IT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it-IT" sz="2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it-IT" sz="2000" b="0" i="1" dirty="0" smtClean="0">
                            <a:latin typeface="Cambria Math"/>
                          </a:rPr>
                          <m:t>𝜙</m:t>
                        </m:r>
                        <m:r>
                          <a:rPr lang="it-IT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it-IT" sz="2000" b="0" i="1" dirty="0" smtClean="0">
                            <a:latin typeface="Cambria Math"/>
                          </a:rPr>
                          <m:t>𝑓</m:t>
                        </m:r>
                        <m:r>
                          <a:rPr lang="it-IT" sz="20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H" sz="2000" dirty="0" smtClean="0"/>
                  <a:t>, </a:t>
                </a:r>
                <a:r>
                  <a:rPr lang="fr-CH" sz="2000" dirty="0" err="1" smtClean="0"/>
                  <a:t>where</a:t>
                </a:r>
                <a:r>
                  <a:rPr lang="fr-CH" sz="2000" dirty="0" smtClean="0"/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it-IT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fr-CH" sz="2000" dirty="0" smtClean="0"/>
                  <a:t> and 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/>
                      </a:rPr>
                      <m:t>𝜙</m:t>
                    </m:r>
                    <m:r>
                      <a:rPr lang="it-IT" sz="2000" i="1" dirty="0">
                        <a:latin typeface="Cambria Math"/>
                      </a:rPr>
                      <m:t>(</m:t>
                    </m:r>
                    <m:r>
                      <a:rPr lang="it-IT" sz="2000" i="1" dirty="0">
                        <a:latin typeface="Cambria Math"/>
                      </a:rPr>
                      <m:t>𝑓</m:t>
                    </m:r>
                    <m:r>
                      <a:rPr lang="it-IT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fr-CH" sz="2000" dirty="0" smtClean="0"/>
                  <a:t> represent the amplitude and phase of the </a:t>
                </a:r>
                <a:r>
                  <a:rPr lang="fr-CH" sz="2000" dirty="0"/>
                  <a:t>F</a:t>
                </a:r>
                <a:r>
                  <a:rPr lang="fr-CH" sz="2000" dirty="0" smtClean="0"/>
                  <a:t>ourier </a:t>
                </a:r>
                <a:r>
                  <a:rPr lang="fr-CH" sz="2000" dirty="0" err="1" smtClean="0"/>
                  <a:t>transform</a:t>
                </a:r>
                <a:r>
                  <a:rPr lang="fr-CH" sz="2000" dirty="0" smtClean="0"/>
                  <a:t> </a:t>
                </a:r>
                <a:r>
                  <a:rPr lang="fr-CH" sz="2000" dirty="0" err="1" smtClean="0"/>
                  <a:t>respectively</a:t>
                </a:r>
                <a:r>
                  <a:rPr lang="fr-CH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it-IT" sz="2000" b="0" i="1" dirty="0" smtClean="0">
                            <a:latin typeface="Cambria Math"/>
                          </a:rPr>
                          <m:t>𝑟𝑎𝑛𝑑</m:t>
                        </m:r>
                      </m:sub>
                    </m:sSub>
                    <m:r>
                      <a:rPr lang="it-IT" sz="2000" i="1" dirty="0" smtClean="0">
                        <a:latin typeface="Cambria Math"/>
                      </a:rPr>
                      <m:t> </m:t>
                    </m:r>
                    <m:r>
                      <a:rPr lang="it-IT" sz="2000" i="1" dirty="0">
                        <a:latin typeface="Cambria Math"/>
                      </a:rPr>
                      <m:t>(</m:t>
                    </m:r>
                    <m:r>
                      <a:rPr lang="it-IT" sz="2000" i="1" dirty="0">
                        <a:latin typeface="Cambria Math"/>
                      </a:rPr>
                      <m:t>𝑓</m:t>
                    </m:r>
                    <m:r>
                      <a:rPr lang="it-IT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it-IT" sz="2000" dirty="0" smtClean="0"/>
                  <a:t> is a random permutation of 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/>
                      </a:rPr>
                      <m:t>𝜙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/>
                      </a:rPr>
                      <m:t>(</m:t>
                    </m:r>
                    <m:r>
                      <a:rPr lang="it-IT" sz="2000" i="1" dirty="0">
                        <a:latin typeface="Cambria Math"/>
                      </a:rPr>
                      <m:t>𝑓</m:t>
                    </m:r>
                    <m:r>
                      <a:rPr lang="it-IT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it-IT" sz="2000" dirty="0"/>
                  <a:t> </a:t>
                </a:r>
                <a:endParaRPr lang="it-IT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𝑟𝑎𝑛𝑑</m:t>
                        </m:r>
                      </m:sub>
                    </m:sSub>
                    <m:r>
                      <a:rPr lang="it-IT" sz="20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2000" dirty="0" smtClean="0"/>
                  <a:t>{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/>
                      </a:rPr>
                      <m:t>𝐴</m:t>
                    </m:r>
                    <m:r>
                      <a:rPr lang="it-IT" sz="2000" i="1" dirty="0">
                        <a:latin typeface="Cambria Math"/>
                      </a:rPr>
                      <m:t>(</m:t>
                    </m:r>
                    <m:r>
                      <a:rPr lang="it-IT" sz="2000" i="1" dirty="0">
                        <a:latin typeface="Cambria Math"/>
                      </a:rPr>
                      <m:t>𝑓</m:t>
                    </m:r>
                    <m:r>
                      <a:rPr lang="it-IT" sz="2000" i="1" dirty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it-IT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it-IT" sz="2000" i="1" dirty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it-IT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it-IT" sz="2000" b="0" i="1" dirty="0" smtClean="0">
                                <a:latin typeface="Cambria Math"/>
                              </a:rPr>
                              <m:t>𝑟𝑎𝑛𝑑</m:t>
                            </m:r>
                          </m:sub>
                        </m:sSub>
                        <m:r>
                          <a:rPr lang="it-IT" sz="2000" i="1" dirty="0">
                            <a:latin typeface="Cambria Math"/>
                          </a:rPr>
                          <m:t>(</m:t>
                        </m:r>
                        <m:r>
                          <a:rPr lang="it-IT" sz="2000" i="1" dirty="0">
                            <a:latin typeface="Cambria Math"/>
                          </a:rPr>
                          <m:t>𝑓</m:t>
                        </m:r>
                        <m:r>
                          <a:rPr lang="it-IT" sz="2000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sz="2000" dirty="0" smtClean="0"/>
                  <a:t>}</a:t>
                </a:r>
              </a:p>
              <a:p>
                <a:r>
                  <a:rPr lang="it-IT" sz="2400" dirty="0" smtClean="0"/>
                  <a:t>For a  </a:t>
                </a:r>
                <a:r>
                  <a:rPr lang="it-IT" sz="2400" i="1" dirty="0" smtClean="0"/>
                  <a:t>p </a:t>
                </a:r>
                <a:r>
                  <a:rPr lang="it-IT" sz="2400" dirty="0" smtClean="0"/>
                  <a:t>value of .05, we perform 19 iterations of the coherence computation with phase randomization and average the results to obtain a signficance value for each frequency bin at this time point.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740" r="-103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7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Magnitude squared coherence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9"/>
            <a:ext cx="8229600" cy="3429001"/>
          </a:xfrm>
        </p:spPr>
        <p:txBody>
          <a:bodyPr/>
          <a:lstStyle/>
          <a:p>
            <a:endParaRPr lang="it-IT" dirty="0"/>
          </a:p>
          <a:p>
            <a:endParaRPr lang="fr-CH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H" sz="32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CH" sz="3200" dirty="0"/>
                          <m:t> </m:t>
                        </m:r>
                      </m:e>
                      <m:sup>
                        <m:r>
                          <a:rPr lang="it-IT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CH" sz="3200" dirty="0" smtClean="0"/>
                  <a:t>(f) </a:t>
                </a:r>
                <a14:m>
                  <m:oMath xmlns:m="http://schemas.openxmlformats.org/officeDocument/2006/math">
                    <m:r>
                      <a:rPr lang="it-IT" sz="32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t-IT" sz="3200" b="0" i="1" dirty="0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3200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it-IT" sz="3200" b="0" i="1" dirty="0" smtClean="0">
                            <a:latin typeface="Cambria Math"/>
                          </a:rPr>
                          <m:t>∗ </m:t>
                        </m:r>
                        <m:sSub>
                          <m:sSubPr>
                            <m:ctrlPr>
                              <a:rPr lang="it-IT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3200" b="0" i="1" dirty="0" smtClean="0">
                                <a:latin typeface="Cambria Math"/>
                              </a:rPr>
                              <m:t>𝑦𝑦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it-IT" sz="3200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fr-C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272133"/>
                <a:ext cx="4114800" cy="10138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/>
          </a:p>
          <a:p>
            <a:r>
              <a:rPr lang="it-IT" sz="2400" dirty="0"/>
              <a:t>Significance testing</a:t>
            </a:r>
            <a:endParaRPr lang="it-IT" sz="2400" b="1" dirty="0"/>
          </a:p>
          <a:p>
            <a:pPr lvl="1"/>
            <a:r>
              <a:rPr lang="it-IT" sz="2000" dirty="0"/>
              <a:t>In the following plots, the coherence is only shown for time-frequency points that are deemed </a:t>
            </a:r>
            <a:r>
              <a:rPr lang="it-IT" sz="2000" dirty="0" smtClean="0"/>
              <a:t>significant</a:t>
            </a:r>
          </a:p>
          <a:p>
            <a:pPr lvl="1"/>
            <a:r>
              <a:rPr lang="it-IT" sz="2000" dirty="0"/>
              <a:t>Subject 3: Cross-trial averaged magnitude squared </a:t>
            </a:r>
            <a:r>
              <a:rPr lang="it-IT" sz="2000" dirty="0" smtClean="0"/>
              <a:t>coherence with insignificant coherence removed</a:t>
            </a:r>
            <a:endParaRPr lang="fr-CH" sz="2000" dirty="0"/>
          </a:p>
          <a:p>
            <a:pPr lvl="1"/>
            <a:endParaRPr lang="it-IT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206081"/>
            <a:ext cx="1580092" cy="11850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8" y="4206081"/>
            <a:ext cx="1580092" cy="11850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08" y="4206081"/>
            <a:ext cx="1580092" cy="1185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06080"/>
            <a:ext cx="1580092" cy="11850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8" y="4206081"/>
            <a:ext cx="1580092" cy="11850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114800"/>
            <a:ext cx="32617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1677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Corticomuscular coherenence: looking for relations between features in EEG and EMG data during reaching tasks</vt:lpstr>
      <vt:lpstr>Data collection</vt:lpstr>
      <vt:lpstr>Measuring corticomuscular activity</vt:lpstr>
      <vt:lpstr>Measuring corticomuscular coherence</vt:lpstr>
      <vt:lpstr>Magnitude squared coherence</vt:lpstr>
      <vt:lpstr>Magnitude squared coherence</vt:lpstr>
      <vt:lpstr>Magnitude Squared Coherence</vt:lpstr>
      <vt:lpstr>Magnitude squared coherence</vt:lpstr>
      <vt:lpstr>Magnitude squared coherence</vt:lpstr>
      <vt:lpstr>Magnitude squared coherence</vt:lpstr>
      <vt:lpstr>Partial least squares (PLS)</vt:lpstr>
      <vt:lpstr> Multi-block partial least squares (mbPLS)</vt:lpstr>
      <vt:lpstr> Three-way Multi-block partial least squares</vt:lpstr>
      <vt:lpstr> Three-way Multi-block partial least squares</vt:lpstr>
      <vt:lpstr> Three-way mbPLS with spectrogram</vt:lpstr>
      <vt:lpstr>Partial directed coherence (PDC)</vt:lpstr>
      <vt:lpstr> Three-way mbPLS with PDC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corticomuscular coherenence: looking for relations between features in EEG and EMG data during reaching tasks</dc:title>
  <dc:creator>Freedom</dc:creator>
  <cp:lastModifiedBy>Freedom</cp:lastModifiedBy>
  <cp:revision>28</cp:revision>
  <dcterms:created xsi:type="dcterms:W3CDTF">2015-07-15T07:11:46Z</dcterms:created>
  <dcterms:modified xsi:type="dcterms:W3CDTF">2015-07-16T07:47:48Z</dcterms:modified>
</cp:coreProperties>
</file>