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77" r:id="rId4"/>
    <p:sldId id="258" r:id="rId5"/>
    <p:sldId id="259" r:id="rId6"/>
    <p:sldId id="260" r:id="rId7"/>
    <p:sldId id="261" r:id="rId8"/>
    <p:sldId id="270"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2"/>
  </p:normalViewPr>
  <p:slideViewPr>
    <p:cSldViewPr snapToGrid="0">
      <p:cViewPr varScale="1">
        <p:scale>
          <a:sx n="121" d="100"/>
          <a:sy n="121" d="100"/>
        </p:scale>
        <p:origin x="8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79902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ccc2f253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ccc2f253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ccc2f253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ccc2f25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ccc2f253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ccc2f253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ccc2f253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ccc2f253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ccc2f253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ccc2f253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cc2f25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cc2f25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ccc2f253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cc2f253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ccc2f253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ccc2f253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ccc2f253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ccc2f253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cc2f253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cc2f253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cb33f0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ccb33f0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ccb33f02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ccb33f0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ccb33f0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ccb33f02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85800" y="159150"/>
            <a:ext cx="8030400" cy="26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sz="3600" b="1">
                <a:latin typeface="Trebuchet MS"/>
                <a:ea typeface="Trebuchet MS"/>
                <a:cs typeface="Trebuchet MS"/>
                <a:sym typeface="Trebuchet MS"/>
              </a:rPr>
              <a:t>SISTEM PAKAR DIAGNOSIS PENYAKIT LOVEBIRD UNTUK UJI KELAYAKAN BELI DENGAN MENGGUNAKAN METODE </a:t>
            </a:r>
            <a:r>
              <a:rPr lang="id" sz="3600" b="1" i="1">
                <a:latin typeface="Trebuchet MS"/>
                <a:ea typeface="Trebuchet MS"/>
                <a:cs typeface="Trebuchet MS"/>
                <a:sym typeface="Trebuchet MS"/>
              </a:rPr>
              <a:t>CERTAINTY FACTOR</a:t>
            </a:r>
            <a:endParaRPr sz="3600" b="1" i="1">
              <a:latin typeface="Trebuchet MS"/>
              <a:ea typeface="Trebuchet MS"/>
              <a:cs typeface="Trebuchet MS"/>
              <a:sym typeface="Trebuchet MS"/>
            </a:endParaRPr>
          </a:p>
        </p:txBody>
      </p:sp>
      <p:sp>
        <p:nvSpPr>
          <p:cNvPr id="55" name="Google Shape;55;p13"/>
          <p:cNvSpPr txBox="1">
            <a:spLocks noGrp="1"/>
          </p:cNvSpPr>
          <p:nvPr>
            <p:ph type="subTitle" idx="1"/>
          </p:nvPr>
        </p:nvSpPr>
        <p:spPr>
          <a:xfrm>
            <a:off x="5603400" y="4041000"/>
            <a:ext cx="4143300" cy="9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b="1">
                <a:solidFill>
                  <a:srgbClr val="000000"/>
                </a:solidFill>
              </a:rPr>
              <a:t>Agus Subiyanto</a:t>
            </a:r>
            <a:endParaRPr b="1">
              <a:solidFill>
                <a:srgbClr val="000000"/>
              </a:solidFill>
            </a:endParaRPr>
          </a:p>
          <a:p>
            <a:pPr marL="0" lvl="0" indent="0" algn="ctr" rtl="0">
              <a:spcBef>
                <a:spcPts val="0"/>
              </a:spcBef>
              <a:spcAft>
                <a:spcPts val="0"/>
              </a:spcAft>
              <a:buNone/>
            </a:pPr>
            <a:r>
              <a:rPr lang="id" b="1">
                <a:solidFill>
                  <a:srgbClr val="000000"/>
                </a:solidFill>
              </a:rPr>
              <a:t>2015470109</a:t>
            </a:r>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Kurus (nyilet)</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G1: Burung terlihat lesu (CF = 0.9)</a:t>
            </a:r>
            <a:endParaRPr/>
          </a:p>
          <a:p>
            <a:pPr marL="457200" lvl="0" indent="-342900" algn="l" rtl="0">
              <a:spcBef>
                <a:spcPts val="0"/>
              </a:spcBef>
              <a:spcAft>
                <a:spcPts val="0"/>
              </a:spcAft>
              <a:buSzPts val="1800"/>
              <a:buChar char="●"/>
            </a:pPr>
            <a:r>
              <a:rPr lang="id"/>
              <a:t>G2: Bulu mengembang (CF = 0.8) </a:t>
            </a:r>
            <a:endParaRPr/>
          </a:p>
          <a:p>
            <a:pPr marL="457200" lvl="0" indent="-342900" algn="l" rtl="0">
              <a:spcBef>
                <a:spcPts val="0"/>
              </a:spcBef>
              <a:spcAft>
                <a:spcPts val="0"/>
              </a:spcAft>
              <a:buSzPts val="1800"/>
              <a:buChar char="●"/>
            </a:pPr>
            <a:r>
              <a:rPr lang="id"/>
              <a:t>G3: Burung tidak mau berkicau (CF = 0.9)</a:t>
            </a:r>
            <a:endParaRPr/>
          </a:p>
          <a:p>
            <a:pPr marL="457200" lvl="0" indent="-342900" algn="l" rtl="0">
              <a:spcBef>
                <a:spcPts val="0"/>
              </a:spcBef>
              <a:spcAft>
                <a:spcPts val="0"/>
              </a:spcAft>
              <a:buSzPts val="1800"/>
              <a:buChar char="●"/>
            </a:pPr>
            <a:r>
              <a:rPr lang="id"/>
              <a:t>G4: Garis tulang pada bagian tembolok terlihat jelas (0.9)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Tetelo (</a:t>
            </a:r>
            <a:r>
              <a:rPr lang="id" i="1"/>
              <a:t>Newcastle Disease</a:t>
            </a:r>
            <a:r>
              <a:rPr lang="id"/>
              <a:t>)</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G1: Leher miring atau berputar (CF = 0.9)</a:t>
            </a:r>
            <a:endParaRPr/>
          </a:p>
          <a:p>
            <a:pPr marL="457200" lvl="0" indent="-342900" algn="l" rtl="0">
              <a:spcBef>
                <a:spcPts val="0"/>
              </a:spcBef>
              <a:spcAft>
                <a:spcPts val="0"/>
              </a:spcAft>
              <a:buSzPts val="1800"/>
              <a:buChar char="●"/>
            </a:pPr>
            <a:r>
              <a:rPr lang="id"/>
              <a:t>G2: Keseimbangan tubuh hilang sehingga sempoyongan (CF = 0.9)</a:t>
            </a:r>
            <a:endParaRPr/>
          </a:p>
          <a:p>
            <a:pPr marL="457200" lvl="0" indent="-342900" algn="l" rtl="0">
              <a:spcBef>
                <a:spcPts val="0"/>
              </a:spcBef>
              <a:spcAft>
                <a:spcPts val="0"/>
              </a:spcAft>
              <a:buSzPts val="1800"/>
              <a:buChar char="●"/>
            </a:pPr>
            <a:r>
              <a:rPr lang="id"/>
              <a:t>G3: Dari lubang mulut keluar cairan kental (CF = 0.6)</a:t>
            </a:r>
            <a:endParaRPr/>
          </a:p>
          <a:p>
            <a:pPr marL="457200" lvl="0" indent="-342900" algn="l" rtl="0">
              <a:spcBef>
                <a:spcPts val="0"/>
              </a:spcBef>
              <a:spcAft>
                <a:spcPts val="0"/>
              </a:spcAft>
              <a:buSzPts val="1800"/>
              <a:buChar char="●"/>
            </a:pPr>
            <a:r>
              <a:rPr lang="id"/>
              <a:t>G4: Badan gemetar (CF = 0.8)</a:t>
            </a:r>
            <a:endParaRPr/>
          </a:p>
          <a:p>
            <a:pPr marL="457200" lvl="0" indent="-342900" algn="l" rtl="0">
              <a:spcBef>
                <a:spcPts val="0"/>
              </a:spcBef>
              <a:spcAft>
                <a:spcPts val="0"/>
              </a:spcAft>
              <a:buSzPts val="1800"/>
              <a:buChar char="●"/>
            </a:pPr>
            <a:r>
              <a:rPr lang="id"/>
              <a:t>G5: Pucat (0.5)</a:t>
            </a:r>
            <a:endParaRPr/>
          </a:p>
          <a:p>
            <a:pPr marL="457200" lvl="0" indent="-342900" algn="l" rtl="0">
              <a:spcBef>
                <a:spcPts val="0"/>
              </a:spcBef>
              <a:spcAft>
                <a:spcPts val="0"/>
              </a:spcAft>
              <a:buSzPts val="1800"/>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Cacar (Avian Pox)</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G1: Terdapat kutil (CF = 0.9)</a:t>
            </a:r>
            <a:endParaRPr/>
          </a:p>
          <a:p>
            <a:pPr marL="457200" lvl="0" indent="-342900" algn="l" rtl="0">
              <a:spcBef>
                <a:spcPts val="0"/>
              </a:spcBef>
              <a:spcAft>
                <a:spcPts val="0"/>
              </a:spcAft>
              <a:buSzPts val="1800"/>
              <a:buChar char="●"/>
            </a:pPr>
            <a:r>
              <a:rPr lang="id"/>
              <a:t>G2: Kurus dan lemah (CF = 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Mata Berair</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Bercak merah pada kelopak mata (CF = 0.9)</a:t>
            </a:r>
            <a:endParaRPr/>
          </a:p>
          <a:p>
            <a:pPr marL="457200" lvl="0" indent="-342900" algn="l" rtl="0">
              <a:spcBef>
                <a:spcPts val="0"/>
              </a:spcBef>
              <a:spcAft>
                <a:spcPts val="0"/>
              </a:spcAft>
              <a:buSzPts val="1800"/>
              <a:buChar char="●"/>
            </a:pPr>
            <a:r>
              <a:rPr lang="id"/>
              <a:t>Mata mengeluarkan air secara berlebihan (CF = 0.9)</a:t>
            </a:r>
            <a:endParaRPr/>
          </a:p>
          <a:p>
            <a:pPr marL="457200" lvl="0" indent="-342900" algn="l" rtl="0">
              <a:spcBef>
                <a:spcPts val="0"/>
              </a:spcBef>
              <a:spcAft>
                <a:spcPts val="0"/>
              </a:spcAft>
              <a:buSzPts val="1800"/>
              <a:buChar char="●"/>
            </a:pPr>
            <a:r>
              <a:rPr lang="id"/>
              <a:t>Mata tidak bisa dibuka serta mata akan mengeluarkan belek (CF = 0.9)</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Kutu Burung</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Burung tidak mau diam dan tampak gelisah di dalam sangkar (CF = 0.7)</a:t>
            </a:r>
            <a:endParaRPr/>
          </a:p>
          <a:p>
            <a:pPr marL="457200" lvl="0" indent="-342900" algn="l" rtl="0">
              <a:spcBef>
                <a:spcPts val="0"/>
              </a:spcBef>
              <a:spcAft>
                <a:spcPts val="0"/>
              </a:spcAft>
              <a:buSzPts val="1800"/>
              <a:buChar char="●"/>
            </a:pPr>
            <a:r>
              <a:rPr lang="id"/>
              <a:t>Warna bulu burung terlihat kusam (CF = 0.9)</a:t>
            </a:r>
            <a:endParaRPr/>
          </a:p>
          <a:p>
            <a:pPr marL="457200" lvl="0" indent="-342900" algn="l" rtl="0">
              <a:spcBef>
                <a:spcPts val="0"/>
              </a:spcBef>
              <a:spcAft>
                <a:spcPts val="0"/>
              </a:spcAft>
              <a:buSzPts val="1800"/>
              <a:buChar char="●"/>
            </a:pPr>
            <a:r>
              <a:rPr lang="id"/>
              <a:t>Bulu-bulu halus rontok (CF = 0.9)</a:t>
            </a:r>
            <a:endParaRPr/>
          </a:p>
          <a:p>
            <a:pPr marL="457200" lvl="0" indent="-342900" algn="l" rtl="0">
              <a:spcBef>
                <a:spcPts val="0"/>
              </a:spcBef>
              <a:spcAft>
                <a:spcPts val="0"/>
              </a:spcAft>
              <a:buSzPts val="1800"/>
              <a:buChar char="●"/>
            </a:pPr>
            <a:r>
              <a:rPr lang="id"/>
              <a:t>Suka mematuki tubuhnya sendiri (CF = 0.7)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Gangguan Pernafasan</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Sering membuka paruh karena kesulitan bernafas (CF = 0.9)</a:t>
            </a:r>
            <a:endParaRPr/>
          </a:p>
          <a:p>
            <a:pPr marL="457200" lvl="0" indent="-342900" algn="l" rtl="0">
              <a:spcBef>
                <a:spcPts val="0"/>
              </a:spcBef>
              <a:spcAft>
                <a:spcPts val="0"/>
              </a:spcAft>
              <a:buSzPts val="1800"/>
              <a:buChar char="●"/>
            </a:pPr>
            <a:r>
              <a:rPr lang="id"/>
              <a:t>Burung menggesek-gesekan paruh pada tangkringan (CF = 0.6)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i="1" dirty="0"/>
              <a:t>Certainty Factor</a:t>
            </a:r>
            <a:r>
              <a:rPr lang="id" dirty="0"/>
              <a:t> KelayakanBeli</a:t>
            </a:r>
            <a:endParaRPr i="1" dirty="0"/>
          </a:p>
        </p:txBody>
      </p:sp>
      <p:pic>
        <p:nvPicPr>
          <p:cNvPr id="5" name="Picture 4">
            <a:extLst>
              <a:ext uri="{FF2B5EF4-FFF2-40B4-BE49-F238E27FC236}">
                <a16:creationId xmlns:a16="http://schemas.microsoft.com/office/drawing/2014/main" id="{40B4A164-274A-EB4D-954E-8FCE9C5A9534}"/>
              </a:ext>
            </a:extLst>
          </p:cNvPr>
          <p:cNvPicPr>
            <a:picLocks noChangeAspect="1"/>
          </p:cNvPicPr>
          <p:nvPr/>
        </p:nvPicPr>
        <p:blipFill>
          <a:blip r:embed="rId3"/>
          <a:stretch>
            <a:fillRect/>
          </a:stretch>
        </p:blipFill>
        <p:spPr>
          <a:xfrm>
            <a:off x="3647081" y="1326675"/>
            <a:ext cx="4235673" cy="3136028"/>
          </a:xfrm>
          <a:prstGeom prst="rect">
            <a:avLst/>
          </a:prstGeom>
        </p:spPr>
      </p:pic>
      <p:sp>
        <p:nvSpPr>
          <p:cNvPr id="6" name="TextBox 5">
            <a:extLst>
              <a:ext uri="{FF2B5EF4-FFF2-40B4-BE49-F238E27FC236}">
                <a16:creationId xmlns:a16="http://schemas.microsoft.com/office/drawing/2014/main" id="{CD275243-7523-D349-85B0-6ED32359F131}"/>
              </a:ext>
            </a:extLst>
          </p:cNvPr>
          <p:cNvSpPr txBox="1"/>
          <p:nvPr/>
        </p:nvSpPr>
        <p:spPr>
          <a:xfrm>
            <a:off x="840828" y="1776248"/>
            <a:ext cx="2322786" cy="954107"/>
          </a:xfrm>
          <a:prstGeom prst="rect">
            <a:avLst/>
          </a:prstGeom>
          <a:noFill/>
        </p:spPr>
        <p:txBody>
          <a:bodyPr wrap="square" rtlCol="0">
            <a:spAutoFit/>
          </a:bodyPr>
          <a:lstStyle/>
          <a:p>
            <a:r>
              <a:rPr lang="en-US" dirty="0" err="1"/>
              <a:t>Berdasarkan</a:t>
            </a:r>
            <a:r>
              <a:rPr lang="en-US" dirty="0"/>
              <a:t> </a:t>
            </a:r>
            <a:r>
              <a:rPr lang="en-US" dirty="0" err="1"/>
              <a:t>wawancara</a:t>
            </a:r>
            <a:r>
              <a:rPr lang="en-US" dirty="0"/>
              <a:t> </a:t>
            </a:r>
            <a:r>
              <a:rPr lang="en-US" dirty="0" err="1"/>
              <a:t>dengan</a:t>
            </a:r>
            <a:r>
              <a:rPr lang="en-US" dirty="0"/>
              <a:t> </a:t>
            </a:r>
            <a:r>
              <a:rPr lang="en-US" dirty="0" err="1"/>
              <a:t>penjual</a:t>
            </a:r>
            <a:r>
              <a:rPr lang="en-US" dirty="0"/>
              <a:t> </a:t>
            </a:r>
            <a:r>
              <a:rPr lang="en-US" dirty="0" err="1"/>
              <a:t>burung</a:t>
            </a:r>
            <a:r>
              <a:rPr lang="en-US" dirty="0"/>
              <a:t>, </a:t>
            </a:r>
            <a:r>
              <a:rPr lang="en-US" dirty="0" err="1"/>
              <a:t>didapatkan</a:t>
            </a:r>
            <a:r>
              <a:rPr lang="en-US" dirty="0"/>
              <a:t> </a:t>
            </a:r>
            <a:r>
              <a:rPr lang="en-US" dirty="0" err="1"/>
              <a:t>nilai</a:t>
            </a:r>
            <a:r>
              <a:rPr lang="en-US" dirty="0"/>
              <a:t> CF </a:t>
            </a:r>
            <a:r>
              <a:rPr lang="en-US" dirty="0" err="1"/>
              <a:t>seperti</a:t>
            </a:r>
            <a:r>
              <a:rPr lang="en-US" dirty="0"/>
              <a:t> </a:t>
            </a:r>
            <a:r>
              <a:rPr lang="en-US" dirty="0" err="1"/>
              <a:t>pada</a:t>
            </a:r>
            <a:r>
              <a:rPr lang="en-US" dirty="0"/>
              <a:t> </a:t>
            </a:r>
            <a:r>
              <a:rPr lang="en-US" dirty="0" err="1"/>
              <a:t>tabel</a:t>
            </a:r>
            <a:r>
              <a:rPr lang="en-US" dirty="0"/>
              <a:t> </a:t>
            </a:r>
            <a:r>
              <a:rPr lang="en-US" dirty="0" err="1"/>
              <a:t>berikut</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AD35-B6CF-D540-BAA7-D2B1964DCB0A}"/>
              </a:ext>
            </a:extLst>
          </p:cNvPr>
          <p:cNvSpPr>
            <a:spLocks noGrp="1"/>
          </p:cNvSpPr>
          <p:nvPr>
            <p:ph type="title"/>
          </p:nvPr>
        </p:nvSpPr>
        <p:spPr/>
        <p:txBody>
          <a:bodyPr/>
          <a:lstStyle/>
          <a:p>
            <a:r>
              <a:rPr lang="en-US" dirty="0" err="1"/>
              <a:t>Contoh</a:t>
            </a:r>
            <a:r>
              <a:rPr lang="en-US" dirty="0"/>
              <a:t> </a:t>
            </a:r>
            <a:r>
              <a:rPr lang="en-US" dirty="0" err="1"/>
              <a:t>Soal</a:t>
            </a:r>
            <a:endParaRPr lang="en-US" dirty="0"/>
          </a:p>
        </p:txBody>
      </p:sp>
      <p:sp>
        <p:nvSpPr>
          <p:cNvPr id="3" name="Text Placeholder 2">
            <a:extLst>
              <a:ext uri="{FF2B5EF4-FFF2-40B4-BE49-F238E27FC236}">
                <a16:creationId xmlns:a16="http://schemas.microsoft.com/office/drawing/2014/main" id="{165C5F60-0DE8-294E-8A3C-1E037B5FB146}"/>
              </a:ext>
            </a:extLst>
          </p:cNvPr>
          <p:cNvSpPr>
            <a:spLocks noGrp="1"/>
          </p:cNvSpPr>
          <p:nvPr>
            <p:ph type="body" idx="1"/>
          </p:nvPr>
        </p:nvSpPr>
        <p:spPr/>
        <p:txBody>
          <a:bodyPr/>
          <a:lstStyle/>
          <a:p>
            <a:pPr marL="114300" indent="0">
              <a:buNone/>
            </a:pPr>
            <a:r>
              <a:rPr lang="en-US" dirty="0" err="1"/>
              <a:t>Diketahui</a:t>
            </a:r>
            <a:r>
              <a:rPr lang="en-US" dirty="0"/>
              <a:t> </a:t>
            </a:r>
            <a:r>
              <a:rPr lang="en-US" dirty="0" err="1"/>
              <a:t>gejala-gejala</a:t>
            </a:r>
            <a:r>
              <a:rPr lang="en-US" dirty="0"/>
              <a:t> </a:t>
            </a:r>
            <a:r>
              <a:rPr lang="en-US" dirty="0" err="1"/>
              <a:t>burung</a:t>
            </a:r>
            <a:r>
              <a:rPr lang="en-US" dirty="0"/>
              <a:t> </a:t>
            </a:r>
            <a:r>
              <a:rPr lang="en-US" i="1" dirty="0"/>
              <a:t>lovebird </a:t>
            </a:r>
            <a:r>
              <a:rPr lang="en-US" dirty="0" err="1"/>
              <a:t>dalam</a:t>
            </a:r>
            <a:r>
              <a:rPr lang="en-US" dirty="0"/>
              <a:t> </a:t>
            </a:r>
            <a:r>
              <a:rPr lang="en-US" dirty="0" err="1"/>
              <a:t>penggunaan</a:t>
            </a:r>
            <a:r>
              <a:rPr lang="en-US" dirty="0"/>
              <a:t> </a:t>
            </a:r>
            <a:r>
              <a:rPr lang="en-US" dirty="0" err="1"/>
              <a:t>sistem</a:t>
            </a:r>
            <a:r>
              <a:rPr lang="en-US" dirty="0"/>
              <a:t> </a:t>
            </a:r>
            <a:r>
              <a:rPr lang="en-US" dirty="0" err="1"/>
              <a:t>pakar</a:t>
            </a:r>
            <a:r>
              <a:rPr lang="en-US" dirty="0"/>
              <a:t> </a:t>
            </a:r>
            <a:r>
              <a:rPr lang="en-US" dirty="0" err="1"/>
              <a:t>untuk</a:t>
            </a:r>
            <a:r>
              <a:rPr lang="en-US" dirty="0"/>
              <a:t> </a:t>
            </a:r>
            <a:r>
              <a:rPr lang="en-US" dirty="0" err="1"/>
              <a:t>menentukan</a:t>
            </a:r>
            <a:r>
              <a:rPr lang="en-US" dirty="0"/>
              <a:t> </a:t>
            </a:r>
            <a:r>
              <a:rPr lang="en-US" dirty="0" err="1"/>
              <a:t>tingkat</a:t>
            </a:r>
            <a:r>
              <a:rPr lang="en-US" dirty="0"/>
              <a:t> </a:t>
            </a:r>
            <a:r>
              <a:rPr lang="en-US" dirty="0" err="1"/>
              <a:t>kelayakan</a:t>
            </a:r>
            <a:r>
              <a:rPr lang="en-US" dirty="0"/>
              <a:t> </a:t>
            </a:r>
            <a:r>
              <a:rPr lang="en-US" dirty="0" err="1"/>
              <a:t>beli</a:t>
            </a:r>
            <a:r>
              <a:rPr lang="en-US" dirty="0"/>
              <a:t> </a:t>
            </a:r>
            <a:r>
              <a:rPr lang="en-US" dirty="0" err="1"/>
              <a:t>berdasarkan</a:t>
            </a:r>
            <a:r>
              <a:rPr lang="en-US" dirty="0"/>
              <a:t> diagnosis </a:t>
            </a:r>
            <a:r>
              <a:rPr lang="en-US" dirty="0" err="1"/>
              <a:t>penyakit</a:t>
            </a:r>
            <a:r>
              <a:rPr lang="en-US" dirty="0"/>
              <a:t> </a:t>
            </a:r>
            <a:r>
              <a:rPr lang="en-US" dirty="0" err="1"/>
              <a:t>sebagai</a:t>
            </a:r>
            <a:r>
              <a:rPr lang="en-US" dirty="0"/>
              <a:t> </a:t>
            </a:r>
            <a:r>
              <a:rPr lang="en-US" dirty="0" err="1"/>
              <a:t>berikut</a:t>
            </a:r>
            <a:r>
              <a:rPr lang="en-US" dirty="0"/>
              <a:t>:</a:t>
            </a:r>
            <a:endParaRPr lang="en-ID" dirty="0"/>
          </a:p>
          <a:p>
            <a:pPr lvl="0"/>
            <a:r>
              <a:rPr lang="en-US" dirty="0" err="1"/>
              <a:t>Sering</a:t>
            </a:r>
            <a:r>
              <a:rPr lang="en-US" dirty="0"/>
              <a:t> </a:t>
            </a:r>
            <a:r>
              <a:rPr lang="en-US" dirty="0" err="1"/>
              <a:t>menggosokkan</a:t>
            </a:r>
            <a:r>
              <a:rPr lang="en-US" dirty="0"/>
              <a:t> </a:t>
            </a:r>
            <a:r>
              <a:rPr lang="en-US" dirty="0" err="1"/>
              <a:t>mata</a:t>
            </a:r>
            <a:r>
              <a:rPr lang="en-US" dirty="0"/>
              <a:t> </a:t>
            </a:r>
            <a:r>
              <a:rPr lang="en-US" dirty="0" err="1"/>
              <a:t>ke</a:t>
            </a:r>
            <a:r>
              <a:rPr lang="en-US" dirty="0"/>
              <a:t> </a:t>
            </a:r>
            <a:r>
              <a:rPr lang="en-US" dirty="0" err="1"/>
              <a:t>tangkringan</a:t>
            </a:r>
            <a:r>
              <a:rPr lang="en-US" dirty="0"/>
              <a:t> (SNOT, CF = 0.6).</a:t>
            </a:r>
            <a:endParaRPr lang="en-ID" dirty="0"/>
          </a:p>
          <a:p>
            <a:pPr lvl="0"/>
            <a:r>
              <a:rPr lang="en-US" dirty="0" err="1"/>
              <a:t>Sempoyongan</a:t>
            </a:r>
            <a:r>
              <a:rPr lang="en-US" dirty="0"/>
              <a:t> (</a:t>
            </a:r>
            <a:r>
              <a:rPr lang="en-US" dirty="0" err="1"/>
              <a:t>Tetelo</a:t>
            </a:r>
            <a:r>
              <a:rPr lang="en-US" dirty="0"/>
              <a:t>, CF = 0.9).</a:t>
            </a:r>
            <a:endParaRPr lang="en-ID" dirty="0"/>
          </a:p>
          <a:p>
            <a:pPr lvl="0"/>
            <a:r>
              <a:rPr lang="en-US" dirty="0"/>
              <a:t>Mata </a:t>
            </a:r>
            <a:r>
              <a:rPr lang="en-US" dirty="0" err="1"/>
              <a:t>mengeluarkan</a:t>
            </a:r>
            <a:r>
              <a:rPr lang="en-US" dirty="0"/>
              <a:t> air </a:t>
            </a:r>
            <a:r>
              <a:rPr lang="en-US" dirty="0" err="1"/>
              <a:t>secara</a:t>
            </a:r>
            <a:r>
              <a:rPr lang="en-US" dirty="0"/>
              <a:t> </a:t>
            </a:r>
            <a:r>
              <a:rPr lang="en-US" dirty="0" err="1"/>
              <a:t>berlebihan</a:t>
            </a:r>
            <a:r>
              <a:rPr lang="en-US" dirty="0"/>
              <a:t> (Mata </a:t>
            </a:r>
            <a:r>
              <a:rPr lang="en-US" dirty="0" err="1"/>
              <a:t>Berair</a:t>
            </a:r>
            <a:r>
              <a:rPr lang="en-US" dirty="0"/>
              <a:t>, CF = 0.9).</a:t>
            </a:r>
            <a:endParaRPr lang="en-ID" dirty="0"/>
          </a:p>
          <a:p>
            <a:pPr lvl="0"/>
            <a:r>
              <a:rPr lang="en-US" dirty="0" err="1"/>
              <a:t>Bercak</a:t>
            </a:r>
            <a:r>
              <a:rPr lang="en-US" dirty="0"/>
              <a:t> </a:t>
            </a:r>
            <a:r>
              <a:rPr lang="en-US" dirty="0" err="1"/>
              <a:t>merah</a:t>
            </a:r>
            <a:r>
              <a:rPr lang="en-US" dirty="0"/>
              <a:t> </a:t>
            </a:r>
            <a:r>
              <a:rPr lang="en-US" dirty="0" err="1"/>
              <a:t>pada</a:t>
            </a:r>
            <a:r>
              <a:rPr lang="en-US" dirty="0"/>
              <a:t> </a:t>
            </a:r>
            <a:r>
              <a:rPr lang="en-US" dirty="0" err="1"/>
              <a:t>kelopak</a:t>
            </a:r>
            <a:r>
              <a:rPr lang="en-US" dirty="0"/>
              <a:t> </a:t>
            </a:r>
            <a:r>
              <a:rPr lang="en-US" dirty="0" err="1"/>
              <a:t>mata</a:t>
            </a:r>
            <a:r>
              <a:rPr lang="en-US" dirty="0"/>
              <a:t> (Mata </a:t>
            </a:r>
            <a:r>
              <a:rPr lang="en-US" dirty="0" err="1"/>
              <a:t>Berair</a:t>
            </a:r>
            <a:r>
              <a:rPr lang="en-US" dirty="0"/>
              <a:t>, CF = 0.9).</a:t>
            </a:r>
            <a:endParaRPr lang="en-ID" dirty="0"/>
          </a:p>
          <a:p>
            <a:pPr marL="114300" indent="0">
              <a:buNone/>
            </a:pPr>
            <a:endParaRPr lang="en-US" dirty="0"/>
          </a:p>
        </p:txBody>
      </p:sp>
    </p:spTree>
    <p:extLst>
      <p:ext uri="{BB962C8B-B14F-4D97-AF65-F5344CB8AC3E}">
        <p14:creationId xmlns:p14="http://schemas.microsoft.com/office/powerpoint/2010/main" val="416460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EE52-EAFE-8945-8570-1707AE289271}"/>
              </a:ext>
            </a:extLst>
          </p:cNvPr>
          <p:cNvSpPr>
            <a:spLocks noGrp="1"/>
          </p:cNvSpPr>
          <p:nvPr>
            <p:ph type="title"/>
          </p:nvPr>
        </p:nvSpPr>
        <p:spPr/>
        <p:txBody>
          <a:bodyPr/>
          <a:lstStyle/>
          <a:p>
            <a:r>
              <a:rPr lang="en-US" dirty="0" err="1"/>
              <a:t>Contoh</a:t>
            </a:r>
            <a:r>
              <a:rPr lang="en-US" dirty="0"/>
              <a:t> </a:t>
            </a:r>
            <a:r>
              <a:rPr lang="en-US" dirty="0" err="1"/>
              <a:t>Soal</a:t>
            </a:r>
            <a:endParaRPr lang="en-US" dirty="0"/>
          </a:p>
        </p:txBody>
      </p:sp>
      <p:sp>
        <p:nvSpPr>
          <p:cNvPr id="3" name="Text Placeholder 2">
            <a:extLst>
              <a:ext uri="{FF2B5EF4-FFF2-40B4-BE49-F238E27FC236}">
                <a16:creationId xmlns:a16="http://schemas.microsoft.com/office/drawing/2014/main" id="{8999591A-AA62-AC49-A761-F57B80B1C64D}"/>
              </a:ext>
            </a:extLst>
          </p:cNvPr>
          <p:cNvSpPr>
            <a:spLocks noGrp="1"/>
          </p:cNvSpPr>
          <p:nvPr>
            <p:ph type="body" idx="1"/>
          </p:nvPr>
        </p:nvSpPr>
        <p:spPr/>
        <p:txBody>
          <a:bodyPr/>
          <a:lstStyle/>
          <a:p>
            <a:pPr marL="114300" indent="0">
              <a:buNone/>
            </a:pPr>
            <a:r>
              <a:rPr lang="en-US" dirty="0" err="1"/>
              <a:t>Untuk</a:t>
            </a:r>
            <a:r>
              <a:rPr lang="en-US" dirty="0"/>
              <a:t> </a:t>
            </a:r>
            <a:r>
              <a:rPr lang="en-US" dirty="0" err="1"/>
              <a:t>gejala</a:t>
            </a:r>
            <a:r>
              <a:rPr lang="en-US" dirty="0"/>
              <a:t> </a:t>
            </a:r>
            <a:r>
              <a:rPr lang="en-US" dirty="0" err="1"/>
              <a:t>satu</a:t>
            </a:r>
            <a:r>
              <a:rPr lang="en-US" dirty="0"/>
              <a:t> (1) </a:t>
            </a:r>
            <a:r>
              <a:rPr lang="en-US" dirty="0" err="1"/>
              <a:t>dan</a:t>
            </a:r>
            <a:r>
              <a:rPr lang="en-US" dirty="0"/>
              <a:t> (2) </a:t>
            </a:r>
            <a:r>
              <a:rPr lang="en-US" dirty="0" err="1"/>
              <a:t>karena</a:t>
            </a:r>
            <a:r>
              <a:rPr lang="en-US" dirty="0"/>
              <a:t> </a:t>
            </a:r>
            <a:r>
              <a:rPr lang="en-US" dirty="0" err="1"/>
              <a:t>tidak</a:t>
            </a:r>
            <a:r>
              <a:rPr lang="en-US" dirty="0"/>
              <a:t> </a:t>
            </a:r>
            <a:r>
              <a:rPr lang="en-US" dirty="0" err="1"/>
              <a:t>terdapat</a:t>
            </a:r>
            <a:r>
              <a:rPr lang="en-US" dirty="0"/>
              <a:t> </a:t>
            </a:r>
            <a:r>
              <a:rPr lang="en-US" dirty="0" err="1"/>
              <a:t>agregasi</a:t>
            </a:r>
            <a:r>
              <a:rPr lang="en-US" dirty="0"/>
              <a:t> </a:t>
            </a:r>
            <a:r>
              <a:rPr lang="en-US" dirty="0" err="1"/>
              <a:t>nilai</a:t>
            </a:r>
            <a:r>
              <a:rPr lang="en-US" dirty="0"/>
              <a:t> </a:t>
            </a:r>
            <a:r>
              <a:rPr lang="en-US" i="1" dirty="0"/>
              <a:t>certainty factor</a:t>
            </a:r>
            <a:r>
              <a:rPr lang="en-US" dirty="0"/>
              <a:t> </a:t>
            </a:r>
            <a:r>
              <a:rPr lang="en-US" dirty="0" err="1"/>
              <a:t>maka</a:t>
            </a:r>
            <a:r>
              <a:rPr lang="en-US" dirty="0"/>
              <a:t> </a:t>
            </a:r>
            <a:r>
              <a:rPr lang="en-US" dirty="0" err="1"/>
              <a:t>sudah</a:t>
            </a:r>
            <a:r>
              <a:rPr lang="en-US" dirty="0"/>
              <a:t> </a:t>
            </a:r>
            <a:r>
              <a:rPr lang="en-US" dirty="0" err="1"/>
              <a:t>jelas</a:t>
            </a:r>
            <a:r>
              <a:rPr lang="en-US" dirty="0"/>
              <a:t> </a:t>
            </a:r>
            <a:r>
              <a:rPr lang="en-US" dirty="0" err="1"/>
              <a:t>nilai</a:t>
            </a:r>
            <a:r>
              <a:rPr lang="en-US" dirty="0"/>
              <a:t> </a:t>
            </a:r>
            <a:r>
              <a:rPr lang="en-US" i="1" dirty="0"/>
              <a:t>certainty </a:t>
            </a:r>
            <a:r>
              <a:rPr lang="en-US" i="1" dirty="0" err="1"/>
              <a:t>factornya</a:t>
            </a:r>
            <a:r>
              <a:rPr lang="en-US" i="1" dirty="0"/>
              <a:t>. </a:t>
            </a:r>
            <a:r>
              <a:rPr lang="en-US" dirty="0" err="1"/>
              <a:t>Untuk</a:t>
            </a:r>
            <a:r>
              <a:rPr lang="en-US" dirty="0"/>
              <a:t> </a:t>
            </a:r>
            <a:r>
              <a:rPr lang="en-US" dirty="0" err="1"/>
              <a:t>gejala</a:t>
            </a:r>
            <a:r>
              <a:rPr lang="en-US" dirty="0"/>
              <a:t> </a:t>
            </a:r>
            <a:r>
              <a:rPr lang="en-US" dirty="0" err="1"/>
              <a:t>tiga</a:t>
            </a:r>
            <a:r>
              <a:rPr lang="en-US" dirty="0"/>
              <a:t> (3) </a:t>
            </a:r>
            <a:r>
              <a:rPr lang="en-US" dirty="0" err="1"/>
              <a:t>dan</a:t>
            </a:r>
            <a:r>
              <a:rPr lang="en-US" dirty="0"/>
              <a:t> </a:t>
            </a:r>
            <a:r>
              <a:rPr lang="en-US" dirty="0" err="1"/>
              <a:t>empat</a:t>
            </a:r>
            <a:r>
              <a:rPr lang="en-US" dirty="0"/>
              <a:t> (4) </a:t>
            </a:r>
            <a:r>
              <a:rPr lang="en-US" dirty="0" err="1"/>
              <a:t>karena</a:t>
            </a:r>
            <a:r>
              <a:rPr lang="en-US" dirty="0"/>
              <a:t> </a:t>
            </a:r>
            <a:r>
              <a:rPr lang="en-US" dirty="0" err="1"/>
              <a:t>terdapat</a:t>
            </a:r>
            <a:r>
              <a:rPr lang="en-US" dirty="0"/>
              <a:t> </a:t>
            </a:r>
            <a:r>
              <a:rPr lang="en-US" dirty="0" err="1"/>
              <a:t>dua</a:t>
            </a:r>
            <a:r>
              <a:rPr lang="en-US" dirty="0"/>
              <a:t> </a:t>
            </a:r>
            <a:r>
              <a:rPr lang="en-US" i="1" dirty="0"/>
              <a:t>evidence</a:t>
            </a:r>
            <a:r>
              <a:rPr lang="en-US" dirty="0"/>
              <a:t> </a:t>
            </a:r>
            <a:r>
              <a:rPr lang="en-US" dirty="0" err="1"/>
              <a:t>maka</a:t>
            </a:r>
            <a:r>
              <a:rPr lang="en-US" dirty="0"/>
              <a:t> </a:t>
            </a:r>
            <a:r>
              <a:rPr lang="en-US" dirty="0" err="1"/>
              <a:t>harus</a:t>
            </a:r>
            <a:r>
              <a:rPr lang="en-US" dirty="0"/>
              <a:t> </a:t>
            </a:r>
            <a:r>
              <a:rPr lang="en-US" dirty="0" err="1"/>
              <a:t>menggunakan</a:t>
            </a:r>
            <a:r>
              <a:rPr lang="en-US" dirty="0"/>
              <a:t> </a:t>
            </a:r>
            <a:r>
              <a:rPr lang="en-US" dirty="0" err="1"/>
              <a:t>rumus</a:t>
            </a:r>
            <a:r>
              <a:rPr lang="en-US" dirty="0"/>
              <a:t> </a:t>
            </a:r>
            <a:r>
              <a:rPr lang="en-US" dirty="0" err="1"/>
              <a:t>perhitungan</a:t>
            </a:r>
            <a:r>
              <a:rPr lang="en-US" dirty="0"/>
              <a:t> </a:t>
            </a:r>
            <a:r>
              <a:rPr lang="en-US" dirty="0" err="1"/>
              <a:t>agregasi</a:t>
            </a:r>
            <a:r>
              <a:rPr lang="en-US" dirty="0"/>
              <a:t> </a:t>
            </a:r>
            <a:r>
              <a:rPr lang="en-US" i="1" dirty="0"/>
              <a:t>certainty factor.</a:t>
            </a:r>
          </a:p>
          <a:p>
            <a:pPr marL="114300" indent="0">
              <a:buNone/>
            </a:pPr>
            <a:endParaRPr lang="en-ID" dirty="0"/>
          </a:p>
          <a:p>
            <a:pPr marL="114300" indent="0">
              <a:buNone/>
            </a:pPr>
            <a:endParaRPr lang="en-US" dirty="0"/>
          </a:p>
        </p:txBody>
      </p:sp>
    </p:spTree>
    <p:extLst>
      <p:ext uri="{BB962C8B-B14F-4D97-AF65-F5344CB8AC3E}">
        <p14:creationId xmlns:p14="http://schemas.microsoft.com/office/powerpoint/2010/main" val="148335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6673-2196-FB48-A2FD-178875E7ABB0}"/>
              </a:ext>
            </a:extLst>
          </p:cNvPr>
          <p:cNvSpPr>
            <a:spLocks noGrp="1"/>
          </p:cNvSpPr>
          <p:nvPr>
            <p:ph type="title"/>
          </p:nvPr>
        </p:nvSpPr>
        <p:spPr/>
        <p:txBody>
          <a:bodyPr/>
          <a:lstStyle/>
          <a:p>
            <a:r>
              <a:rPr lang="en-US" dirty="0" err="1"/>
              <a:t>Contoh</a:t>
            </a:r>
            <a:r>
              <a:rPr lang="en-US" dirty="0"/>
              <a:t> </a:t>
            </a:r>
            <a:r>
              <a:rPr lang="en-US" dirty="0" err="1"/>
              <a:t>Soal</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FFE773B-E116-0042-8CEB-87511A4DADE5}"/>
                  </a:ext>
                </a:extLst>
              </p:cNvPr>
              <p:cNvSpPr>
                <a:spLocks noGrp="1"/>
              </p:cNvSpPr>
              <p:nvPr>
                <p:ph type="body" idx="1"/>
              </p:nvPr>
            </p:nvSpPr>
            <p:spPr/>
            <p:txBody>
              <a:bodyPr/>
              <a:lstStyle/>
              <a:p>
                <a:pPr marL="114300" indent="0">
                  <a:buNone/>
                </a:pPr>
                <a14:m>
                  <m:oMath xmlns:m="http://schemas.openxmlformats.org/officeDocument/2006/math">
                    <m:r>
                      <a:rPr lang="id-ID" i="1"/>
                      <m:t>𝐶𝐹𝑀𝑎𝑡𝑎𝐵𝑒𝑟𝑎𝑖𝑟</m:t>
                    </m:r>
                    <m:d>
                      <m:dPr>
                        <m:ctrlPr>
                          <a:rPr lang="en-ID" i="1"/>
                        </m:ctrlPr>
                      </m:dPr>
                      <m:e>
                        <m:r>
                          <a:rPr lang="id-ID" i="1"/>
                          <m:t>𝐶𝐹</m:t>
                        </m:r>
                        <m:r>
                          <a:rPr lang="id-ID" i="1"/>
                          <m:t>1,</m:t>
                        </m:r>
                        <m:r>
                          <a:rPr lang="id-ID" i="1"/>
                          <m:t>𝐶𝐹</m:t>
                        </m:r>
                        <m:r>
                          <a:rPr lang="id-ID" i="1"/>
                          <m:t>2</m:t>
                        </m:r>
                      </m:e>
                    </m:d>
                    <m:r>
                      <a:rPr lang="id-ID" i="1"/>
                      <m:t>=</m:t>
                    </m:r>
                    <m:r>
                      <a:rPr lang="id-ID" i="1"/>
                      <m:t>𝐶𝐹</m:t>
                    </m:r>
                    <m:r>
                      <a:rPr lang="id-ID" i="1"/>
                      <m:t>1+</m:t>
                    </m:r>
                    <m:r>
                      <a:rPr lang="id-ID" i="1"/>
                      <m:t>𝐶𝐹</m:t>
                    </m:r>
                    <m:r>
                      <a:rPr lang="id-ID" i="1"/>
                      <m:t>2</m:t>
                    </m:r>
                    <m:d>
                      <m:dPr>
                        <m:ctrlPr>
                          <a:rPr lang="en-ID" i="1"/>
                        </m:ctrlPr>
                      </m:dPr>
                      <m:e>
                        <m:r>
                          <a:rPr lang="id-ID" i="1"/>
                          <m:t>1−</m:t>
                        </m:r>
                        <m:r>
                          <a:rPr lang="id-ID" i="1"/>
                          <m:t>𝐶𝐹</m:t>
                        </m:r>
                        <m:r>
                          <a:rPr lang="id-ID" i="1"/>
                          <m:t>1</m:t>
                        </m:r>
                      </m:e>
                    </m:d>
                  </m:oMath>
                </a14:m>
                <a:r>
                  <a:rPr lang="id-ID" i="1" dirty="0"/>
                  <a:t> </a:t>
                </a:r>
                <a:r>
                  <a:rPr lang="en-US" dirty="0"/>
                  <a:t>(</a:t>
                </a:r>
                <a:r>
                  <a:rPr lang="en-US" dirty="0" err="1"/>
                  <a:t>keduanya</a:t>
                </a:r>
                <a:r>
                  <a:rPr lang="en-US" dirty="0"/>
                  <a:t> </a:t>
                </a:r>
                <a:r>
                  <a:rPr lang="en-US" dirty="0" err="1"/>
                  <a:t>bernlai</a:t>
                </a:r>
                <a:r>
                  <a:rPr lang="en-US" dirty="0"/>
                  <a:t> </a:t>
                </a:r>
                <a:r>
                  <a:rPr lang="en-US" dirty="0" err="1"/>
                  <a:t>positif</a:t>
                </a:r>
                <a:r>
                  <a:rPr lang="en-US" dirty="0"/>
                  <a:t>)</a:t>
                </a:r>
                <a:endParaRPr lang="en-ID" dirty="0"/>
              </a:p>
              <a:p>
                <a:pPr marL="114300" indent="0">
                  <a:buNone/>
                </a:pPr>
                <a14:m>
                  <m:oMath xmlns:m="http://schemas.openxmlformats.org/officeDocument/2006/math">
                    <m:r>
                      <a:rPr lang="en-US" i="1"/>
                      <m:t>𝐶𝐹𝑐</m:t>
                    </m:r>
                    <m:r>
                      <a:rPr lang="en-US" i="1"/>
                      <m:t>(0.9, 0.9)=0.9+0.9(1−0.9)</m:t>
                    </m:r>
                  </m:oMath>
                </a14:m>
                <a:r>
                  <a:rPr lang="en-US" dirty="0"/>
                  <a:t> </a:t>
                </a:r>
                <a:endParaRPr lang="en-ID" dirty="0"/>
              </a:p>
              <a:p>
                <a:pPr marL="114300" indent="0">
                  <a:buNone/>
                </a:pPr>
                <a14:m>
                  <m:oMath xmlns:m="http://schemas.openxmlformats.org/officeDocument/2006/math">
                    <m:r>
                      <a:rPr lang="en-US" i="1"/>
                      <m:t>=0.9+0.9(0.1)</m:t>
                    </m:r>
                  </m:oMath>
                </a14:m>
                <a:r>
                  <a:rPr lang="en-US" dirty="0"/>
                  <a:t> </a:t>
                </a:r>
                <a:endParaRPr lang="en-ID" dirty="0"/>
              </a:p>
              <a:p>
                <a:pPr marL="114300" indent="0">
                  <a:buNone/>
                </a:pPr>
                <a14:m>
                  <m:oMath xmlns:m="http://schemas.openxmlformats.org/officeDocument/2006/math">
                    <m:r>
                      <a:rPr lang="en-US" i="1"/>
                      <m:t>=0.9+0.09</m:t>
                    </m:r>
                  </m:oMath>
                </a14:m>
                <a:r>
                  <a:rPr lang="en-US" dirty="0"/>
                  <a:t> </a:t>
                </a:r>
                <a:endParaRPr lang="en-ID" dirty="0"/>
              </a:p>
              <a:p>
                <a:pPr marL="114300" indent="0">
                  <a:buNone/>
                </a:pPr>
                <a14:m>
                  <m:oMath xmlns:m="http://schemas.openxmlformats.org/officeDocument/2006/math">
                    <m:r>
                      <a:rPr lang="en-US" i="1"/>
                      <m:t>=0.99</m:t>
                    </m:r>
                  </m:oMath>
                </a14:m>
                <a:r>
                  <a:rPr lang="en-US" dirty="0"/>
                  <a:t> </a:t>
                </a:r>
                <a:endParaRPr lang="en-ID" dirty="0"/>
              </a:p>
              <a:p>
                <a:pPr marL="114300" indent="0">
                  <a:buNone/>
                </a:pPr>
                <a:r>
                  <a:rPr lang="en-US" dirty="0"/>
                  <a:t> </a:t>
                </a:r>
                <a:endParaRPr lang="en-ID" dirty="0"/>
              </a:p>
              <a:p>
                <a:pPr marL="114300" indent="0">
                  <a:buNone/>
                </a:pPr>
                <a14:m>
                  <m:oMath xmlns:m="http://schemas.openxmlformats.org/officeDocument/2006/math">
                    <m:r>
                      <a:rPr lang="id-ID" i="1"/>
                      <m:t>𝐶𝐹𝑆𝑛𝑜𝑡</m:t>
                    </m:r>
                    <m:r>
                      <a:rPr lang="id-ID" i="1"/>
                      <m:t>=0.6</m:t>
                    </m:r>
                  </m:oMath>
                </a14:m>
                <a:r>
                  <a:rPr lang="id-ID" dirty="0"/>
                  <a:t> </a:t>
                </a:r>
                <a:endParaRPr lang="en-ID" dirty="0"/>
              </a:p>
              <a:p>
                <a:pPr marL="114300" indent="0">
                  <a:buNone/>
                </a:pPr>
                <a14:m>
                  <m:oMath xmlns:m="http://schemas.openxmlformats.org/officeDocument/2006/math">
                    <m:r>
                      <a:rPr lang="id-ID" i="1"/>
                      <m:t>𝐶𝐹𝑇𝑒𝑡𝑒𝑙𝑜</m:t>
                    </m:r>
                    <m:r>
                      <a:rPr lang="id-ID" i="1"/>
                      <m:t>=0.9</m:t>
                    </m:r>
                  </m:oMath>
                </a14:m>
                <a:r>
                  <a:rPr lang="id-ID" dirty="0"/>
                  <a:t> </a:t>
                </a:r>
                <a:endParaRPr lang="en-ID" dirty="0"/>
              </a:p>
              <a:p>
                <a:pPr marL="114300" indent="0">
                  <a:buNone/>
                </a:pPr>
                <a14:m>
                  <m:oMath xmlns:m="http://schemas.openxmlformats.org/officeDocument/2006/math">
                    <m:r>
                      <a:rPr lang="id-ID" i="1"/>
                      <m:t>𝐶𝐹𝑀𝑎𝑡𝑎𝐵𝑒𝑟𝑎𝑖𝑟</m:t>
                    </m:r>
                    <m:r>
                      <a:rPr lang="id-ID" i="1"/>
                      <m:t>=0.99</m:t>
                    </m:r>
                  </m:oMath>
                </a14:m>
                <a:r>
                  <a:rPr lang="id-ID" dirty="0"/>
                  <a:t> </a:t>
                </a:r>
                <a:endParaRPr lang="en-ID" dirty="0"/>
              </a:p>
              <a:p>
                <a:pPr marL="114300" indent="0">
                  <a:buNone/>
                </a:pPr>
                <a:endParaRPr lang="en-US" dirty="0"/>
              </a:p>
            </p:txBody>
          </p:sp>
        </mc:Choice>
        <mc:Fallback>
          <p:sp>
            <p:nvSpPr>
              <p:cNvPr id="3" name="Text Placeholder 2">
                <a:extLst>
                  <a:ext uri="{FF2B5EF4-FFF2-40B4-BE49-F238E27FC236}">
                    <a16:creationId xmlns:a16="http://schemas.microsoft.com/office/drawing/2014/main" id="{6FFE773B-E116-0042-8CEB-87511A4DADE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825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Latar Belakang</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D" dirty="0"/>
              <a:t>B</a:t>
            </a:r>
            <a:r>
              <a:rPr lang="id" dirty="0"/>
              <a:t>eberapa tahun terakhir burung </a:t>
            </a:r>
            <a:r>
              <a:rPr lang="id" i="1" dirty="0"/>
              <a:t>lovebird</a:t>
            </a:r>
            <a:r>
              <a:rPr lang="id" dirty="0"/>
              <a:t> </a:t>
            </a:r>
            <a:r>
              <a:rPr lang="id"/>
              <a:t>menjadi primadona </a:t>
            </a:r>
            <a:r>
              <a:rPr lang="id" dirty="0"/>
              <a:t>di kalangan pencinta burung</a:t>
            </a:r>
          </a:p>
          <a:p>
            <a:pPr marL="457200" lvl="0" indent="-342900" algn="l" rtl="0">
              <a:spcBef>
                <a:spcPts val="0"/>
              </a:spcBef>
              <a:spcAft>
                <a:spcPts val="0"/>
              </a:spcAft>
              <a:buSzPts val="1800"/>
              <a:buChar char="●"/>
            </a:pPr>
            <a:r>
              <a:rPr lang="en-ID" dirty="0"/>
              <a:t>M</a:t>
            </a:r>
            <a:r>
              <a:rPr lang="id" dirty="0"/>
              <a:t>asyarakat awam yang ingin memelihara</a:t>
            </a:r>
            <a:r>
              <a:rPr lang="id" i="1" dirty="0"/>
              <a:t> lovebird</a:t>
            </a:r>
            <a:r>
              <a:rPr lang="id" dirty="0"/>
              <a:t>, seringkali mendapatkan burung yang tidak sehat (efek dari oknum penjual yang tidak jujur)</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0FFB-AB46-7A48-B340-175B966724C8}"/>
              </a:ext>
            </a:extLst>
          </p:cNvPr>
          <p:cNvSpPr>
            <a:spLocks noGrp="1"/>
          </p:cNvSpPr>
          <p:nvPr>
            <p:ph type="title"/>
          </p:nvPr>
        </p:nvSpPr>
        <p:spPr/>
        <p:txBody>
          <a:bodyPr/>
          <a:lstStyle/>
          <a:p>
            <a:r>
              <a:rPr lang="en-US" dirty="0" err="1"/>
              <a:t>Contoh</a:t>
            </a:r>
            <a:r>
              <a:rPr lang="en-US" dirty="0"/>
              <a:t> </a:t>
            </a:r>
            <a:r>
              <a:rPr lang="en-US" dirty="0" err="1"/>
              <a:t>Soal</a:t>
            </a:r>
            <a:endParaRPr lang="en-US" dirty="0"/>
          </a:p>
        </p:txBody>
      </p:sp>
      <p:pic>
        <p:nvPicPr>
          <p:cNvPr id="5" name="Picture 4">
            <a:extLst>
              <a:ext uri="{FF2B5EF4-FFF2-40B4-BE49-F238E27FC236}">
                <a16:creationId xmlns:a16="http://schemas.microsoft.com/office/drawing/2014/main" id="{FA788FF9-6D16-B142-8A78-0732659785C4}"/>
              </a:ext>
            </a:extLst>
          </p:cNvPr>
          <p:cNvPicPr>
            <a:picLocks noChangeAspect="1"/>
          </p:cNvPicPr>
          <p:nvPr/>
        </p:nvPicPr>
        <p:blipFill>
          <a:blip r:embed="rId2"/>
          <a:stretch>
            <a:fillRect/>
          </a:stretch>
        </p:blipFill>
        <p:spPr>
          <a:xfrm>
            <a:off x="1482176" y="1506257"/>
            <a:ext cx="5233933" cy="2341760"/>
          </a:xfrm>
          <a:prstGeom prst="rect">
            <a:avLst/>
          </a:prstGeom>
        </p:spPr>
      </p:pic>
      <p:sp>
        <p:nvSpPr>
          <p:cNvPr id="6" name="TextBox 5">
            <a:extLst>
              <a:ext uri="{FF2B5EF4-FFF2-40B4-BE49-F238E27FC236}">
                <a16:creationId xmlns:a16="http://schemas.microsoft.com/office/drawing/2014/main" id="{601FF589-1895-784E-AE85-512AA182E02D}"/>
              </a:ext>
            </a:extLst>
          </p:cNvPr>
          <p:cNvSpPr txBox="1"/>
          <p:nvPr/>
        </p:nvSpPr>
        <p:spPr>
          <a:xfrm>
            <a:off x="2575142" y="1198480"/>
            <a:ext cx="3048000" cy="307777"/>
          </a:xfrm>
          <a:prstGeom prst="rect">
            <a:avLst/>
          </a:prstGeom>
          <a:noFill/>
        </p:spPr>
        <p:txBody>
          <a:bodyPr wrap="square" rtlCol="0">
            <a:spAutoFit/>
          </a:bodyPr>
          <a:lstStyle/>
          <a:p>
            <a:r>
              <a:rPr lang="en-US" dirty="0" err="1"/>
              <a:t>Tabel</a:t>
            </a:r>
            <a:r>
              <a:rPr lang="en-US" dirty="0"/>
              <a:t> </a:t>
            </a:r>
            <a:r>
              <a:rPr lang="en-US" dirty="0" err="1"/>
              <a:t>Perbandingan</a:t>
            </a:r>
            <a:r>
              <a:rPr lang="en-US" dirty="0"/>
              <a:t> Nilai CF</a:t>
            </a:r>
          </a:p>
        </p:txBody>
      </p:sp>
    </p:spTree>
    <p:extLst>
      <p:ext uri="{BB962C8B-B14F-4D97-AF65-F5344CB8AC3E}">
        <p14:creationId xmlns:p14="http://schemas.microsoft.com/office/powerpoint/2010/main" val="396580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3872-4CD2-FC46-9C00-4B526A3553AE}"/>
              </a:ext>
            </a:extLst>
          </p:cNvPr>
          <p:cNvSpPr>
            <a:spLocks noGrp="1"/>
          </p:cNvSpPr>
          <p:nvPr>
            <p:ph type="title"/>
          </p:nvPr>
        </p:nvSpPr>
        <p:spPr/>
        <p:txBody>
          <a:bodyPr/>
          <a:lstStyle/>
          <a:p>
            <a:r>
              <a:rPr lang="en-US" dirty="0" err="1"/>
              <a:t>Contoh</a:t>
            </a:r>
            <a:r>
              <a:rPr lang="en-US" dirty="0"/>
              <a:t> </a:t>
            </a:r>
            <a:r>
              <a:rPr lang="en-US" dirty="0" err="1"/>
              <a:t>Soal</a:t>
            </a:r>
            <a:endParaRPr lang="en-US" dirty="0"/>
          </a:p>
        </p:txBody>
      </p:sp>
      <p:pic>
        <p:nvPicPr>
          <p:cNvPr id="4" name="Google Shape;73;p16">
            <a:extLst>
              <a:ext uri="{FF2B5EF4-FFF2-40B4-BE49-F238E27FC236}">
                <a16:creationId xmlns:a16="http://schemas.microsoft.com/office/drawing/2014/main" id="{18D7CF42-6764-E545-B903-E5ACDD480BDF}"/>
              </a:ext>
            </a:extLst>
          </p:cNvPr>
          <p:cNvPicPr preferRelativeResize="0"/>
          <p:nvPr/>
        </p:nvPicPr>
        <p:blipFill rotWithShape="1">
          <a:blip r:embed="rId2">
            <a:alphaModFix/>
          </a:blip>
          <a:srcRect t="2522" r="46390"/>
          <a:stretch/>
        </p:blipFill>
        <p:spPr>
          <a:xfrm>
            <a:off x="347677" y="1017725"/>
            <a:ext cx="4392489" cy="3625400"/>
          </a:xfrm>
          <a:prstGeom prst="rect">
            <a:avLst/>
          </a:prstGeom>
          <a:noFill/>
          <a:ln>
            <a:noFill/>
          </a:ln>
        </p:spPr>
      </p:pic>
      <p:sp>
        <p:nvSpPr>
          <p:cNvPr id="5" name="TextBox 4">
            <a:extLst>
              <a:ext uri="{FF2B5EF4-FFF2-40B4-BE49-F238E27FC236}">
                <a16:creationId xmlns:a16="http://schemas.microsoft.com/office/drawing/2014/main" id="{B2D4267E-F648-CE42-A604-D914014FEA95}"/>
              </a:ext>
            </a:extLst>
          </p:cNvPr>
          <p:cNvSpPr txBox="1"/>
          <p:nvPr/>
        </p:nvSpPr>
        <p:spPr>
          <a:xfrm>
            <a:off x="5244662" y="1366345"/>
            <a:ext cx="3163614" cy="1169551"/>
          </a:xfrm>
          <a:prstGeom prst="rect">
            <a:avLst/>
          </a:prstGeom>
          <a:noFill/>
        </p:spPr>
        <p:txBody>
          <a:bodyPr wrap="square" rtlCol="0">
            <a:spAutoFit/>
          </a:bodyPr>
          <a:lstStyle/>
          <a:p>
            <a:r>
              <a:rPr lang="en-US" dirty="0"/>
              <a:t>Nilai – 0.54 </a:t>
            </a:r>
            <a:r>
              <a:rPr lang="en-US" dirty="0" err="1"/>
              <a:t>mendekati</a:t>
            </a:r>
            <a:r>
              <a:rPr lang="en-US" dirty="0"/>
              <a:t> </a:t>
            </a:r>
            <a:r>
              <a:rPr lang="en-US" i="1" dirty="0"/>
              <a:t>term “</a:t>
            </a:r>
            <a:r>
              <a:rPr lang="en-US" i="1" dirty="0" err="1"/>
              <a:t>Kemungkinan</a:t>
            </a:r>
            <a:r>
              <a:rPr lang="en-US" i="1" dirty="0"/>
              <a:t> </a:t>
            </a:r>
            <a:r>
              <a:rPr lang="en-US" i="1" dirty="0" err="1"/>
              <a:t>Besar</a:t>
            </a:r>
            <a:r>
              <a:rPr lang="en-US" i="1" dirty="0"/>
              <a:t> </a:t>
            </a:r>
            <a:r>
              <a:rPr lang="en-US" i="1" dirty="0" err="1"/>
              <a:t>Tidak</a:t>
            </a:r>
            <a:r>
              <a:rPr lang="en-US" i="1" dirty="0"/>
              <a:t>”. </a:t>
            </a:r>
            <a:r>
              <a:rPr lang="en-US" dirty="0" err="1"/>
              <a:t>Maka</a:t>
            </a:r>
            <a:r>
              <a:rPr lang="en-US" dirty="0"/>
              <a:t> </a:t>
            </a:r>
            <a:r>
              <a:rPr lang="en-US" dirty="0" err="1"/>
              <a:t>berdasarkan</a:t>
            </a:r>
            <a:r>
              <a:rPr lang="en-US" dirty="0"/>
              <a:t> </a:t>
            </a:r>
            <a:r>
              <a:rPr lang="en-US" dirty="0" err="1"/>
              <a:t>contoh</a:t>
            </a:r>
            <a:r>
              <a:rPr lang="en-US" dirty="0"/>
              <a:t> </a:t>
            </a:r>
            <a:r>
              <a:rPr lang="en-US" dirty="0" err="1"/>
              <a:t>soal</a:t>
            </a:r>
            <a:r>
              <a:rPr lang="en-US" dirty="0"/>
              <a:t> </a:t>
            </a:r>
            <a:r>
              <a:rPr lang="en-US" dirty="0" err="1"/>
              <a:t>tersebut</a:t>
            </a:r>
            <a:r>
              <a:rPr lang="en-US" dirty="0"/>
              <a:t>, status </a:t>
            </a:r>
            <a:r>
              <a:rPr lang="en-US" dirty="0" err="1"/>
              <a:t>burung</a:t>
            </a:r>
            <a:r>
              <a:rPr lang="en-US" dirty="0"/>
              <a:t> yang </a:t>
            </a:r>
            <a:r>
              <a:rPr lang="en-US" dirty="0" err="1"/>
              <a:t>diujikan</a:t>
            </a:r>
            <a:r>
              <a:rPr lang="en-US" dirty="0"/>
              <a:t> </a:t>
            </a:r>
            <a:r>
              <a:rPr lang="en-US" dirty="0" err="1"/>
              <a:t>adalah</a:t>
            </a:r>
            <a:r>
              <a:rPr lang="en-US" dirty="0"/>
              <a:t> “</a:t>
            </a:r>
            <a:r>
              <a:rPr lang="en-US" b="1" dirty="0" err="1"/>
              <a:t>Tidak</a:t>
            </a:r>
            <a:r>
              <a:rPr lang="en-US" b="1" dirty="0"/>
              <a:t> </a:t>
            </a:r>
            <a:r>
              <a:rPr lang="en-US" b="1" dirty="0" err="1"/>
              <a:t>Layak</a:t>
            </a:r>
            <a:r>
              <a:rPr lang="en-US" b="1" dirty="0"/>
              <a:t> </a:t>
            </a:r>
            <a:r>
              <a:rPr lang="en-US" b="1" dirty="0" err="1"/>
              <a:t>Beli</a:t>
            </a:r>
            <a:r>
              <a:rPr lang="en-US" dirty="0"/>
              <a:t>”.</a:t>
            </a:r>
          </a:p>
        </p:txBody>
      </p:sp>
    </p:spTree>
    <p:extLst>
      <p:ext uri="{BB962C8B-B14F-4D97-AF65-F5344CB8AC3E}">
        <p14:creationId xmlns:p14="http://schemas.microsoft.com/office/powerpoint/2010/main" val="2588388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30FB-EE07-7648-A132-D04C956C3E52}"/>
              </a:ext>
            </a:extLst>
          </p:cNvPr>
          <p:cNvSpPr>
            <a:spLocks noGrp="1"/>
          </p:cNvSpPr>
          <p:nvPr>
            <p:ph type="title"/>
          </p:nvPr>
        </p:nvSpPr>
        <p:spPr/>
        <p:txBody>
          <a:bodyPr/>
          <a:lstStyle/>
          <a:p>
            <a:r>
              <a:rPr lang="en-US" dirty="0"/>
              <a:t>Reference</a:t>
            </a:r>
          </a:p>
        </p:txBody>
      </p:sp>
      <p:sp>
        <p:nvSpPr>
          <p:cNvPr id="3" name="Text Placeholder 2">
            <a:extLst>
              <a:ext uri="{FF2B5EF4-FFF2-40B4-BE49-F238E27FC236}">
                <a16:creationId xmlns:a16="http://schemas.microsoft.com/office/drawing/2014/main" id="{F0622228-7E85-B043-84B1-CD69EDD2F0F3}"/>
              </a:ext>
            </a:extLst>
          </p:cNvPr>
          <p:cNvSpPr>
            <a:spLocks noGrp="1"/>
          </p:cNvSpPr>
          <p:nvPr>
            <p:ph type="body" idx="1"/>
          </p:nvPr>
        </p:nvSpPr>
        <p:spPr/>
        <p:txBody>
          <a:bodyPr/>
          <a:lstStyle/>
          <a:p>
            <a:r>
              <a:rPr lang="id-ID" sz="1400" dirty="0"/>
              <a:t>Rizal, </a:t>
            </a:r>
            <a:r>
              <a:rPr lang="id-ID" sz="1400" dirty="0" err="1"/>
              <a:t>R</a:t>
            </a:r>
            <a:r>
              <a:rPr lang="id-ID" sz="1400" dirty="0"/>
              <a:t>., &amp; </a:t>
            </a:r>
            <a:r>
              <a:rPr lang="id-ID" sz="1400" dirty="0" err="1"/>
              <a:t>Mu'minin</a:t>
            </a:r>
            <a:r>
              <a:rPr lang="id-ID" sz="1400" dirty="0"/>
              <a:t>, </a:t>
            </a:r>
            <a:r>
              <a:rPr lang="id-ID" sz="1400" dirty="0" err="1"/>
              <a:t>A</a:t>
            </a:r>
            <a:r>
              <a:rPr lang="id-ID" sz="1400" dirty="0"/>
              <a:t>. (2018). Penerapan Metode </a:t>
            </a:r>
            <a:r>
              <a:rPr lang="id-ID" sz="1400" dirty="0" err="1"/>
              <a:t>Certainty</a:t>
            </a:r>
            <a:r>
              <a:rPr lang="id-ID" sz="1400" dirty="0"/>
              <a:t> </a:t>
            </a:r>
            <a:r>
              <a:rPr lang="id-ID" sz="1400" dirty="0" err="1"/>
              <a:t>Factor</a:t>
            </a:r>
            <a:r>
              <a:rPr lang="id-ID" sz="1400" dirty="0"/>
              <a:t> pada Sistem Pakar Penentuan Minat dan Bakat Siswa SD. </a:t>
            </a:r>
            <a:r>
              <a:rPr lang="id-ID" sz="1400" i="1" dirty="0"/>
              <a:t>Jurnal Ilmu Komputer dan Informatika</a:t>
            </a:r>
            <a:r>
              <a:rPr lang="id-ID" sz="1400" dirty="0"/>
              <a:t>, 90-97.</a:t>
            </a:r>
            <a:endParaRPr lang="en-ID" sz="1400" dirty="0"/>
          </a:p>
          <a:p>
            <a:r>
              <a:rPr lang="id-ID" sz="1400" dirty="0"/>
              <a:t>Rahmawati, </a:t>
            </a:r>
            <a:r>
              <a:rPr lang="id-ID" sz="1400" dirty="0" err="1"/>
              <a:t>A</a:t>
            </a:r>
            <a:r>
              <a:rPr lang="id-ID" sz="1400" dirty="0"/>
              <a:t>., Puspitasari, D., &amp; </a:t>
            </a:r>
            <a:r>
              <a:rPr lang="id-ID" sz="1400" dirty="0" err="1"/>
              <a:t>Pradibta</a:t>
            </a:r>
            <a:r>
              <a:rPr lang="id-ID" sz="1400" dirty="0"/>
              <a:t>, </a:t>
            </a:r>
            <a:r>
              <a:rPr lang="id-ID" sz="1400" dirty="0" err="1"/>
              <a:t>H</a:t>
            </a:r>
            <a:r>
              <a:rPr lang="id-ID" sz="1400" dirty="0"/>
              <a:t>. (2015). SISTEM PAKAR DIAGNOSA PENYAKIT PADA BURUNG KENARI DENGAN METODE CERTAINTY FACTOR. </a:t>
            </a:r>
            <a:r>
              <a:rPr lang="id-ID" sz="1400" i="1" dirty="0"/>
              <a:t>Jurnal Informatika </a:t>
            </a:r>
            <a:r>
              <a:rPr lang="id-ID" sz="1400" i="1" dirty="0" err="1"/>
              <a:t>Polinema</a:t>
            </a:r>
            <a:r>
              <a:rPr lang="id-ID" sz="1400" dirty="0"/>
              <a:t>, 49-53.</a:t>
            </a:r>
            <a:endParaRPr lang="en-ID" sz="1400" dirty="0"/>
          </a:p>
          <a:p>
            <a:r>
              <a:rPr lang="id-ID" sz="1400" dirty="0"/>
              <a:t>Hariadi, </a:t>
            </a:r>
            <a:r>
              <a:rPr lang="id-ID" sz="1400" dirty="0" err="1"/>
              <a:t>S</a:t>
            </a:r>
            <a:r>
              <a:rPr lang="id-ID" sz="1400" dirty="0"/>
              <a:t>. (2018). </a:t>
            </a:r>
            <a:r>
              <a:rPr lang="id-ID" sz="1400" i="1" dirty="0"/>
              <a:t>SISTEM PAKAR UNTUK MENDIAGNOSA PENYAKIT PAD BURUNG LOVEBIRD MENGGUNAKAN METODE FORWARD CHAINING DAN ERTAINTY FACTOR BERBASIS ANDROID.</a:t>
            </a:r>
            <a:r>
              <a:rPr lang="id-ID" sz="1400" dirty="0"/>
              <a:t> </a:t>
            </a:r>
            <a:r>
              <a:rPr lang="en-US" sz="1400" dirty="0" err="1"/>
              <a:t>Skripsi</a:t>
            </a:r>
            <a:r>
              <a:rPr lang="en-US" sz="1400" dirty="0"/>
              <a:t>.</a:t>
            </a:r>
            <a:r>
              <a:rPr lang="id-ID" sz="1400" dirty="0"/>
              <a:t>Jember: Fakultas Ilmu Komputer Universitas Jember.</a:t>
            </a:r>
            <a:endParaRPr lang="en-ID" sz="1400" dirty="0"/>
          </a:p>
          <a:p>
            <a:pPr marL="114300" indent="0">
              <a:buNone/>
            </a:pPr>
            <a:endParaRPr lang="en-US" dirty="0"/>
          </a:p>
        </p:txBody>
      </p:sp>
    </p:spTree>
    <p:extLst>
      <p:ext uri="{BB962C8B-B14F-4D97-AF65-F5344CB8AC3E}">
        <p14:creationId xmlns:p14="http://schemas.microsoft.com/office/powerpoint/2010/main" val="260501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AF5C-671F-174E-990B-F8C2D1C6DF33}"/>
              </a:ext>
            </a:extLst>
          </p:cNvPr>
          <p:cNvSpPr>
            <a:spLocks noGrp="1"/>
          </p:cNvSpPr>
          <p:nvPr>
            <p:ph type="title"/>
          </p:nvPr>
        </p:nvSpPr>
        <p:spPr/>
        <p:txBody>
          <a:bodyPr/>
          <a:lstStyle/>
          <a:p>
            <a:r>
              <a:rPr lang="en-US" dirty="0" err="1"/>
              <a:t>Sistem</a:t>
            </a:r>
            <a:r>
              <a:rPr lang="en-US" dirty="0"/>
              <a:t> </a:t>
            </a:r>
            <a:r>
              <a:rPr lang="en-US" dirty="0" err="1"/>
              <a:t>Paskar</a:t>
            </a:r>
            <a:endParaRPr lang="en-US" dirty="0"/>
          </a:p>
        </p:txBody>
      </p:sp>
      <p:sp>
        <p:nvSpPr>
          <p:cNvPr id="3" name="Text Placeholder 2">
            <a:extLst>
              <a:ext uri="{FF2B5EF4-FFF2-40B4-BE49-F238E27FC236}">
                <a16:creationId xmlns:a16="http://schemas.microsoft.com/office/drawing/2014/main" id="{EFAB3409-E0B5-8C41-B970-6194313B5F05}"/>
              </a:ext>
            </a:extLst>
          </p:cNvPr>
          <p:cNvSpPr>
            <a:spLocks noGrp="1"/>
          </p:cNvSpPr>
          <p:nvPr>
            <p:ph type="body" idx="1"/>
          </p:nvPr>
        </p:nvSpPr>
        <p:spPr/>
        <p:txBody>
          <a:bodyPr/>
          <a:lstStyle/>
          <a:p>
            <a:pPr marL="114300" indent="0">
              <a:buNone/>
            </a:pPr>
            <a:r>
              <a:rPr lang="id-ID"/>
              <a:t>Sistem pakar merupakan suatu program komputer yang dirancang untuk mengambil keputusan seperti keputusan yang diambil oleh seorang atau beberapa orang pakar. </a:t>
            </a:r>
            <a:endParaRPr lang="en-US" dirty="0"/>
          </a:p>
        </p:txBody>
      </p:sp>
    </p:spTree>
    <p:extLst>
      <p:ext uri="{BB962C8B-B14F-4D97-AF65-F5344CB8AC3E}">
        <p14:creationId xmlns:p14="http://schemas.microsoft.com/office/powerpoint/2010/main" val="31208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Certainty Factor</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
                <a:solidFill>
                  <a:srgbClr val="666666"/>
                </a:solidFill>
                <a:highlight>
                  <a:srgbClr val="FFFFFF"/>
                </a:highlight>
              </a:rPr>
              <a:t>Menurut David McAllister, </a:t>
            </a:r>
            <a:r>
              <a:rPr lang="id" b="1" i="1">
                <a:solidFill>
                  <a:srgbClr val="666666"/>
                </a:solidFill>
              </a:rPr>
              <a:t>Certainty Factor</a:t>
            </a:r>
            <a:r>
              <a:rPr lang="id">
                <a:solidFill>
                  <a:srgbClr val="666666"/>
                </a:solidFill>
                <a:highlight>
                  <a:srgbClr val="FFFFFF"/>
                </a:highlight>
              </a:rPr>
              <a:t> adalah suatu metode untuk membuktikan apakah suatu fakta itu pasti ataukah tidak pasti yang berbentuk metric yang biasanya digunakan dalam sistem pakar. Metode ini sangat cocok untuk sistem pakar yang mendiagnosis sesuatu yang belum pasti.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Nilai Certainty Factor</a:t>
            </a:r>
            <a:endParaRPr/>
          </a:p>
        </p:txBody>
      </p:sp>
      <p:pic>
        <p:nvPicPr>
          <p:cNvPr id="73" name="Google Shape;73;p16"/>
          <p:cNvPicPr preferRelativeResize="0"/>
          <p:nvPr/>
        </p:nvPicPr>
        <p:blipFill>
          <a:blip r:embed="rId3">
            <a:alphaModFix/>
          </a:blip>
          <a:stretch>
            <a:fillRect/>
          </a:stretch>
        </p:blipFill>
        <p:spPr>
          <a:xfrm>
            <a:off x="347677" y="923925"/>
            <a:ext cx="8193501" cy="37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Agregasi Certainty Factor</a:t>
            </a:r>
            <a:endParaRPr/>
          </a:p>
        </p:txBody>
      </p:sp>
      <p:pic>
        <p:nvPicPr>
          <p:cNvPr id="79" name="Google Shape;79;p17"/>
          <p:cNvPicPr preferRelativeResize="0"/>
          <p:nvPr/>
        </p:nvPicPr>
        <p:blipFill rotWithShape="1">
          <a:blip r:embed="rId3">
            <a:alphaModFix/>
          </a:blip>
          <a:srcRect r="-16863" b="-59184"/>
          <a:stretch/>
        </p:blipFill>
        <p:spPr>
          <a:xfrm>
            <a:off x="515000" y="1358125"/>
            <a:ext cx="7959024" cy="28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Aturan Agregasi Certainty Factor</a:t>
            </a:r>
            <a:endParaRPr/>
          </a:p>
        </p:txBody>
      </p:sp>
      <p:pic>
        <p:nvPicPr>
          <p:cNvPr id="85" name="Google Shape;85;p18"/>
          <p:cNvPicPr preferRelativeResize="0"/>
          <p:nvPr/>
        </p:nvPicPr>
        <p:blipFill>
          <a:blip r:embed="rId3">
            <a:alphaModFix/>
          </a:blip>
          <a:stretch>
            <a:fillRect/>
          </a:stretch>
        </p:blipFill>
        <p:spPr>
          <a:xfrm>
            <a:off x="447850" y="1667025"/>
            <a:ext cx="6905625" cy="14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384" y="1754174"/>
            <a:ext cx="7221893" cy="646331"/>
          </a:xfrm>
          <a:prstGeom prst="rect">
            <a:avLst/>
          </a:prstGeom>
          <a:noFill/>
        </p:spPr>
        <p:txBody>
          <a:bodyPr wrap="square" rtlCol="0">
            <a:spAutoFit/>
          </a:bodyPr>
          <a:lstStyle/>
          <a:p>
            <a:pPr algn="ctr"/>
            <a:r>
              <a:rPr lang="en-US" sz="3600" dirty="0" err="1"/>
              <a:t>Daftar</a:t>
            </a:r>
            <a:r>
              <a:rPr lang="en-US" sz="3600" dirty="0"/>
              <a:t> </a:t>
            </a:r>
            <a:r>
              <a:rPr lang="en-US" sz="3600" dirty="0" err="1"/>
              <a:t>penyakit</a:t>
            </a:r>
            <a:r>
              <a:rPr lang="en-US" sz="3600" dirty="0"/>
              <a:t> </a:t>
            </a:r>
            <a:r>
              <a:rPr lang="en-US" sz="3600" dirty="0" err="1"/>
              <a:t>berikut</a:t>
            </a:r>
            <a:r>
              <a:rPr lang="en-US" sz="3600" dirty="0"/>
              <a:t> </a:t>
            </a:r>
            <a:r>
              <a:rPr lang="en-US" sz="3600" dirty="0" err="1"/>
              <a:t>gejalanya</a:t>
            </a:r>
            <a:endParaRPr lang="en-US" sz="3600" dirty="0"/>
          </a:p>
        </p:txBody>
      </p:sp>
    </p:spTree>
    <p:extLst>
      <p:ext uri="{BB962C8B-B14F-4D97-AF65-F5344CB8AC3E}">
        <p14:creationId xmlns:p14="http://schemas.microsoft.com/office/powerpoint/2010/main" val="7734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SNOT (Coryza)</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d"/>
              <a:t>G1: Pada bagian dalam mata tumbuh daging atau gajih (CF = 0.8)</a:t>
            </a:r>
            <a:endParaRPr/>
          </a:p>
          <a:p>
            <a:pPr marL="457200" lvl="0" indent="-342900" algn="l" rtl="0">
              <a:spcBef>
                <a:spcPts val="0"/>
              </a:spcBef>
              <a:spcAft>
                <a:spcPts val="0"/>
              </a:spcAft>
              <a:buSzPts val="1800"/>
              <a:buChar char="●"/>
            </a:pPr>
            <a:r>
              <a:rPr lang="id"/>
              <a:t>G2: Sering menggosokkan mata ke tangkringan (CF = 0.6)</a:t>
            </a:r>
            <a:endParaRPr/>
          </a:p>
          <a:p>
            <a:pPr marL="457200" lvl="0" indent="-342900" algn="l" rtl="0">
              <a:spcBef>
                <a:spcPts val="0"/>
              </a:spcBef>
              <a:spcAft>
                <a:spcPts val="0"/>
              </a:spcAft>
              <a:buSzPts val="1800"/>
              <a:buChar char="●"/>
            </a:pPr>
            <a:r>
              <a:rPr lang="id"/>
              <a:t>G3: Pada bagian kelopak mata akan terjadi pembengkakan berwarna merah (0.9)</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716</Words>
  <Application>Microsoft Macintosh PowerPoint</Application>
  <PresentationFormat>On-screen Show (16:9)</PresentationFormat>
  <Paragraphs>72</Paragraphs>
  <Slides>22</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Simple Light</vt:lpstr>
      <vt:lpstr>SISTEM PAKAR DIAGNOSIS PENYAKIT LOVEBIRD UNTUK UJI KELAYAKAN BELI DENGAN MENGGUNAKAN METODE CERTAINTY FACTOR</vt:lpstr>
      <vt:lpstr>Latar Belakang</vt:lpstr>
      <vt:lpstr>Sistem Paskar</vt:lpstr>
      <vt:lpstr>Certainty Factor</vt:lpstr>
      <vt:lpstr>Nilai Certainty Factor</vt:lpstr>
      <vt:lpstr>Agregasi Certainty Factor</vt:lpstr>
      <vt:lpstr>Aturan Agregasi Certainty Factor</vt:lpstr>
      <vt:lpstr>PowerPoint Presentation</vt:lpstr>
      <vt:lpstr>SNOT (Coryza)</vt:lpstr>
      <vt:lpstr>Kurus (nyilet)</vt:lpstr>
      <vt:lpstr>Tetelo (Newcastle Disease)</vt:lpstr>
      <vt:lpstr>Cacar (Avian Pox)</vt:lpstr>
      <vt:lpstr>Mata Berair</vt:lpstr>
      <vt:lpstr>Kutu Burung</vt:lpstr>
      <vt:lpstr>Gangguan Pernafasan</vt:lpstr>
      <vt:lpstr>Certainty Factor KelayakanBeli</vt:lpstr>
      <vt:lpstr>Contoh Soal</vt:lpstr>
      <vt:lpstr>Contoh Soal</vt:lpstr>
      <vt:lpstr>Contoh Soal</vt:lpstr>
      <vt:lpstr>Contoh Soal</vt:lpstr>
      <vt:lpstr>Contoh Soal</vt:lpstr>
      <vt:lpstr>Reference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PAKAR DIAGNOSIS PENYAKIT LOVEBIRD UNTUK UJI KELAYAKAN BELI DENGAN MENGGUNAKAN METODE CERTAINTY FACTOR</dc:title>
  <dc:creator>sbiyant</dc:creator>
  <cp:lastModifiedBy>Microsoft Office User</cp:lastModifiedBy>
  <cp:revision>7</cp:revision>
  <dcterms:modified xsi:type="dcterms:W3CDTF">2019-07-17T10:56:51Z</dcterms:modified>
</cp:coreProperties>
</file>