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35" autoAdjust="0"/>
  </p:normalViewPr>
  <p:slideViewPr>
    <p:cSldViewPr>
      <p:cViewPr varScale="1">
        <p:scale>
          <a:sx n="89" d="100"/>
          <a:sy n="89" d="100"/>
        </p:scale>
        <p:origin x="-1070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Fake News Detection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Sabuj</a:t>
            </a:r>
            <a:r>
              <a:rPr lang="en-IN" dirty="0" smtClean="0"/>
              <a:t> </a:t>
            </a:r>
            <a:r>
              <a:rPr lang="en-IN" dirty="0" err="1" smtClean="0"/>
              <a:t>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115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54" y="1600200"/>
            <a:ext cx="6502491" cy="4525963"/>
          </a:xfrm>
        </p:spPr>
      </p:pic>
    </p:spTree>
    <p:extLst>
      <p:ext uri="{BB962C8B-B14F-4D97-AF65-F5344CB8AC3E}">
        <p14:creationId xmlns:p14="http://schemas.microsoft.com/office/powerpoint/2010/main" val="56974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7136"/>
            <a:ext cx="8229600" cy="4012090"/>
          </a:xfrm>
        </p:spPr>
      </p:pic>
    </p:spTree>
    <p:extLst>
      <p:ext uri="{BB962C8B-B14F-4D97-AF65-F5344CB8AC3E}">
        <p14:creationId xmlns:p14="http://schemas.microsoft.com/office/powerpoint/2010/main" val="280428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5732801" cy="4906963"/>
          </a:xfrm>
        </p:spPr>
      </p:pic>
    </p:spTree>
    <p:extLst>
      <p:ext uri="{BB962C8B-B14F-4D97-AF65-F5344CB8AC3E}">
        <p14:creationId xmlns:p14="http://schemas.microsoft.com/office/powerpoint/2010/main" val="135053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219200"/>
            <a:ext cx="5457638" cy="4906963"/>
          </a:xfrm>
        </p:spPr>
      </p:pic>
    </p:spTree>
    <p:extLst>
      <p:ext uri="{BB962C8B-B14F-4D97-AF65-F5344CB8AC3E}">
        <p14:creationId xmlns:p14="http://schemas.microsoft.com/office/powerpoint/2010/main" val="122732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Models and 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6225540" cy="3470751"/>
          </a:xfrm>
        </p:spPr>
      </p:pic>
    </p:spTree>
    <p:extLst>
      <p:ext uri="{BB962C8B-B14F-4D97-AF65-F5344CB8AC3E}">
        <p14:creationId xmlns:p14="http://schemas.microsoft.com/office/powerpoint/2010/main" val="168684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takeaways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 Fake </a:t>
            </a:r>
            <a:r>
              <a:rPr lang="en-IN" dirty="0"/>
              <a:t>news have longer headlines and shorter news and hence a feature column was created which contained length of headline/length of news.</a:t>
            </a:r>
          </a:p>
          <a:p>
            <a:r>
              <a:rPr lang="en-IN" dirty="0" smtClean="0"/>
              <a:t>Instances </a:t>
            </a:r>
            <a:r>
              <a:rPr lang="en-IN" dirty="0"/>
              <a:t>which contained news with length more than 30000 and headlines with length more than 170 was removed. Presence of null value in any column denoted a high probability of the news being fake so that information was saved in a separate </a:t>
            </a:r>
            <a:r>
              <a:rPr lang="en-IN" dirty="0" smtClean="0"/>
              <a:t>column.</a:t>
            </a:r>
          </a:p>
          <a:p>
            <a:r>
              <a:rPr lang="en-IN" dirty="0" smtClean="0"/>
              <a:t>Support </a:t>
            </a:r>
            <a:r>
              <a:rPr lang="en-IN" dirty="0"/>
              <a:t>Vector classifier performs best for the dataset, close contending models include logistic regression and decision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7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53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Nowadays political and economic agendas are being pushed like anything on news media. Back when Noam Chomsky theorized ‘Manufacturing consent’ to this volatile socio-political setup where we can see social media flooded with fake news and allegations, it is very important to distinguish the fake news from the real news. </a:t>
            </a:r>
          </a:p>
          <a:p>
            <a:r>
              <a:rPr lang="en-IN" dirty="0"/>
              <a:t>Understanding regarding Natural language processing and how fake news is perpetuated is very important for this problem. </a:t>
            </a:r>
          </a:p>
          <a:p>
            <a:r>
              <a:rPr lang="en-IN" dirty="0" smtClean="0"/>
              <a:t>The motivation is to </a:t>
            </a:r>
            <a:r>
              <a:rPr lang="en-IN" dirty="0"/>
              <a:t>build a model that can detect fake news without human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27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Preprocessing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Null value handling, outlier detection and removal.</a:t>
            </a:r>
          </a:p>
          <a:p>
            <a:r>
              <a:rPr lang="en-IN" dirty="0"/>
              <a:t>Presence of null value almost certainly denotes a fake news, so that information was stored in a separate column.</a:t>
            </a:r>
          </a:p>
          <a:p>
            <a:r>
              <a:rPr lang="en-IN" dirty="0"/>
              <a:t>Ratio of length of headline to length of news is very high when it is a fake news; that ratio was saved in a different column. </a:t>
            </a:r>
          </a:p>
          <a:p>
            <a:r>
              <a:rPr lang="en-IN" dirty="0" smtClean="0"/>
              <a:t>Unnecessary columns like ID was removed after close inspection.</a:t>
            </a:r>
          </a:p>
        </p:txBody>
      </p:sp>
    </p:spTree>
    <p:extLst>
      <p:ext uri="{BB962C8B-B14F-4D97-AF65-F5344CB8AC3E}">
        <p14:creationId xmlns:p14="http://schemas.microsoft.com/office/powerpoint/2010/main" val="26967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Algorithmic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pPr lvl="1">
              <a:buFont typeface="Wingdings" pitchFamily="2" charset="2"/>
              <a:buChar char="v"/>
            </a:pPr>
            <a:r>
              <a:rPr lang="en-IN" dirty="0"/>
              <a:t>Null value </a:t>
            </a:r>
            <a:r>
              <a:rPr lang="en-IN" dirty="0" smtClean="0"/>
              <a:t>handled.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Outliers removed.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err="1" smtClean="0"/>
              <a:t>Stopwords</a:t>
            </a:r>
            <a:r>
              <a:rPr lang="en-IN" dirty="0" smtClean="0"/>
              <a:t> removed.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News</a:t>
            </a:r>
            <a:r>
              <a:rPr lang="en-IN" dirty="0"/>
              <a:t>, headlines and ‘Written by’ </a:t>
            </a:r>
            <a:r>
              <a:rPr lang="en-IN" dirty="0" smtClean="0"/>
              <a:t>tokenized.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Corpus </a:t>
            </a:r>
            <a:r>
              <a:rPr lang="en-IN" dirty="0"/>
              <a:t>of news, headlines and ‘Written by’ built separately. 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News</a:t>
            </a:r>
            <a:r>
              <a:rPr lang="en-IN" dirty="0"/>
              <a:t>, headlines and ‘Written by’ </a:t>
            </a:r>
            <a:r>
              <a:rPr lang="en-IN" dirty="0" err="1" smtClean="0"/>
              <a:t>vectorized</a:t>
            </a:r>
            <a:r>
              <a:rPr lang="en-IN" dirty="0" smtClean="0"/>
              <a:t>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Those </a:t>
            </a:r>
            <a:r>
              <a:rPr lang="en-IN" dirty="0"/>
              <a:t>vectors stacked </a:t>
            </a:r>
            <a:r>
              <a:rPr lang="en-IN" dirty="0" smtClean="0"/>
              <a:t>horizontally.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Train </a:t>
            </a:r>
            <a:r>
              <a:rPr lang="en-IN" dirty="0"/>
              <a:t>data set and test data set created from the vectors and </a:t>
            </a:r>
            <a:r>
              <a:rPr lang="en-IN" dirty="0" smtClean="0"/>
              <a:t>labels.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Various </a:t>
            </a:r>
            <a:r>
              <a:rPr lang="en-IN" dirty="0"/>
              <a:t>models trained with train data and tested using test data using various evaluation </a:t>
            </a:r>
            <a:r>
              <a:rPr lang="en-IN" dirty="0" smtClean="0"/>
              <a:t>metrics.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The </a:t>
            </a:r>
            <a:r>
              <a:rPr lang="en-IN" dirty="0"/>
              <a:t>highest performing model got </a:t>
            </a:r>
            <a:r>
              <a:rPr lang="en-IN" dirty="0" err="1" smtClean="0"/>
              <a:t>hypertuned</a:t>
            </a:r>
            <a:r>
              <a:rPr lang="en-IN" dirty="0" smtClean="0"/>
              <a:t>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The </a:t>
            </a:r>
            <a:r>
              <a:rPr lang="en-IN" dirty="0"/>
              <a:t>highest performing model got cross </a:t>
            </a:r>
            <a:r>
              <a:rPr lang="en-IN" dirty="0" smtClean="0"/>
              <a:t>validated.</a:t>
            </a:r>
            <a:endParaRPr lang="en-IN" sz="4000" dirty="0"/>
          </a:p>
          <a:p>
            <a:pPr lvl="1">
              <a:buFont typeface="Wingdings" pitchFamily="2" charset="2"/>
              <a:buChar char="v"/>
            </a:pPr>
            <a:r>
              <a:rPr lang="en-IN" dirty="0" smtClean="0"/>
              <a:t>After </a:t>
            </a:r>
            <a:r>
              <a:rPr lang="en-IN" dirty="0"/>
              <a:t>successful cross validation a model is selected.</a:t>
            </a:r>
            <a:endParaRPr lang="en-IN" sz="4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469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0743"/>
            <a:ext cx="8229600" cy="4124877"/>
          </a:xfrm>
        </p:spPr>
      </p:pic>
    </p:spTree>
    <p:extLst>
      <p:ext uri="{BB962C8B-B14F-4D97-AF65-F5344CB8AC3E}">
        <p14:creationId xmlns:p14="http://schemas.microsoft.com/office/powerpoint/2010/main" val="411085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3918"/>
            <a:ext cx="8229600" cy="3998526"/>
          </a:xfrm>
        </p:spPr>
      </p:pic>
    </p:spTree>
    <p:extLst>
      <p:ext uri="{BB962C8B-B14F-4D97-AF65-F5344CB8AC3E}">
        <p14:creationId xmlns:p14="http://schemas.microsoft.com/office/powerpoint/2010/main" val="569742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06" y="1600200"/>
            <a:ext cx="6531787" cy="4525963"/>
          </a:xfrm>
        </p:spPr>
      </p:pic>
    </p:spTree>
    <p:extLst>
      <p:ext uri="{BB962C8B-B14F-4D97-AF65-F5344CB8AC3E}">
        <p14:creationId xmlns:p14="http://schemas.microsoft.com/office/powerpoint/2010/main" val="5697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8" y="1600200"/>
            <a:ext cx="6366064" cy="4525963"/>
          </a:xfrm>
        </p:spPr>
      </p:pic>
    </p:spTree>
    <p:extLst>
      <p:ext uri="{BB962C8B-B14F-4D97-AF65-F5344CB8AC3E}">
        <p14:creationId xmlns:p14="http://schemas.microsoft.com/office/powerpoint/2010/main" val="56974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3" y="1600200"/>
            <a:ext cx="6491033" cy="4525963"/>
          </a:xfrm>
        </p:spPr>
      </p:pic>
    </p:spTree>
    <p:extLst>
      <p:ext uri="{BB962C8B-B14F-4D97-AF65-F5344CB8AC3E}">
        <p14:creationId xmlns:p14="http://schemas.microsoft.com/office/powerpoint/2010/main" val="56974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379</Words>
  <Application>Microsoft Office PowerPoint</Application>
  <PresentationFormat>On-screen Show (4:3)</PresentationFormat>
  <Paragraphs>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Fake News Detection Project</vt:lpstr>
      <vt:lpstr>Introduction</vt:lpstr>
      <vt:lpstr>Preprocessing</vt:lpstr>
      <vt:lpstr>Algorithmic flow</vt:lpstr>
      <vt:lpstr>Visualization</vt:lpstr>
      <vt:lpstr>Visualization</vt:lpstr>
      <vt:lpstr>Visualization</vt:lpstr>
      <vt:lpstr>Visualization</vt:lpstr>
      <vt:lpstr>Visualization</vt:lpstr>
      <vt:lpstr>Visualization</vt:lpstr>
      <vt:lpstr>Models and Results</vt:lpstr>
      <vt:lpstr>Models and Results</vt:lpstr>
      <vt:lpstr>Models and Results</vt:lpstr>
      <vt:lpstr>Models and Results</vt:lpstr>
      <vt:lpstr>Final takeaways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Project</dc:title>
  <dc:creator>Sabuj Ghosh</dc:creator>
  <cp:lastModifiedBy>sabuj</cp:lastModifiedBy>
  <cp:revision>2</cp:revision>
  <dcterms:created xsi:type="dcterms:W3CDTF">2006-08-16T00:00:00Z</dcterms:created>
  <dcterms:modified xsi:type="dcterms:W3CDTF">2021-06-19T09:27:54Z</dcterms:modified>
</cp:coreProperties>
</file>