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402" r:id="rId4"/>
    <p:sldId id="324" r:id="rId5"/>
    <p:sldId id="369" r:id="rId6"/>
    <p:sldId id="370" r:id="rId7"/>
    <p:sldId id="320" r:id="rId8"/>
    <p:sldId id="329" r:id="rId9"/>
    <p:sldId id="331" r:id="rId10"/>
    <p:sldId id="333" r:id="rId11"/>
    <p:sldId id="335" r:id="rId12"/>
    <p:sldId id="334" r:id="rId13"/>
    <p:sldId id="332" r:id="rId14"/>
    <p:sldId id="346" r:id="rId15"/>
    <p:sldId id="336" r:id="rId16"/>
    <p:sldId id="403" r:id="rId17"/>
    <p:sldId id="343" r:id="rId18"/>
    <p:sldId id="404" r:id="rId19"/>
    <p:sldId id="342" r:id="rId20"/>
    <p:sldId id="341" r:id="rId21"/>
    <p:sldId id="405" r:id="rId22"/>
    <p:sldId id="359" r:id="rId23"/>
    <p:sldId id="360" r:id="rId24"/>
    <p:sldId id="356" r:id="rId25"/>
    <p:sldId id="358" r:id="rId26"/>
    <p:sldId id="357" r:id="rId27"/>
    <p:sldId id="347" r:id="rId28"/>
    <p:sldId id="406" r:id="rId29"/>
    <p:sldId id="410" r:id="rId30"/>
    <p:sldId id="409" r:id="rId31"/>
    <p:sldId id="408" r:id="rId32"/>
    <p:sldId id="407" r:id="rId33"/>
    <p:sldId id="355" r:id="rId34"/>
    <p:sldId id="361" r:id="rId35"/>
    <p:sldId id="411" r:id="rId36"/>
    <p:sldId id="376" r:id="rId37"/>
    <p:sldId id="362" r:id="rId38"/>
    <p:sldId id="363" r:id="rId39"/>
    <p:sldId id="364" r:id="rId40"/>
    <p:sldId id="366" r:id="rId41"/>
    <p:sldId id="3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1" autoAdjust="0"/>
    <p:restoredTop sz="91667" autoAdjust="0"/>
  </p:normalViewPr>
  <p:slideViewPr>
    <p:cSldViewPr>
      <p:cViewPr varScale="1">
        <p:scale>
          <a:sx n="69" d="100"/>
          <a:sy n="69" d="100"/>
        </p:scale>
        <p:origin x="678" y="78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bits? 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637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bits? 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61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bits? 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48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bits? 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15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(control signal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24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00239"/>
              </p:ext>
            </p:extLst>
          </p:nvPr>
        </p:nvGraphicFramePr>
        <p:xfrm>
          <a:off x="76200" y="1397000"/>
          <a:ext cx="8991600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RFwd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 of the control signal logic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30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" y="621268"/>
            <a:ext cx="8945880" cy="6175772"/>
            <a:chOff x="121920" y="621268"/>
            <a:chExt cx="8945880" cy="6175772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304800" y="998855"/>
              <a:ext cx="990600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IR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M[PC]</a:t>
              </a:r>
            </a:p>
            <a:p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PC  PC + 1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524000" y="998855"/>
              <a:ext cx="1330711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RD1 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[RB]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RD2 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[RC]</a:t>
              </a:r>
            </a:p>
            <a:p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 PC + SE(LIMM)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3733800" y="9906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733800" y="15113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RD1 -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733800" y="20447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Nor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733800" y="2578100"/>
              <a:ext cx="18288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RD1 &lt; RD2 ? 1 : 0 )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733800" y="310007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SE(LIMM)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3733800" y="3644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LIMM &lt;&lt; 8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733800" y="41783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==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733800" y="52451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733800" y="57785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733800" y="6311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1100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[RA]  PC</a:t>
              </a:r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733800" y="47244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!=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6172200" y="52578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MDR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7696200" y="52705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MDR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172200" y="57912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M[</a:t>
              </a:r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1295400" y="133985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62072" y="1224766"/>
              <a:ext cx="868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1800" y="1752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971800" y="1234291"/>
              <a:ext cx="0" cy="53951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5486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10200" y="6019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067800" y="685800"/>
              <a:ext cx="0" cy="586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10200" y="6553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1920" y="685800"/>
              <a:ext cx="8945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915400" y="54864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3"/>
              <a:endCxn id="24" idx="1"/>
            </p:cNvCxnSpPr>
            <p:nvPr/>
          </p:nvCxnSpPr>
          <p:spPr>
            <a:xfrm>
              <a:off x="7391400" y="548640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91400" y="6019800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49530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867400" y="44196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410200" y="3886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33528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562600" y="2819400"/>
              <a:ext cx="3108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2286000"/>
              <a:ext cx="281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1752600"/>
              <a:ext cx="243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848600" y="14478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229600" y="1447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8686800" y="1447800"/>
              <a:ext cx="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21920" y="68580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4478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4290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9436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019799" y="621268"/>
              <a:ext cx="13715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Memory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8002" y="621268"/>
              <a:ext cx="694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Fetch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620000" y="621268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Write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05199" y="621268"/>
              <a:ext cx="23621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Execute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000" y="621268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Decode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35201" y="102679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59200" y="106368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78881" y="10214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endParaRPr lang="en-US" sz="1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47828" y="101884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1739" y="154234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4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16979" y="205613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5</a:t>
              </a:r>
              <a:endParaRPr lang="en-US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30112" y="2562861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6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7799" y="309880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7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4670" y="364102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8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45514" y="41787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9</a:t>
              </a:r>
              <a:endParaRPr lang="en-US" sz="14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41171" y="471170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endParaRPr lang="en-US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06162" y="522530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11</a:t>
              </a:r>
              <a:endParaRPr lang="en-US" sz="14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76953" y="5237202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12</a:t>
              </a:r>
              <a:endParaRPr lang="en-US" sz="14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10432" y="524893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13</a:t>
              </a:r>
              <a:endParaRPr lang="en-US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01740" y="5754954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14</a:t>
              </a:r>
              <a:endParaRPr lang="en-US" sz="14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74483" y="5770601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15</a:t>
              </a:r>
              <a:endParaRPr lang="en-US" sz="14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8881" y="629965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16</a:t>
              </a:r>
              <a:endParaRPr lang="en-US" sz="1400" b="1" dirty="0"/>
            </a:p>
          </p:txBody>
        </p:sp>
        <p:sp>
          <p:nvSpPr>
            <p:cNvPr id="101" name="Flowchart: Alternate Process 100"/>
            <p:cNvSpPr/>
            <p:nvPr/>
          </p:nvSpPr>
          <p:spPr>
            <a:xfrm>
              <a:off x="7620000" y="990600"/>
              <a:ext cx="1295397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1"/>
            </p:cNvCxnSpPr>
            <p:nvPr/>
          </p:nvCxnSpPr>
          <p:spPr>
            <a:xfrm>
              <a:off x="5410200" y="1219200"/>
              <a:ext cx="2209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12192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74676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21920" y="1339850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71800" y="2286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71800" y="281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71800" y="3352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971800" y="38862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71800" y="4419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971800" y="4953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71800" y="5486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971800" y="6019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971800" y="662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029337" y="1034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Op=0000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9337" y="1567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Op=0001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9337" y="2101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Op=0110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337" y="263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9337" y="3168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29337" y="3701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Op=1001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29337" y="4234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9337" y="4768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Op=1011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9337" y="5301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29337" y="5835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Op=1101</a:t>
              </a:r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9337" y="644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80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06172"/>
              </p:ext>
            </p:extLst>
          </p:nvPr>
        </p:nvGraphicFramePr>
        <p:xfrm>
          <a:off x="76200" y="1397000"/>
          <a:ext cx="8991600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RFwd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 of the control signal logic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679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" y="621268"/>
            <a:ext cx="8945880" cy="6175772"/>
            <a:chOff x="121920" y="621268"/>
            <a:chExt cx="8945880" cy="6175772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304800" y="998855"/>
              <a:ext cx="990600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IR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M[PC]</a:t>
              </a:r>
            </a:p>
            <a:p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PC  PC + 1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524000" y="998855"/>
              <a:ext cx="1330711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RD1 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[RB]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RD2 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[RC]</a:t>
              </a:r>
            </a:p>
            <a:p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 PC + SE(LIMM)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3733800" y="9906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733800" y="15113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RD1 -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733800" y="20447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Nor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733800" y="2578100"/>
              <a:ext cx="18288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RD1 &lt; RD2 ? 1 : 0 )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733800" y="310007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SE(LIMM)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3733800" y="3644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LIMM &lt;&lt; 8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733800" y="41783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==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733800" y="52451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733800" y="57785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733800" y="6311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1100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[RA]  PC</a:t>
              </a:r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733800" y="47244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!=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6172200" y="52578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MDR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7696200" y="52705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MDR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172200" y="57912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M[</a:t>
              </a:r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1295400" y="133985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62072" y="1224766"/>
              <a:ext cx="868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1800" y="1752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971800" y="1234291"/>
              <a:ext cx="0" cy="53951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5486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10200" y="6019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067800" y="685800"/>
              <a:ext cx="0" cy="586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10200" y="6553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1920" y="685800"/>
              <a:ext cx="8945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915400" y="54864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3"/>
              <a:endCxn id="24" idx="1"/>
            </p:cNvCxnSpPr>
            <p:nvPr/>
          </p:nvCxnSpPr>
          <p:spPr>
            <a:xfrm>
              <a:off x="7391400" y="548640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91400" y="6019800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49530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867400" y="44196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410200" y="3886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33528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562600" y="2819400"/>
              <a:ext cx="3108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2286000"/>
              <a:ext cx="281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1752600"/>
              <a:ext cx="243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848600" y="14478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229600" y="1447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8686800" y="1447800"/>
              <a:ext cx="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21920" y="68580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4478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4290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9436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019799" y="621268"/>
              <a:ext cx="13715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Memory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8002" y="621268"/>
              <a:ext cx="694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Fetch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620000" y="621268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Write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05199" y="621268"/>
              <a:ext cx="23621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Execute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000" y="621268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Decode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35201" y="102679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59200" y="106368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78881" y="10214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endParaRPr lang="en-US" sz="1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47828" y="101884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1739" y="154234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4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16979" y="205613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5</a:t>
              </a:r>
              <a:endParaRPr lang="en-US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30112" y="2562861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6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7799" y="309880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7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4670" y="364102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8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45514" y="41787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9</a:t>
              </a:r>
              <a:endParaRPr lang="en-US" sz="14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41171" y="471170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endParaRPr lang="en-US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06162" y="522530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11</a:t>
              </a:r>
              <a:endParaRPr lang="en-US" sz="14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76953" y="5237202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12</a:t>
              </a:r>
              <a:endParaRPr lang="en-US" sz="14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10432" y="524893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13</a:t>
              </a:r>
              <a:endParaRPr lang="en-US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01740" y="5754954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14</a:t>
              </a:r>
              <a:endParaRPr lang="en-US" sz="14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74483" y="5770601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15</a:t>
              </a:r>
              <a:endParaRPr lang="en-US" sz="14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8881" y="629965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16</a:t>
              </a:r>
              <a:endParaRPr lang="en-US" sz="1400" b="1" dirty="0"/>
            </a:p>
          </p:txBody>
        </p:sp>
        <p:sp>
          <p:nvSpPr>
            <p:cNvPr id="101" name="Flowchart: Alternate Process 100"/>
            <p:cNvSpPr/>
            <p:nvPr/>
          </p:nvSpPr>
          <p:spPr>
            <a:xfrm>
              <a:off x="7620000" y="990600"/>
              <a:ext cx="1295397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1"/>
            </p:cNvCxnSpPr>
            <p:nvPr/>
          </p:nvCxnSpPr>
          <p:spPr>
            <a:xfrm>
              <a:off x="5410200" y="1219200"/>
              <a:ext cx="2209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12192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74676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21920" y="1339850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71800" y="2286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71800" y="281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71800" y="3352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971800" y="38862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71800" y="4419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971800" y="4953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71800" y="5486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971800" y="6019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971800" y="662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029337" y="1034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Op=0000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9337" y="1567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Op=0001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9337" y="2101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Op=0110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337" y="263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9337" y="3168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29337" y="3701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Op=1001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29337" y="4234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9337" y="4768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Op=1011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9337" y="5301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29337" y="5835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Op=1101</a:t>
              </a:r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9337" y="644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1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75049"/>
              </p:ext>
            </p:extLst>
          </p:nvPr>
        </p:nvGraphicFramePr>
        <p:xfrm>
          <a:off x="76200" y="1397000"/>
          <a:ext cx="8991600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RFwd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 of the control signal logic  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55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Quiz 10 on Friday, </a:t>
            </a:r>
            <a:r>
              <a:rPr lang="en-US" sz="2800" smtClean="0"/>
              <a:t>10/31 </a:t>
            </a:r>
            <a:endParaRPr lang="en-US" sz="2800" smtClean="0"/>
          </a:p>
          <a:p>
            <a:pPr lvl="1"/>
            <a:r>
              <a:rPr lang="en-US" sz="2000" smtClean="0"/>
              <a:t>MULTIcycle</a:t>
            </a:r>
            <a:r>
              <a:rPr lang="en-US" sz="2000" dirty="0" smtClean="0"/>
              <a:t> </a:t>
            </a:r>
            <a:r>
              <a:rPr lang="en-US" sz="2000" dirty="0" smtClean="0"/>
              <a:t>architecture</a:t>
            </a:r>
          </a:p>
          <a:p>
            <a:pPr lvl="2"/>
            <a:r>
              <a:rPr lang="en-US" sz="2000" dirty="0" err="1" smtClean="0"/>
              <a:t>Datapath</a:t>
            </a:r>
            <a:r>
              <a:rPr lang="en-US" sz="2000" dirty="0" smtClean="0"/>
              <a:t>, control unit</a:t>
            </a:r>
          </a:p>
          <a:p>
            <a:pPr lvl="2"/>
            <a:r>
              <a:rPr lang="en-US" sz="2000" dirty="0" smtClean="0"/>
              <a:t>Example: Implement a new operation on top of existing functionality</a:t>
            </a:r>
          </a:p>
          <a:p>
            <a:r>
              <a:rPr lang="en-US" sz="2800" dirty="0" smtClean="0"/>
              <a:t>Exam 2 on Friday, 11/7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Implementation of the control signal logic (on your own)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4953"/>
              </p:ext>
            </p:extLst>
          </p:nvPr>
        </p:nvGraphicFramePr>
        <p:xfrm>
          <a:off x="76200" y="1397000"/>
          <a:ext cx="8991600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36550"/>
                <a:gridCol w="412750"/>
                <a:gridCol w="374650"/>
                <a:gridCol w="374650"/>
                <a:gridCol w="374650"/>
                <a:gridCol w="374650"/>
                <a:gridCol w="374650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RFwd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(control signal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933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circuit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800" y="164782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5400000">
            <a:off x="2196306" y="3975894"/>
            <a:ext cx="4751388" cy="609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81400" y="20574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1400" y="22860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14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44958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2667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circuit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800" y="164782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5400000">
            <a:off x="2196306" y="3975894"/>
            <a:ext cx="4751388" cy="609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81400" y="20574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1400" y="22860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14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44958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2667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/>
          <p:cNvSpPr/>
          <p:nvPr/>
        </p:nvSpPr>
        <p:spPr>
          <a:xfrm>
            <a:off x="2438400" y="2057400"/>
            <a:ext cx="60960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1380" y="2596277"/>
            <a:ext cx="1672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Each input is a 23-bit value corresponding to a row in the previous table</a:t>
            </a:r>
          </a:p>
          <a:p>
            <a:pPr algn="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circuit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800" y="164782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5400000">
            <a:off x="2196306" y="3975894"/>
            <a:ext cx="4751388" cy="609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81400" y="20574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1400" y="22860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14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44958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2667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/>
          <p:cNvSpPr/>
          <p:nvPr/>
        </p:nvSpPr>
        <p:spPr>
          <a:xfrm>
            <a:off x="2438400" y="2057400"/>
            <a:ext cx="60960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81400" y="1817687"/>
            <a:ext cx="46551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State0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581400" y="2057400"/>
            <a:ext cx="46551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581400" y="4038600"/>
            <a:ext cx="55688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State15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581400" y="4267200"/>
            <a:ext cx="55688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State16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91380" y="2596277"/>
            <a:ext cx="1672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Each input is a 23-bit value corresponding to a row in the previous table</a:t>
            </a:r>
          </a:p>
          <a:p>
            <a:pPr algn="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circuit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7720" y="1647825"/>
            <a:ext cx="29680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5800" y="164782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127849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?????</a:t>
            </a:r>
            <a:endParaRPr lang="en-US" dirty="0"/>
          </a:p>
        </p:txBody>
      </p:sp>
      <p:sp>
        <p:nvSpPr>
          <p:cNvPr id="33" name="Trapezoid 32"/>
          <p:cNvSpPr/>
          <p:nvPr/>
        </p:nvSpPr>
        <p:spPr>
          <a:xfrm rot="5400000">
            <a:off x="2196306" y="3975894"/>
            <a:ext cx="4751388" cy="609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81400" y="20574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1400" y="22860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814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44958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2667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/>
          <p:cNvSpPr/>
          <p:nvPr/>
        </p:nvSpPr>
        <p:spPr>
          <a:xfrm>
            <a:off x="2438400" y="2057400"/>
            <a:ext cx="60960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1380" y="2596277"/>
            <a:ext cx="1672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Each input is a 23-bit value corresponding to a row in the previous table</a:t>
            </a:r>
          </a:p>
          <a:p>
            <a:pPr algn="r"/>
            <a:endParaRPr lang="en-US" dirty="0">
              <a:solidFill>
                <a:sysClr val="windowText" lastClr="000000"/>
              </a:solidFill>
            </a:endParaRPr>
          </a:p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How do we select the right 23-bit value?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581400" y="1817687"/>
            <a:ext cx="46551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State0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581400" y="2057400"/>
            <a:ext cx="46551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581400" y="4038600"/>
            <a:ext cx="55688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State15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581400" y="4267200"/>
            <a:ext cx="55688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8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circuit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2196306" y="3975894"/>
            <a:ext cx="4751388" cy="609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81400" y="20574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81400" y="22860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814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44958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4267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0" y="2667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7720" y="1647825"/>
            <a:ext cx="29680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5800" y="164782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1278493"/>
            <a:ext cx="66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1400" y="1817687"/>
            <a:ext cx="46551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State0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057400"/>
            <a:ext cx="46551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581400" y="4038600"/>
            <a:ext cx="55688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581400" y="4267200"/>
            <a:ext cx="55688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State16</a:t>
            </a:r>
            <a:endParaRPr lang="en-US" sz="1400" dirty="0"/>
          </a:p>
        </p:txBody>
      </p:sp>
      <p:sp>
        <p:nvSpPr>
          <p:cNvPr id="21" name="Left Brace 20"/>
          <p:cNvSpPr/>
          <p:nvPr/>
        </p:nvSpPr>
        <p:spPr>
          <a:xfrm>
            <a:off x="2438400" y="2057400"/>
            <a:ext cx="60960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380" y="2596277"/>
            <a:ext cx="1672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Each input is a 23-bit value corresponding to a row in the previous table</a:t>
            </a:r>
          </a:p>
          <a:p>
            <a:pPr algn="r"/>
            <a:endParaRPr lang="en-US" dirty="0">
              <a:solidFill>
                <a:sysClr val="windowText" lastClr="000000"/>
              </a:solidFill>
            </a:endParaRPr>
          </a:p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How do we select the right 23-bit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(next state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30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594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8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46915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55054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97941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3, 7, 8, 9, 10, 13, 15,</a:t>
                      </a:r>
                      <a:r>
                        <a:rPr lang="en-US" sz="700" baseline="0" smtClean="0"/>
                        <a:t> 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2, 4, 5, 6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6735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3, 7, 8, 9, 10, 13, 15,</a:t>
                      </a:r>
                      <a:r>
                        <a:rPr lang="en-US" sz="700" baseline="0" dirty="0" smtClean="0"/>
                        <a:t> 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0000</a:t>
                      </a:r>
                      <a:r>
                        <a:rPr lang="en-US" sz="700" baseline="0" dirty="0" smtClean="0"/>
                        <a:t> add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2, 4, 5, 6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0001 sub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0110 nor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0111 </a:t>
                      </a:r>
                      <a:r>
                        <a:rPr lang="en-US" sz="700" dirty="0" err="1" smtClean="0"/>
                        <a:t>slt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1000 li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1001 </a:t>
                      </a:r>
                      <a:r>
                        <a:rPr lang="en-US" sz="700" dirty="0" err="1" smtClean="0"/>
                        <a:t>lui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1010 </a:t>
                      </a:r>
                      <a:r>
                        <a:rPr lang="en-US" sz="700" dirty="0" err="1" smtClean="0"/>
                        <a:t>beq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1011 </a:t>
                      </a:r>
                      <a:r>
                        <a:rPr lang="en-US" sz="700" dirty="0" err="1" smtClean="0"/>
                        <a:t>bne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1100 </a:t>
                      </a:r>
                      <a:r>
                        <a:rPr lang="en-US" sz="700" dirty="0" err="1" smtClean="0"/>
                        <a:t>lw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1101 </a:t>
                      </a:r>
                      <a:r>
                        <a:rPr lang="en-US" sz="700" dirty="0" err="1" smtClean="0"/>
                        <a:t>sw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1110 </a:t>
                      </a:r>
                      <a:r>
                        <a:rPr lang="en-US" sz="700" dirty="0" err="1" smtClean="0"/>
                        <a:t>jalr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64488"/>
              </p:ext>
            </p:extLst>
          </p:nvPr>
        </p:nvGraphicFramePr>
        <p:xfrm>
          <a:off x="1524000" y="1397000"/>
          <a:ext cx="54102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1143000"/>
                <a:gridCol w="12192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2, 4, 5, 6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nor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li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514" y="2209800"/>
            <a:ext cx="121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turn this into a circuit?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state can be encoded as a binary number</a:t>
            </a:r>
          </a:p>
          <a:p>
            <a:pPr lvl="1"/>
            <a:r>
              <a:rPr lang="en-US" dirty="0" smtClean="0"/>
              <a:t>Take the binary representation of the state number</a:t>
            </a:r>
          </a:p>
          <a:p>
            <a:pPr lvl="2"/>
            <a:r>
              <a:rPr lang="en-US" dirty="0" smtClean="0"/>
              <a:t>See the FSM for the CU</a:t>
            </a:r>
          </a:p>
          <a:p>
            <a:r>
              <a:rPr lang="en-US" dirty="0" smtClean="0"/>
              <a:t>For example, state6 is encoded as 00110</a:t>
            </a:r>
          </a:p>
          <a:p>
            <a:pPr lvl="1"/>
            <a:r>
              <a:rPr lang="en-US" dirty="0" smtClean="0"/>
              <a:t>Or: S4 = 0, S3 = 0, S2 = 1, S1 = 1, S0 = 0</a:t>
            </a:r>
          </a:p>
          <a:p>
            <a:pPr lvl="2"/>
            <a:r>
              <a:rPr lang="en-US" dirty="0" smtClean="0"/>
              <a:t>These are the “current state” signals</a:t>
            </a:r>
          </a:p>
        </p:txBody>
      </p:sp>
    </p:spTree>
    <p:extLst>
      <p:ext uri="{BB962C8B-B14F-4D97-AF65-F5344CB8AC3E}">
        <p14:creationId xmlns:p14="http://schemas.microsoft.com/office/powerpoint/2010/main" val="9612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68617"/>
              </p:ext>
            </p:extLst>
          </p:nvPr>
        </p:nvGraphicFramePr>
        <p:xfrm>
          <a:off x="1524000" y="1397000"/>
          <a:ext cx="64008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990600"/>
                <a:gridCol w="609600"/>
                <a:gridCol w="13716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2, 4, 5, 6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nor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li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0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write state6 as: </a:t>
            </a:r>
            <a:br>
              <a:rPr lang="en-US" dirty="0" smtClean="0"/>
            </a:br>
            <a:r>
              <a:rPr lang="en-US" dirty="0" smtClean="0"/>
              <a:t>		¬S4 </a:t>
            </a:r>
            <a:r>
              <a:rPr lang="el-GR" dirty="0" smtClean="0"/>
              <a:t>Λ</a:t>
            </a:r>
            <a:r>
              <a:rPr lang="en-US" dirty="0" smtClean="0"/>
              <a:t> ¬S3 </a:t>
            </a:r>
            <a:r>
              <a:rPr lang="el-GR" dirty="0"/>
              <a:t>Λ </a:t>
            </a:r>
            <a:r>
              <a:rPr lang="en-US" dirty="0" smtClean="0"/>
              <a:t>S2 </a:t>
            </a:r>
            <a:r>
              <a:rPr lang="el-GR" dirty="0"/>
              <a:t>Λ </a:t>
            </a:r>
            <a:r>
              <a:rPr lang="en-US" dirty="0" smtClean="0"/>
              <a:t>S1</a:t>
            </a:r>
            <a:r>
              <a:rPr lang="el-GR" dirty="0"/>
              <a:t> Λ </a:t>
            </a:r>
            <a:r>
              <a:rPr lang="en-US" dirty="0" smtClean="0"/>
              <a:t>¬S0</a:t>
            </a:r>
          </a:p>
          <a:p>
            <a:pPr lvl="1"/>
            <a:r>
              <a:rPr lang="en-US" dirty="0" smtClean="0"/>
              <a:t>This logic equation is true if and only if “state6 is the current state”</a:t>
            </a:r>
          </a:p>
          <a:p>
            <a:pPr lvl="2"/>
            <a:r>
              <a:rPr lang="en-US" dirty="0" smtClean="0"/>
              <a:t>Equations corresponding to other states would all be false</a:t>
            </a:r>
          </a:p>
          <a:p>
            <a:pPr lvl="3"/>
            <a:r>
              <a:rPr lang="en-US" dirty="0" smtClean="0"/>
              <a:t>Why?</a:t>
            </a:r>
          </a:p>
          <a:p>
            <a:r>
              <a:rPr lang="en-US" dirty="0" smtClean="0"/>
              <a:t>We can do the same kind of thing for </a:t>
            </a:r>
            <a:r>
              <a:rPr lang="en-US" dirty="0" err="1" smtClean="0"/>
              <a:t>opcodes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E.g., NOR = 0110 = ¬OP3 </a:t>
            </a:r>
            <a:r>
              <a:rPr lang="el-GR" dirty="0"/>
              <a:t>Λ </a:t>
            </a:r>
            <a:r>
              <a:rPr lang="en-US" dirty="0" smtClean="0"/>
              <a:t>OP2 </a:t>
            </a:r>
            <a:r>
              <a:rPr lang="el-GR" dirty="0"/>
              <a:t>Λ </a:t>
            </a:r>
            <a:r>
              <a:rPr lang="en-US" dirty="0" smtClean="0"/>
              <a:t>OP1</a:t>
            </a:r>
            <a:r>
              <a:rPr lang="el-GR" dirty="0" smtClean="0"/>
              <a:t> </a:t>
            </a:r>
            <a:r>
              <a:rPr lang="el-GR" dirty="0"/>
              <a:t>Λ </a:t>
            </a:r>
            <a:r>
              <a:rPr lang="en-US" dirty="0" smtClean="0"/>
              <a:t>¬OP0</a:t>
            </a:r>
          </a:p>
          <a:p>
            <a:pPr lvl="2"/>
            <a:r>
              <a:rPr lang="en-US" dirty="0" smtClean="0"/>
              <a:t>This logic equation is true if and only if “NOR is the current </a:t>
            </a:r>
            <a:r>
              <a:rPr lang="en-US" dirty="0" err="1" smtClean="0"/>
              <a:t>opcode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(next state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2164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164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1164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8564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67564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91564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15564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40560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72564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33613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3613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24564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43564" y="5333999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43764" y="533399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96564" y="533399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67764" y="534034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36408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4376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60608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96564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2286000" y="1524000"/>
            <a:ext cx="20701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40080" y="17526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0080" y="19050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40080" y="20574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" y="22098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05000" y="2819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9050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905000" y="2971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05000" y="3124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9050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5000" y="3429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" y="16602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Op0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04800" y="18126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Op1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304800" y="19650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Op2</a:t>
            </a:r>
            <a:endParaRPr lang="en-US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304800" y="21174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Op3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2363918" y="27270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ym typeface="Wingdings" panose="05000000000000000000" pitchFamily="2" charset="2"/>
              </a:rPr>
              <a:t>S</a:t>
            </a:r>
            <a:r>
              <a:rPr lang="en-US" sz="1200" b="1" dirty="0" smtClean="0">
                <a:sym typeface="Wingdings" panose="05000000000000000000" pitchFamily="2" charset="2"/>
              </a:rPr>
              <a:t>0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2363918" y="28794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S1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2363918" y="30318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S2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2363918" y="31842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S3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2363918" y="33366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S4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43400" y="2286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43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43400" y="2438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43400" y="2590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343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43400" y="2895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21717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Ns0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4038600" y="23241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Ns1</a:t>
            </a:r>
            <a:endParaRPr lang="en-US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038600" y="24765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Ns2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4038600" y="26289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Ns3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4038600" y="27813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Ns4</a:t>
            </a:r>
            <a:endParaRPr 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4724400" y="2187832"/>
            <a:ext cx="1143001" cy="783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867400" y="2286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867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867400" y="2438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67400" y="2590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867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67400" y="2895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6324600" y="2264033"/>
            <a:ext cx="228600" cy="647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629400" y="2579815"/>
            <a:ext cx="0" cy="11539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19200" y="3733800"/>
            <a:ext cx="542925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19200" y="3137416"/>
            <a:ext cx="0" cy="60736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10800000">
            <a:off x="1618949" y="2813566"/>
            <a:ext cx="228600" cy="647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219200" y="3137416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629400" y="2591316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597396" y="2558796"/>
            <a:ext cx="64008" cy="640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" y="1295400"/>
            <a:ext cx="61341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133600" y="4571999"/>
            <a:ext cx="3256945" cy="19050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  <p:bldP spid="59" grpId="0"/>
      <p:bldP spid="60" grpId="0"/>
      <p:bldP spid="61" grpId="0"/>
      <p:bldP spid="62" grpId="0" animBg="1"/>
      <p:bldP spid="2" grpId="0" animBg="1"/>
      <p:bldP spid="73" grpId="0" animBg="1"/>
      <p:bldP spid="76" grpId="0" animBg="1"/>
      <p:bldP spid="14" grpId="0" animBg="1"/>
      <p:bldP spid="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need to get logic equations for Ns0, … Ns4</a:t>
            </a:r>
          </a:p>
          <a:p>
            <a:pPr lvl="1"/>
            <a:r>
              <a:rPr lang="en-US" dirty="0" smtClean="0"/>
              <a:t>In terms of Op0, … Op3 and S0, …, S4. </a:t>
            </a:r>
          </a:p>
          <a:p>
            <a:r>
              <a:rPr lang="en-US" dirty="0" smtClean="0"/>
              <a:t>How do we get these?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9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52800" y="124841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50920" y="17462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50920" y="22860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50920" y="28257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50920" y="33655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50920" y="39052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50920" y="44450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0920" y="49847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50920" y="54864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50920" y="60198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38220" y="6553200"/>
            <a:ext cx="195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38220" y="1240790"/>
            <a:ext cx="0" cy="53124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3141890" y="1023689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5827" y="4355068"/>
            <a:ext cx="1086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There’s still one thing missing!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14330"/>
              </p:ext>
            </p:extLst>
          </p:nvPr>
        </p:nvGraphicFramePr>
        <p:xfrm>
          <a:off x="1524000" y="1397000"/>
          <a:ext cx="64008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990600"/>
                <a:gridCol w="609600"/>
                <a:gridCol w="13716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2, 4, 5, 6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nor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li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514" y="2209800"/>
            <a:ext cx="1216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Look at the “Current state” column…</a:t>
            </a:r>
          </a:p>
          <a:p>
            <a:endParaRPr lang="en-US" dirty="0"/>
          </a:p>
          <a:p>
            <a:r>
              <a:rPr lang="en-US" dirty="0" smtClean="0"/>
              <a:t>For which current states is NS0 =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36775"/>
              </p:ext>
            </p:extLst>
          </p:nvPr>
        </p:nvGraphicFramePr>
        <p:xfrm>
          <a:off x="1524000" y="1397000"/>
          <a:ext cx="64008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990600"/>
                <a:gridCol w="609600"/>
                <a:gridCol w="13716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2, 4, 5, 6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</a:t>
                      </a:r>
                      <a:r>
                        <a:rPr lang="en-US" b="1" u="sng" dirty="0" smtClean="0"/>
                        <a:t>nor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</a:t>
                      </a:r>
                      <a:r>
                        <a:rPr lang="en-US" b="1" u="sng" dirty="0" smtClean="0"/>
                        <a:t>li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b="1" u="sng" dirty="0" err="1" smtClean="0"/>
                        <a:t>beq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b="1" u="sng" dirty="0" err="1" smtClean="0"/>
                        <a:t>lw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514" y="2209800"/>
            <a:ext cx="1216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Look at the “Current state” column…</a:t>
            </a:r>
          </a:p>
          <a:p>
            <a:endParaRPr lang="en-US" dirty="0"/>
          </a:p>
          <a:p>
            <a:r>
              <a:rPr lang="en-US" dirty="0" smtClean="0"/>
              <a:t>For which current states is NS0 =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" y="621268"/>
            <a:ext cx="8945880" cy="6175772"/>
            <a:chOff x="121920" y="621268"/>
            <a:chExt cx="8945880" cy="6175772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304800" y="998855"/>
              <a:ext cx="990600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IR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M[PC]</a:t>
              </a:r>
            </a:p>
            <a:p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PC  PC + 1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524000" y="998855"/>
              <a:ext cx="1330711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RD1 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[RB]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RD2 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[RC]</a:t>
              </a:r>
            </a:p>
            <a:p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 PC + SE(LIMM)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3733800" y="9906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733800" y="15113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RD1 -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733800" y="20447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Nor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733800" y="2578100"/>
              <a:ext cx="18288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RD1 &lt; RD2 ? 1 : 0 )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733800" y="310007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SE(LIMM)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3733800" y="3644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LIMM &lt;&lt; 8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733800" y="41783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==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733800" y="52451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733800" y="57785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733800" y="6311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1100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[RA]  PC</a:t>
              </a:r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733800" y="47244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!=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6172200" y="52578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MDR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7696200" y="52705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MDR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172200" y="57912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M[</a:t>
              </a:r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1295400" y="133985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62072" y="1224766"/>
              <a:ext cx="868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1800" y="1752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971800" y="1234291"/>
              <a:ext cx="0" cy="53951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5486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10200" y="6019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067800" y="685800"/>
              <a:ext cx="0" cy="586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10200" y="6553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1920" y="685800"/>
              <a:ext cx="8945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915400" y="54864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3"/>
              <a:endCxn id="24" idx="1"/>
            </p:cNvCxnSpPr>
            <p:nvPr/>
          </p:nvCxnSpPr>
          <p:spPr>
            <a:xfrm>
              <a:off x="7391400" y="548640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91400" y="6019800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49530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867400" y="44196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410200" y="3886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33528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562600" y="2819400"/>
              <a:ext cx="3108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2286000"/>
              <a:ext cx="281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1752600"/>
              <a:ext cx="243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848600" y="14478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229600" y="1447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8686800" y="1447800"/>
              <a:ext cx="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21920" y="68580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4478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4290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9436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019799" y="621268"/>
              <a:ext cx="13715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Memory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8002" y="621268"/>
              <a:ext cx="694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Fetch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620000" y="621268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Write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05199" y="621268"/>
              <a:ext cx="23621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Execute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000" y="621268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Decode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35201" y="102679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59200" y="106368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78881" y="10214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endParaRPr lang="en-US" sz="1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47828" y="101884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1739" y="154234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4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16979" y="205613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5</a:t>
              </a:r>
              <a:endParaRPr lang="en-US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30112" y="2562861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6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7799" y="309880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7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4670" y="364102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8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45514" y="41787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9</a:t>
              </a:r>
              <a:endParaRPr lang="en-US" sz="14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41171" y="471170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endParaRPr lang="en-US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06162" y="522530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11</a:t>
              </a:r>
              <a:endParaRPr lang="en-US" sz="14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76953" y="5237202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12</a:t>
              </a:r>
              <a:endParaRPr lang="en-US" sz="14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10432" y="524893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13</a:t>
              </a:r>
              <a:endParaRPr lang="en-US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01740" y="5754954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14</a:t>
              </a:r>
              <a:endParaRPr lang="en-US" sz="14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74483" y="5770601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15</a:t>
              </a:r>
              <a:endParaRPr lang="en-US" sz="14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8881" y="629965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16</a:t>
              </a:r>
              <a:endParaRPr lang="en-US" sz="1400" b="1" dirty="0"/>
            </a:p>
          </p:txBody>
        </p:sp>
        <p:sp>
          <p:nvSpPr>
            <p:cNvPr id="101" name="Flowchart: Alternate Process 100"/>
            <p:cNvSpPr/>
            <p:nvPr/>
          </p:nvSpPr>
          <p:spPr>
            <a:xfrm>
              <a:off x="7620000" y="990600"/>
              <a:ext cx="1295397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1"/>
            </p:cNvCxnSpPr>
            <p:nvPr/>
          </p:nvCxnSpPr>
          <p:spPr>
            <a:xfrm>
              <a:off x="5410200" y="1219200"/>
              <a:ext cx="2209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12192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7467600" y="762000"/>
              <a:ext cx="0" cy="603504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21920" y="1339850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71800" y="2286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71800" y="281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71800" y="3352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971800" y="38862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71800" y="4419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971800" y="4953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71800" y="5486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971800" y="6019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971800" y="662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029337" y="1034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Op=0000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9337" y="1567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Op=0001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9337" y="2101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Op=0110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337" y="263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9337" y="3168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29337" y="3701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Op=1001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29337" y="4234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9337" y="4768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Op=1011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9337" y="5301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29337" y="5835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Op=1101</a:t>
              </a:r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9337" y="644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7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(states numbered)  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" y="685800"/>
            <a:ext cx="8945880" cy="6083300"/>
            <a:chOff x="121920" y="685800"/>
            <a:chExt cx="8945880" cy="608330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304800" y="998855"/>
              <a:ext cx="990600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IR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M[PC]</a:t>
              </a:r>
            </a:p>
            <a:p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PC  PC + 1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524000" y="998855"/>
              <a:ext cx="1330711" cy="68199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900" dirty="0" smtClean="0">
                  <a:solidFill>
                    <a:sysClr val="windowText" lastClr="000000"/>
                  </a:solidFill>
                </a:rPr>
                <a:t>RD1 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[RB]</a:t>
              </a:r>
            </a:p>
            <a:p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RD2  </a:t>
              </a:r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[RC]</a:t>
              </a:r>
            </a:p>
            <a:p>
              <a:r>
                <a:rPr lang="en-US" sz="9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9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 PC + SE(LIMM)</a:t>
              </a:r>
              <a:endParaRPr 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3733800" y="9906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733800" y="15113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RD1 -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733800" y="20447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Nor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733800" y="2578100"/>
              <a:ext cx="18288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RD1 &lt; RD2 ? 1 : 0 )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733800" y="310007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SE(LIMM)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3733800" y="3644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LIMM &lt;&lt; 8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733800" y="41783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==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733800" y="52451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733800" y="57785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 + SE(SIMM)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733800" y="6311900"/>
              <a:ext cx="16764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Reg</a:t>
              </a:r>
              <a:r>
                <a:rPr lang="en-US" sz="1100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[RA]  PC</a:t>
              </a:r>
              <a:endParaRPr lang="en-US" sz="1100" dirty="0">
                <a:solidFill>
                  <a:sysClr val="windowText" lastClr="000000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RD1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733800" y="4724400"/>
              <a:ext cx="21336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PC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( RD2 - 0 != 0 ?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 : PC )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6172200" y="52578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MDR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M[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]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7696200" y="52705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MDR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6172200" y="5791200"/>
              <a:ext cx="1219200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M[</a:t>
              </a:r>
              <a:r>
                <a:rPr lang="en-US" sz="1100" dirty="0" err="1" smtClean="0">
                  <a:solidFill>
                    <a:sysClr val="windowText" lastClr="000000"/>
                  </a:solidFill>
                </a:rPr>
                <a:t>ALUout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RD2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8" idx="3"/>
              <a:endCxn id="9" idx="1"/>
            </p:cNvCxnSpPr>
            <p:nvPr/>
          </p:nvCxnSpPr>
          <p:spPr>
            <a:xfrm>
              <a:off x="1295400" y="1339850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862072" y="1224766"/>
              <a:ext cx="868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71800" y="1752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971800" y="1234291"/>
              <a:ext cx="0" cy="53951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200" y="5486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10200" y="6019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067800" y="685800"/>
              <a:ext cx="0" cy="586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10200" y="6553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21920" y="685800"/>
              <a:ext cx="8945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915400" y="54864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3"/>
              <a:endCxn id="24" idx="1"/>
            </p:cNvCxnSpPr>
            <p:nvPr/>
          </p:nvCxnSpPr>
          <p:spPr>
            <a:xfrm>
              <a:off x="7391400" y="548640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391400" y="6019800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49530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867400" y="4419600"/>
              <a:ext cx="3200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410200" y="38862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3352800"/>
              <a:ext cx="3657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562600" y="2819400"/>
              <a:ext cx="3108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2286000"/>
              <a:ext cx="281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1752600"/>
              <a:ext cx="243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848600" y="14478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229600" y="1447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8686800" y="1447800"/>
              <a:ext cx="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21920" y="685800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135201" y="102679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59200" y="106368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78881" y="10214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endParaRPr lang="en-US" sz="1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47828" y="101884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1739" y="1542345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4</a:t>
              </a:r>
              <a:endParaRPr lang="en-US" sz="14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16979" y="205613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5</a:t>
              </a:r>
              <a:endParaRPr lang="en-US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30112" y="2562861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6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57799" y="309880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7</a:t>
              </a:r>
              <a:endParaRPr lang="en-US" sz="14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34670" y="3641020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8</a:t>
              </a:r>
              <a:endParaRPr lang="en-US" sz="1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745514" y="4178757"/>
              <a:ext cx="913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9</a:t>
              </a:r>
              <a:endParaRPr lang="en-US" sz="14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41171" y="471170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</a:t>
              </a:r>
              <a:endParaRPr lang="en-US" sz="14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06162" y="522530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11</a:t>
              </a:r>
              <a:endParaRPr lang="en-US" sz="14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76953" y="5237202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12</a:t>
              </a:r>
              <a:endParaRPr lang="en-US" sz="1400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710432" y="5248930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13</a:t>
              </a:r>
              <a:endParaRPr lang="en-US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01740" y="5754954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14</a:t>
              </a:r>
              <a:endParaRPr lang="en-US" sz="14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174483" y="5770601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15</a:t>
              </a:r>
              <a:endParaRPr lang="en-US" sz="14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78881" y="6299656"/>
              <a:ext cx="18274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16</a:t>
              </a:r>
              <a:endParaRPr lang="en-US" sz="1400" b="1" dirty="0"/>
            </a:p>
          </p:txBody>
        </p:sp>
        <p:sp>
          <p:nvSpPr>
            <p:cNvPr id="101" name="Flowchart: Alternate Process 100"/>
            <p:cNvSpPr/>
            <p:nvPr/>
          </p:nvSpPr>
          <p:spPr>
            <a:xfrm>
              <a:off x="7620000" y="990600"/>
              <a:ext cx="1295397" cy="457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100" dirty="0" err="1" smtClean="0">
                  <a:solidFill>
                    <a:sysClr val="windowText" lastClr="000000"/>
                  </a:solidFill>
                </a:rPr>
                <a:t>Reg</a:t>
              </a:r>
              <a:r>
                <a:rPr lang="en-US" sz="1100" dirty="0" smtClean="0">
                  <a:solidFill>
                    <a:sysClr val="windowText" lastClr="000000"/>
                  </a:solidFill>
                </a:rPr>
                <a:t>[RA] </a:t>
              </a:r>
              <a:r>
                <a:rPr lang="en-US" sz="1100" dirty="0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100" dirty="0" err="1" smtClea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ALUout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1"/>
            </p:cNvCxnSpPr>
            <p:nvPr/>
          </p:nvCxnSpPr>
          <p:spPr>
            <a:xfrm>
              <a:off x="5410200" y="1219200"/>
              <a:ext cx="2209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915400" y="1219200"/>
              <a:ext cx="15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21920" y="1339850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971800" y="2286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971800" y="281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971800" y="3352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971800" y="38862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71800" y="44196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971800" y="49530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971800" y="5486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971800" y="60198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971800" y="6629400"/>
              <a:ext cx="758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3029337" y="1034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Op=0000</a:t>
              </a:r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29337" y="1567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Op=0001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9337" y="2101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Op=0110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337" y="263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Op=0111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29337" y="3168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Op=1000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29337" y="37015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Op=1001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29337" y="42349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9337" y="47683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Op=1011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9337" y="5301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Op=1100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29337" y="58351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Op=1101</a:t>
              </a:r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29337" y="6444734"/>
              <a:ext cx="57387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smtClean="0">
                  <a:sym typeface="Wingdings" panose="05000000000000000000" pitchFamily="2" charset="2"/>
                </a:rPr>
                <a:t>Op=1110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4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implementation of an FSM as a digital circuit requires: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state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combinational logic circuit that computes the control signals to </a:t>
            </a:r>
            <a:r>
              <a:rPr lang="en-US" sz="2400" u="sng" dirty="0" smtClean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combinational logic circuit that computes the </a:t>
            </a:r>
            <a:r>
              <a:rPr lang="en-US" sz="2400" u="sng" dirty="0" smtClean="0"/>
              <a:t>next state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uiExpan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bits? 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bits? 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833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4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6388</TotalTime>
  <Words>3569</Words>
  <Application>Microsoft Office PowerPoint</Application>
  <PresentationFormat>On-screen Show (4:3)</PresentationFormat>
  <Paragraphs>1751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Comp Sci 310</vt:lpstr>
      <vt:lpstr>Announcements</vt:lpstr>
      <vt:lpstr>Multicycle datapath implementation</vt:lpstr>
      <vt:lpstr>FSM for the MULTIcycle Larc CU  </vt:lpstr>
      <vt:lpstr>MULTIcycle Larc CU FSM (with transitions)  </vt:lpstr>
      <vt:lpstr>MULTIcycle Larc CU FSM (states numbered)  </vt:lpstr>
      <vt:lpstr>Larc FSM: implementation</vt:lpstr>
      <vt:lpstr>Larc FSM: implementation</vt:lpstr>
      <vt:lpstr>Larc FSM: implementation</vt:lpstr>
      <vt:lpstr>Larc FSM: implementation</vt:lpstr>
      <vt:lpstr>Larc FSM: implementation</vt:lpstr>
      <vt:lpstr>Larc FSM: implementation</vt:lpstr>
      <vt:lpstr>Larc FSM: implementation</vt:lpstr>
      <vt:lpstr>Larc FSM: implementation (control signal logic)</vt:lpstr>
      <vt:lpstr>Implementation of the control signal logic </vt:lpstr>
      <vt:lpstr>MULTIcycle Larc CU FSM (with transitions)  </vt:lpstr>
      <vt:lpstr>Implementation of the control signal logic  </vt:lpstr>
      <vt:lpstr>MULTIcycle Larc CU FSM (with transitions)  </vt:lpstr>
      <vt:lpstr>Implementation of the control signal logic   </vt:lpstr>
      <vt:lpstr>Implementation of the control signal logic (on your own)</vt:lpstr>
      <vt:lpstr>Larc FSM: implementation (control signal logic)</vt:lpstr>
      <vt:lpstr>Control signal circuit</vt:lpstr>
      <vt:lpstr>Control signal circuit</vt:lpstr>
      <vt:lpstr>Control signal circuit</vt:lpstr>
      <vt:lpstr>Control signal circuit</vt:lpstr>
      <vt:lpstr>Control signal circuit</vt:lpstr>
      <vt:lpstr>Larc FSM: implementation (next state logic)</vt:lpstr>
      <vt:lpstr>MULTIcycle Larc CU FSM (with transitions)  </vt:lpstr>
      <vt:lpstr>MULTIcycle Larc CU FSM (with transitions)  </vt:lpstr>
      <vt:lpstr>MULTIcycle Larc CU FSM (with transitions)  </vt:lpstr>
      <vt:lpstr>MULTIcycle Larc CU FSM (with transitions)  </vt:lpstr>
      <vt:lpstr>MULTIcycle Larc CU FSM (with transitions)  </vt:lpstr>
      <vt:lpstr>Implementation of next state logic</vt:lpstr>
      <vt:lpstr>State encoding</vt:lpstr>
      <vt:lpstr>Implementation of next state logic</vt:lpstr>
      <vt:lpstr>Two observations</vt:lpstr>
      <vt:lpstr>Larc FSM: implementation (next state logic)</vt:lpstr>
      <vt:lpstr>Logic equations</vt:lpstr>
      <vt:lpstr>NS0</vt:lpstr>
      <vt:lpstr>Implementation of next state logic</vt:lpstr>
      <vt:lpstr>Implementation of next state logic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663</cp:revision>
  <dcterms:created xsi:type="dcterms:W3CDTF">2006-08-16T00:00:00Z</dcterms:created>
  <dcterms:modified xsi:type="dcterms:W3CDTF">2014-10-27T19:31:47Z</dcterms:modified>
</cp:coreProperties>
</file>