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9" r:id="rId3"/>
    <p:sldId id="413" r:id="rId4"/>
    <p:sldId id="347" r:id="rId5"/>
    <p:sldId id="406" r:id="rId6"/>
    <p:sldId id="410" r:id="rId7"/>
    <p:sldId id="409" r:id="rId8"/>
    <p:sldId id="408" r:id="rId9"/>
    <p:sldId id="407" r:id="rId10"/>
    <p:sldId id="355" r:id="rId11"/>
    <p:sldId id="361" r:id="rId12"/>
    <p:sldId id="411" r:id="rId13"/>
    <p:sldId id="376" r:id="rId14"/>
    <p:sldId id="362" r:id="rId15"/>
    <p:sldId id="363" r:id="rId16"/>
    <p:sldId id="364" r:id="rId17"/>
    <p:sldId id="366" r:id="rId18"/>
    <p:sldId id="365" r:id="rId19"/>
    <p:sldId id="367" r:id="rId20"/>
    <p:sldId id="368" r:id="rId21"/>
    <p:sldId id="372" r:id="rId22"/>
    <p:sldId id="373" r:id="rId23"/>
    <p:sldId id="375" r:id="rId24"/>
    <p:sldId id="374" r:id="rId25"/>
    <p:sldId id="378" r:id="rId26"/>
    <p:sldId id="379" r:id="rId27"/>
    <p:sldId id="412" r:id="rId28"/>
    <p:sldId id="371" r:id="rId29"/>
    <p:sldId id="380" r:id="rId30"/>
    <p:sldId id="381" r:id="rId31"/>
    <p:sldId id="385" r:id="rId32"/>
    <p:sldId id="390" r:id="rId33"/>
    <p:sldId id="389" r:id="rId34"/>
    <p:sldId id="391" r:id="rId35"/>
    <p:sldId id="394" r:id="rId36"/>
    <p:sldId id="395" r:id="rId37"/>
    <p:sldId id="396" r:id="rId38"/>
    <p:sldId id="397" r:id="rId39"/>
    <p:sldId id="398" r:id="rId40"/>
    <p:sldId id="400" r:id="rId41"/>
    <p:sldId id="401" r:id="rId42"/>
    <p:sldId id="382" r:id="rId43"/>
    <p:sldId id="383" r:id="rId44"/>
    <p:sldId id="38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1" autoAdjust="0"/>
    <p:restoredTop sz="91667" autoAdjust="0"/>
  </p:normalViewPr>
  <p:slideViewPr>
    <p:cSldViewPr>
      <p:cViewPr varScale="1">
        <p:scale>
          <a:sx n="73" d="100"/>
          <a:sy n="73" d="100"/>
        </p:scale>
        <p:origin x="-846" y="-102"/>
      </p:cViewPr>
      <p:guideLst>
        <p:guide orient="horz" pos="1008"/>
        <p:guide pos="23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doesn’t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doesn’t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doesn’t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5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doesn’t work unless RD1/RD2 Write</a:t>
            </a:r>
            <a:r>
              <a:rPr lang="en-US" baseline="0" dirty="0" smtClean="0"/>
              <a:t> signals are false in the “write” stages.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3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next state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64488"/>
              </p:ext>
            </p:extLst>
          </p:nvPr>
        </p:nvGraphicFramePr>
        <p:xfrm>
          <a:off x="1524000" y="1397000"/>
          <a:ext cx="5410200" cy="50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1143000"/>
                <a:gridCol w="1219200"/>
              </a:tblGrid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Next state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3, 7, 8, 9, 10, 13, 15,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2, 4, 5, 6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 sub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 nor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 </a:t>
                      </a:r>
                      <a:r>
                        <a:rPr lang="en-US" dirty="0" err="1" smtClean="0"/>
                        <a:t>slt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li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 </a:t>
                      </a:r>
                      <a:r>
                        <a:rPr lang="en-US" dirty="0" err="1" smtClean="0"/>
                        <a:t>lui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 </a:t>
                      </a:r>
                      <a:r>
                        <a:rPr lang="en-US" dirty="0" err="1" smtClean="0"/>
                        <a:t>beq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 </a:t>
                      </a:r>
                      <a:r>
                        <a:rPr lang="en-US" dirty="0" err="1" smtClean="0"/>
                        <a:t>bne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</a:t>
                      </a:r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 </a:t>
                      </a:r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 </a:t>
                      </a:r>
                      <a:r>
                        <a:rPr lang="en-US" dirty="0" err="1" smtClean="0"/>
                        <a:t>jalr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5514" y="2209800"/>
            <a:ext cx="1216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to turn this into a circuit?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state can be encoded as a binary number</a:t>
            </a:r>
          </a:p>
          <a:p>
            <a:pPr lvl="1"/>
            <a:r>
              <a:rPr lang="en-US" dirty="0" smtClean="0"/>
              <a:t>Take the binary representation of the state number</a:t>
            </a:r>
          </a:p>
          <a:p>
            <a:pPr lvl="2"/>
            <a:r>
              <a:rPr lang="en-US" dirty="0" smtClean="0"/>
              <a:t>See the FSM for the CU</a:t>
            </a:r>
          </a:p>
          <a:p>
            <a:r>
              <a:rPr lang="en-US" dirty="0" smtClean="0"/>
              <a:t>For example, state6 is encoded as 00110</a:t>
            </a:r>
          </a:p>
          <a:p>
            <a:pPr lvl="1"/>
            <a:r>
              <a:rPr lang="en-US" dirty="0" smtClean="0"/>
              <a:t>Or: S4 = 0, S3 = 0, S2 = 1, S1 = 1, S0 = 0</a:t>
            </a:r>
          </a:p>
          <a:p>
            <a:pPr lvl="2"/>
            <a:r>
              <a:rPr lang="en-US" dirty="0" smtClean="0"/>
              <a:t>These are the “current state” signals</a:t>
            </a:r>
          </a:p>
        </p:txBody>
      </p:sp>
    </p:spTree>
    <p:extLst>
      <p:ext uri="{BB962C8B-B14F-4D97-AF65-F5344CB8AC3E}">
        <p14:creationId xmlns:p14="http://schemas.microsoft.com/office/powerpoint/2010/main" val="9612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next state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68617"/>
              </p:ext>
            </p:extLst>
          </p:nvPr>
        </p:nvGraphicFramePr>
        <p:xfrm>
          <a:off x="1524000" y="1397000"/>
          <a:ext cx="6400800" cy="50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990600"/>
                <a:gridCol w="609600"/>
                <a:gridCol w="1371600"/>
              </a:tblGrid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3, 7, 8, 9, 10, 13, 15,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00010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2, 4, 5, 6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00011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00100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 sub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00101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 nor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00110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 </a:t>
                      </a:r>
                      <a:r>
                        <a:rPr lang="en-US" dirty="0" err="1" smtClean="0"/>
                        <a:t>slt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00111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li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01000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 </a:t>
                      </a:r>
                      <a:r>
                        <a:rPr lang="en-US" dirty="0" err="1" smtClean="0"/>
                        <a:t>lui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01001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 </a:t>
                      </a:r>
                      <a:r>
                        <a:rPr lang="en-US" dirty="0" err="1" smtClean="0"/>
                        <a:t>beq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01010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 </a:t>
                      </a:r>
                      <a:r>
                        <a:rPr lang="en-US" dirty="0" err="1" smtClean="0"/>
                        <a:t>bne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01011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</a:t>
                      </a:r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01100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01101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01110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 </a:t>
                      </a:r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01111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10000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 </a:t>
                      </a:r>
                      <a:r>
                        <a:rPr lang="en-US" dirty="0" err="1" smtClean="0"/>
                        <a:t>jalr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0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can write state6 as: </a:t>
            </a:r>
            <a:br>
              <a:rPr lang="en-US" dirty="0" smtClean="0"/>
            </a:br>
            <a:r>
              <a:rPr lang="en-US" dirty="0" smtClean="0"/>
              <a:t>		¬S4 </a:t>
            </a:r>
            <a:r>
              <a:rPr lang="el-GR" dirty="0" smtClean="0"/>
              <a:t>Λ</a:t>
            </a:r>
            <a:r>
              <a:rPr lang="en-US" dirty="0" smtClean="0"/>
              <a:t> ¬S3 </a:t>
            </a:r>
            <a:r>
              <a:rPr lang="el-GR" dirty="0"/>
              <a:t>Λ </a:t>
            </a:r>
            <a:r>
              <a:rPr lang="en-US" dirty="0" smtClean="0"/>
              <a:t>S2 </a:t>
            </a:r>
            <a:r>
              <a:rPr lang="el-GR" dirty="0"/>
              <a:t>Λ </a:t>
            </a:r>
            <a:r>
              <a:rPr lang="en-US" dirty="0" smtClean="0"/>
              <a:t>S1</a:t>
            </a:r>
            <a:r>
              <a:rPr lang="el-GR" dirty="0"/>
              <a:t> Λ </a:t>
            </a:r>
            <a:r>
              <a:rPr lang="en-US" dirty="0" smtClean="0"/>
              <a:t>¬S0</a:t>
            </a:r>
          </a:p>
          <a:p>
            <a:pPr lvl="1"/>
            <a:r>
              <a:rPr lang="en-US" dirty="0" smtClean="0"/>
              <a:t>This logic equation is true if and only if “state6 is the current state”</a:t>
            </a:r>
          </a:p>
          <a:p>
            <a:pPr lvl="2"/>
            <a:r>
              <a:rPr lang="en-US" dirty="0" smtClean="0"/>
              <a:t>Equations corresponding to other states would all be false</a:t>
            </a:r>
          </a:p>
          <a:p>
            <a:pPr lvl="3"/>
            <a:r>
              <a:rPr lang="en-US" dirty="0" smtClean="0"/>
              <a:t>Why?</a:t>
            </a:r>
          </a:p>
          <a:p>
            <a:r>
              <a:rPr lang="en-US" dirty="0" smtClean="0"/>
              <a:t>We can do the same kind of thing for </a:t>
            </a:r>
            <a:r>
              <a:rPr lang="en-US" dirty="0" err="1" smtClean="0"/>
              <a:t>opcodes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E.g., NOR = 0110 = ¬OP3 </a:t>
            </a:r>
            <a:r>
              <a:rPr lang="el-GR" dirty="0"/>
              <a:t>Λ </a:t>
            </a:r>
            <a:r>
              <a:rPr lang="en-US" dirty="0" smtClean="0"/>
              <a:t>OP2 </a:t>
            </a:r>
            <a:r>
              <a:rPr lang="el-GR" dirty="0"/>
              <a:t>Λ </a:t>
            </a:r>
            <a:r>
              <a:rPr lang="en-US" dirty="0" smtClean="0"/>
              <a:t>OP1</a:t>
            </a:r>
            <a:r>
              <a:rPr lang="el-GR" dirty="0" smtClean="0"/>
              <a:t> </a:t>
            </a:r>
            <a:r>
              <a:rPr lang="el-GR" dirty="0"/>
              <a:t>Λ </a:t>
            </a:r>
            <a:r>
              <a:rPr lang="en-US" dirty="0" smtClean="0"/>
              <a:t>¬OP0</a:t>
            </a:r>
          </a:p>
          <a:p>
            <a:pPr lvl="2"/>
            <a:r>
              <a:rPr lang="en-US" dirty="0" smtClean="0"/>
              <a:t>This logic equation is true if and only if “NOR is the current </a:t>
            </a:r>
            <a:r>
              <a:rPr lang="en-US" dirty="0" err="1" smtClean="0"/>
              <a:t>opcode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 (next state logic)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72164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3164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1164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8564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52600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67564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91564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15564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40560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72564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33613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33613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24564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43564" y="5333999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43764" y="5333998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96564" y="5333998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67764" y="5340348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36408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4376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60608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96564" y="51185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23</a:t>
            </a:r>
            <a:endParaRPr lang="en-US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2286000" y="1524000"/>
            <a:ext cx="20701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40080" y="1752600"/>
            <a:ext cx="1645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40080" y="1905000"/>
            <a:ext cx="1645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40080" y="2057400"/>
            <a:ext cx="1645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0080" y="2209800"/>
            <a:ext cx="1645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05000" y="28194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905000" y="3276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905000" y="29718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905000" y="3124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905000" y="3276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05000" y="3429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4800" y="16602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Op0</a:t>
            </a:r>
            <a:endParaRPr lang="en-US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304800" y="18126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Op1</a:t>
            </a:r>
            <a:endParaRPr lang="en-US" sz="1200" b="1" dirty="0"/>
          </a:p>
        </p:txBody>
      </p:sp>
      <p:sp>
        <p:nvSpPr>
          <p:cNvPr id="44" name="Rectangle 43"/>
          <p:cNvSpPr/>
          <p:nvPr/>
        </p:nvSpPr>
        <p:spPr>
          <a:xfrm>
            <a:off x="304800" y="19650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Op2</a:t>
            </a:r>
            <a:endParaRPr lang="en-US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304800" y="21174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Op3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2363918" y="27270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ym typeface="Wingdings" panose="05000000000000000000" pitchFamily="2" charset="2"/>
              </a:rPr>
              <a:t>S</a:t>
            </a:r>
            <a:r>
              <a:rPr lang="en-US" sz="1200" b="1" dirty="0" smtClean="0">
                <a:sym typeface="Wingdings" panose="05000000000000000000" pitchFamily="2" charset="2"/>
              </a:rPr>
              <a:t>0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2363918" y="28794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S1</a:t>
            </a:r>
            <a:endParaRPr lang="en-US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2363918" y="30318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S2</a:t>
            </a:r>
            <a:endParaRPr lang="en-US" sz="1200" b="1" dirty="0"/>
          </a:p>
        </p:txBody>
      </p:sp>
      <p:sp>
        <p:nvSpPr>
          <p:cNvPr id="49" name="Rectangle 48"/>
          <p:cNvSpPr/>
          <p:nvPr/>
        </p:nvSpPr>
        <p:spPr>
          <a:xfrm>
            <a:off x="2363918" y="31842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S3</a:t>
            </a:r>
            <a:endParaRPr lang="en-US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2363918" y="33366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S4</a:t>
            </a:r>
            <a:endParaRPr lang="en-US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343400" y="2286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343400" y="2743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343400" y="24384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43400" y="25908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343400" y="2743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43400" y="2895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2171700"/>
            <a:ext cx="24045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Ns0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4038600" y="2324100"/>
            <a:ext cx="24045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Ns1</a:t>
            </a:r>
            <a:endParaRPr lang="en-US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4038600" y="2476500"/>
            <a:ext cx="24045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Ns2</a:t>
            </a:r>
            <a:endParaRPr lang="en-US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4038600" y="2628900"/>
            <a:ext cx="24045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Ns3</a:t>
            </a:r>
            <a:endParaRPr lang="en-US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4038600" y="2781300"/>
            <a:ext cx="24045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Ns4</a:t>
            </a:r>
            <a:endParaRPr lang="en-US" sz="1200" b="1" dirty="0"/>
          </a:p>
        </p:txBody>
      </p:sp>
      <p:sp>
        <p:nvSpPr>
          <p:cNvPr id="62" name="Rectangle 61"/>
          <p:cNvSpPr/>
          <p:nvPr/>
        </p:nvSpPr>
        <p:spPr>
          <a:xfrm>
            <a:off x="4724400" y="2187832"/>
            <a:ext cx="1143001" cy="783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867400" y="2286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867400" y="2743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867400" y="24384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67400" y="25908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867400" y="2743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867400" y="2895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6324600" y="2264033"/>
            <a:ext cx="228600" cy="647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629400" y="2579815"/>
            <a:ext cx="0" cy="11539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219200" y="3733800"/>
            <a:ext cx="542925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19200" y="3137416"/>
            <a:ext cx="0" cy="60736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10800000">
            <a:off x="1618949" y="2813566"/>
            <a:ext cx="228600" cy="647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219200" y="3137416"/>
            <a:ext cx="381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629400" y="2591316"/>
            <a:ext cx="381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597396" y="2558796"/>
            <a:ext cx="64008" cy="6400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900" y="1295400"/>
            <a:ext cx="6134100" cy="2667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133600" y="4571999"/>
            <a:ext cx="3256945" cy="190500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7" grpId="0"/>
      <p:bldP spid="58" grpId="0"/>
      <p:bldP spid="59" grpId="0"/>
      <p:bldP spid="60" grpId="0"/>
      <p:bldP spid="61" grpId="0"/>
      <p:bldP spid="62" grpId="0" animBg="1"/>
      <p:bldP spid="2" grpId="0" animBg="1"/>
      <p:bldP spid="73" grpId="0" animBg="1"/>
      <p:bldP spid="76" grpId="0" animBg="1"/>
      <p:bldP spid="14" grpId="0" animBg="1"/>
      <p:bldP spid="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need to get logic equations for Ns0, … Ns4</a:t>
            </a:r>
          </a:p>
          <a:p>
            <a:pPr lvl="1"/>
            <a:r>
              <a:rPr lang="en-US" dirty="0" smtClean="0"/>
              <a:t>In terms of Op0, … Op3 and S0, …, S4. </a:t>
            </a:r>
          </a:p>
          <a:p>
            <a:r>
              <a:rPr lang="en-US" dirty="0" smtClean="0"/>
              <a:t>How do we get these?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8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next-state bit NS0 should be active whenever the next state has NS0 = 1 in the state encoding</a:t>
            </a:r>
          </a:p>
          <a:p>
            <a:r>
              <a:rPr lang="en-US" sz="2400" dirty="0" smtClean="0"/>
              <a:t>For which (current) states is this true?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9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next state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14330"/>
              </p:ext>
            </p:extLst>
          </p:nvPr>
        </p:nvGraphicFramePr>
        <p:xfrm>
          <a:off x="1524000" y="1397000"/>
          <a:ext cx="6400800" cy="50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990600"/>
                <a:gridCol w="609600"/>
                <a:gridCol w="1371600"/>
              </a:tblGrid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3, 7, 8, 9, 10, 13, 15,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2, 4, 5, 6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 sub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 nor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 </a:t>
                      </a:r>
                      <a:r>
                        <a:rPr lang="en-US" dirty="0" err="1" smtClean="0"/>
                        <a:t>slt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li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 </a:t>
                      </a:r>
                      <a:r>
                        <a:rPr lang="en-US" dirty="0" err="1" smtClean="0"/>
                        <a:t>lui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 </a:t>
                      </a:r>
                      <a:r>
                        <a:rPr lang="en-US" dirty="0" err="1" smtClean="0"/>
                        <a:t>beq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 </a:t>
                      </a:r>
                      <a:r>
                        <a:rPr lang="en-US" dirty="0" err="1" smtClean="0"/>
                        <a:t>bne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</a:t>
                      </a:r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 </a:t>
                      </a:r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 </a:t>
                      </a:r>
                      <a:r>
                        <a:rPr lang="en-US" dirty="0" err="1" smtClean="0"/>
                        <a:t>jalr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5514" y="2209800"/>
            <a:ext cx="1216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Look at the “Current state” column…</a:t>
            </a:r>
          </a:p>
          <a:p>
            <a:endParaRPr lang="en-US" dirty="0"/>
          </a:p>
          <a:p>
            <a:r>
              <a:rPr lang="en-US" dirty="0" smtClean="0"/>
              <a:t>For which current states is NS0 = 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next state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36775"/>
              </p:ext>
            </p:extLst>
          </p:nvPr>
        </p:nvGraphicFramePr>
        <p:xfrm>
          <a:off x="1524000" y="1397000"/>
          <a:ext cx="6400800" cy="50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990600"/>
                <a:gridCol w="609600"/>
                <a:gridCol w="1371600"/>
              </a:tblGrid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state</a:t>
                      </a:r>
                      <a:endParaRPr lang="en-US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3, 7, 8, 9, 10, 13, 15,</a:t>
                      </a:r>
                      <a:r>
                        <a:rPr lang="en-US" baseline="0" dirty="0" smtClean="0"/>
                        <a:t> 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2, 4, 5, 6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 sub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 </a:t>
                      </a:r>
                      <a:r>
                        <a:rPr lang="en-US" b="1" u="sng" dirty="0" smtClean="0"/>
                        <a:t>nor</a:t>
                      </a:r>
                      <a:endParaRPr lang="en-US" b="1" u="sng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 </a:t>
                      </a:r>
                      <a:r>
                        <a:rPr lang="en-US" dirty="0" err="1" smtClean="0"/>
                        <a:t>slt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</a:t>
                      </a:r>
                      <a:r>
                        <a:rPr lang="en-US" b="1" u="sng" dirty="0" smtClean="0"/>
                        <a:t>li</a:t>
                      </a:r>
                      <a:endParaRPr lang="en-US" b="1" u="sng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 </a:t>
                      </a:r>
                      <a:r>
                        <a:rPr lang="en-US" dirty="0" err="1" smtClean="0"/>
                        <a:t>lui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 </a:t>
                      </a:r>
                      <a:r>
                        <a:rPr lang="en-US" b="1" u="sng" dirty="0" err="1" smtClean="0"/>
                        <a:t>beq</a:t>
                      </a:r>
                      <a:endParaRPr lang="en-US" b="1" u="sng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 </a:t>
                      </a:r>
                      <a:r>
                        <a:rPr lang="en-US" dirty="0" err="1" smtClean="0"/>
                        <a:t>bne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 </a:t>
                      </a:r>
                      <a:r>
                        <a:rPr lang="en-US" b="1" u="sng" dirty="0" err="1" smtClean="0"/>
                        <a:t>lw</a:t>
                      </a:r>
                      <a:endParaRPr lang="en-US" b="1" u="sng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1101 </a:t>
                      </a:r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r>
                        <a:rPr lang="en-US" b="1" u="sng" dirty="0" smtClean="0"/>
                        <a:t>1</a:t>
                      </a:r>
                      <a:endParaRPr lang="en-US" b="1" u="sng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 </a:t>
                      </a:r>
                      <a:r>
                        <a:rPr lang="en-US" dirty="0" err="1" smtClean="0"/>
                        <a:t>jalr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5514" y="2209800"/>
            <a:ext cx="1216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Look at the “Current state” column…</a:t>
            </a:r>
          </a:p>
          <a:p>
            <a:endParaRPr lang="en-US" dirty="0"/>
          </a:p>
          <a:p>
            <a:r>
              <a:rPr lang="en-US" dirty="0" smtClean="0"/>
              <a:t>For which current states is NS0 = 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NS0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next-state bit NS0 should be active whenever the next state has NS0 = 1 in the state encoding</a:t>
            </a:r>
          </a:p>
          <a:p>
            <a:r>
              <a:rPr lang="en-US" sz="2400" dirty="0" smtClean="0"/>
              <a:t>For which (current) states is this true?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0</a:t>
            </a:r>
          </a:p>
          <a:p>
            <a:pPr marL="0" indent="0">
              <a:buNone/>
            </a:pPr>
            <a:r>
              <a:rPr lang="en-US" sz="1800" dirty="0" smtClean="0"/>
              <a:t>	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4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5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6</a:t>
            </a:r>
          </a:p>
          <a:p>
            <a:pPr marL="0" indent="0">
              <a:buNone/>
            </a:pPr>
            <a:r>
              <a:rPr lang="en-US" sz="1800" dirty="0" smtClean="0"/>
              <a:t>	1 (and NOR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1 (and LI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1 (and BEQ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1 (and LW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12</a:t>
            </a:r>
          </a:p>
          <a:p>
            <a:pPr marL="0" indent="0">
              <a:buNone/>
            </a:pPr>
            <a:r>
              <a:rPr lang="en-US" sz="1800" dirty="0" smtClean="0"/>
              <a:t>	14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178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Quiz 10 on Friday, 10/31</a:t>
            </a:r>
          </a:p>
          <a:p>
            <a:pPr lvl="1"/>
            <a:r>
              <a:rPr lang="en-US" sz="2400" dirty="0" err="1" smtClean="0"/>
              <a:t>MULTIcycle</a:t>
            </a:r>
            <a:r>
              <a:rPr lang="en-US" sz="2400" dirty="0" smtClean="0"/>
              <a:t> architecture</a:t>
            </a:r>
          </a:p>
          <a:p>
            <a:pPr lvl="2"/>
            <a:r>
              <a:rPr lang="en-US" sz="2000" dirty="0" err="1" smtClean="0"/>
              <a:t>Datapath</a:t>
            </a:r>
            <a:r>
              <a:rPr lang="en-US" sz="2000" dirty="0" smtClean="0"/>
              <a:t>, control unit</a:t>
            </a:r>
          </a:p>
          <a:p>
            <a:pPr lvl="2"/>
            <a:r>
              <a:rPr lang="en-US" sz="2000" dirty="0" smtClean="0"/>
              <a:t>Example: Implement a new operation on top of existing functionality</a:t>
            </a:r>
            <a:endParaRPr lang="en-US" dirty="0" smtClean="0"/>
          </a:p>
          <a:p>
            <a:r>
              <a:rPr lang="en-US" sz="2800" dirty="0" smtClean="0"/>
              <a:t>Quiz 11 on Monday, 11/3</a:t>
            </a:r>
          </a:p>
          <a:p>
            <a:pPr lvl="1"/>
            <a:r>
              <a:rPr lang="en-US" sz="2400" dirty="0" smtClean="0"/>
              <a:t>A different multiplication algorithm</a:t>
            </a:r>
          </a:p>
          <a:p>
            <a:r>
              <a:rPr lang="en-US" sz="2800" dirty="0" smtClean="0"/>
              <a:t>Exam 2 on Friday, 11/7</a:t>
            </a:r>
          </a:p>
          <a:p>
            <a:r>
              <a:rPr lang="en-US" sz="2800" dirty="0" smtClean="0"/>
              <a:t>Assignment 4 posted tonight</a:t>
            </a:r>
          </a:p>
          <a:p>
            <a:pPr lvl="1"/>
            <a:r>
              <a:rPr lang="en-US" sz="2400" dirty="0" err="1" smtClean="0"/>
              <a:t>SINGLEcycle</a:t>
            </a:r>
            <a:r>
              <a:rPr lang="en-US" sz="2400" dirty="0" smtClean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3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NS0 (continued)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next-state bit NS0 should be active whenever the next state has NS0 = 1 in the state encoding</a:t>
            </a:r>
          </a:p>
          <a:p>
            <a:r>
              <a:rPr lang="en-US" sz="2400" dirty="0" smtClean="0"/>
              <a:t>For which (current) states is this true?</a:t>
            </a:r>
          </a:p>
          <a:p>
            <a:pPr marL="0" indent="0">
              <a:buNone/>
            </a:pPr>
            <a:r>
              <a:rPr lang="en-US" sz="1800" dirty="0"/>
              <a:t>	0			= State0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2			= State2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4			= State4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5			= State5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</a:t>
            </a:r>
            <a:r>
              <a:rPr lang="en-US" sz="1800" dirty="0" smtClean="0"/>
              <a:t>S0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6			= State6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 smtClean="0"/>
              <a:t>	1 (and NOR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	=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1 (and LI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1 (and BEQ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1 (and LW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12			= State12	= </a:t>
            </a:r>
            <a:r>
              <a:rPr lang="en-US" sz="1800" dirty="0"/>
              <a:t>¬S4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</a:t>
            </a:r>
            <a:r>
              <a:rPr lang="el-GR" sz="1800" dirty="0" smtClean="0"/>
              <a:t> </a:t>
            </a:r>
            <a:r>
              <a:rPr lang="el-GR" sz="1800" dirty="0"/>
              <a:t>Λ </a:t>
            </a:r>
            <a:r>
              <a:rPr lang="en-US" sz="1800" dirty="0"/>
              <a:t>¬</a:t>
            </a:r>
            <a:r>
              <a:rPr lang="en-US" sz="1800" dirty="0" smtClean="0"/>
              <a:t>S0</a:t>
            </a:r>
          </a:p>
          <a:p>
            <a:pPr marL="0" indent="0">
              <a:buNone/>
            </a:pPr>
            <a:r>
              <a:rPr lang="en-US" sz="1800" dirty="0"/>
              <a:t>	14			= State14	= ¬S4 </a:t>
            </a:r>
            <a:r>
              <a:rPr lang="el-GR" sz="1800" dirty="0"/>
              <a:t>Λ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257800" y="28194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8097" y="3175686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8394" y="35052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88691" y="38100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98988" y="41145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5791200"/>
            <a:ext cx="2880153" cy="60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NS0 (continued)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next-state bit NS0 should be active whenever the next state has NS0 = 1 in the state encoding</a:t>
            </a:r>
          </a:p>
          <a:p>
            <a:r>
              <a:rPr lang="en-US" sz="2400" dirty="0" smtClean="0"/>
              <a:t>For which (current) states is this true?</a:t>
            </a:r>
          </a:p>
          <a:p>
            <a:pPr marL="0" indent="0">
              <a:buNone/>
            </a:pPr>
            <a:r>
              <a:rPr lang="en-US" sz="1800" dirty="0"/>
              <a:t>	0			= State0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2			= State2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4			= State4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5			= State5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</a:t>
            </a:r>
            <a:r>
              <a:rPr lang="en-US" sz="1800" dirty="0" smtClean="0"/>
              <a:t>S0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6			= State6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 smtClean="0"/>
              <a:t>	1 (and NOR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	= ???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1 (and LI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1 (and BEQ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1 (and LW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12			= State12	= </a:t>
            </a:r>
            <a:r>
              <a:rPr lang="en-US" sz="1800" dirty="0"/>
              <a:t>¬S4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</a:t>
            </a:r>
            <a:r>
              <a:rPr lang="el-GR" sz="1800" dirty="0" smtClean="0"/>
              <a:t> </a:t>
            </a:r>
            <a:r>
              <a:rPr lang="el-GR" sz="1800" dirty="0"/>
              <a:t>Λ </a:t>
            </a:r>
            <a:r>
              <a:rPr lang="en-US" sz="1800" dirty="0"/>
              <a:t>¬</a:t>
            </a:r>
            <a:r>
              <a:rPr lang="en-US" sz="1800" dirty="0" smtClean="0"/>
              <a:t>S0</a:t>
            </a:r>
          </a:p>
          <a:p>
            <a:pPr marL="0" indent="0">
              <a:buNone/>
            </a:pPr>
            <a:r>
              <a:rPr lang="en-US" sz="1800" dirty="0"/>
              <a:t>	14			= State14	= ¬S4 </a:t>
            </a:r>
            <a:r>
              <a:rPr lang="el-GR" sz="1800" dirty="0"/>
              <a:t>Λ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80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NS0 (continued)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next-state bit NS0 should be active whenever the next state has NS0 = 1 in the state encoding</a:t>
            </a:r>
          </a:p>
          <a:p>
            <a:r>
              <a:rPr lang="en-US" sz="2400" dirty="0" smtClean="0"/>
              <a:t>For which (current) states is this true?</a:t>
            </a:r>
          </a:p>
          <a:p>
            <a:pPr marL="0" indent="0">
              <a:buNone/>
            </a:pPr>
            <a:r>
              <a:rPr lang="en-US" sz="1800" dirty="0"/>
              <a:t>	0			= State0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2			= State2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4			= State4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5			= State5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</a:t>
            </a:r>
            <a:r>
              <a:rPr lang="en-US" sz="1800" dirty="0" smtClean="0"/>
              <a:t>S0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6			= State6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 smtClean="0"/>
              <a:t>	1 (and NOR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	= State1 </a:t>
            </a:r>
            <a:r>
              <a:rPr lang="el-GR" sz="1800" dirty="0" smtClean="0"/>
              <a:t>Λ</a:t>
            </a:r>
            <a:r>
              <a:rPr lang="en-US" sz="1800" dirty="0" smtClean="0"/>
              <a:t> NOR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1 (and LI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  <a:r>
              <a:rPr lang="en-US" sz="1800" dirty="0"/>
              <a:t>	</a:t>
            </a:r>
            <a:r>
              <a:rPr lang="en-US" sz="1800" dirty="0" smtClean="0"/>
              <a:t>	= </a:t>
            </a:r>
            <a:r>
              <a:rPr lang="en-US" sz="1800" dirty="0"/>
              <a:t>State1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LI</a:t>
            </a:r>
          </a:p>
          <a:p>
            <a:pPr marL="0" indent="0">
              <a:buNone/>
            </a:pPr>
            <a:r>
              <a:rPr lang="en-US" sz="1800" dirty="0" smtClean="0"/>
              <a:t>	1 (and BEQ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  <a:r>
              <a:rPr lang="en-US" sz="1800" dirty="0"/>
              <a:t>	= State1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BEQ</a:t>
            </a:r>
          </a:p>
          <a:p>
            <a:pPr marL="0" indent="0">
              <a:buNone/>
            </a:pPr>
            <a:r>
              <a:rPr lang="en-US" sz="1800" dirty="0" smtClean="0"/>
              <a:t>	1 (and LW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  <a:r>
              <a:rPr lang="en-US" sz="1800" dirty="0"/>
              <a:t>	</a:t>
            </a:r>
            <a:r>
              <a:rPr lang="en-US" sz="1800" dirty="0" smtClean="0"/>
              <a:t>	= </a:t>
            </a:r>
            <a:r>
              <a:rPr lang="en-US" sz="1800" dirty="0"/>
              <a:t>State1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LW</a:t>
            </a:r>
          </a:p>
          <a:p>
            <a:pPr marL="0" indent="0">
              <a:buNone/>
            </a:pPr>
            <a:r>
              <a:rPr lang="en-US" sz="1800" dirty="0" smtClean="0"/>
              <a:t>	12			= State12	= </a:t>
            </a:r>
            <a:r>
              <a:rPr lang="en-US" sz="1800" dirty="0"/>
              <a:t>¬S4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</a:t>
            </a:r>
            <a:r>
              <a:rPr lang="el-GR" sz="1800" dirty="0" smtClean="0"/>
              <a:t> </a:t>
            </a:r>
            <a:r>
              <a:rPr lang="el-GR" sz="1800" dirty="0"/>
              <a:t>Λ </a:t>
            </a:r>
            <a:r>
              <a:rPr lang="en-US" sz="1800" dirty="0"/>
              <a:t>¬</a:t>
            </a:r>
            <a:r>
              <a:rPr lang="en-US" sz="1800" dirty="0" smtClean="0"/>
              <a:t>S0</a:t>
            </a:r>
          </a:p>
          <a:p>
            <a:pPr marL="0" indent="0">
              <a:buNone/>
            </a:pPr>
            <a:r>
              <a:rPr lang="en-US" sz="1800" dirty="0"/>
              <a:t>	14			= State14	= ¬S4 </a:t>
            </a:r>
            <a:r>
              <a:rPr lang="el-GR" sz="1800" dirty="0"/>
              <a:t>Λ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655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NS0 (continued)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next-state bit NS0 should be active whenever the next state has NS0 = 1 in the state encoding</a:t>
            </a:r>
          </a:p>
          <a:p>
            <a:r>
              <a:rPr lang="en-US" sz="2400" dirty="0" smtClean="0"/>
              <a:t>For which (current) states is this true?</a:t>
            </a:r>
          </a:p>
          <a:p>
            <a:pPr marL="0" indent="0">
              <a:buNone/>
            </a:pPr>
            <a:r>
              <a:rPr lang="en-US" sz="1800" dirty="0"/>
              <a:t>	0			= State0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2			= State2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4			= State4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5			= State5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</a:t>
            </a:r>
            <a:r>
              <a:rPr lang="en-US" sz="1800" dirty="0" smtClean="0"/>
              <a:t>S0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6			= State6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 smtClean="0"/>
              <a:t>	1 (and NOR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	= State1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NOR = </a:t>
            </a:r>
            <a:r>
              <a:rPr lang="en-US" sz="1800" dirty="0"/>
              <a:t>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</a:t>
            </a:r>
            <a:r>
              <a:rPr lang="en-US" sz="1800" dirty="0" smtClean="0"/>
              <a:t>S0 </a:t>
            </a:r>
            <a:r>
              <a:rPr lang="el-GR" sz="1800" dirty="0" smtClean="0"/>
              <a:t>Λ</a:t>
            </a:r>
            <a:r>
              <a:rPr lang="en-US" sz="1800" dirty="0" smtClean="0"/>
              <a:t> NOR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1 (and LI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  <a:r>
              <a:rPr lang="en-US" sz="1800" dirty="0"/>
              <a:t>	</a:t>
            </a:r>
            <a:r>
              <a:rPr lang="en-US" sz="1800" dirty="0" smtClean="0"/>
              <a:t>	= </a:t>
            </a:r>
            <a:r>
              <a:rPr lang="en-US" sz="1800" dirty="0"/>
              <a:t>State1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LI</a:t>
            </a:r>
          </a:p>
          <a:p>
            <a:pPr marL="0" indent="0">
              <a:buNone/>
            </a:pPr>
            <a:r>
              <a:rPr lang="en-US" sz="1800" dirty="0" smtClean="0"/>
              <a:t>	1 (and BEQ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  <a:r>
              <a:rPr lang="en-US" sz="1800" dirty="0"/>
              <a:t>	= State1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BEQ</a:t>
            </a:r>
          </a:p>
          <a:p>
            <a:pPr marL="0" indent="0">
              <a:buNone/>
            </a:pPr>
            <a:r>
              <a:rPr lang="en-US" sz="1800" dirty="0" smtClean="0"/>
              <a:t>	1 (and LW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  <a:r>
              <a:rPr lang="en-US" sz="1800" dirty="0"/>
              <a:t>	</a:t>
            </a:r>
            <a:r>
              <a:rPr lang="en-US" sz="1800" dirty="0" smtClean="0"/>
              <a:t>	= </a:t>
            </a:r>
            <a:r>
              <a:rPr lang="en-US" sz="1800" dirty="0"/>
              <a:t>State1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LW</a:t>
            </a:r>
          </a:p>
          <a:p>
            <a:pPr marL="0" indent="0">
              <a:buNone/>
            </a:pPr>
            <a:r>
              <a:rPr lang="en-US" sz="1800" dirty="0" smtClean="0"/>
              <a:t>	12			= State12	= </a:t>
            </a:r>
            <a:r>
              <a:rPr lang="en-US" sz="1800" dirty="0"/>
              <a:t>¬S4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</a:t>
            </a:r>
            <a:r>
              <a:rPr lang="el-GR" sz="1800" dirty="0" smtClean="0"/>
              <a:t> </a:t>
            </a:r>
            <a:r>
              <a:rPr lang="el-GR" sz="1800" dirty="0"/>
              <a:t>Λ </a:t>
            </a:r>
            <a:r>
              <a:rPr lang="en-US" sz="1800" dirty="0"/>
              <a:t>¬</a:t>
            </a:r>
            <a:r>
              <a:rPr lang="en-US" sz="1800" dirty="0" smtClean="0"/>
              <a:t>S0</a:t>
            </a:r>
          </a:p>
          <a:p>
            <a:pPr marL="0" indent="0">
              <a:buNone/>
            </a:pPr>
            <a:r>
              <a:rPr lang="en-US" sz="1800" dirty="0"/>
              <a:t>	14			= State14	= ¬S4 </a:t>
            </a:r>
            <a:r>
              <a:rPr lang="el-GR" sz="1800" dirty="0"/>
              <a:t>Λ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264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NS0 (continued)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next-state bit NS0 should be active whenever the next state has NS0 = 1 in the state encoding</a:t>
            </a:r>
          </a:p>
          <a:p>
            <a:r>
              <a:rPr lang="en-US" sz="2400" dirty="0" smtClean="0"/>
              <a:t>For which (current) states is this true?</a:t>
            </a:r>
          </a:p>
          <a:p>
            <a:pPr marL="0" indent="0">
              <a:buNone/>
            </a:pPr>
            <a:r>
              <a:rPr lang="en-US" sz="1800" dirty="0"/>
              <a:t>	0			= State0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2			= State2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4			= State4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/>
              <a:t>	5			= State5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</a:t>
            </a:r>
            <a:r>
              <a:rPr lang="en-US" sz="1800" dirty="0" smtClean="0"/>
              <a:t>S0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6			= State6 	= 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1800" dirty="0" smtClean="0"/>
              <a:t>	1 (and NOR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	= State1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NOR = </a:t>
            </a:r>
            <a:r>
              <a:rPr lang="en-US" sz="1800" dirty="0"/>
              <a:t>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</a:t>
            </a:r>
            <a:r>
              <a:rPr lang="en-US" sz="1800" dirty="0" smtClean="0"/>
              <a:t>S0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	</a:t>
            </a:r>
            <a:r>
              <a:rPr lang="el-GR" sz="1800" dirty="0"/>
              <a:t> Λ</a:t>
            </a:r>
            <a:r>
              <a:rPr lang="en-US" sz="1800" dirty="0"/>
              <a:t> ¬OP3 </a:t>
            </a:r>
            <a:r>
              <a:rPr lang="el-GR" sz="1800" dirty="0"/>
              <a:t>Λ</a:t>
            </a:r>
            <a:r>
              <a:rPr lang="en-US" sz="1800" dirty="0"/>
              <a:t> OP2 </a:t>
            </a:r>
            <a:r>
              <a:rPr lang="el-GR" sz="1800" dirty="0"/>
              <a:t>Λ</a:t>
            </a:r>
            <a:r>
              <a:rPr lang="en-US" sz="1800" dirty="0"/>
              <a:t> OP1 </a:t>
            </a:r>
            <a:r>
              <a:rPr lang="el-GR" sz="1800" dirty="0"/>
              <a:t>Λ</a:t>
            </a:r>
            <a:r>
              <a:rPr lang="en-US" sz="1800" dirty="0"/>
              <a:t> ¬OP0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1 (and LI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  <a:r>
              <a:rPr lang="en-US" sz="1800" dirty="0"/>
              <a:t>	</a:t>
            </a:r>
            <a:r>
              <a:rPr lang="en-US" sz="1800" dirty="0" smtClean="0"/>
              <a:t>	= </a:t>
            </a:r>
            <a:r>
              <a:rPr lang="en-US" sz="1800" dirty="0"/>
              <a:t>State1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LI</a:t>
            </a:r>
          </a:p>
          <a:p>
            <a:pPr marL="0" indent="0">
              <a:buNone/>
            </a:pPr>
            <a:r>
              <a:rPr lang="en-US" sz="1800" dirty="0" smtClean="0"/>
              <a:t>	1 (and BEQ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  <a:r>
              <a:rPr lang="en-US" sz="1800" dirty="0"/>
              <a:t>	= State1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BEQ</a:t>
            </a:r>
          </a:p>
          <a:p>
            <a:pPr marL="0" indent="0">
              <a:buNone/>
            </a:pPr>
            <a:r>
              <a:rPr lang="en-US" sz="1800" dirty="0" smtClean="0"/>
              <a:t>	1 (and LW </a:t>
            </a:r>
            <a:r>
              <a:rPr lang="en-US" sz="1800" dirty="0" err="1" smtClean="0"/>
              <a:t>opcode</a:t>
            </a:r>
            <a:r>
              <a:rPr lang="en-US" sz="1800" dirty="0" smtClean="0"/>
              <a:t>)</a:t>
            </a:r>
            <a:r>
              <a:rPr lang="en-US" sz="1800" dirty="0"/>
              <a:t>	</a:t>
            </a:r>
            <a:r>
              <a:rPr lang="en-US" sz="1800" dirty="0" smtClean="0"/>
              <a:t>	= </a:t>
            </a:r>
            <a:r>
              <a:rPr lang="en-US" sz="1800" dirty="0"/>
              <a:t>State1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LW</a:t>
            </a:r>
          </a:p>
          <a:p>
            <a:pPr marL="0" indent="0">
              <a:buNone/>
            </a:pPr>
            <a:r>
              <a:rPr lang="en-US" sz="1800" dirty="0" smtClean="0"/>
              <a:t>	12			= State12	= </a:t>
            </a:r>
            <a:r>
              <a:rPr lang="en-US" sz="1800" dirty="0"/>
              <a:t>¬S4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</a:t>
            </a:r>
            <a:r>
              <a:rPr lang="el-GR" sz="1800" dirty="0" smtClean="0"/>
              <a:t> </a:t>
            </a:r>
            <a:r>
              <a:rPr lang="el-GR" sz="1800" dirty="0"/>
              <a:t>Λ </a:t>
            </a:r>
            <a:r>
              <a:rPr lang="en-US" sz="1800" dirty="0"/>
              <a:t>¬</a:t>
            </a:r>
            <a:r>
              <a:rPr lang="en-US" sz="1800" dirty="0" smtClean="0"/>
              <a:t>S0</a:t>
            </a:r>
          </a:p>
          <a:p>
            <a:pPr marL="0" indent="0">
              <a:buNone/>
            </a:pPr>
            <a:r>
              <a:rPr lang="en-US" sz="1800" dirty="0"/>
              <a:t>	14			= State14	= ¬S4 </a:t>
            </a:r>
            <a:r>
              <a:rPr lang="el-GR" sz="1800" dirty="0"/>
              <a:t>Λ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/>
              <a:t>S0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925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NS0 (continued)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				 </a:t>
            </a:r>
            <a:r>
              <a:rPr lang="en-US" sz="1800" dirty="0" smtClean="0"/>
              <a:t>     NS0 =	( ¬</a:t>
            </a:r>
            <a:r>
              <a:rPr lang="en-US" sz="1800" dirty="0"/>
              <a:t>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 smtClean="0"/>
              <a:t>S0 )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		</a:t>
            </a:r>
            <a:r>
              <a:rPr lang="en-US" sz="1800" dirty="0" smtClean="0"/>
              <a:t> </a:t>
            </a:r>
            <a:r>
              <a:rPr lang="en-US" sz="1800" dirty="0"/>
              <a:t>	</a:t>
            </a:r>
            <a:r>
              <a:rPr lang="en-US" sz="1800" dirty="0" smtClean="0"/>
              <a:t>V ( ¬</a:t>
            </a:r>
            <a:r>
              <a:rPr lang="en-US" sz="1800" dirty="0"/>
              <a:t>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 smtClean="0"/>
              <a:t>S0 )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		</a:t>
            </a:r>
            <a:r>
              <a:rPr lang="en-US" sz="1800" dirty="0" smtClean="0"/>
              <a:t> </a:t>
            </a:r>
            <a:r>
              <a:rPr lang="en-US" sz="1800" dirty="0"/>
              <a:t>	</a:t>
            </a:r>
            <a:r>
              <a:rPr lang="en-US" sz="1800" dirty="0" smtClean="0"/>
              <a:t>V ( ¬</a:t>
            </a:r>
            <a:r>
              <a:rPr lang="en-US" sz="1800" dirty="0"/>
              <a:t>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¬</a:t>
            </a:r>
            <a:r>
              <a:rPr lang="en-US" sz="1800" dirty="0" smtClean="0"/>
              <a:t>S0 )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			</a:t>
            </a:r>
            <a:r>
              <a:rPr lang="en-US" sz="1800" dirty="0" smtClean="0"/>
              <a:t>V ( ¬</a:t>
            </a:r>
            <a:r>
              <a:rPr lang="en-US" sz="1800" dirty="0"/>
              <a:t>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</a:t>
            </a:r>
            <a:r>
              <a:rPr lang="en-US" sz="1800" dirty="0" smtClean="0"/>
              <a:t>S0 )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		</a:t>
            </a:r>
            <a:r>
              <a:rPr lang="en-US" sz="1800" dirty="0" smtClean="0"/>
              <a:t> </a:t>
            </a:r>
            <a:r>
              <a:rPr lang="en-US" sz="1800" dirty="0"/>
              <a:t>	</a:t>
            </a:r>
            <a:r>
              <a:rPr lang="en-US" sz="1800" dirty="0" smtClean="0"/>
              <a:t>V ( ¬</a:t>
            </a:r>
            <a:r>
              <a:rPr lang="en-US" sz="1800" dirty="0"/>
              <a:t>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 smtClean="0"/>
              <a:t>S0 )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		 	V ( </a:t>
            </a:r>
            <a:r>
              <a:rPr lang="en-US" sz="1800" dirty="0"/>
              <a:t>¬S4 </a:t>
            </a:r>
            <a:r>
              <a:rPr lang="el-GR" sz="1800" dirty="0"/>
              <a:t>Λ ¬</a:t>
            </a:r>
            <a:r>
              <a:rPr lang="en-US" sz="1800" dirty="0"/>
              <a:t>S3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 </a:t>
            </a:r>
            <a:r>
              <a:rPr lang="el-GR" sz="1800" dirty="0"/>
              <a:t>Λ </a:t>
            </a:r>
            <a:r>
              <a:rPr lang="en-US" sz="1800" dirty="0" smtClean="0"/>
              <a:t>S0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	</a:t>
            </a:r>
            <a:r>
              <a:rPr lang="el-GR" sz="1800" dirty="0"/>
              <a:t> Λ</a:t>
            </a:r>
            <a:r>
              <a:rPr lang="en-US" sz="1800" dirty="0"/>
              <a:t> ¬OP3 </a:t>
            </a:r>
            <a:r>
              <a:rPr lang="el-GR" sz="1800" dirty="0"/>
              <a:t>Λ</a:t>
            </a:r>
            <a:r>
              <a:rPr lang="en-US" sz="1800" dirty="0"/>
              <a:t> OP2 </a:t>
            </a:r>
            <a:r>
              <a:rPr lang="el-GR" sz="1800" dirty="0"/>
              <a:t>Λ</a:t>
            </a:r>
            <a:r>
              <a:rPr lang="en-US" sz="1800" dirty="0"/>
              <a:t> OP1 </a:t>
            </a:r>
            <a:r>
              <a:rPr lang="el-GR" sz="1800" dirty="0"/>
              <a:t>Λ</a:t>
            </a:r>
            <a:r>
              <a:rPr lang="en-US" sz="1800" dirty="0"/>
              <a:t> ¬</a:t>
            </a:r>
            <a:r>
              <a:rPr lang="en-US" sz="1800" dirty="0" smtClean="0"/>
              <a:t>OP0 ) </a:t>
            </a:r>
          </a:p>
          <a:p>
            <a:pPr marL="0" indent="0">
              <a:buNone/>
            </a:pPr>
            <a:r>
              <a:rPr lang="en-US" sz="1800" dirty="0" smtClean="0"/>
              <a:t>			</a:t>
            </a:r>
            <a:r>
              <a:rPr lang="en-US" sz="1800" dirty="0"/>
              <a:t>	</a:t>
            </a:r>
            <a:r>
              <a:rPr lang="en-US" sz="1800" dirty="0" smtClean="0"/>
              <a:t>	V (you do this one)</a:t>
            </a:r>
          </a:p>
          <a:p>
            <a:pPr marL="0" indent="0">
              <a:buNone/>
            </a:pPr>
            <a:r>
              <a:rPr lang="en-US" sz="1800" dirty="0" smtClean="0"/>
              <a:t>			</a:t>
            </a:r>
            <a:r>
              <a:rPr lang="en-US" sz="1800" dirty="0"/>
              <a:t>	</a:t>
            </a:r>
            <a:r>
              <a:rPr lang="en-US" sz="1800" dirty="0" smtClean="0"/>
              <a:t>	V (you do this one)</a:t>
            </a:r>
          </a:p>
          <a:p>
            <a:pPr marL="0" indent="0">
              <a:buNone/>
            </a:pPr>
            <a:r>
              <a:rPr lang="en-US" sz="1800" dirty="0" smtClean="0"/>
              <a:t>			</a:t>
            </a:r>
            <a:r>
              <a:rPr lang="en-US" sz="1800" dirty="0"/>
              <a:t>	</a:t>
            </a:r>
            <a:r>
              <a:rPr lang="en-US" sz="1800" dirty="0" smtClean="0"/>
              <a:t>	V (you do this one)</a:t>
            </a:r>
          </a:p>
          <a:p>
            <a:pPr marL="0" indent="0">
              <a:buNone/>
            </a:pPr>
            <a:r>
              <a:rPr lang="en-US" sz="1800" dirty="0" smtClean="0"/>
              <a:t>					V ( ¬</a:t>
            </a:r>
            <a:r>
              <a:rPr lang="en-US" sz="1800" dirty="0"/>
              <a:t>S4 </a:t>
            </a:r>
            <a:r>
              <a:rPr lang="el-GR" sz="1800" dirty="0"/>
              <a:t>Λ</a:t>
            </a:r>
            <a:r>
              <a:rPr lang="en-US" sz="1800" dirty="0"/>
              <a:t>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l-GR" sz="1800" dirty="0" smtClean="0"/>
              <a:t>¬</a:t>
            </a:r>
            <a:r>
              <a:rPr lang="en-US" sz="1800" dirty="0" smtClean="0"/>
              <a:t>S1</a:t>
            </a:r>
            <a:r>
              <a:rPr lang="el-GR" sz="1800" dirty="0" smtClean="0"/>
              <a:t> </a:t>
            </a:r>
            <a:r>
              <a:rPr lang="el-GR" sz="1800" dirty="0"/>
              <a:t>Λ </a:t>
            </a:r>
            <a:r>
              <a:rPr lang="en-US" sz="1800" dirty="0"/>
              <a:t>¬</a:t>
            </a:r>
            <a:r>
              <a:rPr lang="en-US" sz="1800" dirty="0" smtClean="0"/>
              <a:t>S0 )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V ( ¬</a:t>
            </a:r>
            <a:r>
              <a:rPr lang="en-US" sz="1800" dirty="0"/>
              <a:t>S4 </a:t>
            </a:r>
            <a:r>
              <a:rPr lang="el-GR" sz="1800" dirty="0"/>
              <a:t>Λ </a:t>
            </a:r>
            <a:r>
              <a:rPr lang="en-US" sz="1800" dirty="0" smtClean="0"/>
              <a:t>S3 </a:t>
            </a:r>
            <a:r>
              <a:rPr lang="el-GR" sz="1800" dirty="0"/>
              <a:t>Λ </a:t>
            </a:r>
            <a:r>
              <a:rPr lang="en-US" sz="1800" dirty="0"/>
              <a:t>S2 </a:t>
            </a:r>
            <a:r>
              <a:rPr lang="el-GR" sz="1800" dirty="0"/>
              <a:t>Λ </a:t>
            </a:r>
            <a:r>
              <a:rPr lang="en-US" sz="1800" dirty="0"/>
              <a:t>S1 </a:t>
            </a:r>
            <a:r>
              <a:rPr lang="el-GR" sz="1800" dirty="0"/>
              <a:t>Λ ¬</a:t>
            </a:r>
            <a:r>
              <a:rPr lang="en-US" sz="1800" dirty="0" smtClean="0"/>
              <a:t>S0 )</a:t>
            </a: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Now just do this for NS1, NS2 and NS3, and you have the “next state outputs” of our FSM…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38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 (next state logic)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72164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3164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1164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8564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52600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67564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91564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15564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40560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72564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33613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33613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24564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43564" y="5333999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43764" y="5333998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96564" y="5333998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67764" y="5340348"/>
            <a:ext cx="76200" cy="152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36408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4376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60608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96564" y="51185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23</a:t>
            </a:r>
            <a:endParaRPr lang="en-US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2286000" y="1524000"/>
            <a:ext cx="20701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05000" y="1752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05000" y="1905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905000" y="20574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905000" y="22098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05000" y="28194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905000" y="3276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905000" y="29718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905000" y="3124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905000" y="3276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05000" y="3429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00200" y="16602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Op0</a:t>
            </a:r>
            <a:endParaRPr lang="en-US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1600200" y="18126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Op1</a:t>
            </a:r>
            <a:endParaRPr lang="en-US" sz="1200" b="1" dirty="0"/>
          </a:p>
        </p:txBody>
      </p:sp>
      <p:sp>
        <p:nvSpPr>
          <p:cNvPr id="44" name="Rectangle 43"/>
          <p:cNvSpPr/>
          <p:nvPr/>
        </p:nvSpPr>
        <p:spPr>
          <a:xfrm>
            <a:off x="1600200" y="19650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Op2</a:t>
            </a:r>
            <a:endParaRPr lang="en-US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1600200" y="2117467"/>
            <a:ext cx="266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Op3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2363918" y="27270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ym typeface="Wingdings" panose="05000000000000000000" pitchFamily="2" charset="2"/>
              </a:rPr>
              <a:t>S</a:t>
            </a:r>
            <a:r>
              <a:rPr lang="en-US" sz="1200" b="1" dirty="0" smtClean="0">
                <a:sym typeface="Wingdings" panose="05000000000000000000" pitchFamily="2" charset="2"/>
              </a:rPr>
              <a:t>0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2363918" y="28794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S1</a:t>
            </a:r>
            <a:endParaRPr lang="en-US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2363918" y="30318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S2</a:t>
            </a:r>
            <a:endParaRPr lang="en-US" sz="1200" b="1" dirty="0"/>
          </a:p>
        </p:txBody>
      </p:sp>
      <p:sp>
        <p:nvSpPr>
          <p:cNvPr id="49" name="Rectangle 48"/>
          <p:cNvSpPr/>
          <p:nvPr/>
        </p:nvSpPr>
        <p:spPr>
          <a:xfrm>
            <a:off x="2363918" y="31842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S3</a:t>
            </a:r>
            <a:endParaRPr lang="en-US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2363918" y="3336667"/>
            <a:ext cx="150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ym typeface="Wingdings" panose="05000000000000000000" pitchFamily="2" charset="2"/>
              </a:rPr>
              <a:t>S4</a:t>
            </a:r>
            <a:endParaRPr lang="en-US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343400" y="22860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343400" y="2743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343400" y="24384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43400" y="25908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343400" y="2743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43400" y="28956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38600" y="2171700"/>
            <a:ext cx="240450" cy="184666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Ns0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38600" y="2324100"/>
            <a:ext cx="240450" cy="184666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Ns1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38600" y="2476500"/>
            <a:ext cx="240450" cy="184666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Ns2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38600" y="2628900"/>
            <a:ext cx="240450" cy="184666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Ns3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38600" y="2781300"/>
            <a:ext cx="240450" cy="184666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Ns4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24400" y="2187832"/>
            <a:ext cx="1143001" cy="783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867400" y="2286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867400" y="2743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867400" y="24384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67400" y="25908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867400" y="2743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867400" y="2895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6324600" y="2264033"/>
            <a:ext cx="228600" cy="647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629400" y="2579815"/>
            <a:ext cx="0" cy="11539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219200" y="3733800"/>
            <a:ext cx="542925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19200" y="3137416"/>
            <a:ext cx="0" cy="60736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10800000">
            <a:off x="1618949" y="2813566"/>
            <a:ext cx="228600" cy="647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219200" y="3137416"/>
            <a:ext cx="381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629400" y="2591316"/>
            <a:ext cx="381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597396" y="2558796"/>
            <a:ext cx="64008" cy="6400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900" y="1295400"/>
            <a:ext cx="6134100" cy="2667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133600" y="4571999"/>
            <a:ext cx="3256945" cy="190500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94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new instruction to the existing </a:t>
            </a:r>
            <a:r>
              <a:rPr lang="en-US" dirty="0" err="1" smtClean="0"/>
              <a:t>MULTIcycle</a:t>
            </a:r>
            <a:r>
              <a:rPr lang="en-US" dirty="0" smtClean="0"/>
              <a:t> </a:t>
            </a:r>
            <a:r>
              <a:rPr lang="en-US" dirty="0" err="1" smtClean="0"/>
              <a:t>Larc</a:t>
            </a:r>
            <a:r>
              <a:rPr lang="en-US" dirty="0" smtClean="0"/>
              <a:t> microarchitecture</a:t>
            </a:r>
          </a:p>
          <a:p>
            <a:pPr lvl="1"/>
            <a:r>
              <a:rPr lang="en-US" dirty="0" smtClean="0"/>
              <a:t>Only make “gentle” modifications</a:t>
            </a:r>
          </a:p>
          <a:p>
            <a:pPr lvl="2"/>
            <a:r>
              <a:rPr lang="en-US" dirty="0" smtClean="0"/>
              <a:t>Add wires, add/expand multiplexers, etc.</a:t>
            </a:r>
          </a:p>
          <a:p>
            <a:pPr lvl="3"/>
            <a:r>
              <a:rPr lang="en-US" dirty="0" smtClean="0"/>
              <a:t>Do not add new registers, ALUs, memories, etc. </a:t>
            </a:r>
          </a:p>
          <a:p>
            <a:r>
              <a:rPr lang="en-US" dirty="0" smtClean="0"/>
              <a:t>Swap(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],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Rc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The values stored in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 and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Rc</a:t>
            </a:r>
            <a:r>
              <a:rPr lang="en-US" dirty="0" smtClean="0"/>
              <a:t>] are swapped</a:t>
            </a:r>
          </a:p>
        </p:txBody>
      </p:sp>
    </p:spTree>
    <p:extLst>
      <p:ext uri="{BB962C8B-B14F-4D97-AF65-F5344CB8AC3E}">
        <p14:creationId xmlns:p14="http://schemas.microsoft.com/office/powerpoint/2010/main" val="34293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datapath</a:t>
            </a:r>
            <a:r>
              <a:rPr lang="en-US" sz="4000" dirty="0" smtClean="0"/>
              <a:t>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special 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 480 and 391 have low enrollments</a:t>
            </a:r>
          </a:p>
          <a:p>
            <a:r>
              <a:rPr lang="en-US" dirty="0" smtClean="0"/>
              <a:t>Take these courses!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34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(same as before)</a:t>
            </a:r>
          </a:p>
          <a:p>
            <a:r>
              <a:rPr lang="en-US" dirty="0" smtClean="0"/>
              <a:t>Decode (same as before)</a:t>
            </a:r>
          </a:p>
          <a:p>
            <a:r>
              <a:rPr lang="en-US" dirty="0" smtClean="0"/>
              <a:t>Execute ???</a:t>
            </a:r>
          </a:p>
          <a:p>
            <a:r>
              <a:rPr lang="en-US" dirty="0" smtClean="0"/>
              <a:t>Memory ???</a:t>
            </a:r>
          </a:p>
          <a:p>
            <a:r>
              <a:rPr lang="en-US" dirty="0" smtClean="0"/>
              <a:t>Write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encoding /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dirty="0" err="1" smtClean="0"/>
              <a:t>Rb</a:t>
            </a:r>
            <a:r>
              <a:rPr lang="en-US" dirty="0" smtClean="0"/>
              <a:t>] </a:t>
            </a:r>
            <a:r>
              <a:rPr lang="en-US" dirty="0" smtClean="0">
                <a:sym typeface="Wingdings" panose="05000000000000000000" pitchFamily="2" charset="2"/>
              </a:rPr>
              <a:t> RD2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Reg</a:t>
            </a: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en-US" dirty="0" err="1" smtClean="0">
                <a:sym typeface="Wingdings" panose="05000000000000000000" pitchFamily="2" charset="2"/>
              </a:rPr>
              <a:t>Rc</a:t>
            </a:r>
            <a:r>
              <a:rPr lang="en-US" dirty="0" smtClean="0">
                <a:sym typeface="Wingdings" panose="05000000000000000000" pitchFamily="2" charset="2"/>
              </a:rPr>
              <a:t>]  RD1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38200" y="1775619"/>
            <a:ext cx="7315200" cy="685800"/>
            <a:chOff x="1371600" y="2209800"/>
            <a:chExt cx="7315200" cy="685800"/>
          </a:xfrm>
        </p:grpSpPr>
        <p:sp>
          <p:nvSpPr>
            <p:cNvPr id="4" name="Rectangle 3"/>
            <p:cNvSpPr/>
            <p:nvPr/>
          </p:nvSpPr>
          <p:spPr>
            <a:xfrm>
              <a:off x="1371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8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0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00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8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29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004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2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716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88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60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432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004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UNUSED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580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580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3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datapath</a:t>
            </a:r>
            <a:r>
              <a:rPr lang="en-US" sz="4000" dirty="0" smtClean="0"/>
              <a:t>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MULTIcycle</a:t>
            </a:r>
            <a:r>
              <a:rPr lang="en-US" sz="4000" dirty="0" smtClean="0"/>
              <a:t> SWAP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75169"/>
            <a:ext cx="1097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5" y="344119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3925861" y="36608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SWAP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>
            <a:stCxn id="278" idx="2"/>
          </p:cNvCxnSpPr>
          <p:nvPr/>
        </p:nvCxnSpPr>
        <p:spPr>
          <a:xfrm flipH="1">
            <a:off x="4000499" y="5596365"/>
            <a:ext cx="1" cy="147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32744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54" name="Trapezoid 253"/>
          <p:cNvSpPr/>
          <p:nvPr/>
        </p:nvSpPr>
        <p:spPr>
          <a:xfrm rot="5400000">
            <a:off x="4043537" y="3342309"/>
            <a:ext cx="303307" cy="86483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3779046" y="3374843"/>
            <a:ext cx="36576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961926" y="32766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3746623" y="3169889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Connector 279"/>
          <p:cNvCxnSpPr/>
          <p:nvPr/>
        </p:nvCxnSpPr>
        <p:spPr>
          <a:xfrm flipH="1" flipV="1">
            <a:off x="3778627" y="3186112"/>
            <a:ext cx="419" cy="18873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3927448" y="2936789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6" name="Straight Connector 295"/>
          <p:cNvCxnSpPr/>
          <p:nvPr/>
        </p:nvCxnSpPr>
        <p:spPr>
          <a:xfrm flipV="1">
            <a:off x="3962400" y="3002280"/>
            <a:ext cx="0" cy="27432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4190998" y="3537204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238432" y="3384548"/>
            <a:ext cx="48596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4160520" y="4724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2971800" y="48768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2971800" y="51816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rapezoid 328"/>
          <p:cNvSpPr/>
          <p:nvPr/>
        </p:nvSpPr>
        <p:spPr>
          <a:xfrm rot="5400000">
            <a:off x="3881909" y="5109690"/>
            <a:ext cx="1121101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Straight Connector 329"/>
          <p:cNvCxnSpPr/>
          <p:nvPr/>
        </p:nvCxnSpPr>
        <p:spPr>
          <a:xfrm>
            <a:off x="2880359" y="50292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V="1">
            <a:off x="4160520" y="44196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2971800" y="5181600"/>
            <a:ext cx="0" cy="16306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2971800" y="2209800"/>
            <a:ext cx="0" cy="2666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809999" y="5329722"/>
            <a:ext cx="53340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810000" y="5486400"/>
            <a:ext cx="533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3463672" y="5256641"/>
            <a:ext cx="384428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RD1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3463672" y="5400256"/>
            <a:ext cx="384428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RD2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MULTIcycle</a:t>
            </a:r>
            <a:r>
              <a:rPr lang="en-US" sz="4000" dirty="0" smtClean="0"/>
              <a:t> SWAP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75169"/>
            <a:ext cx="1097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5" y="344119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3925861" y="36608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FF0000"/>
                </a:solidFill>
              </a:rPr>
              <a:t>SWAP</a:t>
            </a:r>
            <a:endParaRPr lang="en-US" sz="700" b="1" dirty="0">
              <a:solidFill>
                <a:srgbClr val="FF0000"/>
              </a:solidFill>
            </a:endParaRPr>
          </a:p>
        </p:txBody>
      </p:sp>
      <p:cxnSp>
        <p:nvCxnSpPr>
          <p:cNvPr id="277" name="Straight Arrow Connector 276"/>
          <p:cNvCxnSpPr>
            <a:stCxn id="278" idx="2"/>
          </p:cNvCxnSpPr>
          <p:nvPr/>
        </p:nvCxnSpPr>
        <p:spPr>
          <a:xfrm flipH="1">
            <a:off x="4000499" y="5596365"/>
            <a:ext cx="1" cy="147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FF0000"/>
                </a:solidFill>
              </a:rPr>
              <a:t>RFWD</a:t>
            </a:r>
            <a:endParaRPr lang="en-US" sz="700" b="1" dirty="0">
              <a:solidFill>
                <a:srgbClr val="FF000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6237" y="4446986"/>
            <a:ext cx="22313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</a:rPr>
              <a:t>3</a:t>
            </a:r>
            <a:endParaRPr lang="en-US" sz="600" b="1" dirty="0">
              <a:solidFill>
                <a:srgbClr val="FF000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32744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54" name="Trapezoid 253"/>
          <p:cNvSpPr/>
          <p:nvPr/>
        </p:nvSpPr>
        <p:spPr>
          <a:xfrm rot="5400000">
            <a:off x="4043537" y="3342309"/>
            <a:ext cx="303307" cy="86483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3779046" y="3374843"/>
            <a:ext cx="36576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961926" y="32766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3746623" y="3169889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Connector 279"/>
          <p:cNvCxnSpPr/>
          <p:nvPr/>
        </p:nvCxnSpPr>
        <p:spPr>
          <a:xfrm flipH="1" flipV="1">
            <a:off x="3778627" y="3186112"/>
            <a:ext cx="419" cy="18873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3927448" y="2936789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6" name="Straight Connector 295"/>
          <p:cNvCxnSpPr/>
          <p:nvPr/>
        </p:nvCxnSpPr>
        <p:spPr>
          <a:xfrm flipV="1">
            <a:off x="3962400" y="3002280"/>
            <a:ext cx="0" cy="27432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4190998" y="3537204"/>
            <a:ext cx="0" cy="13716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238432" y="3384548"/>
            <a:ext cx="48596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4160520" y="4724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2971800" y="48768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2971800" y="51816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rapezoid 328"/>
          <p:cNvSpPr/>
          <p:nvPr/>
        </p:nvSpPr>
        <p:spPr>
          <a:xfrm rot="5400000">
            <a:off x="3881909" y="5109690"/>
            <a:ext cx="1121101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Straight Connector 329"/>
          <p:cNvCxnSpPr/>
          <p:nvPr/>
        </p:nvCxnSpPr>
        <p:spPr>
          <a:xfrm>
            <a:off x="2880359" y="50292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V="1">
            <a:off x="4160520" y="44196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2971800" y="5181600"/>
            <a:ext cx="0" cy="16306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2971800" y="2209800"/>
            <a:ext cx="0" cy="2666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809999" y="5329722"/>
            <a:ext cx="53340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810000" y="5486400"/>
            <a:ext cx="533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3463672" y="5256641"/>
            <a:ext cx="384428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RD1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3463672" y="5400256"/>
            <a:ext cx="384428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RD2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156151" y="3535600"/>
            <a:ext cx="22313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</a:rPr>
              <a:t>2</a:t>
            </a:r>
            <a:endParaRPr lang="en-US" sz="600" b="1" dirty="0">
              <a:solidFill>
                <a:srgbClr val="FF0000"/>
              </a:solidFill>
            </a:endParaRP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4132007" y="3636264"/>
            <a:ext cx="102865" cy="2684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9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6200" y="1397000"/>
          <a:ext cx="8991600" cy="517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</a:tblGrid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PC</a:t>
                      </a:r>
                    </a:p>
                    <a:p>
                      <a:pPr algn="ctr"/>
                      <a:r>
                        <a:rPr lang="en-US" sz="1000" dirty="0" smtClean="0"/>
                        <a:t>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</a:p>
                    <a:p>
                      <a:pPr algn="ctr"/>
                      <a:r>
                        <a:rPr lang="en-US" sz="1000" dirty="0" err="1" smtClean="0"/>
                        <a:t>Src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LW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LI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RFwd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RF</a:t>
                      </a:r>
                      <a:r>
                        <a:rPr lang="en-US" sz="1000" baseline="0" dirty="0" smtClean="0"/>
                        <a:t> Write</a:t>
                      </a:r>
                      <a:endParaRPr lang="en-US" sz="10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SorL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RD1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RD2 write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ALU1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ALU2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SUB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NOR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BN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 out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JAL</a:t>
                      </a:r>
                      <a:endParaRPr lang="en-US" sz="10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Control signal (before)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54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17984"/>
              </p:ext>
            </p:extLst>
          </p:nvPr>
        </p:nvGraphicFramePr>
        <p:xfrm>
          <a:off x="76200" y="1397000"/>
          <a:ext cx="8991600" cy="517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  <a:gridCol w="359664"/>
              </a:tblGrid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PC</a:t>
                      </a:r>
                    </a:p>
                    <a:p>
                      <a:pPr algn="ctr"/>
                      <a:r>
                        <a:rPr lang="en-US" sz="1000" dirty="0" smtClean="0"/>
                        <a:t>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</a:p>
                    <a:p>
                      <a:pPr algn="ctr"/>
                      <a:r>
                        <a:rPr lang="en-US" sz="1000" dirty="0" err="1" smtClean="0"/>
                        <a:t>Src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LW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LI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RFwd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RF</a:t>
                      </a:r>
                      <a:r>
                        <a:rPr lang="en-US" sz="1000" baseline="0" dirty="0" smtClean="0"/>
                        <a:t> Write</a:t>
                      </a:r>
                      <a:endParaRPr lang="en-US" sz="10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SorL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RD1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RD2 write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ALU1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ALU2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SUB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NOR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BN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 out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JAL</a:t>
                      </a:r>
                      <a:endParaRPr lang="en-US" sz="10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Control signal (after)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12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87223"/>
              </p:ext>
            </p:extLst>
          </p:nvPr>
        </p:nvGraphicFramePr>
        <p:xfrm>
          <a:off x="76200" y="1397000"/>
          <a:ext cx="8991594" cy="517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  <a:gridCol w="333022"/>
              </a:tblGrid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PC</a:t>
                      </a:r>
                    </a:p>
                    <a:p>
                      <a:pPr algn="ctr"/>
                      <a:r>
                        <a:rPr lang="en-US" sz="1000" dirty="0" smtClean="0"/>
                        <a:t>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</a:t>
                      </a:r>
                    </a:p>
                    <a:p>
                      <a:pPr algn="ctr"/>
                      <a:r>
                        <a:rPr lang="en-US" sz="1000" dirty="0" err="1" smtClean="0"/>
                        <a:t>Src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MDR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LW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LI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RFwd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RF</a:t>
                      </a:r>
                      <a:r>
                        <a:rPr lang="en-US" sz="1000" baseline="0" dirty="0" smtClean="0"/>
                        <a:t> Write</a:t>
                      </a:r>
                      <a:endParaRPr lang="en-US" sz="10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SorL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RD1 write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RD2 write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ALU1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ALU2</a:t>
                      </a:r>
                      <a:endParaRPr 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SUB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NOR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BN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BE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ALU out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JAL</a:t>
                      </a:r>
                      <a:endParaRPr lang="en-US" sz="1000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Swap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  <a:tr h="286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Control signal (after)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82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smtClean="0"/>
              <a:t>SWAP control ???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630680" y="31324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2849880" y="31324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5059680" y="3124199"/>
            <a:ext cx="1031489" cy="60960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Rb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  RD2</a:t>
            </a:r>
          </a:p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Rc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  RD1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2621280" y="34734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87952" y="3429000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47800" y="2819400"/>
            <a:ext cx="533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447800" y="28194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61081" y="31603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3985080" y="31972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867400" y="3115657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17</a:t>
            </a:r>
            <a:endParaRPr lang="en-US" sz="14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096000" y="3429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447800" y="34734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355217" y="3238768"/>
            <a:ext cx="54181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Op=????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6781800" y="2810569"/>
            <a:ext cx="0" cy="6248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09456" y="5257800"/>
            <a:ext cx="3748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Can’t do two RF writes in one step!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2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smtClean="0"/>
              <a:t>SWAP control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630680" y="31324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2849880" y="31324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5059680" y="3124199"/>
            <a:ext cx="1031489" cy="60960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Rb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  RD2</a:t>
            </a: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2621280" y="34734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87952" y="3429000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47800" y="2819400"/>
            <a:ext cx="69342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447800" y="28194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61081" y="31603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3985080" y="31972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867400" y="3115657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17</a:t>
            </a:r>
            <a:endParaRPr lang="en-US" sz="14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096000" y="3429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447800" y="34734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355217" y="3238768"/>
            <a:ext cx="54181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Op=????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382000" y="2810569"/>
            <a:ext cx="0" cy="6248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/>
          <p:cNvSpPr/>
          <p:nvPr/>
        </p:nvSpPr>
        <p:spPr>
          <a:xfrm>
            <a:off x="6781800" y="3124199"/>
            <a:ext cx="1031489" cy="60960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Rc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  RD1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89658" y="3115657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18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813289" y="3435410"/>
            <a:ext cx="56871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Larc</a:t>
            </a:r>
            <a:r>
              <a:rPr lang="en-US" dirty="0" smtClean="0"/>
              <a:t> FSM: implementation (next state logic)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4221164"/>
            <a:ext cx="4648200" cy="233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FSM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48200"/>
            <a:ext cx="914400" cy="152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Next state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648200"/>
            <a:ext cx="914400" cy="152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Output comb. logic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5029200"/>
            <a:ext cx="1143001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State register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7836" y="541019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54102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876800" y="54102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4102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5796" y="5378195"/>
            <a:ext cx="64008" cy="640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5410200"/>
            <a:ext cx="0" cy="95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849" y="6368796"/>
            <a:ext cx="30389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18849" y="5715000"/>
            <a:ext cx="0" cy="653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715000"/>
            <a:ext cx="21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28800" y="5333999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90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81800" y="533399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953000" y="5340348"/>
            <a:ext cx="76200" cy="1523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216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3429000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945844" y="5118556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781800" y="51185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30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MULTIcycle</a:t>
            </a:r>
            <a:r>
              <a:rPr lang="en-US" sz="4000" dirty="0" smtClean="0"/>
              <a:t> SWAP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75169"/>
            <a:ext cx="1097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5" y="344119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3925861" y="36608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FF0000"/>
                </a:solidFill>
              </a:rPr>
              <a:t>SWAP</a:t>
            </a:r>
            <a:endParaRPr lang="en-US" sz="700" b="1" dirty="0">
              <a:solidFill>
                <a:srgbClr val="FF0000"/>
              </a:solidFill>
            </a:endParaRPr>
          </a:p>
        </p:txBody>
      </p:sp>
      <p:cxnSp>
        <p:nvCxnSpPr>
          <p:cNvPr id="277" name="Straight Arrow Connector 276"/>
          <p:cNvCxnSpPr>
            <a:stCxn id="278" idx="2"/>
          </p:cNvCxnSpPr>
          <p:nvPr/>
        </p:nvCxnSpPr>
        <p:spPr>
          <a:xfrm flipH="1">
            <a:off x="4000499" y="5596365"/>
            <a:ext cx="1" cy="1477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FF0000"/>
                </a:solidFill>
              </a:rPr>
              <a:t>RFWD</a:t>
            </a:r>
            <a:endParaRPr lang="en-US" sz="700" b="1" dirty="0">
              <a:solidFill>
                <a:srgbClr val="FF000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6237" y="4446986"/>
            <a:ext cx="22313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</a:rPr>
              <a:t>3</a:t>
            </a:r>
            <a:endParaRPr lang="en-US" sz="600" b="1" dirty="0">
              <a:solidFill>
                <a:srgbClr val="FF000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32744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54" name="Trapezoid 253"/>
          <p:cNvSpPr/>
          <p:nvPr/>
        </p:nvSpPr>
        <p:spPr>
          <a:xfrm rot="5400000">
            <a:off x="4043537" y="3342309"/>
            <a:ext cx="303307" cy="86483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3779046" y="3374843"/>
            <a:ext cx="36576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961926" y="3276600"/>
            <a:ext cx="1828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3746623" y="3169889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Connector 279"/>
          <p:cNvCxnSpPr/>
          <p:nvPr/>
        </p:nvCxnSpPr>
        <p:spPr>
          <a:xfrm flipH="1" flipV="1">
            <a:off x="3778627" y="3186112"/>
            <a:ext cx="419" cy="18873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3927448" y="2936789"/>
            <a:ext cx="64008" cy="6400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6" name="Straight Connector 295"/>
          <p:cNvCxnSpPr/>
          <p:nvPr/>
        </p:nvCxnSpPr>
        <p:spPr>
          <a:xfrm flipV="1">
            <a:off x="3962400" y="3002280"/>
            <a:ext cx="0" cy="27432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4190998" y="3537204"/>
            <a:ext cx="0" cy="13716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238432" y="3384548"/>
            <a:ext cx="48596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4160520" y="4724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2971800" y="48768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2971800" y="51816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rapezoid 328"/>
          <p:cNvSpPr/>
          <p:nvPr/>
        </p:nvSpPr>
        <p:spPr>
          <a:xfrm rot="5400000">
            <a:off x="3881909" y="5109690"/>
            <a:ext cx="1121101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Straight Connector 329"/>
          <p:cNvCxnSpPr/>
          <p:nvPr/>
        </p:nvCxnSpPr>
        <p:spPr>
          <a:xfrm>
            <a:off x="2880359" y="50292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V="1">
            <a:off x="4160520" y="44196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2971800" y="5181600"/>
            <a:ext cx="0" cy="16306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2971800" y="2209800"/>
            <a:ext cx="0" cy="2666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809999" y="5329722"/>
            <a:ext cx="53340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810000" y="5486400"/>
            <a:ext cx="533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3463672" y="5256641"/>
            <a:ext cx="384428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RD1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3463672" y="5400256"/>
            <a:ext cx="384428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RD2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156151" y="3535600"/>
            <a:ext cx="22313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</a:rPr>
              <a:t>2</a:t>
            </a:r>
            <a:endParaRPr lang="en-US" sz="600" b="1" dirty="0">
              <a:solidFill>
                <a:srgbClr val="FF0000"/>
              </a:solidFill>
            </a:endParaRP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4132007" y="3636264"/>
            <a:ext cx="102865" cy="2684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42" name="Title 1"/>
          <p:cNvSpPr txBox="1">
            <a:spLocks/>
          </p:cNvSpPr>
          <p:nvPr/>
        </p:nvSpPr>
        <p:spPr>
          <a:xfrm>
            <a:off x="457200" y="274638"/>
            <a:ext cx="8229600" cy="589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rgbClr val="FF0000"/>
                </a:solidFill>
              </a:rPr>
              <a:t>This might not work!</a:t>
            </a:r>
            <a:br>
              <a:rPr lang="en-US" sz="8000" b="1" dirty="0" smtClean="0">
                <a:solidFill>
                  <a:srgbClr val="FF0000"/>
                </a:solidFill>
              </a:rPr>
            </a:br>
            <a:r>
              <a:rPr lang="en-US" sz="8000" b="1" dirty="0" smtClean="0">
                <a:solidFill>
                  <a:srgbClr val="FF0000"/>
                </a:solidFill>
              </a:rPr>
              <a:t/>
            </a:r>
            <a:br>
              <a:rPr lang="en-US" sz="8000" b="1" dirty="0" smtClean="0">
                <a:solidFill>
                  <a:srgbClr val="FF0000"/>
                </a:solidFill>
              </a:rPr>
            </a:b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7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add a new “temp” register</a:t>
            </a:r>
          </a:p>
          <a:p>
            <a:pPr lvl="1"/>
            <a:r>
              <a:rPr lang="en-US" dirty="0" smtClean="0"/>
              <a:t>But we’re trying not to add new registers</a:t>
            </a:r>
          </a:p>
          <a:p>
            <a:r>
              <a:rPr lang="en-US" dirty="0" smtClean="0"/>
              <a:t>Can we fix this without adding any new registers?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SINGLEcycle</a:t>
            </a:r>
            <a:r>
              <a:rPr lang="en-US" dirty="0" smtClean="0"/>
              <a:t> swap?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MAIN difficulty of implementing a “Swap” instruction in the </a:t>
            </a:r>
            <a:r>
              <a:rPr lang="en-US" dirty="0" err="1" smtClean="0"/>
              <a:t>SINGLEcycle</a:t>
            </a:r>
            <a:r>
              <a:rPr lang="en-US" dirty="0" smtClean="0"/>
              <a:t> </a:t>
            </a:r>
            <a:r>
              <a:rPr lang="en-US" dirty="0" err="1" smtClean="0"/>
              <a:t>Larc</a:t>
            </a:r>
            <a:r>
              <a:rPr lang="en-US" dirty="0" smtClean="0"/>
              <a:t> microarchitecture?</a:t>
            </a:r>
          </a:p>
        </p:txBody>
      </p:sp>
    </p:spTree>
    <p:extLst>
      <p:ext uri="{BB962C8B-B14F-4D97-AF65-F5344CB8AC3E}">
        <p14:creationId xmlns:p14="http://schemas.microsoft.com/office/powerpoint/2010/main" val="8216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772686" y="422611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206240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3328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rapezoid 235"/>
          <p:cNvSpPr/>
          <p:nvPr/>
        </p:nvSpPr>
        <p:spPr>
          <a:xfrm rot="5400000">
            <a:off x="5703342" y="2441627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876526" y="236135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6526" y="260168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5975452" y="2095927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5715000" y="198201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59" name="Straight Connector 258"/>
          <p:cNvCxnSpPr/>
          <p:nvPr/>
        </p:nvCxnSpPr>
        <p:spPr>
          <a:xfrm>
            <a:off x="5678469" y="2667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70804" y="2664898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5646074" y="4463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6190015" y="248738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6185142" y="2482730"/>
            <a:ext cx="1" cy="91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6089686" y="2573725"/>
            <a:ext cx="1005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3823772" y="5766815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797933" y="2656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8" name="Straight Connector 327"/>
          <p:cNvCxnSpPr/>
          <p:nvPr/>
        </p:nvCxnSpPr>
        <p:spPr>
          <a:xfrm>
            <a:off x="2414674" y="3276600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2382567" y="652062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Title 1"/>
          <p:cNvSpPr txBox="1">
            <a:spLocks/>
          </p:cNvSpPr>
          <p:nvPr/>
        </p:nvSpPr>
        <p:spPr>
          <a:xfrm>
            <a:off x="0" y="274638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SINGLEcycle</a:t>
            </a:r>
            <a:r>
              <a:rPr lang="en-US" dirty="0" smtClean="0"/>
              <a:t> </a:t>
            </a:r>
            <a:r>
              <a:rPr lang="en-US" dirty="0" err="1" smtClean="0"/>
              <a:t>Larc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your own: think up an instruction to implement in </a:t>
            </a:r>
            <a:r>
              <a:rPr lang="en-US" dirty="0" err="1" smtClean="0"/>
              <a:t>MULTIcycle</a:t>
            </a:r>
            <a:r>
              <a:rPr lang="en-US" dirty="0" smtClean="0"/>
              <a:t> </a:t>
            </a:r>
            <a:r>
              <a:rPr lang="en-US" dirty="0" err="1" smtClean="0"/>
              <a:t>Larc</a:t>
            </a:r>
            <a:endParaRPr lang="en-US" dirty="0" smtClean="0"/>
          </a:p>
          <a:p>
            <a:r>
              <a:rPr lang="en-US" dirty="0" smtClean="0"/>
              <a:t>Be reasonable about modifications</a:t>
            </a:r>
          </a:p>
          <a:p>
            <a:pPr lvl="1"/>
            <a:r>
              <a:rPr lang="en-US" dirty="0" smtClean="0"/>
              <a:t>I.e., make only “gentle” modifications</a:t>
            </a:r>
          </a:p>
          <a:p>
            <a:r>
              <a:rPr lang="en-US" dirty="0" smtClean="0"/>
              <a:t>Implement it in the </a:t>
            </a:r>
            <a:r>
              <a:rPr lang="en-US" dirty="0" err="1" smtClean="0"/>
              <a:t>datapath</a:t>
            </a:r>
            <a:endParaRPr lang="en-US" dirty="0" smtClean="0"/>
          </a:p>
          <a:p>
            <a:r>
              <a:rPr lang="en-US" dirty="0" smtClean="0"/>
              <a:t>Modify the CU</a:t>
            </a:r>
          </a:p>
          <a:p>
            <a:r>
              <a:rPr lang="en-US" dirty="0" smtClean="0"/>
              <a:t>Analyze whether it’s feasible to implement your instruction in </a:t>
            </a:r>
            <a:r>
              <a:rPr lang="en-US" dirty="0" err="1" smtClean="0"/>
              <a:t>SINGLEcycle</a:t>
            </a:r>
            <a:r>
              <a:rPr lang="en-US" dirty="0" smtClean="0"/>
              <a:t> </a:t>
            </a:r>
            <a:r>
              <a:rPr lang="en-US" dirty="0" err="1" smtClean="0"/>
              <a:t>Larc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524000" y="9988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2072" y="1224766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71800" y="1752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71800" y="1234291"/>
            <a:ext cx="0" cy="5395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59436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2659200" y="10636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71800" y="2286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71800" y="281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971800" y="3352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71800" y="38862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71800" y="4419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71800" y="4953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971800" y="5486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71800" y="6019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71800" y="662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29337" y="1034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Op=0000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3029337" y="1567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3029337" y="2101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Op=0110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3029337" y="263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029337" y="3168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Op=1000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3029337" y="3701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Op=1001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029337" y="4234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Op=1010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029337" y="4768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Op=1011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3029337" y="5301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Op=1100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3029337" y="5835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Op=1101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029337" y="644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88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524000" y="9988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2072" y="1224766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71800" y="1752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71800" y="1234291"/>
            <a:ext cx="0" cy="5395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21336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2659200" y="10636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71800" y="2286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71800" y="281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971800" y="3352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71800" y="38862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71800" y="4419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71800" y="4953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971800" y="5486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71800" y="6019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71800" y="662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29337" y="1034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Op=0000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3029337" y="1567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3029337" y="2101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Op=0110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3029337" y="263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029337" y="3168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Op=1000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3029337" y="3701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Op=1001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029337" y="4234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Op=1010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029337" y="4768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Op=1011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3029337" y="5301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Op=1100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3029337" y="5835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Op=1101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029337" y="644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Op=1110</a:t>
            </a:r>
            <a:endParaRPr lang="en-US" sz="12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1447800" y="5499100"/>
            <a:ext cx="0" cy="12065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46915"/>
              </p:ext>
            </p:extLst>
          </p:nvPr>
        </p:nvGraphicFramePr>
        <p:xfrm>
          <a:off x="152400" y="3086516"/>
          <a:ext cx="2242468" cy="247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283"/>
                <a:gridCol w="252672"/>
                <a:gridCol w="568513"/>
              </a:tblGrid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Current state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Next state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Opcode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524000" y="9988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2072" y="1224766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71800" y="1752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71800" y="1234291"/>
            <a:ext cx="0" cy="5395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21336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2659200" y="10636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71800" y="2286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71800" y="281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971800" y="3352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71800" y="38862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71800" y="4419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71800" y="4953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971800" y="5486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71800" y="6019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71800" y="662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29337" y="1034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Op=0000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3029337" y="1567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3029337" y="2101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Op=0110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3029337" y="263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029337" y="3168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Op=1000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3029337" y="3701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Op=1001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029337" y="4234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Op=1010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029337" y="4768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Op=1011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3029337" y="5301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Op=1100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3029337" y="5835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Op=1101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029337" y="644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Op=1110</a:t>
            </a:r>
            <a:endParaRPr lang="en-US" sz="1200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55054"/>
              </p:ext>
            </p:extLst>
          </p:nvPr>
        </p:nvGraphicFramePr>
        <p:xfrm>
          <a:off x="152400" y="3086516"/>
          <a:ext cx="2242468" cy="247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283"/>
                <a:gridCol w="252672"/>
                <a:gridCol w="568513"/>
              </a:tblGrid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Current state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Next state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Opcode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8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24" name="Straight Arrow Connector 123"/>
          <p:cNvCxnSpPr/>
          <p:nvPr/>
        </p:nvCxnSpPr>
        <p:spPr>
          <a:xfrm>
            <a:off x="1447800" y="5499100"/>
            <a:ext cx="0" cy="12065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524000" y="9988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2072" y="1224766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71800" y="1752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71800" y="1234291"/>
            <a:ext cx="0" cy="5395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21336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2659200" y="10636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71800" y="2286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71800" y="281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971800" y="3352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71800" y="38862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71800" y="4419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71800" y="4953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971800" y="5486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71800" y="6019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71800" y="662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29337" y="1034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Op=0000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3029337" y="1567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3029337" y="2101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Op=0110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3029337" y="263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029337" y="3168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Op=1000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3029337" y="3701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Op=1001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029337" y="4234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Op=1010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029337" y="4768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Op=1011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3029337" y="5301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Op=1100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3029337" y="5835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Op=1101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029337" y="644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Op=1110</a:t>
            </a:r>
            <a:endParaRPr lang="en-US" sz="1200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97941"/>
              </p:ext>
            </p:extLst>
          </p:nvPr>
        </p:nvGraphicFramePr>
        <p:xfrm>
          <a:off x="152400" y="3086516"/>
          <a:ext cx="2242468" cy="247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283"/>
                <a:gridCol w="252672"/>
                <a:gridCol w="568513"/>
              </a:tblGrid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Current state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Next state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Opcode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3, 7, 8, 9, 10, 13, 15,</a:t>
                      </a:r>
                      <a:r>
                        <a:rPr lang="en-US" sz="700" baseline="0" smtClean="0"/>
                        <a:t> 16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2, 4, 5, 6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8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/>
                        <a:t>14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24" name="Straight Arrow Connector 123"/>
          <p:cNvCxnSpPr/>
          <p:nvPr/>
        </p:nvCxnSpPr>
        <p:spPr>
          <a:xfrm>
            <a:off x="1447800" y="5499100"/>
            <a:ext cx="0" cy="12065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7861"/>
          </a:xfrm>
        </p:spPr>
        <p:txBody>
          <a:bodyPr>
            <a:noAutofit/>
          </a:bodyPr>
          <a:lstStyle/>
          <a:p>
            <a:r>
              <a:rPr lang="en-US" sz="4000" dirty="0" err="1"/>
              <a:t>MULTIcycle</a:t>
            </a:r>
            <a:r>
              <a:rPr lang="en-US" sz="4000" dirty="0"/>
              <a:t> </a:t>
            </a:r>
            <a:r>
              <a:rPr lang="en-US" sz="4000" dirty="0" err="1"/>
              <a:t>Larc</a:t>
            </a:r>
            <a:r>
              <a:rPr lang="en-US" sz="4000" dirty="0"/>
              <a:t> </a:t>
            </a:r>
            <a:r>
              <a:rPr lang="en-US" sz="4000" dirty="0" smtClean="0"/>
              <a:t>CU FSM (with transitions)  </a:t>
            </a:r>
            <a:endParaRPr lang="en-US" sz="40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04800" y="998855"/>
            <a:ext cx="990600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IR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M[PC]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PC  PC + 1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524000" y="998855"/>
            <a:ext cx="1330711" cy="68199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RD1 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[RB]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RD2  </a:t>
            </a:r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[RC]</a:t>
            </a:r>
          </a:p>
          <a:p>
            <a:r>
              <a:rPr lang="en-US" sz="9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9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PC + SE(LIMM)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3733800" y="9906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733800" y="15113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RD1 -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33800" y="20447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Nor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733800" y="2578100"/>
            <a:ext cx="18288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RD1 &lt; RD2 ? 1 : 0 )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3733800" y="310007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SE(LIMM)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3733800" y="3644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LIMM &lt;&lt; 8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733800" y="41783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==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3733800" y="52451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3733800" y="57785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 + SE(SIMM)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3733800" y="6311900"/>
            <a:ext cx="16764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Reg</a:t>
            </a:r>
            <a:r>
              <a:rPr lang="en-US" sz="11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[RA]  PC</a:t>
            </a:r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RD1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724400"/>
            <a:ext cx="21336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PC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( RD2 - 0 != 0 ?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: PC )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6172200" y="52578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MDR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M[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696200" y="52705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MDR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172200" y="5791200"/>
            <a:ext cx="1219200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M[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ALUout</a:t>
            </a:r>
            <a:r>
              <a:rPr lang="en-US" sz="1100" dirty="0" smtClean="0">
                <a:solidFill>
                  <a:sysClr val="windowText" lastClr="000000"/>
                </a:solidFill>
              </a:rPr>
              <a:t>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RD2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>
            <a:off x="1295400" y="1339850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2072" y="1224766"/>
            <a:ext cx="868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71800" y="1752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71800" y="1234291"/>
            <a:ext cx="0" cy="5395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5486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410200" y="6019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067800" y="685800"/>
            <a:ext cx="0" cy="5867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10200" y="6553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1920" y="685800"/>
            <a:ext cx="89458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15400" y="54864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4" idx="1"/>
          </p:cNvCxnSpPr>
          <p:nvPr/>
        </p:nvCxnSpPr>
        <p:spPr>
          <a:xfrm>
            <a:off x="7391400" y="548640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91400" y="6019800"/>
            <a:ext cx="167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49530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7400" y="4419600"/>
            <a:ext cx="3200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10200" y="38862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33528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2819400"/>
            <a:ext cx="31089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2286000"/>
            <a:ext cx="2819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10200" y="1752600"/>
            <a:ext cx="2438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48600" y="1447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29600" y="14478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8686800" y="1447800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21920" y="68580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47800" y="762000"/>
            <a:ext cx="0" cy="21336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4290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943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019799" y="621268"/>
            <a:ext cx="137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Memory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8002" y="621268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Fetch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620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Write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05199" y="621268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05000" y="6212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Decode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5201" y="102679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2659200" y="106368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178881" y="10214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8747828" y="101884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5201739" y="1542345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5216979" y="205613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430112" y="2562861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6</a:t>
            </a:r>
            <a:endParaRPr lang="en-US" sz="1400" b="1" dirty="0"/>
          </a:p>
        </p:txBody>
      </p:sp>
      <p:sp>
        <p:nvSpPr>
          <p:cNvPr id="80" name="Rectangle 79"/>
          <p:cNvSpPr/>
          <p:nvPr/>
        </p:nvSpPr>
        <p:spPr>
          <a:xfrm>
            <a:off x="5257799" y="309880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5234670" y="3641020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5745514" y="4178757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9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5641171" y="471170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5206162" y="522530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>
          <a:xfrm>
            <a:off x="7176953" y="5237202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8710432" y="5248930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13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5201740" y="5754954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14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7174483" y="5770601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5178881" y="6299656"/>
            <a:ext cx="18274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16</a:t>
            </a:r>
            <a:endParaRPr lang="en-US" sz="1400" b="1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7620000" y="990600"/>
            <a:ext cx="1295397" cy="457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1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100" dirty="0" smtClean="0">
                <a:solidFill>
                  <a:sysClr val="windowText" lastClr="000000"/>
                </a:solidFill>
              </a:rPr>
              <a:t>[RA] </a:t>
            </a:r>
            <a:r>
              <a:rPr lang="en-US" sz="11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</a:t>
            </a:r>
            <a:r>
              <a:rPr lang="en-US" sz="1100" dirty="0" err="1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ALUout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/>
          <p:cNvCxnSpPr>
            <a:endCxn id="101" idx="1"/>
          </p:cNvCxnSpPr>
          <p:nvPr/>
        </p:nvCxnSpPr>
        <p:spPr>
          <a:xfrm>
            <a:off x="5410200" y="1219200"/>
            <a:ext cx="2209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15400" y="1219200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67600" y="762000"/>
            <a:ext cx="0" cy="603504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21920" y="1339850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71800" y="2286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971800" y="281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971800" y="3352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971800" y="38862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71800" y="44196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71800" y="49530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971800" y="5486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971800" y="60198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71800" y="6629400"/>
            <a:ext cx="758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029337" y="1034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Op=0000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3029337" y="1567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Op=0001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3029337" y="2101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Op=0110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3029337" y="263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Op=0111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3029337" y="3168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Op=1000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3029337" y="37015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Op=1001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029337" y="42349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Op=1010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029337" y="47683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Op=1011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3029337" y="5301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Op=1100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3029337" y="58351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Op=1101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029337" y="6444734"/>
            <a:ext cx="57387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 smtClean="0">
                <a:sym typeface="Wingdings" panose="05000000000000000000" pitchFamily="2" charset="2"/>
              </a:rPr>
              <a:t>Op=1110</a:t>
            </a:r>
            <a:endParaRPr lang="en-US" sz="1200" dirty="0"/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6735"/>
              </p:ext>
            </p:extLst>
          </p:nvPr>
        </p:nvGraphicFramePr>
        <p:xfrm>
          <a:off x="152400" y="3086516"/>
          <a:ext cx="2242468" cy="247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283"/>
                <a:gridCol w="252672"/>
                <a:gridCol w="568513"/>
              </a:tblGrid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Current state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Next state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Opcode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3, 7, 8, 9, 10, 13, 15,</a:t>
                      </a:r>
                      <a:r>
                        <a:rPr lang="en-US" sz="700" baseline="0" dirty="0" smtClean="0"/>
                        <a:t> 16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0000</a:t>
                      </a:r>
                      <a:r>
                        <a:rPr lang="en-US" sz="700" baseline="0" dirty="0" smtClean="0"/>
                        <a:t> add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2, 4, 5, 6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0001 sub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0110 nor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0111 </a:t>
                      </a:r>
                      <a:r>
                        <a:rPr lang="en-US" sz="700" dirty="0" err="1" smtClean="0"/>
                        <a:t>slt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7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1000 li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8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1001 </a:t>
                      </a:r>
                      <a:r>
                        <a:rPr lang="en-US" sz="700" dirty="0" err="1" smtClean="0"/>
                        <a:t>lui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9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1010 </a:t>
                      </a:r>
                      <a:r>
                        <a:rPr lang="en-US" sz="700" dirty="0" err="1" smtClean="0"/>
                        <a:t>beq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1011 </a:t>
                      </a:r>
                      <a:r>
                        <a:rPr lang="en-US" sz="700" dirty="0" err="1" smtClean="0"/>
                        <a:t>bne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1100 </a:t>
                      </a:r>
                      <a:r>
                        <a:rPr lang="en-US" sz="700" dirty="0" err="1" smtClean="0"/>
                        <a:t>lw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12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13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1101 </a:t>
                      </a:r>
                      <a:r>
                        <a:rPr lang="en-US" sz="700" dirty="0" err="1" smtClean="0"/>
                        <a:t>sw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14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15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/>
                </a:tc>
              </a:tr>
              <a:tr h="1268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16</a:t>
                      </a:r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1110 </a:t>
                      </a:r>
                      <a:r>
                        <a:rPr lang="en-US" sz="700" dirty="0" err="1" smtClean="0"/>
                        <a:t>jalr</a:t>
                      </a:r>
                      <a:endParaRPr lang="en-US" sz="7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24" name="Straight Arrow Connector 123"/>
          <p:cNvCxnSpPr/>
          <p:nvPr/>
        </p:nvCxnSpPr>
        <p:spPr>
          <a:xfrm>
            <a:off x="1447800" y="5499100"/>
            <a:ext cx="0" cy="12065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6416</TotalTime>
  <Words>3020</Words>
  <Application>Microsoft Office PowerPoint</Application>
  <PresentationFormat>On-screen Show (4:3)</PresentationFormat>
  <Paragraphs>1410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Comp Sci 310</vt:lpstr>
      <vt:lpstr>Announcements</vt:lpstr>
      <vt:lpstr>A special announcement</vt:lpstr>
      <vt:lpstr>Larc FSM: implementation (next state logic)</vt:lpstr>
      <vt:lpstr>MULTIcycle Larc CU FSM (with transitions)  </vt:lpstr>
      <vt:lpstr>MULTIcycle Larc CU FSM (with transitions)  </vt:lpstr>
      <vt:lpstr>MULTIcycle Larc CU FSM (with transitions)  </vt:lpstr>
      <vt:lpstr>MULTIcycle Larc CU FSM (with transitions)  </vt:lpstr>
      <vt:lpstr>MULTIcycle Larc CU FSM (with transitions)  </vt:lpstr>
      <vt:lpstr>Implementation of next state logic</vt:lpstr>
      <vt:lpstr>State encoding</vt:lpstr>
      <vt:lpstr>Implementation of next state logic</vt:lpstr>
      <vt:lpstr>Two observations</vt:lpstr>
      <vt:lpstr>Larc FSM: implementation (next state logic)</vt:lpstr>
      <vt:lpstr>Logic equations</vt:lpstr>
      <vt:lpstr>NS0</vt:lpstr>
      <vt:lpstr>Implementation of next state logic</vt:lpstr>
      <vt:lpstr>Implementation of next state logic</vt:lpstr>
      <vt:lpstr>NS0 (continued)</vt:lpstr>
      <vt:lpstr>NS0 (continued)</vt:lpstr>
      <vt:lpstr>NS0 (continued)</vt:lpstr>
      <vt:lpstr>NS0 (continued)</vt:lpstr>
      <vt:lpstr>NS0 (continued)</vt:lpstr>
      <vt:lpstr>NS0 (continued)</vt:lpstr>
      <vt:lpstr>NS0 (continued)</vt:lpstr>
      <vt:lpstr>Larc FSM: implementation (next state logic)</vt:lpstr>
      <vt:lpstr>Any questions?</vt:lpstr>
      <vt:lpstr>Example</vt:lpstr>
      <vt:lpstr>MULTIcycle datapath implementation</vt:lpstr>
      <vt:lpstr>Swap stages</vt:lpstr>
      <vt:lpstr>Instruction encoding / semantics</vt:lpstr>
      <vt:lpstr>MULTIcycle datapath implementation</vt:lpstr>
      <vt:lpstr>MULTIcycle SWAP</vt:lpstr>
      <vt:lpstr>MULTIcycle SWAP</vt:lpstr>
      <vt:lpstr>Control signal (before)</vt:lpstr>
      <vt:lpstr>Control signal (after)</vt:lpstr>
      <vt:lpstr>Control signal (after)</vt:lpstr>
      <vt:lpstr>MULTIcycle SWAP control ???</vt:lpstr>
      <vt:lpstr>MULTIcycle SWAP control</vt:lpstr>
      <vt:lpstr>MULTIcycle SWAP</vt:lpstr>
      <vt:lpstr>How do we fix this?</vt:lpstr>
      <vt:lpstr>SINGLEcycle swap?</vt:lpstr>
      <vt:lpstr>PowerPoint Presentation</vt:lpstr>
      <vt:lpstr>On your 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666</cp:revision>
  <dcterms:created xsi:type="dcterms:W3CDTF">2006-08-16T00:00:00Z</dcterms:created>
  <dcterms:modified xsi:type="dcterms:W3CDTF">2014-10-29T20:09:26Z</dcterms:modified>
</cp:coreProperties>
</file>