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370" r:id="rId11"/>
    <p:sldId id="376" r:id="rId12"/>
    <p:sldId id="375" r:id="rId13"/>
    <p:sldId id="374" r:id="rId14"/>
    <p:sldId id="369" r:id="rId15"/>
    <p:sldId id="3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1" autoAdjust="0"/>
    <p:restoredTop sz="91667" autoAdjust="0"/>
  </p:normalViewPr>
  <p:slideViewPr>
    <p:cSldViewPr>
      <p:cViewPr varScale="1">
        <p:scale>
          <a:sx n="78" d="100"/>
          <a:sy n="78" d="100"/>
        </p:scale>
        <p:origin x="1086" y="78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0, Q</a:t>
            </a:r>
            <a:r>
              <a:rPr lang="en-US" baseline="-250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-1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Q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Mplier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Count  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0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-1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0, Q</a:t>
            </a:r>
            <a:r>
              <a:rPr lang="en-US" baseline="-250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-1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Q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Mplier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Count  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0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-1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4857749"/>
            <a:ext cx="4191000" cy="5451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Count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Count –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Arithmetic right shift: A, Q, Q</a:t>
            </a:r>
            <a:r>
              <a:rPr lang="en-US" baseline="-25000" dirty="0" smtClean="0">
                <a:solidFill>
                  <a:sysClr val="windowText" lastClr="000000"/>
                </a:solidFill>
              </a:rPr>
              <a:t>-1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0, Q</a:t>
            </a:r>
            <a:r>
              <a:rPr lang="en-US" baseline="-250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-1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Q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Mplier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Count  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" idx="3"/>
          </p:cNvCxnSpPr>
          <p:nvPr/>
        </p:nvCxnSpPr>
        <p:spPr>
          <a:xfrm>
            <a:off x="6438900" y="3257550"/>
            <a:ext cx="1047750" cy="1872796"/>
          </a:xfrm>
          <a:prstGeom prst="bentConnector3">
            <a:avLst>
              <a:gd name="adj1" fmla="val 1218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90735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11 or 00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0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-1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-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4857749"/>
            <a:ext cx="4191000" cy="5451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Count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Count –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Arithmetic right shift: A, Q, Q</a:t>
            </a:r>
            <a:r>
              <a:rPr lang="en-US" baseline="-25000" dirty="0" smtClean="0">
                <a:solidFill>
                  <a:sysClr val="windowText" lastClr="000000"/>
                </a:solidFill>
              </a:rPr>
              <a:t>-1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8" idx="2"/>
            <a:endCxn id="10" idx="1"/>
          </p:cNvCxnSpPr>
          <p:nvPr/>
        </p:nvCxnSpPr>
        <p:spPr>
          <a:xfrm rot="16200000" flipH="1">
            <a:off x="1787752" y="3622448"/>
            <a:ext cx="1320346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0, Q</a:t>
            </a:r>
            <a:r>
              <a:rPr lang="en-US" baseline="-250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-1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Q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Mplier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Count  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" idx="3"/>
          </p:cNvCxnSpPr>
          <p:nvPr/>
        </p:nvCxnSpPr>
        <p:spPr>
          <a:xfrm>
            <a:off x="6438900" y="3257550"/>
            <a:ext cx="1047750" cy="1872796"/>
          </a:xfrm>
          <a:prstGeom prst="bentConnector3">
            <a:avLst>
              <a:gd name="adj1" fmla="val 1218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90735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11 or 00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0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-1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-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+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4857749"/>
            <a:ext cx="4191000" cy="5451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Count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Count –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Arithmetic right shift: A, Q, Q</a:t>
            </a:r>
            <a:r>
              <a:rPr lang="en-US" baseline="-25000" dirty="0" smtClean="0">
                <a:solidFill>
                  <a:sysClr val="windowText" lastClr="000000"/>
                </a:solidFill>
              </a:rPr>
              <a:t>-1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Count = 0?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8" idx="2"/>
            <a:endCxn id="10" idx="1"/>
          </p:cNvCxnSpPr>
          <p:nvPr/>
        </p:nvCxnSpPr>
        <p:spPr>
          <a:xfrm rot="16200000" flipH="1">
            <a:off x="1787752" y="3622448"/>
            <a:ext cx="1320346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27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01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0, Q</a:t>
            </a:r>
            <a:r>
              <a:rPr lang="en-US" baseline="-250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-1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Q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Mplier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Count  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" idx="3"/>
          </p:cNvCxnSpPr>
          <p:nvPr/>
        </p:nvCxnSpPr>
        <p:spPr>
          <a:xfrm>
            <a:off x="6438900" y="3257550"/>
            <a:ext cx="1047750" cy="1872796"/>
          </a:xfrm>
          <a:prstGeom prst="bentConnector3">
            <a:avLst>
              <a:gd name="adj1" fmla="val 1218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90735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11 or 00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0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-1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-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+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4857749"/>
            <a:ext cx="4191000" cy="5451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Count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Count –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Arithmetic right shift: A, Q, Q</a:t>
            </a:r>
            <a:r>
              <a:rPr lang="en-US" baseline="-25000" dirty="0" smtClean="0">
                <a:solidFill>
                  <a:sysClr val="windowText" lastClr="000000"/>
                </a:solidFill>
              </a:rPr>
              <a:t>-1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Count = 0?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752600" y="6134100"/>
            <a:ext cx="9144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Elbow Connector 47"/>
          <p:cNvCxnSpPr>
            <a:stCxn id="11" idx="3"/>
            <a:endCxn id="36" idx="3"/>
          </p:cNvCxnSpPr>
          <p:nvPr/>
        </p:nvCxnSpPr>
        <p:spPr>
          <a:xfrm flipH="1" flipV="1">
            <a:off x="5391150" y="2500313"/>
            <a:ext cx="1009650" cy="3787984"/>
          </a:xfrm>
          <a:prstGeom prst="bentConnector3">
            <a:avLst>
              <a:gd name="adj1" fmla="val -20377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10" idx="1"/>
          </p:cNvCxnSpPr>
          <p:nvPr/>
        </p:nvCxnSpPr>
        <p:spPr>
          <a:xfrm rot="16200000" flipH="1">
            <a:off x="1787752" y="3622448"/>
            <a:ext cx="1320346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5937" y="59055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No: &lt;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24148" y="5773947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Yes: 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2667000" y="6286500"/>
            <a:ext cx="1714500" cy="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27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= 01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0, Q</a:t>
            </a:r>
            <a:r>
              <a:rPr lang="en-US" baseline="-250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-1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Q 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Mplier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Count  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" idx="3"/>
          </p:cNvCxnSpPr>
          <p:nvPr/>
        </p:nvCxnSpPr>
        <p:spPr>
          <a:xfrm>
            <a:off x="6438900" y="3257550"/>
            <a:ext cx="1047750" cy="1872796"/>
          </a:xfrm>
          <a:prstGeom prst="bentConnector3">
            <a:avLst>
              <a:gd name="adj1" fmla="val 1218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90735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11 or 00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Quiz 11 on Monday, 11/3</a:t>
            </a:r>
          </a:p>
          <a:p>
            <a:pPr lvl="1"/>
            <a:r>
              <a:rPr lang="en-US" sz="2000" dirty="0" smtClean="0"/>
              <a:t>Booth multiplication</a:t>
            </a:r>
          </a:p>
          <a:p>
            <a:pPr lvl="2"/>
            <a:r>
              <a:rPr lang="en-US" sz="2000" dirty="0" smtClean="0"/>
              <a:t>Similar to Quiz 9</a:t>
            </a:r>
          </a:p>
          <a:p>
            <a:r>
              <a:rPr lang="en-US" sz="2800" dirty="0" smtClean="0"/>
              <a:t>Exam 2 on Friday, 11/7</a:t>
            </a:r>
          </a:p>
          <a:p>
            <a:pPr lvl="1"/>
            <a:r>
              <a:rPr lang="en-US" sz="2400" dirty="0" smtClean="0"/>
              <a:t>Should we do a review on Wednesday, 11/5?</a:t>
            </a:r>
          </a:p>
          <a:p>
            <a:pPr lvl="2"/>
            <a:r>
              <a:rPr lang="en-US" sz="2000" dirty="0" smtClean="0"/>
              <a:t>Otherwise, we start talking about optimizations to the control unit (not on exam 2)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multiplication algorithm has limitations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inefficient!</a:t>
            </a:r>
          </a:p>
          <a:p>
            <a:pPr lvl="1"/>
            <a:r>
              <a:rPr lang="en-US" dirty="0" smtClean="0"/>
              <a:t>It doesn’t work with negative numbers</a:t>
            </a:r>
          </a:p>
          <a:p>
            <a:r>
              <a:rPr lang="en-US" dirty="0" smtClean="0"/>
              <a:t>We will focus on efficiency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SINGLEcycle</a:t>
            </a:r>
            <a:r>
              <a:rPr lang="en-US" dirty="0" smtClean="0"/>
              <a:t>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implement the basic multiplication algorithm in a </a:t>
            </a:r>
            <a:r>
              <a:rPr lang="en-US" dirty="0" err="1" smtClean="0"/>
              <a:t>SINGLEcycle</a:t>
            </a:r>
            <a:r>
              <a:rPr lang="en-US" dirty="0" smtClean="0"/>
              <a:t> </a:t>
            </a:r>
            <a:r>
              <a:rPr lang="en-US" dirty="0" err="1" smtClean="0"/>
              <a:t>datapath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Why not?</a:t>
            </a:r>
          </a:p>
          <a:p>
            <a:r>
              <a:rPr lang="en-US" dirty="0" smtClean="0"/>
              <a:t>The clock cycle time would have to be large enough to accommodate the multiplication of two N-bit words.</a:t>
            </a:r>
          </a:p>
          <a:p>
            <a:r>
              <a:rPr lang="en-US" dirty="0" smtClean="0"/>
              <a:t>What about a </a:t>
            </a:r>
            <a:r>
              <a:rPr lang="en-US" dirty="0" err="1" smtClean="0"/>
              <a:t>MULTIcycle</a:t>
            </a:r>
            <a:r>
              <a:rPr lang="en-US" dirty="0" smtClean="0"/>
              <a:t> implementation?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algorithm: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quantify the (in)efficiency of the basic multiplication algorithm?</a:t>
            </a:r>
          </a:p>
          <a:p>
            <a:r>
              <a:rPr lang="en-US" dirty="0" smtClean="0"/>
              <a:t>Assume a register size of N = 2</a:t>
            </a:r>
            <a:r>
              <a:rPr lang="en-US" baseline="30000" dirty="0" smtClean="0"/>
              <a:t>k</a:t>
            </a:r>
            <a:endParaRPr lang="en-US" dirty="0" smtClean="0"/>
          </a:p>
          <a:p>
            <a:r>
              <a:rPr lang="en-US" dirty="0" smtClean="0"/>
              <a:t>How many shifts are needed?	</a:t>
            </a:r>
          </a:p>
          <a:p>
            <a:pPr marL="0" indent="0">
              <a:buNone/>
            </a:pPr>
            <a:r>
              <a:rPr lang="en-US" dirty="0" smtClean="0"/>
              <a:t>	2*N</a:t>
            </a:r>
          </a:p>
          <a:p>
            <a:r>
              <a:rPr lang="en-US" dirty="0" smtClean="0"/>
              <a:t>How many additions are needed?	</a:t>
            </a:r>
          </a:p>
          <a:p>
            <a:pPr marL="0" indent="0">
              <a:buNone/>
            </a:pPr>
            <a:r>
              <a:rPr lang="en-US" dirty="0" smtClean="0"/>
              <a:t>	# of 1’s in the 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are easier to do than additions</a:t>
            </a:r>
          </a:p>
          <a:p>
            <a:r>
              <a:rPr lang="en-US" dirty="0" smtClean="0"/>
              <a:t>Let’s see if we can reduce the number of addition operations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the multiplier (Q) contains long runs of 1’s?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38485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M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*00011111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--------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M = M*2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M0 = M*2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M00 = M*2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M000 = M*2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M0000 = M*2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M*(00011111) = M*(2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M*31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= M*(2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M*(32-1)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previous approach can be generalized to any run of 1’s of length p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  Q 	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 smtClean="0"/>
              <a:t>     Q 	=  2</a:t>
            </a:r>
            <a:r>
              <a:rPr lang="en-US" baseline="30000" dirty="0" smtClean="0"/>
              <a:t>k</a:t>
            </a:r>
            <a:r>
              <a:rPr lang="en-US" dirty="0" smtClean="0"/>
              <a:t> + 2</a:t>
            </a:r>
            <a:r>
              <a:rPr lang="en-US" baseline="30000" dirty="0" smtClean="0"/>
              <a:t>k-1</a:t>
            </a:r>
            <a:r>
              <a:rPr lang="en-US" dirty="0" smtClean="0"/>
              <a:t> + . . . + 2</a:t>
            </a:r>
            <a:r>
              <a:rPr lang="en-US" baseline="30000" dirty="0" smtClean="0"/>
              <a:t>k-p</a:t>
            </a:r>
            <a:r>
              <a:rPr lang="en-US" dirty="0" smtClean="0"/>
              <a:t> + . . . 	</a:t>
            </a:r>
          </a:p>
          <a:p>
            <a:pPr marL="0" indent="0">
              <a:buNone/>
            </a:pPr>
            <a:r>
              <a:rPr lang="en-US" dirty="0" smtClean="0"/>
              <a:t>	= . . . + (2</a:t>
            </a:r>
            <a:r>
              <a:rPr lang="en-US" baseline="30000" dirty="0" smtClean="0"/>
              <a:t>k+1</a:t>
            </a:r>
            <a:r>
              <a:rPr lang="en-US" dirty="0" smtClean="0"/>
              <a:t> – 2</a:t>
            </a:r>
            <a:r>
              <a:rPr lang="en-US" baseline="30000" dirty="0" smtClean="0"/>
              <a:t>k-p</a:t>
            </a:r>
            <a:r>
              <a:rPr lang="en-US" dirty="0" smtClean="0"/>
              <a:t>) + . . 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19761"/>
              </p:ext>
            </p:extLst>
          </p:nvPr>
        </p:nvGraphicFramePr>
        <p:xfrm>
          <a:off x="1752603" y="2992120"/>
          <a:ext cx="70103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/>
                <a:gridCol w="778933"/>
                <a:gridCol w="778933"/>
                <a:gridCol w="778933"/>
                <a:gridCol w="778933"/>
                <a:gridCol w="778933"/>
                <a:gridCol w="778933"/>
                <a:gridCol w="778933"/>
                <a:gridCol w="7789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k-2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k-p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k-p-1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0011 1111 1100 = 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= 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= 1024-4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= 1020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0011 1100 0111 1010 = (2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(2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= (2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= 15482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561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Office Theme</vt:lpstr>
      <vt:lpstr>Comp Sci 310</vt:lpstr>
      <vt:lpstr>Announcements</vt:lpstr>
      <vt:lpstr>Another look at multiplication</vt:lpstr>
      <vt:lpstr>SINGLEcycle multiplication</vt:lpstr>
      <vt:lpstr>Basic algorithm: efficiency</vt:lpstr>
      <vt:lpstr>Room for improvement</vt:lpstr>
      <vt:lpstr>What if?</vt:lpstr>
      <vt:lpstr>In general</vt:lpstr>
      <vt:lpstr>Some examples</vt:lpstr>
      <vt:lpstr>Booth’s multiplication algorithm</vt:lpstr>
      <vt:lpstr>Booth’s multiplication algorithm</vt:lpstr>
      <vt:lpstr>Booth’s multiplication algorithm</vt:lpstr>
      <vt:lpstr>Booth’s multiplication algorithm</vt:lpstr>
      <vt:lpstr>Booth’s multiplication algorithm</vt:lpstr>
      <vt:lpstr>Booth’s multiplication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Scott Summers</cp:lastModifiedBy>
  <cp:revision>708</cp:revision>
  <dcterms:created xsi:type="dcterms:W3CDTF">2006-08-16T00:00:00Z</dcterms:created>
  <dcterms:modified xsi:type="dcterms:W3CDTF">2014-11-01T00:53:32Z</dcterms:modified>
</cp:coreProperties>
</file>