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9" r:id="rId3"/>
    <p:sldId id="367" r:id="rId4"/>
    <p:sldId id="298" r:id="rId5"/>
    <p:sldId id="306" r:id="rId6"/>
    <p:sldId id="308" r:id="rId7"/>
    <p:sldId id="307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352" userDrawn="1">
          <p15:clr>
            <a:srgbClr val="A4A3A4"/>
          </p15:clr>
        </p15:guide>
        <p15:guide id="3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1" autoAdjust="0"/>
    <p:restoredTop sz="91667" autoAdjust="0"/>
  </p:normalViewPr>
  <p:slideViewPr>
    <p:cSldViewPr>
      <p:cViewPr varScale="1">
        <p:scale>
          <a:sx n="69" d="100"/>
          <a:sy n="69" d="100"/>
        </p:scale>
        <p:origin x="678" y="78"/>
      </p:cViewPr>
      <p:guideLst>
        <p:guide orient="horz" pos="1008"/>
        <p:guide pos="235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880197"/>
              </p:ext>
            </p:extLst>
          </p:nvPr>
        </p:nvGraphicFramePr>
        <p:xfrm>
          <a:off x="76200" y="96520"/>
          <a:ext cx="89916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89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28059"/>
              </p:ext>
            </p:extLst>
          </p:nvPr>
        </p:nvGraphicFramePr>
        <p:xfrm>
          <a:off x="76200" y="96520"/>
          <a:ext cx="89916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ym typeface="Wingdings" panose="05000000000000000000" pitchFamily="2" charset="2"/>
              </a:rPr>
              <a:t> A – 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</a:t>
            </a:r>
            <a:r>
              <a:rPr lang="en-US" dirty="0"/>
              <a:t>0001 </a:t>
            </a:r>
            <a:r>
              <a:rPr lang="en-US" dirty="0" smtClean="0"/>
              <a:t>1010, -M = 11100110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32473"/>
              </p:ext>
            </p:extLst>
          </p:nvPr>
        </p:nvGraphicFramePr>
        <p:xfrm>
          <a:off x="76200" y="96520"/>
          <a:ext cx="89916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</a:t>
            </a:r>
            <a:r>
              <a:rPr lang="en-US" dirty="0"/>
              <a:t>0001 </a:t>
            </a:r>
            <a:r>
              <a:rPr lang="en-US" dirty="0" smtClean="0"/>
              <a:t>1010, -M = 11100110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57053"/>
              </p:ext>
            </p:extLst>
          </p:nvPr>
        </p:nvGraphicFramePr>
        <p:xfrm>
          <a:off x="76200" y="96520"/>
          <a:ext cx="8991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</a:t>
            </a:r>
            <a:r>
              <a:rPr lang="en-US" dirty="0"/>
              <a:t>0001 </a:t>
            </a:r>
            <a:r>
              <a:rPr lang="en-US" dirty="0" smtClean="0"/>
              <a:t>1010, -M = 11100110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88113"/>
              </p:ext>
            </p:extLst>
          </p:nvPr>
        </p:nvGraphicFramePr>
        <p:xfrm>
          <a:off x="76200" y="96520"/>
          <a:ext cx="89916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</a:t>
            </a:r>
            <a:r>
              <a:rPr lang="en-US" dirty="0"/>
              <a:t>0001 </a:t>
            </a:r>
            <a:r>
              <a:rPr lang="en-US" dirty="0" smtClean="0"/>
              <a:t>1010, -M = 11100110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ight shift Q,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2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78719"/>
              </p:ext>
            </p:extLst>
          </p:nvPr>
        </p:nvGraphicFramePr>
        <p:xfrm>
          <a:off x="76200" y="96520"/>
          <a:ext cx="89916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</a:t>
            </a:r>
            <a:r>
              <a:rPr lang="en-US" dirty="0"/>
              <a:t>0001 </a:t>
            </a:r>
            <a:r>
              <a:rPr lang="en-US" dirty="0" smtClean="0"/>
              <a:t>1010, -M = 11100110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38738"/>
              </p:ext>
            </p:extLst>
          </p:nvPr>
        </p:nvGraphicFramePr>
        <p:xfrm>
          <a:off x="76200" y="96520"/>
          <a:ext cx="89916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</a:t>
            </a:r>
            <a:r>
              <a:rPr lang="en-US" dirty="0"/>
              <a:t>0001 </a:t>
            </a:r>
            <a:r>
              <a:rPr lang="en-US" dirty="0" smtClean="0"/>
              <a:t>1010, -M = 11100110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 op; right shift Q,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8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45593"/>
              </p:ext>
            </p:extLst>
          </p:nvPr>
        </p:nvGraphicFramePr>
        <p:xfrm>
          <a:off x="76200" y="96520"/>
          <a:ext cx="89916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</a:t>
            </a:r>
            <a:r>
              <a:rPr lang="en-US" dirty="0"/>
              <a:t>0001 </a:t>
            </a:r>
            <a:r>
              <a:rPr lang="en-US" dirty="0" smtClean="0"/>
              <a:t>1010, -M = 11100110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12988"/>
              </p:ext>
            </p:extLst>
          </p:nvPr>
        </p:nvGraphicFramePr>
        <p:xfrm>
          <a:off x="76200" y="96520"/>
          <a:ext cx="89916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</a:t>
            </a:r>
            <a:r>
              <a:rPr lang="en-US" dirty="0"/>
              <a:t>0001 </a:t>
            </a:r>
            <a:r>
              <a:rPr lang="en-US" dirty="0" smtClean="0"/>
              <a:t>1010, -M = 11100110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 op; right shift Q,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0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23576"/>
              </p:ext>
            </p:extLst>
          </p:nvPr>
        </p:nvGraphicFramePr>
        <p:xfrm>
          <a:off x="76200" y="96520"/>
          <a:ext cx="89916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</a:t>
            </a:r>
            <a:r>
              <a:rPr lang="en-US" dirty="0"/>
              <a:t>0001 </a:t>
            </a:r>
            <a:r>
              <a:rPr lang="en-US" dirty="0" smtClean="0"/>
              <a:t>1010, -M = 11100110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 2 on Friday, 11/7</a:t>
            </a:r>
          </a:p>
          <a:p>
            <a:pPr lvl="1"/>
            <a:r>
              <a:rPr lang="en-US" sz="2400" dirty="0" smtClean="0"/>
              <a:t>Review in class on </a:t>
            </a:r>
            <a:r>
              <a:rPr lang="en-US" sz="2400" dirty="0" smtClean="0"/>
              <a:t>Wednesday</a:t>
            </a:r>
          </a:p>
        </p:txBody>
      </p:sp>
    </p:spTree>
    <p:extLst>
      <p:ext uri="{BB962C8B-B14F-4D97-AF65-F5344CB8AC3E}">
        <p14:creationId xmlns:p14="http://schemas.microsoft.com/office/powerpoint/2010/main" val="33131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1961"/>
              </p:ext>
            </p:extLst>
          </p:nvPr>
        </p:nvGraphicFramePr>
        <p:xfrm>
          <a:off x="76200" y="96520"/>
          <a:ext cx="89916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</a:t>
            </a:r>
            <a:r>
              <a:rPr lang="en-US" dirty="0"/>
              <a:t>0001 </a:t>
            </a:r>
            <a:r>
              <a:rPr lang="en-US" dirty="0" smtClean="0"/>
              <a:t>1010, -M = 11100110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 op; right shift Q,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1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25615"/>
              </p:ext>
            </p:extLst>
          </p:nvPr>
        </p:nvGraphicFramePr>
        <p:xfrm>
          <a:off x="76200" y="96520"/>
          <a:ext cx="89916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</a:t>
            </a:r>
            <a:r>
              <a:rPr lang="en-US" dirty="0"/>
              <a:t>0001 </a:t>
            </a:r>
            <a:r>
              <a:rPr lang="en-US" dirty="0" smtClean="0"/>
              <a:t>1010, -M = 11100110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079238"/>
              </p:ext>
            </p:extLst>
          </p:nvPr>
        </p:nvGraphicFramePr>
        <p:xfrm>
          <a:off x="76200" y="96520"/>
          <a:ext cx="899160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</a:t>
            </a:r>
            <a:r>
              <a:rPr lang="en-US" dirty="0"/>
              <a:t>0001 </a:t>
            </a:r>
            <a:r>
              <a:rPr lang="en-US" dirty="0" smtClean="0"/>
              <a:t>1010, -M = 11100110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 op; right shift Q,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7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78758"/>
              </p:ext>
            </p:extLst>
          </p:nvPr>
        </p:nvGraphicFramePr>
        <p:xfrm>
          <a:off x="76200" y="96520"/>
          <a:ext cx="899160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</a:t>
            </a:r>
            <a:r>
              <a:rPr lang="en-US" dirty="0"/>
              <a:t>0001 </a:t>
            </a:r>
            <a:r>
              <a:rPr lang="en-US" dirty="0" smtClean="0"/>
              <a:t>1010, -M = 11100110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64421"/>
              </p:ext>
            </p:extLst>
          </p:nvPr>
        </p:nvGraphicFramePr>
        <p:xfrm>
          <a:off x="76200" y="96520"/>
          <a:ext cx="8991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 = </a:t>
            </a:r>
            <a:r>
              <a:rPr lang="en-US" dirty="0"/>
              <a:t>0001 </a:t>
            </a:r>
            <a:r>
              <a:rPr lang="en-US" dirty="0" smtClean="0"/>
              <a:t>1010, -M = 11100110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ym typeface="Wingdings" panose="05000000000000000000" pitchFamily="2" charset="2"/>
              </a:rPr>
              <a:t> A +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2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5465"/>
              </p:ext>
            </p:extLst>
          </p:nvPr>
        </p:nvGraphicFramePr>
        <p:xfrm>
          <a:off x="76200" y="96520"/>
          <a:ext cx="899160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ight shift Q,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564546"/>
              </p:ext>
            </p:extLst>
          </p:nvPr>
        </p:nvGraphicFramePr>
        <p:xfrm>
          <a:off x="76200" y="96520"/>
          <a:ext cx="89916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6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32713"/>
              </p:ext>
            </p:extLst>
          </p:nvPr>
        </p:nvGraphicFramePr>
        <p:xfrm>
          <a:off x="76200" y="96520"/>
          <a:ext cx="89916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5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6878"/>
              </p:ext>
            </p:extLst>
          </p:nvPr>
        </p:nvGraphicFramePr>
        <p:xfrm>
          <a:off x="76200" y="96520"/>
          <a:ext cx="89916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</a:p>
                  </a:txBody>
                  <a:tcPr marL="0" marR="0" marT="0" marB="0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4572000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is where we “subtract” M*2</a:t>
            </a:r>
            <a:r>
              <a:rPr lang="en-US" baseline="30000" dirty="0" smtClean="0"/>
              <a:t>2</a:t>
            </a:r>
            <a:r>
              <a:rPr lang="en-US" dirty="0" smtClean="0"/>
              <a:t> from M*2</a:t>
            </a:r>
            <a:r>
              <a:rPr lang="en-US" baseline="30000" dirty="0" smtClean="0"/>
              <a:t>6+1</a:t>
            </a:r>
            <a:r>
              <a:rPr lang="en-US" dirty="0" smtClean="0"/>
              <a:t> in M*(2</a:t>
            </a:r>
            <a:r>
              <a:rPr lang="en-US" baseline="30000" dirty="0" smtClean="0"/>
              <a:t>7</a:t>
            </a:r>
            <a:r>
              <a:rPr lang="en-US" dirty="0" smtClean="0"/>
              <a:t>-2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baseline="30000" dirty="0" smtClean="0"/>
          </a:p>
          <a:p>
            <a:endParaRPr lang="en-US" dirty="0" smtClean="0"/>
          </a:p>
          <a:p>
            <a:r>
              <a:rPr lang="en-US" dirty="0" smtClean="0"/>
              <a:t>Really, we’re subtracting M*2</a:t>
            </a:r>
            <a:r>
              <a:rPr lang="en-US" baseline="30000" dirty="0" smtClean="0"/>
              <a:t>8</a:t>
            </a:r>
            <a:r>
              <a:rPr lang="en-US" dirty="0" smtClean="0"/>
              <a:t>, but this result will get right-shifted 6 times.</a:t>
            </a:r>
          </a:p>
        </p:txBody>
      </p:sp>
    </p:spTree>
    <p:extLst>
      <p:ext uri="{BB962C8B-B14F-4D97-AF65-F5344CB8AC3E}">
        <p14:creationId xmlns:p14="http://schemas.microsoft.com/office/powerpoint/2010/main" val="82379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346359"/>
              </p:ext>
            </p:extLst>
          </p:nvPr>
        </p:nvGraphicFramePr>
        <p:xfrm>
          <a:off x="76200" y="96520"/>
          <a:ext cx="89916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marL="0" marR="0" marT="0" marB="0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</a:p>
                  </a:txBody>
                  <a:tcPr marL="0" marR="0" marT="0" marB="0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</a:p>
                  </a:txBody>
                  <a:tcPr marL="0" marR="0" marT="0" marB="0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0</a:t>
                      </a:r>
                      <a:endParaRPr lang="en-US" sz="2000" i="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4572000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is where we “add” M*2</a:t>
            </a:r>
            <a:r>
              <a:rPr lang="en-US" baseline="30000" dirty="0"/>
              <a:t>7</a:t>
            </a:r>
            <a:r>
              <a:rPr lang="en-US" dirty="0" smtClean="0"/>
              <a:t> = M*(2</a:t>
            </a:r>
            <a:r>
              <a:rPr lang="en-US" baseline="30000" dirty="0" smtClean="0"/>
              <a:t>6</a:t>
            </a:r>
            <a:r>
              <a:rPr lang="en-US" dirty="0" smtClean="0"/>
              <a:t>+2</a:t>
            </a:r>
            <a:r>
              <a:rPr lang="en-US" baseline="30000" dirty="0" smtClean="0"/>
              <a:t>5</a:t>
            </a:r>
            <a:r>
              <a:rPr lang="en-US" dirty="0" smtClean="0"/>
              <a:t>+2</a:t>
            </a:r>
            <a:r>
              <a:rPr lang="en-US" baseline="30000" dirty="0" smtClean="0"/>
              <a:t>4</a:t>
            </a:r>
            <a:r>
              <a:rPr lang="en-US" dirty="0" smtClean="0"/>
              <a:t>+2</a:t>
            </a:r>
            <a:r>
              <a:rPr lang="en-US" baseline="30000" dirty="0" smtClean="0"/>
              <a:t>3</a:t>
            </a:r>
            <a:r>
              <a:rPr lang="en-US" dirty="0" smtClean="0"/>
              <a:t>+2</a:t>
            </a:r>
            <a:r>
              <a:rPr lang="en-US" baseline="30000" dirty="0" smtClean="0"/>
              <a:t>1</a:t>
            </a:r>
            <a:r>
              <a:rPr lang="en-US" dirty="0" smtClean="0"/>
              <a:t>+2</a:t>
            </a:r>
            <a:r>
              <a:rPr lang="en-US" baseline="30000" dirty="0" smtClean="0"/>
              <a:t>0</a:t>
            </a:r>
            <a:r>
              <a:rPr lang="en-US" dirty="0" smtClean="0"/>
              <a:t>) to -2</a:t>
            </a:r>
            <a:r>
              <a:rPr lang="en-US" baseline="30000" dirty="0" smtClean="0"/>
              <a:t>2</a:t>
            </a:r>
            <a:r>
              <a:rPr lang="en-US" dirty="0" smtClean="0"/>
              <a:t> in M*(2</a:t>
            </a:r>
            <a:r>
              <a:rPr lang="en-US" baseline="30000" dirty="0" smtClean="0"/>
              <a:t>7</a:t>
            </a:r>
            <a:r>
              <a:rPr lang="en-US" dirty="0" smtClean="0"/>
              <a:t>-2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baseline="30000" dirty="0" smtClean="0"/>
          </a:p>
          <a:p>
            <a:endParaRPr lang="en-US" dirty="0" smtClean="0"/>
          </a:p>
          <a:p>
            <a:r>
              <a:rPr lang="en-US" dirty="0" smtClean="0"/>
              <a:t>Really, we’re adding M*2</a:t>
            </a:r>
            <a:r>
              <a:rPr lang="en-US" baseline="30000" dirty="0" smtClean="0"/>
              <a:t>8</a:t>
            </a:r>
            <a:r>
              <a:rPr lang="en-US" dirty="0" smtClean="0"/>
              <a:t>, but this result will get right-shifted once, which gives M*2</a:t>
            </a:r>
            <a:r>
              <a:rPr lang="en-US" baseline="30000" dirty="0" smtClean="0"/>
              <a:t>7.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272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4343400" y="2762250"/>
            <a:ext cx="20955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en-US" baseline="-250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990600" y="1905000"/>
            <a:ext cx="9906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33400" y="2705100"/>
            <a:ext cx="2133600" cy="1104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 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A - 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295650" y="4203700"/>
            <a:ext cx="4191000" cy="381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 </a:t>
            </a:r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A + 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295650" y="4857749"/>
            <a:ext cx="4191000" cy="54519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sz="1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Count – 1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 right shift: A, Q, Q</a:t>
            </a:r>
            <a:r>
              <a:rPr lang="en-US" sz="1400" baseline="-250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en-US" sz="1400" baseline="-250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4381500" y="5792997"/>
            <a:ext cx="20193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Count = 0?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1752600" y="6134100"/>
            <a:ext cx="9144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Done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Elbow Connector 47"/>
          <p:cNvCxnSpPr>
            <a:stCxn id="11" idx="3"/>
            <a:endCxn id="36" idx="3"/>
          </p:cNvCxnSpPr>
          <p:nvPr/>
        </p:nvCxnSpPr>
        <p:spPr>
          <a:xfrm flipH="1" flipV="1">
            <a:off x="5391150" y="2500313"/>
            <a:ext cx="1009650" cy="3787984"/>
          </a:xfrm>
          <a:prstGeom prst="bentConnector3">
            <a:avLst>
              <a:gd name="adj1" fmla="val -20377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8" idx="2"/>
            <a:endCxn id="10" idx="1"/>
          </p:cNvCxnSpPr>
          <p:nvPr/>
        </p:nvCxnSpPr>
        <p:spPr>
          <a:xfrm rot="16200000" flipH="1">
            <a:off x="1787752" y="3622448"/>
            <a:ext cx="1320346" cy="16954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3200" y="2895600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= 10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365937" y="5905500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No: &lt; N repetitions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24148" y="5773947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Yes:  N repetitions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24" idx="1"/>
          </p:cNvCxnSpPr>
          <p:nvPr/>
        </p:nvCxnSpPr>
        <p:spPr>
          <a:xfrm flipV="1">
            <a:off x="1981200" y="2052638"/>
            <a:ext cx="13144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1"/>
            <a:endCxn id="8" idx="3"/>
          </p:cNvCxnSpPr>
          <p:nvPr/>
        </p:nvCxnSpPr>
        <p:spPr>
          <a:xfrm flipH="1">
            <a:off x="2667000" y="3257550"/>
            <a:ext cx="1676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1"/>
          </p:cNvCxnSpPr>
          <p:nvPr/>
        </p:nvCxnSpPr>
        <p:spPr>
          <a:xfrm flipH="1" flipV="1">
            <a:off x="2667000" y="6286500"/>
            <a:ext cx="1714500" cy="17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  <a:endCxn id="9" idx="0"/>
          </p:cNvCxnSpPr>
          <p:nvPr/>
        </p:nvCxnSpPr>
        <p:spPr>
          <a:xfrm>
            <a:off x="5391150" y="3752850"/>
            <a:ext cx="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10" idx="0"/>
          </p:cNvCxnSpPr>
          <p:nvPr/>
        </p:nvCxnSpPr>
        <p:spPr>
          <a:xfrm>
            <a:off x="5391150" y="4584700"/>
            <a:ext cx="0" cy="273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2"/>
            <a:endCxn id="11" idx="0"/>
          </p:cNvCxnSpPr>
          <p:nvPr/>
        </p:nvCxnSpPr>
        <p:spPr>
          <a:xfrm>
            <a:off x="5391150" y="5402943"/>
            <a:ext cx="0" cy="3900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19467" y="3825875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ysClr val="windowText" lastClr="000000"/>
                </a:solidFill>
              </a:rPr>
              <a:t>= 01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3295650" y="1752600"/>
            <a:ext cx="4191000" cy="600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0, Q</a:t>
            </a:r>
            <a:r>
              <a:rPr lang="en-US" sz="1400" baseline="-250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-1</a:t>
            </a:r>
            <a:r>
              <a:rPr lang="en-US" sz="1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 0, 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  </a:t>
            </a:r>
            <a:r>
              <a:rPr lang="en-US" sz="140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Mcand</a:t>
            </a:r>
            <a:r>
              <a:rPr lang="en-US" sz="1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Q  </a:t>
            </a:r>
            <a:r>
              <a:rPr lang="en-US" sz="1400" dirty="0" err="1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Mplier</a:t>
            </a:r>
            <a:r>
              <a:rPr lang="en-US" sz="1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Count  N</a:t>
            </a:r>
            <a:endParaRPr lang="en-US" sz="14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5391150" y="2352675"/>
            <a:ext cx="0" cy="409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10" idx="3"/>
          </p:cNvCxnSpPr>
          <p:nvPr/>
        </p:nvCxnSpPr>
        <p:spPr>
          <a:xfrm>
            <a:off x="6438900" y="3257550"/>
            <a:ext cx="1047750" cy="1872796"/>
          </a:xfrm>
          <a:prstGeom prst="bentConnector3">
            <a:avLst>
              <a:gd name="adj1" fmla="val 12181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90735" y="2895600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= 11 or 00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5400" y="2362200"/>
            <a:ext cx="285750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Booth’s multiplication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#2(on your own)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Multiplier = 0110 1110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= ??</a:t>
            </a:r>
          </a:p>
          <a:p>
            <a:r>
              <a:rPr lang="en-US" dirty="0" smtClean="0"/>
              <a:t>Multiplicand = 0101 1010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= ??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8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example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3001962"/>
            <a:ext cx="4040188" cy="514350"/>
          </a:xfrm>
        </p:spPr>
        <p:txBody>
          <a:bodyPr/>
          <a:lstStyle/>
          <a:p>
            <a:pPr algn="ctr"/>
            <a:r>
              <a:rPr lang="en-US" dirty="0" smtClean="0"/>
              <a:t>Basic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3516312"/>
            <a:ext cx="4040188" cy="3036888"/>
          </a:xfrm>
        </p:spPr>
        <p:txBody>
          <a:bodyPr/>
          <a:lstStyle/>
          <a:p>
            <a:r>
              <a:rPr lang="en-US" dirty="0" smtClean="0"/>
              <a:t>How many shifts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2*16</a:t>
            </a:r>
          </a:p>
          <a:p>
            <a:r>
              <a:rPr lang="en-US" dirty="0" smtClean="0"/>
              <a:t>How many additions?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3001962"/>
            <a:ext cx="4041775" cy="514350"/>
          </a:xfrm>
        </p:spPr>
        <p:txBody>
          <a:bodyPr/>
          <a:lstStyle/>
          <a:p>
            <a:pPr algn="ctr"/>
            <a:r>
              <a:rPr lang="en-US" dirty="0" smtClean="0"/>
              <a:t>Booth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3516312"/>
            <a:ext cx="4041775" cy="3036888"/>
          </a:xfrm>
        </p:spPr>
        <p:txBody>
          <a:bodyPr/>
          <a:lstStyle/>
          <a:p>
            <a:r>
              <a:rPr lang="en-US" dirty="0" smtClean="0"/>
              <a:t>How many shifts?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2*16</a:t>
            </a:r>
          </a:p>
          <a:p>
            <a:r>
              <a:rPr lang="en-US" dirty="0" smtClean="0"/>
              <a:t>How many additions?</a:t>
            </a:r>
          </a:p>
          <a:p>
            <a:pPr marL="0" indent="0">
              <a:buNone/>
            </a:pPr>
            <a:r>
              <a:rPr lang="en-US" dirty="0"/>
              <a:t>	1</a:t>
            </a:r>
            <a:endParaRPr lang="en-US" dirty="0" smtClean="0"/>
          </a:p>
          <a:p>
            <a:r>
              <a:rPr lang="en-US" dirty="0" smtClean="0"/>
              <a:t>How many subtractions?</a:t>
            </a:r>
          </a:p>
          <a:p>
            <a:pPr marL="0" indent="0">
              <a:buNone/>
            </a:pPr>
            <a:r>
              <a:rPr lang="en-US" dirty="0"/>
              <a:t>	1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57200" y="190500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/>
              <a:t>Multiplier = 0000 0011 1111 1100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4194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Multiplier = 0111 1100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= 64+32+16+8+4 = 124</a:t>
            </a:r>
          </a:p>
          <a:p>
            <a:r>
              <a:rPr lang="en-US" dirty="0" smtClean="0"/>
              <a:t>Multiplicand = 0001 1010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= 26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124 * 26 = 3224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441641"/>
              </p:ext>
            </p:extLst>
          </p:nvPr>
        </p:nvGraphicFramePr>
        <p:xfrm>
          <a:off x="76200" y="96520"/>
          <a:ext cx="89916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7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75052"/>
              </p:ext>
            </p:extLst>
          </p:nvPr>
        </p:nvGraphicFramePr>
        <p:xfrm>
          <a:off x="76200" y="96520"/>
          <a:ext cx="89916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/>
                        <a:t>0</a:t>
                      </a:r>
                      <a:endParaRPr lang="en-US" sz="2000" u="none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Initial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29508"/>
              </p:ext>
            </p:extLst>
          </p:nvPr>
        </p:nvGraphicFramePr>
        <p:xfrm>
          <a:off x="76200" y="96520"/>
          <a:ext cx="8991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 op; right shift Q,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8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15616"/>
              </p:ext>
            </p:extLst>
          </p:nvPr>
        </p:nvGraphicFramePr>
        <p:xfrm>
          <a:off x="76200" y="96520"/>
          <a:ext cx="8991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1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889908"/>
              </p:ext>
            </p:extLst>
          </p:nvPr>
        </p:nvGraphicFramePr>
        <p:xfrm>
          <a:off x="76200" y="96520"/>
          <a:ext cx="89916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946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</a:t>
                      </a:r>
                      <a:r>
                        <a:rPr lang="en-US" sz="2000" baseline="-25000" dirty="0" smtClean="0"/>
                        <a:t>-1</a:t>
                      </a:r>
                      <a:endParaRPr lang="en-US" sz="2000" baseline="-25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28600" y="6324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 op; right shift Q,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0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7207</TotalTime>
  <Words>4352</Words>
  <Application>Microsoft Office PowerPoint</Application>
  <PresentationFormat>On-screen Show (4:3)</PresentationFormat>
  <Paragraphs>4039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Wingdings</vt:lpstr>
      <vt:lpstr>Office Theme</vt:lpstr>
      <vt:lpstr>Comp Sci 310</vt:lpstr>
      <vt:lpstr>Announcements</vt:lpstr>
      <vt:lpstr>Booth’s multiplication algorithm</vt:lpstr>
      <vt:lpstr>Example #1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#2(on your own)</vt:lpstr>
      <vt:lpstr>Performance example #1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Account, Lab</cp:lastModifiedBy>
  <cp:revision>728</cp:revision>
  <dcterms:created xsi:type="dcterms:W3CDTF">2006-08-16T00:00:00Z</dcterms:created>
  <dcterms:modified xsi:type="dcterms:W3CDTF">2014-11-03T20:32:02Z</dcterms:modified>
</cp:coreProperties>
</file>