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89" r:id="rId3"/>
    <p:sldId id="367" r:id="rId4"/>
    <p:sldId id="332" r:id="rId5"/>
    <p:sldId id="333" r:id="rId6"/>
    <p:sldId id="334" r:id="rId7"/>
    <p:sldId id="335" r:id="rId8"/>
    <p:sldId id="336" r:id="rId9"/>
    <p:sldId id="337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3" r:id="rId31"/>
    <p:sldId id="360" r:id="rId32"/>
    <p:sldId id="364" r:id="rId33"/>
    <p:sldId id="365" r:id="rId34"/>
    <p:sldId id="339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3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1" autoAdjust="0"/>
    <p:restoredTop sz="91667" autoAdjust="0"/>
  </p:normalViewPr>
  <p:slideViewPr>
    <p:cSldViewPr>
      <p:cViewPr varScale="1">
        <p:scale>
          <a:sx n="73" d="100"/>
          <a:sy n="73" d="100"/>
        </p:scale>
        <p:origin x="-846" y="-10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07353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8534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02837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–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28122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5967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46478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75356"/>
              </p:ext>
            </p:extLst>
          </p:nvPr>
        </p:nvGraphicFramePr>
        <p:xfrm>
          <a:off x="76200" y="96520"/>
          <a:ext cx="8991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04752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31005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75209"/>
              </p:ext>
            </p:extLst>
          </p:nvPr>
        </p:nvGraphicFramePr>
        <p:xfrm>
          <a:off x="76200" y="96520"/>
          <a:ext cx="8991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Quiz this Friday (or Monday, depending on timing)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07793"/>
              </p:ext>
            </p:extLst>
          </p:nvPr>
        </p:nvGraphicFramePr>
        <p:xfrm>
          <a:off x="76200" y="96520"/>
          <a:ext cx="8991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40347"/>
              </p:ext>
            </p:extLst>
          </p:nvPr>
        </p:nvGraphicFramePr>
        <p:xfrm>
          <a:off x="76200" y="96520"/>
          <a:ext cx="899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+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6615"/>
              </p:ext>
            </p:extLst>
          </p:nvPr>
        </p:nvGraphicFramePr>
        <p:xfrm>
          <a:off x="76200" y="96520"/>
          <a:ext cx="899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05142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87605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36429"/>
              </p:ext>
            </p:extLst>
          </p:nvPr>
        </p:nvGraphicFramePr>
        <p:xfrm>
          <a:off x="76200" y="96520"/>
          <a:ext cx="8991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82696"/>
              </p:ext>
            </p:extLst>
          </p:nvPr>
        </p:nvGraphicFramePr>
        <p:xfrm>
          <a:off x="76200" y="96520"/>
          <a:ext cx="8991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-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43446"/>
              </p:ext>
            </p:extLst>
          </p:nvPr>
        </p:nvGraphicFramePr>
        <p:xfrm>
          <a:off x="76200" y="96520"/>
          <a:ext cx="8991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46821"/>
              </p:ext>
            </p:extLst>
          </p:nvPr>
        </p:nvGraphicFramePr>
        <p:xfrm>
          <a:off x="76200" y="96520"/>
          <a:ext cx="8991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98129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1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0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Q</a:t>
            </a:r>
            <a:r>
              <a:rPr lang="en-US" sz="2000" baseline="-25000" dirty="0" smtClean="0">
                <a:solidFill>
                  <a:sysClr val="windowText" lastClr="000000"/>
                </a:solidFill>
              </a:rPr>
              <a:t>-1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-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+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9174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right shift: A, Q, Q</a:t>
            </a:r>
            <a:r>
              <a:rPr lang="en-US" sz="1400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1400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Count = 0?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36" idx="3"/>
          </p:cNvCxnSpPr>
          <p:nvPr/>
        </p:nvCxnSpPr>
        <p:spPr>
          <a:xfrm flipH="1" flipV="1">
            <a:off x="5391150" y="2500313"/>
            <a:ext cx="1009650" cy="3787984"/>
          </a:xfrm>
          <a:prstGeom prst="bentConnector3">
            <a:avLst>
              <a:gd name="adj1" fmla="val -20377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0" idx="1"/>
          </p:cNvCxnSpPr>
          <p:nvPr/>
        </p:nvCxnSpPr>
        <p:spPr>
          <a:xfrm rot="16200000" flipH="1">
            <a:off x="1787040" y="3623160"/>
            <a:ext cx="1321771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274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4368"/>
            <a:ext cx="0" cy="3886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= 01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0, Q</a:t>
            </a:r>
            <a:r>
              <a:rPr lang="en-US" sz="1400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-1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 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Mcand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Q 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Mplier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Count  N</a:t>
            </a:r>
            <a:endParaRPr lang="en-US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4221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79226"/>
              </p:ext>
            </p:extLst>
          </p:nvPr>
        </p:nvGraphicFramePr>
        <p:xfrm>
          <a:off x="76200" y="96520"/>
          <a:ext cx="8991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5954"/>
              </p:ext>
            </p:extLst>
          </p:nvPr>
        </p:nvGraphicFramePr>
        <p:xfrm>
          <a:off x="76200" y="96520"/>
          <a:ext cx="8991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96519"/>
              </p:ext>
            </p:extLst>
          </p:nvPr>
        </p:nvGraphicFramePr>
        <p:xfrm>
          <a:off x="76200" y="96520"/>
          <a:ext cx="8991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54658"/>
              </p:ext>
            </p:extLst>
          </p:nvPr>
        </p:nvGraphicFramePr>
        <p:xfrm>
          <a:off x="76200" y="96520"/>
          <a:ext cx="8991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0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none" dirty="0" smtClean="0"/>
                        <a:t>1</a:t>
                      </a:r>
                      <a:endParaRPr lang="en-US" sz="2000" i="1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1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 smtClean="0"/>
                        <a:t>0</a:t>
                      </a:r>
                      <a:endParaRPr lang="en-US" sz="2000" i="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DONE – Is the product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case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multiplicand is 10…0?</a:t>
            </a:r>
          </a:p>
          <a:p>
            <a:pPr lvl="1"/>
            <a:r>
              <a:rPr lang="en-US" dirty="0" smtClean="0"/>
              <a:t>This is the smallest negative value</a:t>
            </a:r>
          </a:p>
          <a:p>
            <a:pPr lvl="2"/>
            <a:r>
              <a:rPr lang="en-US" dirty="0" smtClean="0"/>
              <a:t>Then what do we get?</a:t>
            </a:r>
          </a:p>
          <a:p>
            <a:r>
              <a:rPr lang="en-US" dirty="0" smtClean="0"/>
              <a:t>Let’s do an example…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Multiplier = 0000 0010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= 2</a:t>
            </a:r>
          </a:p>
          <a:p>
            <a:pPr marL="0" indent="0">
              <a:buNone/>
            </a:pPr>
            <a:r>
              <a:rPr lang="en-US" dirty="0" smtClean="0"/>
              <a:t>Multiplicand = 1000 0000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-128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59553"/>
              </p:ext>
            </p:extLst>
          </p:nvPr>
        </p:nvGraphicFramePr>
        <p:xfrm>
          <a:off x="76200" y="96520"/>
          <a:ext cx="8991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37283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03870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8197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- 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3001962"/>
            <a:ext cx="4040188" cy="514350"/>
          </a:xfrm>
        </p:spPr>
        <p:txBody>
          <a:bodyPr/>
          <a:lstStyle/>
          <a:p>
            <a:pPr algn="ctr"/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516312"/>
            <a:ext cx="4040188" cy="3036888"/>
          </a:xfrm>
        </p:spPr>
        <p:txBody>
          <a:bodyPr/>
          <a:lstStyle/>
          <a:p>
            <a:r>
              <a:rPr lang="en-US" dirty="0" smtClean="0"/>
              <a:t>How many shifts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3001962"/>
            <a:ext cx="4041775" cy="514350"/>
          </a:xfrm>
        </p:spPr>
        <p:txBody>
          <a:bodyPr/>
          <a:lstStyle/>
          <a:p>
            <a:pPr algn="ctr"/>
            <a:r>
              <a:rPr lang="en-US" dirty="0" smtClean="0"/>
              <a:t>Booth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3516312"/>
            <a:ext cx="4041775" cy="3036888"/>
          </a:xfrm>
        </p:spPr>
        <p:txBody>
          <a:bodyPr/>
          <a:lstStyle/>
          <a:p>
            <a:r>
              <a:rPr lang="en-US" dirty="0" smtClean="0"/>
              <a:t>How many shifts?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1</a:t>
            </a:r>
            <a:endParaRPr lang="en-US" dirty="0" smtClean="0"/>
          </a:p>
          <a:p>
            <a:r>
              <a:rPr lang="en-US" dirty="0" smtClean="0"/>
              <a:t>How many subtractions?</a:t>
            </a:r>
          </a:p>
          <a:p>
            <a:pPr marL="0" indent="0">
              <a:buNone/>
            </a:pPr>
            <a:r>
              <a:rPr lang="en-US" dirty="0"/>
              <a:t>	1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57200" y="19050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Multiplier = 0000 0011 1111 1100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19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89210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1266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98196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29662"/>
              </p:ext>
            </p:extLst>
          </p:nvPr>
        </p:nvGraphicFramePr>
        <p:xfrm>
          <a:off x="76200" y="96520"/>
          <a:ext cx="8991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95888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+ 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46128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89506"/>
              </p:ext>
            </p:extLst>
          </p:nvPr>
        </p:nvGraphicFramePr>
        <p:xfrm>
          <a:off x="76200" y="96520"/>
          <a:ext cx="8991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6040"/>
              </p:ext>
            </p:extLst>
          </p:nvPr>
        </p:nvGraphicFramePr>
        <p:xfrm>
          <a:off x="76200" y="96520"/>
          <a:ext cx="899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5170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8282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3001962"/>
            <a:ext cx="4040188" cy="514350"/>
          </a:xfrm>
        </p:spPr>
        <p:txBody>
          <a:bodyPr/>
          <a:lstStyle/>
          <a:p>
            <a:pPr algn="ctr"/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516312"/>
            <a:ext cx="4040188" cy="3036888"/>
          </a:xfrm>
        </p:spPr>
        <p:txBody>
          <a:bodyPr/>
          <a:lstStyle/>
          <a:p>
            <a:r>
              <a:rPr lang="en-US" dirty="0" smtClean="0"/>
              <a:t>How many shifts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3001962"/>
            <a:ext cx="4041775" cy="514350"/>
          </a:xfrm>
        </p:spPr>
        <p:txBody>
          <a:bodyPr/>
          <a:lstStyle/>
          <a:p>
            <a:pPr algn="ctr"/>
            <a:r>
              <a:rPr lang="en-US" dirty="0" smtClean="0"/>
              <a:t>Booth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3516312"/>
            <a:ext cx="4041775" cy="3036888"/>
          </a:xfrm>
        </p:spPr>
        <p:txBody>
          <a:bodyPr/>
          <a:lstStyle/>
          <a:p>
            <a:r>
              <a:rPr lang="en-US" dirty="0" smtClean="0"/>
              <a:t>How many shifts?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</a:t>
            </a:r>
          </a:p>
          <a:p>
            <a:r>
              <a:rPr lang="en-US" dirty="0" smtClean="0"/>
              <a:t>How many subtractions?</a:t>
            </a:r>
          </a:p>
          <a:p>
            <a:pPr marL="0" indent="0">
              <a:buNone/>
            </a:pPr>
            <a:r>
              <a:rPr lang="en-US" dirty="0"/>
              <a:t>	3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57200" y="19050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Multiplier = 0011 1100 0111 1010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1329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34978"/>
              </p:ext>
            </p:extLst>
          </p:nvPr>
        </p:nvGraphicFramePr>
        <p:xfrm>
          <a:off x="76200" y="96520"/>
          <a:ext cx="8991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661"/>
              </p:ext>
            </p:extLst>
          </p:nvPr>
        </p:nvGraphicFramePr>
        <p:xfrm>
          <a:off x="76200" y="96520"/>
          <a:ext cx="8991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4937"/>
              </p:ext>
            </p:extLst>
          </p:nvPr>
        </p:nvGraphicFramePr>
        <p:xfrm>
          <a:off x="76200" y="96520"/>
          <a:ext cx="8991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87183"/>
              </p:ext>
            </p:extLst>
          </p:nvPr>
        </p:nvGraphicFramePr>
        <p:xfrm>
          <a:off x="76200" y="96520"/>
          <a:ext cx="8991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05046"/>
              </p:ext>
            </p:extLst>
          </p:nvPr>
        </p:nvGraphicFramePr>
        <p:xfrm>
          <a:off x="76200" y="96520"/>
          <a:ext cx="8991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36268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2780"/>
              </p:ext>
            </p:extLst>
          </p:nvPr>
        </p:nvGraphicFramePr>
        <p:xfrm>
          <a:off x="76200" y="96520"/>
          <a:ext cx="8991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68098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52055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0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1000 0000, -M = 1000 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Next</a:t>
            </a:r>
            <a:r>
              <a:rPr lang="en-US" smtClean="0"/>
              <a:t>: </a:t>
            </a:r>
            <a:r>
              <a:rPr lang="en-US" dirty="0" smtClean="0"/>
              <a:t>design a Booth multiplier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appropriate API?</a:t>
            </a:r>
          </a:p>
          <a:p>
            <a:r>
              <a:rPr lang="en-US" dirty="0" smtClean="0"/>
              <a:t>What chips will you need?</a:t>
            </a:r>
          </a:p>
          <a:p>
            <a:r>
              <a:rPr lang="en-US" dirty="0" smtClean="0"/>
              <a:t>First, build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Second, build the 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Subtractions and additions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Booth’s algorithm, is the number of additions always equal to the number of subtractions?</a:t>
            </a:r>
            <a:endParaRPr lang="en-US" dirty="0"/>
          </a:p>
          <a:p>
            <a:r>
              <a:rPr lang="en-US" dirty="0" smtClean="0"/>
              <a:t>What about a multiplier with MSB 1? </a:t>
            </a:r>
          </a:p>
          <a:p>
            <a:pPr lvl="1"/>
            <a:r>
              <a:rPr lang="en-US" dirty="0" smtClean="0"/>
              <a:t>The value is &lt; 0, </a:t>
            </a:r>
          </a:p>
          <a:p>
            <a:pPr lvl="2"/>
            <a:r>
              <a:rPr lang="en-US" dirty="0" smtClean="0"/>
              <a:t>e.g., 11…1 = “-1”</a:t>
            </a:r>
          </a:p>
          <a:p>
            <a:r>
              <a:rPr lang="en-US" dirty="0" smtClean="0"/>
              <a:t>We do one subtraction, and that’s it. </a:t>
            </a:r>
          </a:p>
          <a:p>
            <a:pPr lvl="1"/>
            <a:r>
              <a:rPr lang="en-US" dirty="0" smtClean="0"/>
              <a:t>Then the result gets right shifted (preserving the sign bit) N times</a:t>
            </a:r>
          </a:p>
          <a:p>
            <a:r>
              <a:rPr lang="en-US" dirty="0" smtClean="0"/>
              <a:t>Effectively giving us: 0 – M = -M as the final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multiplier?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multiplier (Q) is negative?</a:t>
            </a:r>
          </a:p>
          <a:p>
            <a:r>
              <a:rPr lang="en-US" dirty="0" smtClean="0"/>
              <a:t>In this case, the MSB of Q is ???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</a:t>
            </a:r>
          </a:p>
          <a:p>
            <a:r>
              <a:rPr lang="en-US" dirty="0" smtClean="0"/>
              <a:t>Example: Q = 1100 0000</a:t>
            </a:r>
          </a:p>
          <a:p>
            <a:pPr lvl="1"/>
            <a:r>
              <a:rPr lang="en-US" dirty="0" smtClean="0"/>
              <a:t>Recall that 1100 0000 = -2</a:t>
            </a:r>
            <a:r>
              <a:rPr lang="en-US" baseline="30000" dirty="0" smtClean="0"/>
              <a:t>7</a:t>
            </a:r>
            <a:r>
              <a:rPr lang="en-US" dirty="0" smtClean="0"/>
              <a:t>+2</a:t>
            </a:r>
            <a:r>
              <a:rPr lang="en-US" baseline="30000" dirty="0" smtClean="0"/>
              <a:t>6</a:t>
            </a:r>
            <a:r>
              <a:rPr lang="en-US" dirty="0" smtClean="0"/>
              <a:t> = -128 + 64 = -64</a:t>
            </a:r>
          </a:p>
          <a:p>
            <a:r>
              <a:rPr lang="en-US" dirty="0" smtClean="0"/>
              <a:t>What happens in Booth’s algorithm when Q &lt; 0?</a:t>
            </a:r>
          </a:p>
          <a:p>
            <a:r>
              <a:rPr lang="en-US" dirty="0" smtClean="0"/>
              <a:t>Is the product correct? </a:t>
            </a:r>
          </a:p>
        </p:txBody>
      </p:sp>
    </p:spTree>
    <p:extLst>
      <p:ext uri="{BB962C8B-B14F-4D97-AF65-F5344CB8AC3E}">
        <p14:creationId xmlns:p14="http://schemas.microsoft.com/office/powerpoint/2010/main" val="10620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Multiplier = 1110 1110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= -128+64+32+8+4+2 = -18</a:t>
            </a:r>
          </a:p>
          <a:p>
            <a:r>
              <a:rPr lang="en-US" dirty="0" smtClean="0"/>
              <a:t>Multiplicand = 0000 1011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58226"/>
              </p:ext>
            </p:extLst>
          </p:nvPr>
        </p:nvGraphicFramePr>
        <p:xfrm>
          <a:off x="76200" y="96520"/>
          <a:ext cx="8991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1</a:t>
                      </a:r>
                      <a:endParaRPr lang="en-US" sz="2000" u="sng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0000 1011, -M = 1111 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8465</Words>
  <Application>Microsoft Office PowerPoint</Application>
  <PresentationFormat>On-screen Show (4:3)</PresentationFormat>
  <Paragraphs>7702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Comp Sci 310</vt:lpstr>
      <vt:lpstr>Announcements</vt:lpstr>
      <vt:lpstr>Booth’s multiplication algorithm</vt:lpstr>
      <vt:lpstr>Performance example #1</vt:lpstr>
      <vt:lpstr>Performance example #2</vt:lpstr>
      <vt:lpstr>Subtractions and additions</vt:lpstr>
      <vt:lpstr>Negative multiplier?</vt:lpstr>
      <vt:lpstr>Negative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case to consider</vt:lpstr>
      <vt:lpstr>Corner case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Next: design a Booth multiplier chip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732</cp:revision>
  <dcterms:created xsi:type="dcterms:W3CDTF">2006-08-16T00:00:00Z</dcterms:created>
  <dcterms:modified xsi:type="dcterms:W3CDTF">2014-11-10T22:10:49Z</dcterms:modified>
</cp:coreProperties>
</file>