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333" r:id="rId3"/>
    <p:sldId id="290" r:id="rId4"/>
    <p:sldId id="291" r:id="rId5"/>
    <p:sldId id="292" r:id="rId6"/>
    <p:sldId id="293" r:id="rId7"/>
    <p:sldId id="294" r:id="rId8"/>
    <p:sldId id="295" r:id="rId9"/>
    <p:sldId id="296" r:id="rId10"/>
    <p:sldId id="297" r:id="rId11"/>
    <p:sldId id="298" r:id="rId12"/>
    <p:sldId id="299" r:id="rId13"/>
    <p:sldId id="301" r:id="rId14"/>
    <p:sldId id="300" r:id="rId15"/>
    <p:sldId id="302" r:id="rId16"/>
    <p:sldId id="303" r:id="rId17"/>
    <p:sldId id="304" r:id="rId18"/>
    <p:sldId id="305" r:id="rId19"/>
    <p:sldId id="306" r:id="rId20"/>
    <p:sldId id="307" r:id="rId21"/>
    <p:sldId id="308" r:id="rId22"/>
    <p:sldId id="309" r:id="rId23"/>
    <p:sldId id="310" r:id="rId24"/>
    <p:sldId id="336" r:id="rId25"/>
    <p:sldId id="337" r:id="rId26"/>
    <p:sldId id="320" r:id="rId27"/>
    <p:sldId id="318" r:id="rId28"/>
    <p:sldId id="316" r:id="rId29"/>
    <p:sldId id="315" r:id="rId30"/>
    <p:sldId id="317" r:id="rId31"/>
    <p:sldId id="314" r:id="rId32"/>
    <p:sldId id="321" r:id="rId33"/>
    <p:sldId id="322" r:id="rId34"/>
    <p:sldId id="326" r:id="rId35"/>
    <p:sldId id="323" r:id="rId36"/>
    <p:sldId id="324" r:id="rId37"/>
    <p:sldId id="325" r:id="rId38"/>
    <p:sldId id="327" r:id="rId39"/>
    <p:sldId id="328" r:id="rId40"/>
    <p:sldId id="329" r:id="rId41"/>
    <p:sldId id="335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008" userDrawn="1">
          <p15:clr>
            <a:srgbClr val="A4A3A4"/>
          </p15:clr>
        </p15:guide>
        <p15:guide id="2" pos="2352" userDrawn="1">
          <p15:clr>
            <a:srgbClr val="A4A3A4"/>
          </p15:clr>
        </p15:guide>
        <p15:guide id="3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51" autoAdjust="0"/>
    <p:restoredTop sz="91667" autoAdjust="0"/>
  </p:normalViewPr>
  <p:slideViewPr>
    <p:cSldViewPr>
      <p:cViewPr varScale="1">
        <p:scale>
          <a:sx n="73" d="100"/>
          <a:sy n="73" d="100"/>
        </p:scale>
        <p:origin x="-744" y="-102"/>
      </p:cViewPr>
      <p:guideLst>
        <p:guide orient="horz" pos="1008"/>
        <p:guide pos="2352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EB3DA0-8385-47CC-8B1A-891EF0E3A99D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A70FA4-21DE-4F20-A1A5-B560E4125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776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 </a:t>
            </a:r>
            <a:r>
              <a:rPr lang="en-US" dirty="0" err="1" smtClean="0"/>
              <a:t>Sci</a:t>
            </a:r>
            <a:r>
              <a:rPr lang="en-US" dirty="0" smtClean="0"/>
              <a:t> 310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Day 31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487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more general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following is a more general and simpler way to look at the control logic mapping</a:t>
            </a:r>
          </a:p>
          <a:p>
            <a:r>
              <a:rPr lang="en-US" dirty="0" smtClean="0"/>
              <a:t>The control logic computes a function from the set of possible inputs (domain) to the set of possible outputs (range)</a:t>
            </a:r>
          </a:p>
          <a:p>
            <a:pPr lvl="1"/>
            <a:r>
              <a:rPr lang="en-US" dirty="0" smtClean="0"/>
              <a:t>Why is this a function?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489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as lookup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 function with a finite set of possible (numerical) inputs can be implemented as a lookup table</a:t>
            </a:r>
          </a:p>
          <a:p>
            <a:r>
              <a:rPr lang="en-US" dirty="0" smtClean="0"/>
              <a:t>The inputs serve as an index into the table</a:t>
            </a:r>
          </a:p>
          <a:p>
            <a:r>
              <a:rPr lang="en-US" dirty="0" smtClean="0"/>
              <a:t>The output is stored in the corresponding table cell</a:t>
            </a:r>
          </a:p>
          <a:p>
            <a:r>
              <a:rPr lang="en-US" dirty="0" smtClean="0"/>
              <a:t>Just think of an array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665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control unit with lookup ROM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362200" y="2057400"/>
            <a:ext cx="4572000" cy="381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err="1" smtClean="0">
                <a:solidFill>
                  <a:sysClr val="windowText" lastClr="000000"/>
                </a:solidFill>
              </a:rPr>
              <a:t>Larc</a:t>
            </a:r>
            <a:r>
              <a:rPr lang="en-US" dirty="0" smtClean="0">
                <a:solidFill>
                  <a:sysClr val="windowText" lastClr="000000"/>
                </a:solidFill>
              </a:rPr>
              <a:t> CU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257800" y="2971800"/>
            <a:ext cx="1219200" cy="2514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Control ROM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409700" y="3276600"/>
            <a:ext cx="347472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1524000" y="3124200"/>
            <a:ext cx="76200" cy="3048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409700" y="3069224"/>
            <a:ext cx="22860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dirty="0" smtClean="0"/>
              <a:t>4</a:t>
            </a:r>
            <a:endParaRPr lang="en-US" sz="1100" dirty="0"/>
          </a:p>
        </p:txBody>
      </p:sp>
      <p:sp>
        <p:nvSpPr>
          <p:cNvPr id="14" name="TextBox 13"/>
          <p:cNvSpPr txBox="1"/>
          <p:nvPr/>
        </p:nvSpPr>
        <p:spPr>
          <a:xfrm>
            <a:off x="742950" y="3168878"/>
            <a:ext cx="6858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err="1" smtClean="0"/>
              <a:t>opcode</a:t>
            </a:r>
            <a:endParaRPr lang="en-US" sz="1400" dirty="0"/>
          </a:p>
        </p:txBody>
      </p:sp>
      <p:cxnSp>
        <p:nvCxnSpPr>
          <p:cNvPr id="17" name="Straight Arrow Connector 16"/>
          <p:cNvCxnSpPr>
            <a:stCxn id="9" idx="6"/>
          </p:cNvCxnSpPr>
          <p:nvPr/>
        </p:nvCxnSpPr>
        <p:spPr>
          <a:xfrm>
            <a:off x="5029199" y="4076700"/>
            <a:ext cx="228601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6477000" y="3962400"/>
            <a:ext cx="9906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6597235" y="3814392"/>
            <a:ext cx="76200" cy="3048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457681" y="3721315"/>
            <a:ext cx="22860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dirty="0" smtClean="0"/>
              <a:t>29</a:t>
            </a:r>
            <a:endParaRPr lang="en-US" sz="1100" dirty="0"/>
          </a:p>
        </p:txBody>
      </p:sp>
      <p:sp>
        <p:nvSpPr>
          <p:cNvPr id="25" name="TextBox 24"/>
          <p:cNvSpPr txBox="1"/>
          <p:nvPr/>
        </p:nvSpPr>
        <p:spPr>
          <a:xfrm>
            <a:off x="7434262" y="3746956"/>
            <a:ext cx="68580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smtClean="0"/>
              <a:t>control word</a:t>
            </a:r>
            <a:endParaRPr lang="en-US" sz="1400" dirty="0"/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6642625" y="4204769"/>
            <a:ext cx="239712" cy="6243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794085" y="4014916"/>
            <a:ext cx="14011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dirty="0" smtClean="0"/>
              <a:t>5</a:t>
            </a:r>
            <a:endParaRPr lang="en-US" sz="1100" dirty="0"/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6762481" y="3949915"/>
            <a:ext cx="0" cy="182880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3886200" y="5778716"/>
            <a:ext cx="2876281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3886200" y="4229100"/>
            <a:ext cx="0" cy="155575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3886200" y="4229100"/>
            <a:ext cx="355979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5062536" y="3924300"/>
            <a:ext cx="76200" cy="3048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003383" y="3825960"/>
            <a:ext cx="14011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dirty="0" smtClean="0"/>
              <a:t>9</a:t>
            </a:r>
            <a:endParaRPr lang="en-US" sz="1100" dirty="0"/>
          </a:p>
        </p:txBody>
      </p:sp>
      <p:sp>
        <p:nvSpPr>
          <p:cNvPr id="3" name="Rectangle 2"/>
          <p:cNvSpPr/>
          <p:nvPr/>
        </p:nvSpPr>
        <p:spPr>
          <a:xfrm>
            <a:off x="850850" y="6019800"/>
            <a:ext cx="60833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What is the size of the control ROM for our </a:t>
            </a:r>
            <a:r>
              <a:rPr lang="en-US" dirty="0" err="1" smtClean="0"/>
              <a:t>Larc</a:t>
            </a:r>
            <a:r>
              <a:rPr lang="en-US" dirty="0" smtClean="0"/>
              <a:t> CU? 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4884420" y="3276600"/>
            <a:ext cx="0" cy="64008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724399" y="3924300"/>
            <a:ext cx="304800" cy="304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@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4578876" y="4503420"/>
            <a:ext cx="305544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4884420" y="4229100"/>
            <a:ext cx="0" cy="27432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4750593" y="4351020"/>
            <a:ext cx="76200" cy="3048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691440" y="4252680"/>
            <a:ext cx="14011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dirty="0" smtClean="0"/>
              <a:t>5</a:t>
            </a:r>
            <a:endParaRPr lang="en-US" sz="1100" dirty="0"/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7239000" y="3810000"/>
            <a:ext cx="76200" cy="3048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086600" y="3721315"/>
            <a:ext cx="22860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dirty="0" smtClean="0"/>
              <a:t>24</a:t>
            </a:r>
            <a:endParaRPr lang="en-US" sz="1100" dirty="0"/>
          </a:p>
        </p:txBody>
      </p:sp>
      <p:sp>
        <p:nvSpPr>
          <p:cNvPr id="48" name="Oval 47"/>
          <p:cNvSpPr/>
          <p:nvPr/>
        </p:nvSpPr>
        <p:spPr>
          <a:xfrm>
            <a:off x="6728220" y="3930332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6313117" y="6074787"/>
            <a:ext cx="249459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29*2</a:t>
            </a:r>
            <a:r>
              <a:rPr lang="en-US" sz="3200" baseline="30000" dirty="0" smtClean="0"/>
              <a:t>9</a:t>
            </a:r>
            <a:r>
              <a:rPr lang="en-US" sz="3200" dirty="0" smtClean="0"/>
              <a:t>= 14848</a:t>
            </a:r>
            <a:endParaRPr lang="en-US" sz="3200" baseline="30000" dirty="0"/>
          </a:p>
        </p:txBody>
      </p:sp>
      <p:sp>
        <p:nvSpPr>
          <p:cNvPr id="50" name="Rectangle 49"/>
          <p:cNvSpPr/>
          <p:nvPr/>
        </p:nvSpPr>
        <p:spPr>
          <a:xfrm>
            <a:off x="4242180" y="3581401"/>
            <a:ext cx="336696" cy="1447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S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T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A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T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2363335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control unit with lookup ROM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362200" y="2057400"/>
            <a:ext cx="4572000" cy="381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err="1" smtClean="0">
                <a:solidFill>
                  <a:sysClr val="windowText" lastClr="000000"/>
                </a:solidFill>
              </a:rPr>
              <a:t>Larc</a:t>
            </a:r>
            <a:r>
              <a:rPr lang="en-US" dirty="0" smtClean="0">
                <a:solidFill>
                  <a:sysClr val="windowText" lastClr="000000"/>
                </a:solidFill>
              </a:rPr>
              <a:t> CU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257800" y="2971800"/>
            <a:ext cx="1219200" cy="25146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Control ROM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409700" y="3276600"/>
            <a:ext cx="347472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1524000" y="3124200"/>
            <a:ext cx="76200" cy="3048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409700" y="3069224"/>
            <a:ext cx="22860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dirty="0" smtClean="0"/>
              <a:t>4</a:t>
            </a:r>
            <a:endParaRPr lang="en-US" sz="1100" dirty="0"/>
          </a:p>
        </p:txBody>
      </p:sp>
      <p:sp>
        <p:nvSpPr>
          <p:cNvPr id="14" name="TextBox 13"/>
          <p:cNvSpPr txBox="1"/>
          <p:nvPr/>
        </p:nvSpPr>
        <p:spPr>
          <a:xfrm>
            <a:off x="742950" y="3168878"/>
            <a:ext cx="6858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err="1" smtClean="0"/>
              <a:t>opcode</a:t>
            </a:r>
            <a:endParaRPr lang="en-US" sz="1400" dirty="0"/>
          </a:p>
        </p:txBody>
      </p:sp>
      <p:cxnSp>
        <p:nvCxnSpPr>
          <p:cNvPr id="17" name="Straight Arrow Connector 16"/>
          <p:cNvCxnSpPr>
            <a:stCxn id="9" idx="6"/>
          </p:cNvCxnSpPr>
          <p:nvPr/>
        </p:nvCxnSpPr>
        <p:spPr>
          <a:xfrm>
            <a:off x="5029199" y="4076700"/>
            <a:ext cx="228601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6477000" y="3962400"/>
            <a:ext cx="9906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6597235" y="3814392"/>
            <a:ext cx="76200" cy="3048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457681" y="3721315"/>
            <a:ext cx="22860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dirty="0" smtClean="0"/>
              <a:t>29</a:t>
            </a:r>
            <a:endParaRPr lang="en-US" sz="1100" dirty="0"/>
          </a:p>
        </p:txBody>
      </p:sp>
      <p:sp>
        <p:nvSpPr>
          <p:cNvPr id="25" name="TextBox 24"/>
          <p:cNvSpPr txBox="1"/>
          <p:nvPr/>
        </p:nvSpPr>
        <p:spPr>
          <a:xfrm>
            <a:off x="7434262" y="3746956"/>
            <a:ext cx="68580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smtClean="0"/>
              <a:t>control word</a:t>
            </a:r>
            <a:endParaRPr lang="en-US" sz="1400" dirty="0"/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6642625" y="4204769"/>
            <a:ext cx="239712" cy="6243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794085" y="4014916"/>
            <a:ext cx="14011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dirty="0" smtClean="0"/>
              <a:t>5</a:t>
            </a:r>
            <a:endParaRPr lang="en-US" sz="1100" dirty="0"/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6762481" y="3949915"/>
            <a:ext cx="0" cy="182880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3886200" y="5778716"/>
            <a:ext cx="2876281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3886200" y="4229100"/>
            <a:ext cx="0" cy="155575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3886200" y="4229100"/>
            <a:ext cx="355979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5062536" y="3924300"/>
            <a:ext cx="76200" cy="3048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003383" y="3825960"/>
            <a:ext cx="14011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dirty="0" smtClean="0"/>
              <a:t>9</a:t>
            </a:r>
            <a:endParaRPr lang="en-US" sz="1100" dirty="0"/>
          </a:p>
        </p:txBody>
      </p:sp>
      <p:sp>
        <p:nvSpPr>
          <p:cNvPr id="3" name="Rectangle 2"/>
          <p:cNvSpPr/>
          <p:nvPr/>
        </p:nvSpPr>
        <p:spPr>
          <a:xfrm>
            <a:off x="850850" y="6019800"/>
            <a:ext cx="65834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Is this design a bit too </a:t>
            </a:r>
            <a:r>
              <a:rPr lang="en-US" b="1" dirty="0" smtClean="0">
                <a:solidFill>
                  <a:srgbClr val="FF0000"/>
                </a:solidFill>
              </a:rPr>
              <a:t>wasteful</a:t>
            </a:r>
            <a:r>
              <a:rPr lang="en-US" dirty="0" smtClean="0"/>
              <a:t>?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4884420" y="3276600"/>
            <a:ext cx="0" cy="64008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724399" y="3924300"/>
            <a:ext cx="304800" cy="304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@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4578876" y="4503420"/>
            <a:ext cx="305544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4884420" y="4229100"/>
            <a:ext cx="0" cy="27432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4750593" y="4351020"/>
            <a:ext cx="76200" cy="3048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691440" y="4252680"/>
            <a:ext cx="14011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dirty="0" smtClean="0"/>
              <a:t>5</a:t>
            </a:r>
            <a:endParaRPr lang="en-US" sz="1100" dirty="0"/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7239000" y="3810000"/>
            <a:ext cx="76200" cy="3048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086600" y="3721315"/>
            <a:ext cx="22860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dirty="0" smtClean="0"/>
              <a:t>24</a:t>
            </a:r>
            <a:endParaRPr lang="en-US" sz="1100" dirty="0"/>
          </a:p>
        </p:txBody>
      </p:sp>
      <p:sp>
        <p:nvSpPr>
          <p:cNvPr id="48" name="Oval 47"/>
          <p:cNvSpPr/>
          <p:nvPr/>
        </p:nvSpPr>
        <p:spPr>
          <a:xfrm>
            <a:off x="6728220" y="3930332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4242180" y="3581401"/>
            <a:ext cx="336696" cy="1447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S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T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A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T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221677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control unit with lookup ROM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362200" y="2057400"/>
            <a:ext cx="4572000" cy="381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err="1" smtClean="0">
                <a:solidFill>
                  <a:sysClr val="windowText" lastClr="000000"/>
                </a:solidFill>
              </a:rPr>
              <a:t>Larc</a:t>
            </a:r>
            <a:r>
              <a:rPr lang="en-US" dirty="0" smtClean="0">
                <a:solidFill>
                  <a:sysClr val="windowText" lastClr="000000"/>
                </a:solidFill>
              </a:rPr>
              <a:t> CU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257800" y="2971800"/>
            <a:ext cx="1219200" cy="25146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Control ROM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409700" y="3276600"/>
            <a:ext cx="347472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1524000" y="3124200"/>
            <a:ext cx="76200" cy="3048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409700" y="3069224"/>
            <a:ext cx="22860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dirty="0" smtClean="0"/>
              <a:t>4</a:t>
            </a:r>
            <a:endParaRPr lang="en-US" sz="1100" dirty="0"/>
          </a:p>
        </p:txBody>
      </p:sp>
      <p:sp>
        <p:nvSpPr>
          <p:cNvPr id="14" name="TextBox 13"/>
          <p:cNvSpPr txBox="1"/>
          <p:nvPr/>
        </p:nvSpPr>
        <p:spPr>
          <a:xfrm>
            <a:off x="742950" y="3168878"/>
            <a:ext cx="6858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err="1" smtClean="0"/>
              <a:t>opcode</a:t>
            </a:r>
            <a:endParaRPr lang="en-US" sz="1400" dirty="0"/>
          </a:p>
        </p:txBody>
      </p:sp>
      <p:cxnSp>
        <p:nvCxnSpPr>
          <p:cNvPr id="17" name="Straight Arrow Connector 16"/>
          <p:cNvCxnSpPr>
            <a:stCxn id="9" idx="6"/>
          </p:cNvCxnSpPr>
          <p:nvPr/>
        </p:nvCxnSpPr>
        <p:spPr>
          <a:xfrm>
            <a:off x="5029199" y="4076700"/>
            <a:ext cx="228601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6477000" y="3962400"/>
            <a:ext cx="9906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6597235" y="3814392"/>
            <a:ext cx="76200" cy="3048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457681" y="3721315"/>
            <a:ext cx="22860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dirty="0" smtClean="0"/>
              <a:t>29</a:t>
            </a:r>
            <a:endParaRPr lang="en-US" sz="1100" dirty="0"/>
          </a:p>
        </p:txBody>
      </p:sp>
      <p:sp>
        <p:nvSpPr>
          <p:cNvPr id="25" name="TextBox 24"/>
          <p:cNvSpPr txBox="1"/>
          <p:nvPr/>
        </p:nvSpPr>
        <p:spPr>
          <a:xfrm>
            <a:off x="7434262" y="3746956"/>
            <a:ext cx="68580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smtClean="0"/>
              <a:t>control word</a:t>
            </a:r>
            <a:endParaRPr lang="en-US" sz="1400" dirty="0"/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6642625" y="4204769"/>
            <a:ext cx="239712" cy="6243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794085" y="4014916"/>
            <a:ext cx="14011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dirty="0" smtClean="0"/>
              <a:t>5</a:t>
            </a:r>
            <a:endParaRPr lang="en-US" sz="1100" dirty="0"/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6762481" y="3949915"/>
            <a:ext cx="0" cy="182880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3886200" y="5778716"/>
            <a:ext cx="2876281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3886200" y="4229100"/>
            <a:ext cx="0" cy="155575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3886200" y="4229100"/>
            <a:ext cx="355979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5062536" y="3924300"/>
            <a:ext cx="76200" cy="3048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003383" y="3825960"/>
            <a:ext cx="14011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dirty="0" smtClean="0"/>
              <a:t>9</a:t>
            </a:r>
            <a:endParaRPr lang="en-US" sz="1100" dirty="0"/>
          </a:p>
        </p:txBody>
      </p:sp>
      <p:sp>
        <p:nvSpPr>
          <p:cNvPr id="3" name="Rectangle 2"/>
          <p:cNvSpPr/>
          <p:nvPr/>
        </p:nvSpPr>
        <p:spPr>
          <a:xfrm>
            <a:off x="850850" y="6019800"/>
            <a:ext cx="65834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The CU is really comprised of two distinct components. </a:t>
            </a:r>
          </a:p>
          <a:p>
            <a:r>
              <a:rPr lang="en-US" dirty="0" smtClean="0"/>
              <a:t>How can we use this fact to optimize our ROM-based CU?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4884420" y="3276600"/>
            <a:ext cx="0" cy="64008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724399" y="3924300"/>
            <a:ext cx="304800" cy="304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@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4578876" y="4503420"/>
            <a:ext cx="305544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4884420" y="4229100"/>
            <a:ext cx="0" cy="27432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4750593" y="4351020"/>
            <a:ext cx="76200" cy="3048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691440" y="4252680"/>
            <a:ext cx="14011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dirty="0" smtClean="0"/>
              <a:t>5</a:t>
            </a:r>
            <a:endParaRPr lang="en-US" sz="1100" dirty="0"/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7239000" y="3810000"/>
            <a:ext cx="76200" cy="3048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086600" y="3721315"/>
            <a:ext cx="22860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dirty="0" smtClean="0"/>
              <a:t>24</a:t>
            </a:r>
            <a:endParaRPr lang="en-US" sz="1100" dirty="0"/>
          </a:p>
        </p:txBody>
      </p:sp>
      <p:sp>
        <p:nvSpPr>
          <p:cNvPr id="48" name="Oval 47"/>
          <p:cNvSpPr/>
          <p:nvPr/>
        </p:nvSpPr>
        <p:spPr>
          <a:xfrm>
            <a:off x="6728220" y="3930332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4242180" y="3581401"/>
            <a:ext cx="336696" cy="1447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S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T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A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T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063095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two ROMs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362200" y="2057400"/>
            <a:ext cx="4572000" cy="381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err="1" smtClean="0">
                <a:solidFill>
                  <a:sysClr val="windowText" lastClr="000000"/>
                </a:solidFill>
              </a:rPr>
              <a:t>Larc</a:t>
            </a:r>
            <a:r>
              <a:rPr lang="en-US" dirty="0" smtClean="0">
                <a:solidFill>
                  <a:sysClr val="windowText" lastClr="000000"/>
                </a:solidFill>
              </a:rPr>
              <a:t> CU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257800" y="2971800"/>
            <a:ext cx="1219200" cy="83380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Control ROM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42180" y="3581401"/>
            <a:ext cx="336696" cy="1447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S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T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A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T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E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409700" y="3276600"/>
            <a:ext cx="347472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1524000" y="3124200"/>
            <a:ext cx="76200" cy="3048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409700" y="3069224"/>
            <a:ext cx="22860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dirty="0" smtClean="0"/>
              <a:t>4</a:t>
            </a:r>
            <a:endParaRPr lang="en-US" sz="1100" dirty="0"/>
          </a:p>
        </p:txBody>
      </p:sp>
      <p:sp>
        <p:nvSpPr>
          <p:cNvPr id="14" name="TextBox 13"/>
          <p:cNvSpPr txBox="1"/>
          <p:nvPr/>
        </p:nvSpPr>
        <p:spPr>
          <a:xfrm>
            <a:off x="742950" y="3168878"/>
            <a:ext cx="6858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err="1" smtClean="0"/>
              <a:t>opcode</a:t>
            </a:r>
            <a:endParaRPr lang="en-US" sz="1400" dirty="0"/>
          </a:p>
        </p:txBody>
      </p:sp>
      <p:cxnSp>
        <p:nvCxnSpPr>
          <p:cNvPr id="17" name="Straight Arrow Connector 16"/>
          <p:cNvCxnSpPr>
            <a:stCxn id="9" idx="6"/>
          </p:cNvCxnSpPr>
          <p:nvPr/>
        </p:nvCxnSpPr>
        <p:spPr>
          <a:xfrm>
            <a:off x="5029199" y="4076700"/>
            <a:ext cx="732681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6477000" y="3365285"/>
            <a:ext cx="9906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434262" y="3149841"/>
            <a:ext cx="68580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smtClean="0"/>
              <a:t>control word</a:t>
            </a:r>
            <a:endParaRPr lang="en-US" sz="1400" dirty="0"/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6642625" y="4433369"/>
            <a:ext cx="239712" cy="6243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794085" y="4243516"/>
            <a:ext cx="14011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dirty="0" smtClean="0"/>
              <a:t>5</a:t>
            </a:r>
            <a:endParaRPr lang="en-US" sz="1100" dirty="0"/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6762481" y="3949915"/>
            <a:ext cx="0" cy="182880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3886200" y="5778716"/>
            <a:ext cx="2876281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3886200" y="4229100"/>
            <a:ext cx="0" cy="155575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3886200" y="4229100"/>
            <a:ext cx="355979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5062536" y="3924300"/>
            <a:ext cx="76200" cy="3048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003383" y="3825960"/>
            <a:ext cx="14011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dirty="0" smtClean="0"/>
              <a:t>9</a:t>
            </a:r>
            <a:endParaRPr lang="en-US" sz="1100" dirty="0"/>
          </a:p>
        </p:txBody>
      </p:sp>
      <p:sp>
        <p:nvSpPr>
          <p:cNvPr id="3" name="Rectangle 2"/>
          <p:cNvSpPr/>
          <p:nvPr/>
        </p:nvSpPr>
        <p:spPr>
          <a:xfrm>
            <a:off x="850850" y="5943600"/>
            <a:ext cx="27305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Does this give us a savings?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4884420" y="3276600"/>
            <a:ext cx="0" cy="64008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724399" y="3924300"/>
            <a:ext cx="304800" cy="304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@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4578876" y="4503420"/>
            <a:ext cx="305544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4884420" y="4229100"/>
            <a:ext cx="0" cy="27432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4750593" y="4351020"/>
            <a:ext cx="76200" cy="3048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691440" y="4252680"/>
            <a:ext cx="14011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dirty="0" smtClean="0"/>
              <a:t>5</a:t>
            </a:r>
            <a:endParaRPr lang="en-US" sz="1100" dirty="0"/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7239000" y="3212885"/>
            <a:ext cx="76200" cy="3048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086600" y="3124200"/>
            <a:ext cx="22860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dirty="0" smtClean="0"/>
              <a:t>24</a:t>
            </a:r>
            <a:endParaRPr lang="en-US" sz="1100" dirty="0"/>
          </a:p>
        </p:txBody>
      </p:sp>
      <p:sp>
        <p:nvSpPr>
          <p:cNvPr id="48" name="Oval 47"/>
          <p:cNvSpPr/>
          <p:nvPr/>
        </p:nvSpPr>
        <p:spPr>
          <a:xfrm>
            <a:off x="4615815" y="4471416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5761880" y="3902238"/>
            <a:ext cx="693420" cy="16604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NS ROM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flipH="1" flipV="1">
            <a:off x="4647819" y="3384322"/>
            <a:ext cx="381" cy="111147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5" idx="1"/>
          </p:cNvCxnSpPr>
          <p:nvPr/>
        </p:nvCxnSpPr>
        <p:spPr>
          <a:xfrm>
            <a:off x="4643436" y="3384322"/>
            <a:ext cx="614364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6444463" y="3962400"/>
            <a:ext cx="305544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3810000" y="5867400"/>
            <a:ext cx="27305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One ROM = 14848 bits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3810000" y="6172200"/>
            <a:ext cx="27305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Two ROMs = ???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368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two ROMs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362200" y="2057400"/>
            <a:ext cx="4572000" cy="381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err="1" smtClean="0">
                <a:solidFill>
                  <a:sysClr val="windowText" lastClr="000000"/>
                </a:solidFill>
              </a:rPr>
              <a:t>Larc</a:t>
            </a:r>
            <a:r>
              <a:rPr lang="en-US" dirty="0" smtClean="0">
                <a:solidFill>
                  <a:sysClr val="windowText" lastClr="000000"/>
                </a:solidFill>
              </a:rPr>
              <a:t> CU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257800" y="2971800"/>
            <a:ext cx="1219200" cy="83380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Control ROM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42180" y="3581401"/>
            <a:ext cx="336696" cy="1447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S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T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A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T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E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409700" y="3276600"/>
            <a:ext cx="347472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1524000" y="3124200"/>
            <a:ext cx="76200" cy="3048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409700" y="3069224"/>
            <a:ext cx="22860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dirty="0" smtClean="0"/>
              <a:t>4</a:t>
            </a:r>
            <a:endParaRPr lang="en-US" sz="1100" dirty="0"/>
          </a:p>
        </p:txBody>
      </p:sp>
      <p:sp>
        <p:nvSpPr>
          <p:cNvPr id="14" name="TextBox 13"/>
          <p:cNvSpPr txBox="1"/>
          <p:nvPr/>
        </p:nvSpPr>
        <p:spPr>
          <a:xfrm>
            <a:off x="742950" y="3168878"/>
            <a:ext cx="6858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err="1" smtClean="0"/>
              <a:t>opcode</a:t>
            </a:r>
            <a:endParaRPr lang="en-US" sz="1400" dirty="0"/>
          </a:p>
        </p:txBody>
      </p:sp>
      <p:cxnSp>
        <p:nvCxnSpPr>
          <p:cNvPr id="17" name="Straight Arrow Connector 16"/>
          <p:cNvCxnSpPr>
            <a:stCxn id="9" idx="6"/>
          </p:cNvCxnSpPr>
          <p:nvPr/>
        </p:nvCxnSpPr>
        <p:spPr>
          <a:xfrm>
            <a:off x="5029199" y="4076700"/>
            <a:ext cx="732681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6477000" y="3365285"/>
            <a:ext cx="9906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434262" y="3149841"/>
            <a:ext cx="68580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smtClean="0"/>
              <a:t>control word</a:t>
            </a:r>
            <a:endParaRPr lang="en-US" sz="1400" dirty="0"/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6642625" y="4433369"/>
            <a:ext cx="239712" cy="6243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794085" y="4243516"/>
            <a:ext cx="14011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dirty="0" smtClean="0"/>
              <a:t>5</a:t>
            </a:r>
            <a:endParaRPr lang="en-US" sz="1100" dirty="0"/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6762481" y="3949915"/>
            <a:ext cx="0" cy="182880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3886200" y="5778716"/>
            <a:ext cx="2876281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3886200" y="4229100"/>
            <a:ext cx="0" cy="155575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3886200" y="4229100"/>
            <a:ext cx="355979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5062536" y="3924300"/>
            <a:ext cx="76200" cy="3048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003383" y="3825960"/>
            <a:ext cx="14011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dirty="0" smtClean="0"/>
              <a:t>9</a:t>
            </a:r>
            <a:endParaRPr lang="en-US" sz="1100" dirty="0"/>
          </a:p>
        </p:txBody>
      </p:sp>
      <p:sp>
        <p:nvSpPr>
          <p:cNvPr id="3" name="Rectangle 2"/>
          <p:cNvSpPr/>
          <p:nvPr/>
        </p:nvSpPr>
        <p:spPr>
          <a:xfrm>
            <a:off x="850850" y="5943600"/>
            <a:ext cx="27305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Does this give us a savings?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4884420" y="3276600"/>
            <a:ext cx="0" cy="64008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724399" y="3924300"/>
            <a:ext cx="304800" cy="304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@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4578876" y="4503420"/>
            <a:ext cx="305544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4884420" y="4229100"/>
            <a:ext cx="0" cy="27432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4750593" y="4351020"/>
            <a:ext cx="76200" cy="3048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691440" y="4252680"/>
            <a:ext cx="14011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dirty="0" smtClean="0"/>
              <a:t>5</a:t>
            </a:r>
            <a:endParaRPr lang="en-US" sz="1100" dirty="0"/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7239000" y="3212885"/>
            <a:ext cx="76200" cy="3048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086600" y="3124200"/>
            <a:ext cx="22860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dirty="0" smtClean="0"/>
              <a:t>24</a:t>
            </a:r>
            <a:endParaRPr lang="en-US" sz="1100" dirty="0"/>
          </a:p>
        </p:txBody>
      </p:sp>
      <p:sp>
        <p:nvSpPr>
          <p:cNvPr id="48" name="Oval 47"/>
          <p:cNvSpPr/>
          <p:nvPr/>
        </p:nvSpPr>
        <p:spPr>
          <a:xfrm>
            <a:off x="4615815" y="4471416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5761880" y="3902238"/>
            <a:ext cx="693420" cy="16604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NS ROM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flipH="1" flipV="1">
            <a:off x="4647819" y="3384322"/>
            <a:ext cx="381" cy="111147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5" idx="1"/>
          </p:cNvCxnSpPr>
          <p:nvPr/>
        </p:nvCxnSpPr>
        <p:spPr>
          <a:xfrm>
            <a:off x="4643436" y="3384322"/>
            <a:ext cx="614364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6444463" y="3962400"/>
            <a:ext cx="305544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3810000" y="5867400"/>
            <a:ext cx="27305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One ROM = 14848 bits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3810000" y="6172200"/>
            <a:ext cx="3276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Two ROMs = 2</a:t>
            </a:r>
            <a:r>
              <a:rPr lang="en-US" baseline="30000" dirty="0" smtClean="0"/>
              <a:t>9</a:t>
            </a:r>
            <a:r>
              <a:rPr lang="en-US" dirty="0" smtClean="0"/>
              <a:t>*5 + 2</a:t>
            </a:r>
            <a:r>
              <a:rPr lang="en-US" baseline="30000" dirty="0" smtClean="0"/>
              <a:t>5</a:t>
            </a:r>
            <a:r>
              <a:rPr lang="en-US" dirty="0" smtClean="0"/>
              <a:t>*29 =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00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two ROMs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362200" y="2057400"/>
            <a:ext cx="4572000" cy="381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err="1" smtClean="0">
                <a:solidFill>
                  <a:sysClr val="windowText" lastClr="000000"/>
                </a:solidFill>
              </a:rPr>
              <a:t>Larc</a:t>
            </a:r>
            <a:r>
              <a:rPr lang="en-US" dirty="0" smtClean="0">
                <a:solidFill>
                  <a:sysClr val="windowText" lastClr="000000"/>
                </a:solidFill>
              </a:rPr>
              <a:t> CU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257800" y="2971800"/>
            <a:ext cx="1219200" cy="83380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Control ROM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42180" y="3581401"/>
            <a:ext cx="336696" cy="1447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S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T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A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T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E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409700" y="3276600"/>
            <a:ext cx="347472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1524000" y="3124200"/>
            <a:ext cx="76200" cy="3048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409700" y="3069224"/>
            <a:ext cx="22860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dirty="0" smtClean="0"/>
              <a:t>4</a:t>
            </a:r>
            <a:endParaRPr lang="en-US" sz="1100" dirty="0"/>
          </a:p>
        </p:txBody>
      </p:sp>
      <p:sp>
        <p:nvSpPr>
          <p:cNvPr id="14" name="TextBox 13"/>
          <p:cNvSpPr txBox="1"/>
          <p:nvPr/>
        </p:nvSpPr>
        <p:spPr>
          <a:xfrm>
            <a:off x="742950" y="3168878"/>
            <a:ext cx="6858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err="1" smtClean="0"/>
              <a:t>opcode</a:t>
            </a:r>
            <a:endParaRPr lang="en-US" sz="1400" dirty="0"/>
          </a:p>
        </p:txBody>
      </p:sp>
      <p:cxnSp>
        <p:nvCxnSpPr>
          <p:cNvPr id="17" name="Straight Arrow Connector 16"/>
          <p:cNvCxnSpPr>
            <a:stCxn id="9" idx="6"/>
          </p:cNvCxnSpPr>
          <p:nvPr/>
        </p:nvCxnSpPr>
        <p:spPr>
          <a:xfrm>
            <a:off x="5029199" y="4076700"/>
            <a:ext cx="732681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6477000" y="3365285"/>
            <a:ext cx="9906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434262" y="3149841"/>
            <a:ext cx="68580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smtClean="0"/>
              <a:t>control word</a:t>
            </a:r>
            <a:endParaRPr lang="en-US" sz="1400" dirty="0"/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6642625" y="4433369"/>
            <a:ext cx="239712" cy="6243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794085" y="4243516"/>
            <a:ext cx="14011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dirty="0" smtClean="0"/>
              <a:t>5</a:t>
            </a:r>
            <a:endParaRPr lang="en-US" sz="1100" dirty="0"/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6762481" y="3949915"/>
            <a:ext cx="0" cy="182880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3886200" y="5778716"/>
            <a:ext cx="2876281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3886200" y="4229100"/>
            <a:ext cx="0" cy="155575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3886200" y="4229100"/>
            <a:ext cx="355979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5062536" y="3924300"/>
            <a:ext cx="76200" cy="3048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003383" y="3825960"/>
            <a:ext cx="14011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dirty="0" smtClean="0"/>
              <a:t>9</a:t>
            </a:r>
            <a:endParaRPr lang="en-US" sz="1100" dirty="0"/>
          </a:p>
        </p:txBody>
      </p:sp>
      <p:sp>
        <p:nvSpPr>
          <p:cNvPr id="3" name="Rectangle 2"/>
          <p:cNvSpPr/>
          <p:nvPr/>
        </p:nvSpPr>
        <p:spPr>
          <a:xfrm>
            <a:off x="850850" y="5943600"/>
            <a:ext cx="27305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Does this give us a savings?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4884420" y="3276600"/>
            <a:ext cx="0" cy="64008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724399" y="3924300"/>
            <a:ext cx="304800" cy="304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@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4578876" y="4503420"/>
            <a:ext cx="305544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4884420" y="4229100"/>
            <a:ext cx="0" cy="27432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4750593" y="4351020"/>
            <a:ext cx="76200" cy="3048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691440" y="4252680"/>
            <a:ext cx="14011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dirty="0" smtClean="0"/>
              <a:t>5</a:t>
            </a:r>
            <a:endParaRPr lang="en-US" sz="1100" dirty="0"/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7239000" y="3212885"/>
            <a:ext cx="76200" cy="3048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086600" y="3124200"/>
            <a:ext cx="22860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dirty="0" smtClean="0"/>
              <a:t>24</a:t>
            </a:r>
            <a:endParaRPr lang="en-US" sz="1100" dirty="0"/>
          </a:p>
        </p:txBody>
      </p:sp>
      <p:sp>
        <p:nvSpPr>
          <p:cNvPr id="48" name="Oval 47"/>
          <p:cNvSpPr/>
          <p:nvPr/>
        </p:nvSpPr>
        <p:spPr>
          <a:xfrm>
            <a:off x="4615815" y="4471416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5761880" y="3902238"/>
            <a:ext cx="693420" cy="16604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NS ROM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flipH="1" flipV="1">
            <a:off x="4647819" y="3384322"/>
            <a:ext cx="381" cy="111147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5" idx="1"/>
          </p:cNvCxnSpPr>
          <p:nvPr/>
        </p:nvCxnSpPr>
        <p:spPr>
          <a:xfrm>
            <a:off x="4643436" y="3384322"/>
            <a:ext cx="614364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6444463" y="3962400"/>
            <a:ext cx="305544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3810000" y="5867400"/>
            <a:ext cx="27305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One ROM = 14848 bits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3810000" y="6172200"/>
            <a:ext cx="5105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Two ROMs = 2</a:t>
            </a:r>
            <a:r>
              <a:rPr lang="en-US" baseline="30000" dirty="0" smtClean="0"/>
              <a:t>9</a:t>
            </a:r>
            <a:r>
              <a:rPr lang="en-US" dirty="0" smtClean="0"/>
              <a:t>*5 + </a:t>
            </a:r>
            <a:r>
              <a:rPr lang="en-US" dirty="0" smtClean="0"/>
              <a:t>2</a:t>
            </a:r>
            <a:r>
              <a:rPr lang="en-US" baseline="30000" dirty="0" smtClean="0"/>
              <a:t>5</a:t>
            </a:r>
            <a:r>
              <a:rPr lang="en-US" dirty="0" smtClean="0"/>
              <a:t>*24 </a:t>
            </a:r>
            <a:r>
              <a:rPr lang="en-US" dirty="0" smtClean="0"/>
              <a:t>= 2560 + </a:t>
            </a:r>
            <a:r>
              <a:rPr lang="en-US" dirty="0" smtClean="0"/>
              <a:t>768= 3328bits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999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two ROMs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362200" y="2057400"/>
            <a:ext cx="4572000" cy="381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err="1" smtClean="0">
                <a:solidFill>
                  <a:sysClr val="windowText" lastClr="000000"/>
                </a:solidFill>
              </a:rPr>
              <a:t>Larc</a:t>
            </a:r>
            <a:r>
              <a:rPr lang="en-US" dirty="0" smtClean="0">
                <a:solidFill>
                  <a:sysClr val="windowText" lastClr="000000"/>
                </a:solidFill>
              </a:rPr>
              <a:t> CU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257800" y="2971800"/>
            <a:ext cx="1219200" cy="83380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Control ROM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42180" y="3581401"/>
            <a:ext cx="336696" cy="1447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S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T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A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T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E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409700" y="3276600"/>
            <a:ext cx="347472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1524000" y="3124200"/>
            <a:ext cx="76200" cy="3048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409700" y="3069224"/>
            <a:ext cx="22860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dirty="0" smtClean="0"/>
              <a:t>4</a:t>
            </a:r>
            <a:endParaRPr lang="en-US" sz="1100" dirty="0"/>
          </a:p>
        </p:txBody>
      </p:sp>
      <p:sp>
        <p:nvSpPr>
          <p:cNvPr id="14" name="TextBox 13"/>
          <p:cNvSpPr txBox="1"/>
          <p:nvPr/>
        </p:nvSpPr>
        <p:spPr>
          <a:xfrm>
            <a:off x="742950" y="3168878"/>
            <a:ext cx="6858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err="1" smtClean="0"/>
              <a:t>opcode</a:t>
            </a:r>
            <a:endParaRPr lang="en-US" sz="1400" dirty="0"/>
          </a:p>
        </p:txBody>
      </p:sp>
      <p:cxnSp>
        <p:nvCxnSpPr>
          <p:cNvPr id="17" name="Straight Arrow Connector 16"/>
          <p:cNvCxnSpPr>
            <a:stCxn id="9" idx="6"/>
          </p:cNvCxnSpPr>
          <p:nvPr/>
        </p:nvCxnSpPr>
        <p:spPr>
          <a:xfrm>
            <a:off x="5029199" y="4076700"/>
            <a:ext cx="732681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6477000" y="3365285"/>
            <a:ext cx="9906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434262" y="3149841"/>
            <a:ext cx="68580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smtClean="0"/>
              <a:t>control word</a:t>
            </a:r>
            <a:endParaRPr lang="en-US" sz="1400" dirty="0"/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6642625" y="4433369"/>
            <a:ext cx="239712" cy="6243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794085" y="4243516"/>
            <a:ext cx="14011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dirty="0" smtClean="0"/>
              <a:t>5</a:t>
            </a:r>
            <a:endParaRPr lang="en-US" sz="1100" dirty="0"/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6762481" y="3949915"/>
            <a:ext cx="0" cy="182880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3886200" y="5778716"/>
            <a:ext cx="2876281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3886200" y="4229100"/>
            <a:ext cx="0" cy="155575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3886200" y="4229100"/>
            <a:ext cx="355979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5062536" y="3924300"/>
            <a:ext cx="76200" cy="3048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003383" y="3825960"/>
            <a:ext cx="14011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dirty="0" smtClean="0"/>
              <a:t>9</a:t>
            </a:r>
            <a:endParaRPr lang="en-US" sz="1100" dirty="0"/>
          </a:p>
        </p:txBody>
      </p:sp>
      <p:sp>
        <p:nvSpPr>
          <p:cNvPr id="3" name="Rectangle 2"/>
          <p:cNvSpPr/>
          <p:nvPr/>
        </p:nvSpPr>
        <p:spPr>
          <a:xfrm>
            <a:off x="850850" y="5943600"/>
            <a:ext cx="27305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Does this give us a savings?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4884420" y="3276600"/>
            <a:ext cx="0" cy="64008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724399" y="3924300"/>
            <a:ext cx="304800" cy="304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@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4578876" y="4503420"/>
            <a:ext cx="305544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4884420" y="4229100"/>
            <a:ext cx="0" cy="27432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4750593" y="4351020"/>
            <a:ext cx="76200" cy="3048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691440" y="4252680"/>
            <a:ext cx="14011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dirty="0" smtClean="0"/>
              <a:t>5</a:t>
            </a:r>
            <a:endParaRPr lang="en-US" sz="1100" dirty="0"/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7239000" y="3212885"/>
            <a:ext cx="76200" cy="3048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086600" y="3124200"/>
            <a:ext cx="22860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dirty="0" smtClean="0"/>
              <a:t>24</a:t>
            </a:r>
            <a:endParaRPr lang="en-US" sz="1100" dirty="0"/>
          </a:p>
        </p:txBody>
      </p:sp>
      <p:sp>
        <p:nvSpPr>
          <p:cNvPr id="48" name="Oval 47"/>
          <p:cNvSpPr/>
          <p:nvPr/>
        </p:nvSpPr>
        <p:spPr>
          <a:xfrm>
            <a:off x="4615815" y="4471416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5761880" y="3902238"/>
            <a:ext cx="693420" cy="16604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NS ROM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flipH="1" flipV="1">
            <a:off x="4647819" y="3384322"/>
            <a:ext cx="381" cy="111147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5" idx="1"/>
          </p:cNvCxnSpPr>
          <p:nvPr/>
        </p:nvCxnSpPr>
        <p:spPr>
          <a:xfrm>
            <a:off x="4643436" y="3384322"/>
            <a:ext cx="614364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6444463" y="3962400"/>
            <a:ext cx="305544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3810000" y="5867400"/>
            <a:ext cx="27305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One ROM = </a:t>
            </a:r>
            <a:r>
              <a:rPr lang="en-US" b="1" u="sng" dirty="0" smtClean="0"/>
              <a:t>14848 bits</a:t>
            </a:r>
            <a:endParaRPr lang="en-US" b="1" u="sng" dirty="0"/>
          </a:p>
        </p:txBody>
      </p:sp>
      <p:sp>
        <p:nvSpPr>
          <p:cNvPr id="47" name="Rectangle 46"/>
          <p:cNvSpPr/>
          <p:nvPr/>
        </p:nvSpPr>
        <p:spPr>
          <a:xfrm>
            <a:off x="3810000" y="6172200"/>
            <a:ext cx="5105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Two ROMs = 2</a:t>
            </a:r>
            <a:r>
              <a:rPr lang="en-US" baseline="30000" dirty="0" smtClean="0"/>
              <a:t>9</a:t>
            </a:r>
            <a:r>
              <a:rPr lang="en-US" dirty="0" smtClean="0"/>
              <a:t>*5 + 2</a:t>
            </a:r>
            <a:r>
              <a:rPr lang="en-US" baseline="30000" dirty="0" smtClean="0"/>
              <a:t>5</a:t>
            </a:r>
            <a:r>
              <a:rPr lang="en-US" dirty="0" smtClean="0"/>
              <a:t>*29 = 2560 + </a:t>
            </a:r>
            <a:r>
              <a:rPr lang="en-US" dirty="0" smtClean="0"/>
              <a:t>768= </a:t>
            </a:r>
            <a:r>
              <a:rPr lang="en-US" b="1" u="sng" dirty="0" smtClean="0"/>
              <a:t>3328bits   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115858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two ROMs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362200" y="2057400"/>
            <a:ext cx="4572000" cy="381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err="1" smtClean="0">
                <a:solidFill>
                  <a:sysClr val="windowText" lastClr="000000"/>
                </a:solidFill>
              </a:rPr>
              <a:t>Larc</a:t>
            </a:r>
            <a:r>
              <a:rPr lang="en-US" dirty="0" smtClean="0">
                <a:solidFill>
                  <a:sysClr val="windowText" lastClr="000000"/>
                </a:solidFill>
              </a:rPr>
              <a:t> CU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257800" y="2971800"/>
            <a:ext cx="1219200" cy="83380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Control ROM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42180" y="3581401"/>
            <a:ext cx="336696" cy="1447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S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T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A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T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E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409700" y="3276600"/>
            <a:ext cx="347472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1524000" y="3124200"/>
            <a:ext cx="76200" cy="3048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409700" y="3069224"/>
            <a:ext cx="22860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dirty="0" smtClean="0"/>
              <a:t>4</a:t>
            </a:r>
            <a:endParaRPr lang="en-US" sz="1100" dirty="0"/>
          </a:p>
        </p:txBody>
      </p:sp>
      <p:sp>
        <p:nvSpPr>
          <p:cNvPr id="14" name="TextBox 13"/>
          <p:cNvSpPr txBox="1"/>
          <p:nvPr/>
        </p:nvSpPr>
        <p:spPr>
          <a:xfrm>
            <a:off x="742950" y="3168878"/>
            <a:ext cx="6858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err="1" smtClean="0"/>
              <a:t>opcode</a:t>
            </a:r>
            <a:endParaRPr lang="en-US" sz="1400" dirty="0"/>
          </a:p>
        </p:txBody>
      </p:sp>
      <p:cxnSp>
        <p:nvCxnSpPr>
          <p:cNvPr id="17" name="Straight Arrow Connector 16"/>
          <p:cNvCxnSpPr>
            <a:stCxn id="9" idx="6"/>
          </p:cNvCxnSpPr>
          <p:nvPr/>
        </p:nvCxnSpPr>
        <p:spPr>
          <a:xfrm>
            <a:off x="5029199" y="4076700"/>
            <a:ext cx="732681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6477000" y="3365285"/>
            <a:ext cx="9906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434262" y="3149841"/>
            <a:ext cx="68580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smtClean="0"/>
              <a:t>control word</a:t>
            </a:r>
            <a:endParaRPr lang="en-US" sz="1400" dirty="0"/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6642625" y="4433369"/>
            <a:ext cx="239712" cy="6243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794085" y="4243516"/>
            <a:ext cx="14011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dirty="0" smtClean="0"/>
              <a:t>5</a:t>
            </a:r>
            <a:endParaRPr lang="en-US" sz="1100" dirty="0"/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6762481" y="3949915"/>
            <a:ext cx="0" cy="182880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3886200" y="5778716"/>
            <a:ext cx="2876281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3886200" y="4229100"/>
            <a:ext cx="0" cy="155575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3886200" y="4229100"/>
            <a:ext cx="355979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5062536" y="3924300"/>
            <a:ext cx="76200" cy="3048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003383" y="3825960"/>
            <a:ext cx="14011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dirty="0" smtClean="0"/>
              <a:t>9</a:t>
            </a:r>
            <a:endParaRPr lang="en-US" sz="1100" dirty="0"/>
          </a:p>
        </p:txBody>
      </p:sp>
      <p:sp>
        <p:nvSpPr>
          <p:cNvPr id="3" name="Rectangle 2"/>
          <p:cNvSpPr/>
          <p:nvPr/>
        </p:nvSpPr>
        <p:spPr>
          <a:xfrm>
            <a:off x="850850" y="5943600"/>
            <a:ext cx="27305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Does this give us a savings?</a:t>
            </a:r>
          </a:p>
          <a:p>
            <a:r>
              <a:rPr lang="en-US" b="1" u="sng" dirty="0" smtClean="0"/>
              <a:t>YES</a:t>
            </a:r>
            <a:r>
              <a:rPr lang="en-US" dirty="0" smtClean="0"/>
              <a:t> – Nearly 1/5</a:t>
            </a:r>
            <a:r>
              <a:rPr lang="en-US" baseline="30000" dirty="0" smtClean="0"/>
              <a:t>th</a:t>
            </a:r>
            <a:r>
              <a:rPr lang="en-US" dirty="0" smtClean="0"/>
              <a:t> as many bits used with two ROMS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4884420" y="3276600"/>
            <a:ext cx="0" cy="64008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724399" y="3924300"/>
            <a:ext cx="304800" cy="304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@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4578876" y="4503420"/>
            <a:ext cx="305544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4884420" y="4229100"/>
            <a:ext cx="0" cy="27432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4750593" y="4351020"/>
            <a:ext cx="76200" cy="3048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691440" y="4252680"/>
            <a:ext cx="14011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dirty="0" smtClean="0"/>
              <a:t>5</a:t>
            </a:r>
            <a:endParaRPr lang="en-US" sz="1100" dirty="0"/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7239000" y="3212885"/>
            <a:ext cx="76200" cy="3048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086600" y="3124200"/>
            <a:ext cx="22860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dirty="0" smtClean="0"/>
              <a:t>24</a:t>
            </a:r>
            <a:endParaRPr lang="en-US" sz="1100" dirty="0"/>
          </a:p>
        </p:txBody>
      </p:sp>
      <p:sp>
        <p:nvSpPr>
          <p:cNvPr id="48" name="Oval 47"/>
          <p:cNvSpPr/>
          <p:nvPr/>
        </p:nvSpPr>
        <p:spPr>
          <a:xfrm>
            <a:off x="4615815" y="4471416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5761880" y="3902238"/>
            <a:ext cx="693420" cy="16604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NS ROM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flipH="1" flipV="1">
            <a:off x="4647819" y="3384322"/>
            <a:ext cx="381" cy="111147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5" idx="1"/>
          </p:cNvCxnSpPr>
          <p:nvPr/>
        </p:nvCxnSpPr>
        <p:spPr>
          <a:xfrm>
            <a:off x="4643436" y="3384322"/>
            <a:ext cx="614364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6444463" y="3962400"/>
            <a:ext cx="305544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3886200" y="5778716"/>
            <a:ext cx="2876281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3810000" y="5867400"/>
            <a:ext cx="27305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One ROM = </a:t>
            </a:r>
            <a:r>
              <a:rPr lang="en-US" b="1" u="sng" dirty="0" smtClean="0"/>
              <a:t>14848 bits</a:t>
            </a:r>
            <a:endParaRPr lang="en-US" b="1" u="sng" dirty="0"/>
          </a:p>
        </p:txBody>
      </p:sp>
      <p:sp>
        <p:nvSpPr>
          <p:cNvPr id="51" name="Rectangle 50"/>
          <p:cNvSpPr/>
          <p:nvPr/>
        </p:nvSpPr>
        <p:spPr>
          <a:xfrm>
            <a:off x="3810000" y="6172200"/>
            <a:ext cx="5105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Two ROMs = 2</a:t>
            </a:r>
            <a:r>
              <a:rPr lang="en-US" baseline="30000" dirty="0" smtClean="0"/>
              <a:t>9</a:t>
            </a:r>
            <a:r>
              <a:rPr lang="en-US" dirty="0" smtClean="0"/>
              <a:t>*5 + 2</a:t>
            </a:r>
            <a:r>
              <a:rPr lang="en-US" baseline="30000" dirty="0" smtClean="0"/>
              <a:t>5</a:t>
            </a:r>
            <a:r>
              <a:rPr lang="en-US" dirty="0" smtClean="0"/>
              <a:t>*29 = 2560 + </a:t>
            </a:r>
            <a:r>
              <a:rPr lang="en-US" dirty="0" smtClean="0"/>
              <a:t>768= </a:t>
            </a:r>
            <a:r>
              <a:rPr lang="en-US" b="1" u="sng" dirty="0" smtClean="0"/>
              <a:t>3328bits   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317022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Assignment 4 due on Monday, 11/17</a:t>
            </a:r>
          </a:p>
          <a:p>
            <a:pPr lvl="1"/>
            <a:r>
              <a:rPr lang="en-US" dirty="0" smtClean="0"/>
              <a:t>Assignment 5 posted by Wednesday, 11/19</a:t>
            </a:r>
          </a:p>
          <a:p>
            <a:pPr lvl="2"/>
            <a:r>
              <a:rPr lang="en-US" dirty="0" smtClean="0"/>
              <a:t>Due: Wednesday, 12/3</a:t>
            </a:r>
          </a:p>
          <a:p>
            <a:r>
              <a:rPr lang="en-US" dirty="0" smtClean="0"/>
              <a:t>Quiz 12: Monday, 11/17</a:t>
            </a:r>
          </a:p>
          <a:p>
            <a:pPr lvl="1"/>
            <a:r>
              <a:rPr lang="en-US" dirty="0" smtClean="0"/>
              <a:t>Advanced control unit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413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two ROMs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362200" y="2057400"/>
            <a:ext cx="4572000" cy="381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err="1" smtClean="0">
                <a:solidFill>
                  <a:sysClr val="windowText" lastClr="000000"/>
                </a:solidFill>
              </a:rPr>
              <a:t>Larc</a:t>
            </a:r>
            <a:r>
              <a:rPr lang="en-US" dirty="0" smtClean="0">
                <a:solidFill>
                  <a:sysClr val="windowText" lastClr="000000"/>
                </a:solidFill>
              </a:rPr>
              <a:t> CU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257800" y="2971800"/>
            <a:ext cx="1219200" cy="8338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Control ROM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42180" y="3581401"/>
            <a:ext cx="336696" cy="1447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S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T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A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T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E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409700" y="3276600"/>
            <a:ext cx="347472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1524000" y="3124200"/>
            <a:ext cx="76200" cy="3048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409700" y="3069224"/>
            <a:ext cx="22860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dirty="0" smtClean="0"/>
              <a:t>4</a:t>
            </a:r>
            <a:endParaRPr lang="en-US" sz="1100" dirty="0"/>
          </a:p>
        </p:txBody>
      </p:sp>
      <p:sp>
        <p:nvSpPr>
          <p:cNvPr id="14" name="TextBox 13"/>
          <p:cNvSpPr txBox="1"/>
          <p:nvPr/>
        </p:nvSpPr>
        <p:spPr>
          <a:xfrm>
            <a:off x="742950" y="3168878"/>
            <a:ext cx="6858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err="1" smtClean="0"/>
              <a:t>opcode</a:t>
            </a:r>
            <a:endParaRPr lang="en-US" sz="1400" dirty="0"/>
          </a:p>
        </p:txBody>
      </p:sp>
      <p:cxnSp>
        <p:nvCxnSpPr>
          <p:cNvPr id="17" name="Straight Arrow Connector 16"/>
          <p:cNvCxnSpPr>
            <a:stCxn id="9" idx="6"/>
          </p:cNvCxnSpPr>
          <p:nvPr/>
        </p:nvCxnSpPr>
        <p:spPr>
          <a:xfrm>
            <a:off x="5029199" y="4076700"/>
            <a:ext cx="732681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6477000" y="3365285"/>
            <a:ext cx="9906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434262" y="3149841"/>
            <a:ext cx="68580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smtClean="0"/>
              <a:t>control word</a:t>
            </a:r>
            <a:endParaRPr lang="en-US" sz="1400" dirty="0"/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6642625" y="4433369"/>
            <a:ext cx="239712" cy="6243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794085" y="4243516"/>
            <a:ext cx="14011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dirty="0" smtClean="0"/>
              <a:t>5</a:t>
            </a:r>
            <a:endParaRPr lang="en-US" sz="1100" dirty="0"/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6762481" y="3949915"/>
            <a:ext cx="0" cy="182880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3886200" y="5778716"/>
            <a:ext cx="2876281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3886200" y="4229100"/>
            <a:ext cx="0" cy="155575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3886200" y="4229100"/>
            <a:ext cx="355979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5062536" y="3924300"/>
            <a:ext cx="76200" cy="3048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003383" y="3825960"/>
            <a:ext cx="14011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dirty="0" smtClean="0"/>
              <a:t>9</a:t>
            </a:r>
            <a:endParaRPr lang="en-US" sz="1100" dirty="0"/>
          </a:p>
        </p:txBody>
      </p:sp>
      <p:sp>
        <p:nvSpPr>
          <p:cNvPr id="3" name="Rectangle 2"/>
          <p:cNvSpPr/>
          <p:nvPr/>
        </p:nvSpPr>
        <p:spPr>
          <a:xfrm>
            <a:off x="850849" y="5943600"/>
            <a:ext cx="59432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This design can be optimized even further…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4884420" y="3276600"/>
            <a:ext cx="0" cy="64008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724399" y="3924300"/>
            <a:ext cx="304800" cy="304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@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4578876" y="4503420"/>
            <a:ext cx="305544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4884420" y="4229100"/>
            <a:ext cx="0" cy="27432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4750593" y="4351020"/>
            <a:ext cx="76200" cy="3048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691440" y="4252680"/>
            <a:ext cx="14011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dirty="0" smtClean="0"/>
              <a:t>5</a:t>
            </a:r>
            <a:endParaRPr lang="en-US" sz="1100" dirty="0"/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7239000" y="3212885"/>
            <a:ext cx="76200" cy="3048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086600" y="3124200"/>
            <a:ext cx="22860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dirty="0" smtClean="0"/>
              <a:t>24</a:t>
            </a:r>
            <a:endParaRPr lang="en-US" sz="1100" dirty="0"/>
          </a:p>
        </p:txBody>
      </p:sp>
      <p:sp>
        <p:nvSpPr>
          <p:cNvPr id="48" name="Oval 47"/>
          <p:cNvSpPr/>
          <p:nvPr/>
        </p:nvSpPr>
        <p:spPr>
          <a:xfrm>
            <a:off x="4615815" y="4471416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5761880" y="3902238"/>
            <a:ext cx="693420" cy="16604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NS ROM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flipH="1" flipV="1">
            <a:off x="4647819" y="3384322"/>
            <a:ext cx="381" cy="111147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5" idx="1"/>
          </p:cNvCxnSpPr>
          <p:nvPr/>
        </p:nvCxnSpPr>
        <p:spPr>
          <a:xfrm>
            <a:off x="4643436" y="3384322"/>
            <a:ext cx="614364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6444463" y="3962400"/>
            <a:ext cx="305544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364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the next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majority of the CU is used to compute the next-state function</a:t>
            </a:r>
          </a:p>
          <a:p>
            <a:pPr lvl="1"/>
            <a:r>
              <a:rPr lang="en-US" dirty="0" smtClean="0"/>
              <a:t>What is the percentage?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	2560 / </a:t>
            </a:r>
            <a:r>
              <a:rPr lang="en-US" dirty="0" smtClean="0"/>
              <a:t>3328 &gt; 76%</a:t>
            </a:r>
            <a:endParaRPr lang="en-US" dirty="0" smtClean="0"/>
          </a:p>
          <a:p>
            <a:r>
              <a:rPr lang="en-US" dirty="0" smtClean="0"/>
              <a:t>Could have dozens or even hundreds of instructions and even more states than in our FSM</a:t>
            </a:r>
          </a:p>
          <a:p>
            <a:pPr lvl="1"/>
            <a:r>
              <a:rPr lang="en-US" dirty="0" smtClean="0"/>
              <a:t>A significant number of these states will have only one successor. </a:t>
            </a:r>
          </a:p>
          <a:p>
            <a:r>
              <a:rPr lang="en-US" dirty="0" smtClean="0"/>
              <a:t>How can we take advantage of this state of affairs? </a:t>
            </a:r>
          </a:p>
        </p:txBody>
      </p:sp>
    </p:spTree>
    <p:extLst>
      <p:ext uri="{BB962C8B-B14F-4D97-AF65-F5344CB8AC3E}">
        <p14:creationId xmlns:p14="http://schemas.microsoft.com/office/powerpoint/2010/main" val="45724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a sequencer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Main idea: separate the “next state sequencing” function from the control function</a:t>
            </a:r>
          </a:p>
          <a:p>
            <a:r>
              <a:rPr lang="en-US" sz="2800" dirty="0" smtClean="0"/>
              <a:t>Can use a _______???______ to compute the next state</a:t>
            </a:r>
          </a:p>
          <a:p>
            <a:pPr lvl="1"/>
            <a:r>
              <a:rPr lang="en-US" sz="2400" dirty="0" smtClean="0"/>
              <a:t>Adder</a:t>
            </a:r>
          </a:p>
          <a:p>
            <a:r>
              <a:rPr lang="en-US" sz="2800" dirty="0" smtClean="0"/>
              <a:t>This eliminates a good chunk of the sequencing logic</a:t>
            </a:r>
          </a:p>
          <a:p>
            <a:r>
              <a:rPr lang="en-US" sz="2800" dirty="0" smtClean="0"/>
              <a:t>This part of the CU is called the </a:t>
            </a:r>
            <a:r>
              <a:rPr lang="en-US" sz="2800" b="1" dirty="0" smtClean="0"/>
              <a:t>sequencer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719051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state function: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many cases, the next state in the execution sequence is . . . ?</a:t>
            </a:r>
          </a:p>
          <a:p>
            <a:r>
              <a:rPr lang="en-US" dirty="0" smtClean="0"/>
              <a:t>What about states in which the successor depends on the current </a:t>
            </a:r>
            <a:r>
              <a:rPr lang="en-US" dirty="0" err="1" smtClean="0"/>
              <a:t>opcode</a:t>
            </a:r>
            <a:endParaRPr lang="en-US" dirty="0" smtClean="0"/>
          </a:p>
          <a:p>
            <a:pPr lvl="1"/>
            <a:r>
              <a:rPr lang="en-US" dirty="0" smtClean="0"/>
              <a:t>We have only one such state (which one?)</a:t>
            </a:r>
          </a:p>
          <a:p>
            <a:r>
              <a:rPr lang="en-US" dirty="0" smtClean="0"/>
              <a:t>Finally, in some states (which ones?), the successor (which state?) is fixed, but out of order.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304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57861"/>
          </a:xfrm>
        </p:spPr>
        <p:txBody>
          <a:bodyPr>
            <a:noAutofit/>
          </a:bodyPr>
          <a:lstStyle/>
          <a:p>
            <a:r>
              <a:rPr lang="en-US" sz="4000" dirty="0" err="1"/>
              <a:t>MULTIcycle</a:t>
            </a:r>
            <a:r>
              <a:rPr lang="en-US" sz="4000" dirty="0"/>
              <a:t> </a:t>
            </a:r>
            <a:r>
              <a:rPr lang="en-US" sz="4000" dirty="0" err="1"/>
              <a:t>Larc</a:t>
            </a:r>
            <a:r>
              <a:rPr lang="en-US" sz="4000" dirty="0"/>
              <a:t> </a:t>
            </a:r>
            <a:r>
              <a:rPr lang="en-US" sz="4000" dirty="0" smtClean="0"/>
              <a:t>FSM  </a:t>
            </a:r>
            <a:endParaRPr lang="en-US" sz="4000" dirty="0"/>
          </a:p>
        </p:txBody>
      </p:sp>
      <p:grpSp>
        <p:nvGrpSpPr>
          <p:cNvPr id="4" name="Group 3"/>
          <p:cNvGrpSpPr/>
          <p:nvPr/>
        </p:nvGrpSpPr>
        <p:grpSpPr>
          <a:xfrm>
            <a:off x="121920" y="685800"/>
            <a:ext cx="8945880" cy="6083300"/>
            <a:chOff x="121920" y="685800"/>
            <a:chExt cx="8945880" cy="6083300"/>
          </a:xfrm>
        </p:grpSpPr>
        <p:sp>
          <p:nvSpPr>
            <p:cNvPr id="8" name="Flowchart: Alternate Process 7"/>
            <p:cNvSpPr/>
            <p:nvPr/>
          </p:nvSpPr>
          <p:spPr>
            <a:xfrm>
              <a:off x="304800" y="998855"/>
              <a:ext cx="990600" cy="681990"/>
            </a:xfrm>
            <a:prstGeom prst="flowChartAlternate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sz="1100" dirty="0" smtClean="0">
                  <a:solidFill>
                    <a:sysClr val="windowText" lastClr="000000"/>
                  </a:solidFill>
                </a:rPr>
                <a:t>IR </a:t>
              </a:r>
              <a:r>
                <a:rPr lang="en-US" sz="1100" dirty="0" smtClean="0">
                  <a:solidFill>
                    <a:sysClr val="windowText" lastClr="000000"/>
                  </a:solidFill>
                  <a:sym typeface="Wingdings" panose="05000000000000000000" pitchFamily="2" charset="2"/>
                </a:rPr>
                <a:t> M[PC]</a:t>
              </a:r>
            </a:p>
            <a:p>
              <a:r>
                <a:rPr lang="en-US" sz="1100" dirty="0" smtClean="0">
                  <a:solidFill>
                    <a:sysClr val="windowText" lastClr="000000"/>
                  </a:solidFill>
                  <a:sym typeface="Wingdings" panose="05000000000000000000" pitchFamily="2" charset="2"/>
                </a:rPr>
                <a:t>PC  PC + 1</a:t>
              </a:r>
              <a:endParaRPr lang="en-US" sz="11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Flowchart: Alternate Process 8"/>
            <p:cNvSpPr/>
            <p:nvPr/>
          </p:nvSpPr>
          <p:spPr>
            <a:xfrm>
              <a:off x="1524000" y="998855"/>
              <a:ext cx="1330711" cy="681990"/>
            </a:xfrm>
            <a:prstGeom prst="flowChartAlternate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sz="900" dirty="0" smtClean="0">
                  <a:solidFill>
                    <a:sysClr val="windowText" lastClr="000000"/>
                  </a:solidFill>
                </a:rPr>
                <a:t>RD1 </a:t>
              </a:r>
              <a:r>
                <a:rPr lang="en-US" sz="900" dirty="0" smtClean="0">
                  <a:solidFill>
                    <a:sysClr val="windowText" lastClr="000000"/>
                  </a:solidFill>
                  <a:sym typeface="Wingdings" panose="05000000000000000000" pitchFamily="2" charset="2"/>
                </a:rPr>
                <a:t> </a:t>
              </a:r>
              <a:r>
                <a:rPr lang="en-US" sz="900" dirty="0" err="1" smtClean="0">
                  <a:solidFill>
                    <a:sysClr val="windowText" lastClr="000000"/>
                  </a:solidFill>
                  <a:sym typeface="Wingdings" panose="05000000000000000000" pitchFamily="2" charset="2"/>
                </a:rPr>
                <a:t>Reg</a:t>
              </a:r>
              <a:r>
                <a:rPr lang="en-US" sz="900" dirty="0" smtClean="0">
                  <a:solidFill>
                    <a:sysClr val="windowText" lastClr="000000"/>
                  </a:solidFill>
                  <a:sym typeface="Wingdings" panose="05000000000000000000" pitchFamily="2" charset="2"/>
                </a:rPr>
                <a:t>[RB]</a:t>
              </a:r>
            </a:p>
            <a:p>
              <a:r>
                <a:rPr lang="en-US" sz="900" dirty="0" smtClean="0">
                  <a:solidFill>
                    <a:sysClr val="windowText" lastClr="000000"/>
                  </a:solidFill>
                  <a:sym typeface="Wingdings" panose="05000000000000000000" pitchFamily="2" charset="2"/>
                </a:rPr>
                <a:t>RD2  </a:t>
              </a:r>
              <a:r>
                <a:rPr lang="en-US" sz="900" dirty="0" err="1" smtClean="0">
                  <a:solidFill>
                    <a:sysClr val="windowText" lastClr="000000"/>
                  </a:solidFill>
                  <a:sym typeface="Wingdings" panose="05000000000000000000" pitchFamily="2" charset="2"/>
                </a:rPr>
                <a:t>Reg</a:t>
              </a:r>
              <a:r>
                <a:rPr lang="en-US" sz="900" dirty="0" smtClean="0">
                  <a:solidFill>
                    <a:sysClr val="windowText" lastClr="000000"/>
                  </a:solidFill>
                  <a:sym typeface="Wingdings" panose="05000000000000000000" pitchFamily="2" charset="2"/>
                </a:rPr>
                <a:t>[RC]</a:t>
              </a:r>
            </a:p>
            <a:p>
              <a:r>
                <a:rPr lang="en-US" sz="900" dirty="0" err="1" smtClean="0">
                  <a:solidFill>
                    <a:sysClr val="windowText" lastClr="000000"/>
                  </a:solidFill>
                  <a:sym typeface="Wingdings" panose="05000000000000000000" pitchFamily="2" charset="2"/>
                </a:rPr>
                <a:t>ALUout</a:t>
              </a:r>
              <a:r>
                <a:rPr lang="en-US" sz="900" dirty="0" smtClean="0">
                  <a:solidFill>
                    <a:sysClr val="windowText" lastClr="000000"/>
                  </a:solidFill>
                  <a:sym typeface="Wingdings" panose="05000000000000000000" pitchFamily="2" charset="2"/>
                </a:rPr>
                <a:t>  PC + SE(LIMM)</a:t>
              </a:r>
              <a:endParaRPr lang="en-US" sz="9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Flowchart: Alternate Process 10"/>
            <p:cNvSpPr/>
            <p:nvPr/>
          </p:nvSpPr>
          <p:spPr>
            <a:xfrm>
              <a:off x="3733800" y="990600"/>
              <a:ext cx="1676400" cy="457200"/>
            </a:xfrm>
            <a:prstGeom prst="flowChartAlternate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sz="1100" dirty="0" err="1" smtClean="0">
                  <a:solidFill>
                    <a:sysClr val="windowText" lastClr="000000"/>
                  </a:solidFill>
                </a:rPr>
                <a:t>ALUout</a:t>
              </a:r>
              <a:r>
                <a:rPr lang="en-US" sz="1100" dirty="0" smtClean="0">
                  <a:solidFill>
                    <a:sysClr val="windowText" lastClr="000000"/>
                  </a:solidFill>
                </a:rPr>
                <a:t> </a:t>
              </a:r>
              <a:r>
                <a:rPr lang="en-US" sz="1100" dirty="0" smtClean="0">
                  <a:solidFill>
                    <a:sysClr val="windowText" lastClr="000000"/>
                  </a:solidFill>
                  <a:sym typeface="Wingdings" panose="05000000000000000000" pitchFamily="2" charset="2"/>
                </a:rPr>
                <a:t> RD1 + RD2</a:t>
              </a:r>
              <a:endParaRPr lang="en-US" sz="11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Flowchart: Alternate Process 11"/>
            <p:cNvSpPr/>
            <p:nvPr/>
          </p:nvSpPr>
          <p:spPr>
            <a:xfrm>
              <a:off x="3733800" y="1511300"/>
              <a:ext cx="1676400" cy="457200"/>
            </a:xfrm>
            <a:prstGeom prst="flowChartAlternate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sz="1100" dirty="0" err="1" smtClean="0">
                  <a:solidFill>
                    <a:sysClr val="windowText" lastClr="000000"/>
                  </a:solidFill>
                </a:rPr>
                <a:t>ALUout</a:t>
              </a:r>
              <a:r>
                <a:rPr lang="en-US" sz="1100" dirty="0" smtClean="0">
                  <a:solidFill>
                    <a:sysClr val="windowText" lastClr="000000"/>
                  </a:solidFill>
                </a:rPr>
                <a:t> </a:t>
              </a:r>
              <a:r>
                <a:rPr lang="en-US" sz="1100" dirty="0" smtClean="0">
                  <a:solidFill>
                    <a:sysClr val="windowText" lastClr="000000"/>
                  </a:solidFill>
                  <a:sym typeface="Wingdings" panose="05000000000000000000" pitchFamily="2" charset="2"/>
                </a:rPr>
                <a:t> RD1 - RD2</a:t>
              </a:r>
              <a:endParaRPr lang="en-US" sz="11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Flowchart: Alternate Process 12"/>
            <p:cNvSpPr/>
            <p:nvPr/>
          </p:nvSpPr>
          <p:spPr>
            <a:xfrm>
              <a:off x="3733800" y="2044700"/>
              <a:ext cx="1676400" cy="457200"/>
            </a:xfrm>
            <a:prstGeom prst="flowChartAlternate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sz="1100" dirty="0" err="1" smtClean="0">
                  <a:solidFill>
                    <a:sysClr val="windowText" lastClr="000000"/>
                  </a:solidFill>
                </a:rPr>
                <a:t>ALUout</a:t>
              </a:r>
              <a:r>
                <a:rPr lang="en-US" sz="1100" dirty="0" smtClean="0">
                  <a:solidFill>
                    <a:sysClr val="windowText" lastClr="000000"/>
                  </a:solidFill>
                </a:rPr>
                <a:t> </a:t>
              </a:r>
              <a:r>
                <a:rPr lang="en-US" sz="1100" dirty="0" smtClean="0">
                  <a:solidFill>
                    <a:sysClr val="windowText" lastClr="000000"/>
                  </a:solidFill>
                  <a:sym typeface="Wingdings" panose="05000000000000000000" pitchFamily="2" charset="2"/>
                </a:rPr>
                <a:t> RD1 Nor RD2</a:t>
              </a:r>
              <a:endParaRPr lang="en-US" sz="11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Flowchart: Alternate Process 13"/>
            <p:cNvSpPr/>
            <p:nvPr/>
          </p:nvSpPr>
          <p:spPr>
            <a:xfrm>
              <a:off x="3733800" y="2578100"/>
              <a:ext cx="1828800" cy="457200"/>
            </a:xfrm>
            <a:prstGeom prst="flowChartAlternate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sz="1100" dirty="0" err="1" smtClean="0">
                  <a:solidFill>
                    <a:sysClr val="windowText" lastClr="000000"/>
                  </a:solidFill>
                </a:rPr>
                <a:t>ALUout</a:t>
              </a:r>
              <a:r>
                <a:rPr lang="en-US" sz="1100" dirty="0" smtClean="0">
                  <a:solidFill>
                    <a:sysClr val="windowText" lastClr="000000"/>
                  </a:solidFill>
                </a:rPr>
                <a:t> </a:t>
              </a:r>
              <a:r>
                <a:rPr lang="en-US" sz="1100" dirty="0" smtClean="0">
                  <a:solidFill>
                    <a:sysClr val="windowText" lastClr="000000"/>
                  </a:solidFill>
                  <a:sym typeface="Wingdings" panose="05000000000000000000" pitchFamily="2" charset="2"/>
                </a:rPr>
                <a:t> ( RD1 &lt; RD2 ? 1 : 0 )</a:t>
              </a:r>
              <a:endParaRPr lang="en-US" sz="11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Flowchart: Alternate Process 14"/>
            <p:cNvSpPr/>
            <p:nvPr/>
          </p:nvSpPr>
          <p:spPr>
            <a:xfrm>
              <a:off x="3733800" y="3100070"/>
              <a:ext cx="1676400" cy="457200"/>
            </a:xfrm>
            <a:prstGeom prst="flowChartAlternate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sz="1100" dirty="0" err="1" smtClean="0">
                  <a:solidFill>
                    <a:sysClr val="windowText" lastClr="000000"/>
                  </a:solidFill>
                </a:rPr>
                <a:t>Reg</a:t>
              </a:r>
              <a:r>
                <a:rPr lang="en-US" sz="1100" dirty="0" smtClean="0">
                  <a:solidFill>
                    <a:sysClr val="windowText" lastClr="000000"/>
                  </a:solidFill>
                </a:rPr>
                <a:t>[RA] </a:t>
              </a:r>
              <a:r>
                <a:rPr lang="en-US" sz="1100" dirty="0" smtClean="0">
                  <a:solidFill>
                    <a:sysClr val="windowText" lastClr="000000"/>
                  </a:solidFill>
                  <a:sym typeface="Wingdings" panose="05000000000000000000" pitchFamily="2" charset="2"/>
                </a:rPr>
                <a:t> SE(LIMM)</a:t>
              </a:r>
              <a:endParaRPr lang="en-US" sz="11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Flowchart: Alternate Process 15"/>
            <p:cNvSpPr/>
            <p:nvPr/>
          </p:nvSpPr>
          <p:spPr>
            <a:xfrm>
              <a:off x="3733800" y="3644900"/>
              <a:ext cx="1676400" cy="457200"/>
            </a:xfrm>
            <a:prstGeom prst="flowChartAlternate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sz="1100" dirty="0" err="1" smtClean="0">
                  <a:solidFill>
                    <a:sysClr val="windowText" lastClr="000000"/>
                  </a:solidFill>
                </a:rPr>
                <a:t>Reg</a:t>
              </a:r>
              <a:r>
                <a:rPr lang="en-US" sz="1100" dirty="0" smtClean="0">
                  <a:solidFill>
                    <a:sysClr val="windowText" lastClr="000000"/>
                  </a:solidFill>
                </a:rPr>
                <a:t>[RA] </a:t>
              </a:r>
              <a:r>
                <a:rPr lang="en-US" sz="1100" dirty="0" smtClean="0">
                  <a:solidFill>
                    <a:sysClr val="windowText" lastClr="000000"/>
                  </a:solidFill>
                  <a:sym typeface="Wingdings" panose="05000000000000000000" pitchFamily="2" charset="2"/>
                </a:rPr>
                <a:t> LIMM &lt;&lt; 8</a:t>
              </a:r>
              <a:endParaRPr lang="en-US" sz="11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" name="Flowchart: Alternate Process 16"/>
            <p:cNvSpPr/>
            <p:nvPr/>
          </p:nvSpPr>
          <p:spPr>
            <a:xfrm>
              <a:off x="3733800" y="4178300"/>
              <a:ext cx="2133600" cy="457200"/>
            </a:xfrm>
            <a:prstGeom prst="flowChartAlternate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sz="1100" dirty="0" smtClean="0">
                  <a:solidFill>
                    <a:sysClr val="windowText" lastClr="000000"/>
                  </a:solidFill>
                </a:rPr>
                <a:t>PC </a:t>
              </a:r>
              <a:r>
                <a:rPr lang="en-US" sz="1100" dirty="0" smtClean="0">
                  <a:solidFill>
                    <a:sysClr val="windowText" lastClr="000000"/>
                  </a:solidFill>
                  <a:sym typeface="Wingdings" panose="05000000000000000000" pitchFamily="2" charset="2"/>
                </a:rPr>
                <a:t> ( RD2 - 0 == 0 ? </a:t>
              </a:r>
              <a:r>
                <a:rPr lang="en-US" sz="1100" dirty="0" err="1" smtClean="0">
                  <a:solidFill>
                    <a:sysClr val="windowText" lastClr="000000"/>
                  </a:solidFill>
                  <a:sym typeface="Wingdings" panose="05000000000000000000" pitchFamily="2" charset="2"/>
                </a:rPr>
                <a:t>ALUout</a:t>
              </a:r>
              <a:r>
                <a:rPr lang="en-US" sz="1100" dirty="0" smtClean="0">
                  <a:solidFill>
                    <a:sysClr val="windowText" lastClr="000000"/>
                  </a:solidFill>
                  <a:sym typeface="Wingdings" panose="05000000000000000000" pitchFamily="2" charset="2"/>
                </a:rPr>
                <a:t> : PC )</a:t>
              </a:r>
              <a:endParaRPr lang="en-US" sz="11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Flowchart: Alternate Process 18"/>
            <p:cNvSpPr/>
            <p:nvPr/>
          </p:nvSpPr>
          <p:spPr>
            <a:xfrm>
              <a:off x="3733800" y="5245100"/>
              <a:ext cx="1676400" cy="457200"/>
            </a:xfrm>
            <a:prstGeom prst="flowChartAlternate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sz="1100" dirty="0" err="1" smtClean="0">
                  <a:solidFill>
                    <a:sysClr val="windowText" lastClr="000000"/>
                  </a:solidFill>
                </a:rPr>
                <a:t>ALUout</a:t>
              </a:r>
              <a:r>
                <a:rPr lang="en-US" sz="1100" dirty="0" smtClean="0">
                  <a:solidFill>
                    <a:sysClr val="windowText" lastClr="000000"/>
                  </a:solidFill>
                </a:rPr>
                <a:t> </a:t>
              </a:r>
              <a:r>
                <a:rPr lang="en-US" sz="1100" dirty="0" smtClean="0">
                  <a:solidFill>
                    <a:sysClr val="windowText" lastClr="000000"/>
                  </a:solidFill>
                  <a:sym typeface="Wingdings" panose="05000000000000000000" pitchFamily="2" charset="2"/>
                </a:rPr>
                <a:t> RD1 + SE(SIMM)</a:t>
              </a:r>
              <a:endParaRPr lang="en-US" sz="11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Flowchart: Alternate Process 19"/>
            <p:cNvSpPr/>
            <p:nvPr/>
          </p:nvSpPr>
          <p:spPr>
            <a:xfrm>
              <a:off x="3733800" y="5778500"/>
              <a:ext cx="1676400" cy="457200"/>
            </a:xfrm>
            <a:prstGeom prst="flowChartAlternate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sz="1100" dirty="0" err="1" smtClean="0">
                  <a:solidFill>
                    <a:sysClr val="windowText" lastClr="000000"/>
                  </a:solidFill>
                </a:rPr>
                <a:t>ALUout</a:t>
              </a:r>
              <a:r>
                <a:rPr lang="en-US" sz="1100" dirty="0" smtClean="0">
                  <a:solidFill>
                    <a:sysClr val="windowText" lastClr="000000"/>
                  </a:solidFill>
                </a:rPr>
                <a:t> </a:t>
              </a:r>
              <a:r>
                <a:rPr lang="en-US" sz="1100" dirty="0" smtClean="0">
                  <a:solidFill>
                    <a:sysClr val="windowText" lastClr="000000"/>
                  </a:solidFill>
                  <a:sym typeface="Wingdings" panose="05000000000000000000" pitchFamily="2" charset="2"/>
                </a:rPr>
                <a:t> RD1 + SE(SIMM)</a:t>
              </a:r>
              <a:endParaRPr lang="en-US" sz="11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Flowchart: Alternate Process 20"/>
            <p:cNvSpPr/>
            <p:nvPr/>
          </p:nvSpPr>
          <p:spPr>
            <a:xfrm>
              <a:off x="3733800" y="6311900"/>
              <a:ext cx="1676400" cy="457200"/>
            </a:xfrm>
            <a:prstGeom prst="flowChartAlternate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sz="1100" dirty="0" err="1">
                  <a:solidFill>
                    <a:sysClr val="windowText" lastClr="000000"/>
                  </a:solidFill>
                  <a:sym typeface="Wingdings" panose="05000000000000000000" pitchFamily="2" charset="2"/>
                </a:rPr>
                <a:t>Reg</a:t>
              </a:r>
              <a:r>
                <a:rPr lang="en-US" sz="1100" dirty="0">
                  <a:solidFill>
                    <a:sysClr val="windowText" lastClr="000000"/>
                  </a:solidFill>
                  <a:sym typeface="Wingdings" panose="05000000000000000000" pitchFamily="2" charset="2"/>
                </a:rPr>
                <a:t>[RA]  PC</a:t>
              </a:r>
              <a:endParaRPr lang="en-US" sz="1100" dirty="0">
                <a:solidFill>
                  <a:sysClr val="windowText" lastClr="000000"/>
                </a:solidFill>
              </a:endParaRPr>
            </a:p>
            <a:p>
              <a:r>
                <a:rPr lang="en-US" sz="1100" dirty="0" smtClean="0">
                  <a:solidFill>
                    <a:sysClr val="windowText" lastClr="000000"/>
                  </a:solidFill>
                </a:rPr>
                <a:t>PC </a:t>
              </a:r>
              <a:r>
                <a:rPr lang="en-US" sz="1100" dirty="0" smtClean="0">
                  <a:solidFill>
                    <a:sysClr val="windowText" lastClr="000000"/>
                  </a:solidFill>
                  <a:sym typeface="Wingdings" panose="05000000000000000000" pitchFamily="2" charset="2"/>
                </a:rPr>
                <a:t> RD1</a:t>
              </a:r>
            </a:p>
          </p:txBody>
        </p:sp>
        <p:sp>
          <p:nvSpPr>
            <p:cNvPr id="22" name="Flowchart: Alternate Process 21"/>
            <p:cNvSpPr/>
            <p:nvPr/>
          </p:nvSpPr>
          <p:spPr>
            <a:xfrm>
              <a:off x="3733800" y="4724400"/>
              <a:ext cx="2133600" cy="457200"/>
            </a:xfrm>
            <a:prstGeom prst="flowChartAlternate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sz="1100" dirty="0" smtClean="0">
                  <a:solidFill>
                    <a:sysClr val="windowText" lastClr="000000"/>
                  </a:solidFill>
                </a:rPr>
                <a:t>PC </a:t>
              </a:r>
              <a:r>
                <a:rPr lang="en-US" sz="1100" dirty="0" smtClean="0">
                  <a:solidFill>
                    <a:sysClr val="windowText" lastClr="000000"/>
                  </a:solidFill>
                  <a:sym typeface="Wingdings" panose="05000000000000000000" pitchFamily="2" charset="2"/>
                </a:rPr>
                <a:t> ( RD2 - 0 != 0 ? </a:t>
              </a:r>
              <a:r>
                <a:rPr lang="en-US" sz="1100" dirty="0" err="1" smtClean="0">
                  <a:solidFill>
                    <a:sysClr val="windowText" lastClr="000000"/>
                  </a:solidFill>
                  <a:sym typeface="Wingdings" panose="05000000000000000000" pitchFamily="2" charset="2"/>
                </a:rPr>
                <a:t>ALUout</a:t>
              </a:r>
              <a:r>
                <a:rPr lang="en-US" sz="1100" dirty="0" smtClean="0">
                  <a:solidFill>
                    <a:sysClr val="windowText" lastClr="000000"/>
                  </a:solidFill>
                  <a:sym typeface="Wingdings" panose="05000000000000000000" pitchFamily="2" charset="2"/>
                </a:rPr>
                <a:t> : PC )</a:t>
              </a:r>
              <a:endParaRPr lang="en-US" sz="11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" name="Flowchart: Alternate Process 22"/>
            <p:cNvSpPr/>
            <p:nvPr/>
          </p:nvSpPr>
          <p:spPr>
            <a:xfrm>
              <a:off x="6172200" y="5257800"/>
              <a:ext cx="1219200" cy="457200"/>
            </a:xfrm>
            <a:prstGeom prst="flowChartAlternate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sz="1100" dirty="0" smtClean="0">
                  <a:solidFill>
                    <a:sysClr val="windowText" lastClr="000000"/>
                  </a:solidFill>
                </a:rPr>
                <a:t>MDR </a:t>
              </a:r>
              <a:r>
                <a:rPr lang="en-US" sz="1100" dirty="0" smtClean="0">
                  <a:solidFill>
                    <a:sysClr val="windowText" lastClr="000000"/>
                  </a:solidFill>
                  <a:sym typeface="Wingdings" panose="05000000000000000000" pitchFamily="2" charset="2"/>
                </a:rPr>
                <a:t> M[</a:t>
              </a:r>
              <a:r>
                <a:rPr lang="en-US" sz="1100" dirty="0" err="1" smtClean="0">
                  <a:solidFill>
                    <a:sysClr val="windowText" lastClr="000000"/>
                  </a:solidFill>
                  <a:sym typeface="Wingdings" panose="05000000000000000000" pitchFamily="2" charset="2"/>
                </a:rPr>
                <a:t>ALUout</a:t>
              </a:r>
              <a:r>
                <a:rPr lang="en-US" sz="1100" dirty="0" smtClean="0">
                  <a:solidFill>
                    <a:sysClr val="windowText" lastClr="000000"/>
                  </a:solidFill>
                  <a:sym typeface="Wingdings" panose="05000000000000000000" pitchFamily="2" charset="2"/>
                </a:rPr>
                <a:t>]</a:t>
              </a:r>
              <a:endParaRPr lang="en-US" sz="11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Flowchart: Alternate Process 23"/>
            <p:cNvSpPr/>
            <p:nvPr/>
          </p:nvSpPr>
          <p:spPr>
            <a:xfrm>
              <a:off x="7696200" y="5270500"/>
              <a:ext cx="1219200" cy="457200"/>
            </a:xfrm>
            <a:prstGeom prst="flowChartAlternate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sz="1100" dirty="0" err="1" smtClean="0">
                  <a:solidFill>
                    <a:sysClr val="windowText" lastClr="000000"/>
                  </a:solidFill>
                </a:rPr>
                <a:t>Reg</a:t>
              </a:r>
              <a:r>
                <a:rPr lang="en-US" sz="1100" dirty="0" smtClean="0">
                  <a:solidFill>
                    <a:sysClr val="windowText" lastClr="000000"/>
                  </a:solidFill>
                </a:rPr>
                <a:t>[RA] </a:t>
              </a:r>
              <a:r>
                <a:rPr lang="en-US" sz="1100" dirty="0" smtClean="0">
                  <a:solidFill>
                    <a:sysClr val="windowText" lastClr="000000"/>
                  </a:solidFill>
                  <a:sym typeface="Wingdings" panose="05000000000000000000" pitchFamily="2" charset="2"/>
                </a:rPr>
                <a:t> MDR</a:t>
              </a:r>
              <a:endParaRPr lang="en-US" sz="11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Flowchart: Alternate Process 24"/>
            <p:cNvSpPr/>
            <p:nvPr/>
          </p:nvSpPr>
          <p:spPr>
            <a:xfrm>
              <a:off x="6172200" y="5791200"/>
              <a:ext cx="1219200" cy="457200"/>
            </a:xfrm>
            <a:prstGeom prst="flowChartAlternate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sz="1100" dirty="0" smtClean="0">
                  <a:solidFill>
                    <a:sysClr val="windowText" lastClr="000000"/>
                  </a:solidFill>
                </a:rPr>
                <a:t>M[</a:t>
              </a:r>
              <a:r>
                <a:rPr lang="en-US" sz="1100" dirty="0" err="1" smtClean="0">
                  <a:solidFill>
                    <a:sysClr val="windowText" lastClr="000000"/>
                  </a:solidFill>
                </a:rPr>
                <a:t>ALUout</a:t>
              </a:r>
              <a:r>
                <a:rPr lang="en-US" sz="1100" dirty="0" smtClean="0">
                  <a:solidFill>
                    <a:sysClr val="windowText" lastClr="000000"/>
                  </a:solidFill>
                </a:rPr>
                <a:t>] </a:t>
              </a:r>
              <a:r>
                <a:rPr lang="en-US" sz="1100" dirty="0" smtClean="0">
                  <a:solidFill>
                    <a:sysClr val="windowText" lastClr="000000"/>
                  </a:solidFill>
                  <a:sym typeface="Wingdings" panose="05000000000000000000" pitchFamily="2" charset="2"/>
                </a:rPr>
                <a:t> RD2</a:t>
              </a:r>
              <a:endParaRPr lang="en-US" sz="11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6" name="Straight Arrow Connector 25"/>
            <p:cNvCxnSpPr>
              <a:stCxn id="8" idx="3"/>
              <a:endCxn id="9" idx="1"/>
            </p:cNvCxnSpPr>
            <p:nvPr/>
          </p:nvCxnSpPr>
          <p:spPr>
            <a:xfrm>
              <a:off x="1295400" y="1339850"/>
              <a:ext cx="2286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2862072" y="1224766"/>
              <a:ext cx="86868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2971800" y="1752600"/>
              <a:ext cx="75895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2971800" y="1234291"/>
              <a:ext cx="0" cy="539510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>
              <a:off x="5410200" y="5486400"/>
              <a:ext cx="76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>
              <a:off x="5410200" y="6019800"/>
              <a:ext cx="76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>
              <a:off x="9067800" y="685800"/>
              <a:ext cx="0" cy="58674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>
              <a:off x="5410200" y="6553200"/>
              <a:ext cx="36576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>
              <a:off x="121920" y="685800"/>
              <a:ext cx="894588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>
              <a:off x="8915400" y="5486400"/>
              <a:ext cx="1524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23" idx="3"/>
              <a:endCxn id="24" idx="1"/>
            </p:cNvCxnSpPr>
            <p:nvPr/>
          </p:nvCxnSpPr>
          <p:spPr>
            <a:xfrm>
              <a:off x="7391400" y="5486400"/>
              <a:ext cx="304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>
              <a:off x="7391400" y="6019800"/>
              <a:ext cx="16764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>
              <a:off x="5867400" y="4953000"/>
              <a:ext cx="32004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>
              <a:off x="5867400" y="4419600"/>
              <a:ext cx="32004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>
              <a:off x="5410200" y="3886200"/>
              <a:ext cx="36576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>
              <a:off x="5410200" y="3352800"/>
              <a:ext cx="36576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/>
            <p:nvPr/>
          </p:nvCxnSpPr>
          <p:spPr>
            <a:xfrm>
              <a:off x="5562600" y="2819400"/>
              <a:ext cx="310896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>
              <a:off x="5410200" y="2286000"/>
              <a:ext cx="28194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>
              <a:off x="5410200" y="1752600"/>
              <a:ext cx="24384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 flipV="1">
              <a:off x="7848600" y="1447800"/>
              <a:ext cx="0" cy="304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 flipV="1">
              <a:off x="8229600" y="1447800"/>
              <a:ext cx="0" cy="838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 flipV="1">
              <a:off x="8686800" y="1447800"/>
              <a:ext cx="0" cy="13716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 flipV="1">
              <a:off x="121920" y="685800"/>
              <a:ext cx="0" cy="64008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tangle 1"/>
            <p:cNvSpPr/>
            <p:nvPr/>
          </p:nvSpPr>
          <p:spPr>
            <a:xfrm>
              <a:off x="1135201" y="1026795"/>
              <a:ext cx="91372" cy="215444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1" dirty="0" smtClean="0">
                  <a:solidFill>
                    <a:srgbClr val="FF0000"/>
                  </a:solidFill>
                  <a:sym typeface="Wingdings" panose="05000000000000000000" pitchFamily="2" charset="2"/>
                </a:rPr>
                <a:t>0</a:t>
              </a:r>
              <a:endParaRPr lang="en-US" sz="1400" b="1" dirty="0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2659200" y="1063685"/>
              <a:ext cx="91372" cy="215444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1" dirty="0" smtClean="0">
                  <a:solidFill>
                    <a:srgbClr val="FF0000"/>
                  </a:solidFill>
                  <a:sym typeface="Wingdings" panose="05000000000000000000" pitchFamily="2" charset="2"/>
                </a:rPr>
                <a:t>1</a:t>
              </a:r>
              <a:endParaRPr lang="en-US" sz="1400" b="1" dirty="0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5178881" y="1021457"/>
              <a:ext cx="91372" cy="215444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1" dirty="0" smtClean="0">
                  <a:solidFill>
                    <a:srgbClr val="FF0000"/>
                  </a:solidFill>
                  <a:sym typeface="Wingdings" panose="05000000000000000000" pitchFamily="2" charset="2"/>
                </a:rPr>
                <a:t>2</a:t>
              </a:r>
              <a:endParaRPr lang="en-US" sz="1400" b="1" dirty="0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8747828" y="1018847"/>
              <a:ext cx="91372" cy="215444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1" dirty="0" smtClean="0">
                  <a:solidFill>
                    <a:srgbClr val="FF0000"/>
                  </a:solidFill>
                  <a:sym typeface="Wingdings" panose="05000000000000000000" pitchFamily="2" charset="2"/>
                </a:rPr>
                <a:t>3</a:t>
              </a:r>
              <a:endParaRPr lang="en-US" sz="1400" b="1" dirty="0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5201739" y="1542345"/>
              <a:ext cx="91372" cy="215444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1" dirty="0" smtClean="0">
                  <a:solidFill>
                    <a:srgbClr val="FF0000"/>
                  </a:solidFill>
                  <a:sym typeface="Wingdings" panose="05000000000000000000" pitchFamily="2" charset="2"/>
                </a:rPr>
                <a:t>4</a:t>
              </a:r>
              <a:endParaRPr lang="en-US" sz="1400" b="1" dirty="0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5216979" y="2056130"/>
              <a:ext cx="91372" cy="215444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1" dirty="0" smtClean="0">
                  <a:solidFill>
                    <a:srgbClr val="FF0000"/>
                  </a:solidFill>
                  <a:sym typeface="Wingdings" panose="05000000000000000000" pitchFamily="2" charset="2"/>
                </a:rPr>
                <a:t>5</a:t>
              </a:r>
              <a:endParaRPr lang="en-US" sz="1400" b="1" dirty="0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5430112" y="2562861"/>
              <a:ext cx="91372" cy="215444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1" dirty="0" smtClean="0">
                  <a:solidFill>
                    <a:srgbClr val="FF0000"/>
                  </a:solidFill>
                  <a:sym typeface="Wingdings" panose="05000000000000000000" pitchFamily="2" charset="2"/>
                </a:rPr>
                <a:t>6</a:t>
              </a:r>
              <a:endParaRPr lang="en-US" sz="1400" b="1" dirty="0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5257799" y="3098800"/>
              <a:ext cx="91372" cy="215444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1" dirty="0" smtClean="0">
                  <a:solidFill>
                    <a:srgbClr val="FF0000"/>
                  </a:solidFill>
                  <a:sym typeface="Wingdings" panose="05000000000000000000" pitchFamily="2" charset="2"/>
                </a:rPr>
                <a:t>7</a:t>
              </a:r>
              <a:endParaRPr lang="en-US" sz="1400" b="1" dirty="0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5234670" y="3641020"/>
              <a:ext cx="91372" cy="215444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1" dirty="0" smtClean="0">
                  <a:solidFill>
                    <a:srgbClr val="FF0000"/>
                  </a:solidFill>
                  <a:sym typeface="Wingdings" panose="05000000000000000000" pitchFamily="2" charset="2"/>
                </a:rPr>
                <a:t>8</a:t>
              </a:r>
              <a:endParaRPr lang="en-US" sz="1400" b="1" dirty="0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5745514" y="4178757"/>
              <a:ext cx="91372" cy="215444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1" dirty="0" smtClean="0">
                  <a:solidFill>
                    <a:srgbClr val="FF0000"/>
                  </a:solidFill>
                  <a:sym typeface="Wingdings" panose="05000000000000000000" pitchFamily="2" charset="2"/>
                </a:rPr>
                <a:t>9</a:t>
              </a:r>
              <a:endParaRPr lang="en-US" sz="1400" b="1" dirty="0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5641171" y="4711700"/>
              <a:ext cx="182742" cy="215444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1" dirty="0" smtClean="0">
                  <a:solidFill>
                    <a:srgbClr val="FF0000"/>
                  </a:solidFill>
                  <a:sym typeface="Wingdings" panose="05000000000000000000" pitchFamily="2" charset="2"/>
                </a:rPr>
                <a:t>10</a:t>
              </a:r>
              <a:endParaRPr lang="en-US" sz="1400" b="1" dirty="0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5206162" y="5225306"/>
              <a:ext cx="182742" cy="215444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1" dirty="0" smtClean="0">
                  <a:solidFill>
                    <a:srgbClr val="FF0000"/>
                  </a:solidFill>
                  <a:sym typeface="Wingdings" panose="05000000000000000000" pitchFamily="2" charset="2"/>
                </a:rPr>
                <a:t>11</a:t>
              </a:r>
              <a:endParaRPr lang="en-US" sz="1400" b="1" dirty="0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7176953" y="5237202"/>
              <a:ext cx="182742" cy="215444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1" dirty="0" smtClean="0">
                  <a:solidFill>
                    <a:srgbClr val="FF0000"/>
                  </a:solidFill>
                  <a:sym typeface="Wingdings" panose="05000000000000000000" pitchFamily="2" charset="2"/>
                </a:rPr>
                <a:t>12</a:t>
              </a:r>
              <a:endParaRPr lang="en-US" sz="1400" b="1" dirty="0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8710432" y="5248930"/>
              <a:ext cx="182742" cy="215444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1" dirty="0" smtClean="0">
                  <a:solidFill>
                    <a:srgbClr val="FF0000"/>
                  </a:solidFill>
                  <a:sym typeface="Wingdings" panose="05000000000000000000" pitchFamily="2" charset="2"/>
                </a:rPr>
                <a:t>13</a:t>
              </a:r>
              <a:endParaRPr lang="en-US" sz="1400" b="1" dirty="0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5201740" y="5754954"/>
              <a:ext cx="182742" cy="215444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1" dirty="0" smtClean="0">
                  <a:solidFill>
                    <a:srgbClr val="FF0000"/>
                  </a:solidFill>
                  <a:sym typeface="Wingdings" panose="05000000000000000000" pitchFamily="2" charset="2"/>
                </a:rPr>
                <a:t>14</a:t>
              </a:r>
              <a:endParaRPr lang="en-US" sz="1400" b="1" dirty="0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7174483" y="5770601"/>
              <a:ext cx="182742" cy="215444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1" dirty="0" smtClean="0">
                  <a:solidFill>
                    <a:srgbClr val="FF0000"/>
                  </a:solidFill>
                  <a:sym typeface="Wingdings" panose="05000000000000000000" pitchFamily="2" charset="2"/>
                </a:rPr>
                <a:t>15</a:t>
              </a:r>
              <a:endParaRPr lang="en-US" sz="1400" b="1" dirty="0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5178881" y="6299656"/>
              <a:ext cx="182742" cy="215444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1" dirty="0" smtClean="0">
                  <a:solidFill>
                    <a:srgbClr val="FF0000"/>
                  </a:solidFill>
                  <a:sym typeface="Wingdings" panose="05000000000000000000" pitchFamily="2" charset="2"/>
                </a:rPr>
                <a:t>16</a:t>
              </a:r>
              <a:endParaRPr lang="en-US" sz="1400" b="1" dirty="0"/>
            </a:p>
          </p:txBody>
        </p:sp>
        <p:sp>
          <p:nvSpPr>
            <p:cNvPr id="101" name="Flowchart: Alternate Process 100"/>
            <p:cNvSpPr/>
            <p:nvPr/>
          </p:nvSpPr>
          <p:spPr>
            <a:xfrm>
              <a:off x="7620000" y="990600"/>
              <a:ext cx="1295397" cy="457200"/>
            </a:xfrm>
            <a:prstGeom prst="flowChartAlternate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sz="1100" dirty="0" err="1" smtClean="0">
                  <a:solidFill>
                    <a:sysClr val="windowText" lastClr="000000"/>
                  </a:solidFill>
                </a:rPr>
                <a:t>Reg</a:t>
              </a:r>
              <a:r>
                <a:rPr lang="en-US" sz="1100" dirty="0" smtClean="0">
                  <a:solidFill>
                    <a:sysClr val="windowText" lastClr="000000"/>
                  </a:solidFill>
                </a:rPr>
                <a:t>[RA] </a:t>
              </a:r>
              <a:r>
                <a:rPr lang="en-US" sz="1100" dirty="0" smtClean="0">
                  <a:solidFill>
                    <a:sysClr val="windowText" lastClr="000000"/>
                  </a:solidFill>
                  <a:sym typeface="Wingdings" panose="05000000000000000000" pitchFamily="2" charset="2"/>
                </a:rPr>
                <a:t> </a:t>
              </a:r>
              <a:r>
                <a:rPr lang="en-US" sz="1100" dirty="0" err="1" smtClean="0">
                  <a:solidFill>
                    <a:sysClr val="windowText" lastClr="000000"/>
                  </a:solidFill>
                  <a:sym typeface="Wingdings" panose="05000000000000000000" pitchFamily="2" charset="2"/>
                </a:rPr>
                <a:t>ALUout</a:t>
              </a:r>
              <a:endParaRPr lang="en-US" sz="11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02" name="Straight Arrow Connector 101"/>
            <p:cNvCxnSpPr>
              <a:endCxn id="101" idx="1"/>
            </p:cNvCxnSpPr>
            <p:nvPr/>
          </p:nvCxnSpPr>
          <p:spPr>
            <a:xfrm>
              <a:off x="5410200" y="1219200"/>
              <a:ext cx="2209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/>
            <p:nvPr/>
          </p:nvCxnSpPr>
          <p:spPr>
            <a:xfrm>
              <a:off x="8915400" y="1219200"/>
              <a:ext cx="1524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/>
            <p:nvPr/>
          </p:nvCxnSpPr>
          <p:spPr>
            <a:xfrm>
              <a:off x="121920" y="1339850"/>
              <a:ext cx="18288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>
              <a:off x="2971800" y="2286000"/>
              <a:ext cx="75895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/>
            <p:nvPr/>
          </p:nvCxnSpPr>
          <p:spPr>
            <a:xfrm>
              <a:off x="2971800" y="2819400"/>
              <a:ext cx="75895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/>
            <p:nvPr/>
          </p:nvCxnSpPr>
          <p:spPr>
            <a:xfrm>
              <a:off x="2971800" y="3352800"/>
              <a:ext cx="75895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/>
            <p:nvPr/>
          </p:nvCxnSpPr>
          <p:spPr>
            <a:xfrm>
              <a:off x="2971800" y="3886200"/>
              <a:ext cx="75895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/>
            <p:nvPr/>
          </p:nvCxnSpPr>
          <p:spPr>
            <a:xfrm>
              <a:off x="2971800" y="4419600"/>
              <a:ext cx="75895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/>
            <p:nvPr/>
          </p:nvCxnSpPr>
          <p:spPr>
            <a:xfrm>
              <a:off x="2971800" y="4953000"/>
              <a:ext cx="75895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/>
            <p:nvPr/>
          </p:nvCxnSpPr>
          <p:spPr>
            <a:xfrm>
              <a:off x="2971800" y="5486400"/>
              <a:ext cx="75895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/>
            <p:cNvCxnSpPr/>
            <p:nvPr/>
          </p:nvCxnSpPr>
          <p:spPr>
            <a:xfrm>
              <a:off x="2971800" y="6019800"/>
              <a:ext cx="75895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/>
            <p:cNvCxnSpPr/>
            <p:nvPr/>
          </p:nvCxnSpPr>
          <p:spPr>
            <a:xfrm>
              <a:off x="2971800" y="6629400"/>
              <a:ext cx="75895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Rectangle 111"/>
            <p:cNvSpPr/>
            <p:nvPr/>
          </p:nvSpPr>
          <p:spPr>
            <a:xfrm>
              <a:off x="3029337" y="1034534"/>
              <a:ext cx="573875" cy="184666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200" dirty="0" smtClean="0">
                  <a:sym typeface="Wingdings" panose="05000000000000000000" pitchFamily="2" charset="2"/>
                </a:rPr>
                <a:t>Op=0000</a:t>
              </a:r>
              <a:endParaRPr lang="en-US" sz="1200" dirty="0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3029337" y="1567934"/>
              <a:ext cx="573875" cy="184666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200" dirty="0" smtClean="0">
                  <a:sym typeface="Wingdings" panose="05000000000000000000" pitchFamily="2" charset="2"/>
                </a:rPr>
                <a:t>Op=0001</a:t>
              </a:r>
              <a:endParaRPr lang="en-US" sz="1200" dirty="0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3029337" y="2101334"/>
              <a:ext cx="573875" cy="184666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200" dirty="0" smtClean="0">
                  <a:sym typeface="Wingdings" panose="05000000000000000000" pitchFamily="2" charset="2"/>
                </a:rPr>
                <a:t>Op=0110</a:t>
              </a:r>
              <a:endParaRPr lang="en-US" sz="1200" dirty="0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3029337" y="2634734"/>
              <a:ext cx="573875" cy="184666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200" dirty="0" smtClean="0">
                  <a:sym typeface="Wingdings" panose="05000000000000000000" pitchFamily="2" charset="2"/>
                </a:rPr>
                <a:t>Op=0111</a:t>
              </a:r>
              <a:endParaRPr lang="en-US" sz="1200" dirty="0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3029337" y="3168134"/>
              <a:ext cx="573875" cy="184666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200" dirty="0" smtClean="0">
                  <a:sym typeface="Wingdings" panose="05000000000000000000" pitchFamily="2" charset="2"/>
                </a:rPr>
                <a:t>Op=1000</a:t>
              </a:r>
              <a:endParaRPr lang="en-US" sz="1200" dirty="0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3029337" y="3701534"/>
              <a:ext cx="573875" cy="184666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200" dirty="0" smtClean="0">
                  <a:sym typeface="Wingdings" panose="05000000000000000000" pitchFamily="2" charset="2"/>
                </a:rPr>
                <a:t>Op=1001</a:t>
              </a:r>
              <a:endParaRPr lang="en-US" sz="1200" dirty="0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3029337" y="4234934"/>
              <a:ext cx="573875" cy="184666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200" dirty="0" smtClean="0">
                  <a:sym typeface="Wingdings" panose="05000000000000000000" pitchFamily="2" charset="2"/>
                </a:rPr>
                <a:t>Op=1010</a:t>
              </a:r>
              <a:endParaRPr lang="en-US" sz="1200" dirty="0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3029337" y="4768334"/>
              <a:ext cx="573875" cy="184666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200" dirty="0" smtClean="0">
                  <a:sym typeface="Wingdings" panose="05000000000000000000" pitchFamily="2" charset="2"/>
                </a:rPr>
                <a:t>Op=1011</a:t>
              </a:r>
              <a:endParaRPr lang="en-US" sz="1200" dirty="0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3029337" y="5301734"/>
              <a:ext cx="573875" cy="184666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200" dirty="0" smtClean="0">
                  <a:sym typeface="Wingdings" panose="05000000000000000000" pitchFamily="2" charset="2"/>
                </a:rPr>
                <a:t>Op=1100</a:t>
              </a:r>
              <a:endParaRPr lang="en-US" sz="1200" dirty="0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3029337" y="5835134"/>
              <a:ext cx="573875" cy="184666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200" dirty="0" smtClean="0">
                  <a:sym typeface="Wingdings" panose="05000000000000000000" pitchFamily="2" charset="2"/>
                </a:rPr>
                <a:t>Op=1101</a:t>
              </a:r>
              <a:endParaRPr lang="en-US" sz="1200" dirty="0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3029337" y="6444734"/>
              <a:ext cx="573875" cy="184666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200" dirty="0" smtClean="0">
                  <a:sym typeface="Wingdings" panose="05000000000000000000" pitchFamily="2" charset="2"/>
                </a:rPr>
                <a:t>Op=1110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7551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Address select logic (0)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362200" y="2057400"/>
            <a:ext cx="4572000" cy="381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err="1" smtClean="0">
                <a:solidFill>
                  <a:sysClr val="windowText" lastClr="000000"/>
                </a:solidFill>
              </a:rPr>
              <a:t>Larc</a:t>
            </a:r>
            <a:r>
              <a:rPr lang="en-US" dirty="0" smtClean="0">
                <a:solidFill>
                  <a:sysClr val="windowText" lastClr="000000"/>
                </a:solidFill>
              </a:rPr>
              <a:t> CU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257800" y="2971800"/>
            <a:ext cx="1219200" cy="8338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Control ROM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42180" y="3581401"/>
            <a:ext cx="336696" cy="1447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S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T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A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T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E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409700" y="3276600"/>
            <a:ext cx="347472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1524000" y="3124200"/>
            <a:ext cx="76200" cy="3048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409700" y="3069224"/>
            <a:ext cx="22860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dirty="0" smtClean="0"/>
              <a:t>4</a:t>
            </a:r>
            <a:endParaRPr lang="en-US" sz="1100" dirty="0"/>
          </a:p>
        </p:txBody>
      </p:sp>
      <p:sp>
        <p:nvSpPr>
          <p:cNvPr id="14" name="TextBox 13"/>
          <p:cNvSpPr txBox="1"/>
          <p:nvPr/>
        </p:nvSpPr>
        <p:spPr>
          <a:xfrm>
            <a:off x="742950" y="3168878"/>
            <a:ext cx="6858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err="1" smtClean="0"/>
              <a:t>opcode</a:t>
            </a:r>
            <a:endParaRPr lang="en-US" sz="1400" dirty="0"/>
          </a:p>
        </p:txBody>
      </p:sp>
      <p:cxnSp>
        <p:nvCxnSpPr>
          <p:cNvPr id="17" name="Straight Arrow Connector 16"/>
          <p:cNvCxnSpPr>
            <a:stCxn id="9" idx="6"/>
          </p:cNvCxnSpPr>
          <p:nvPr/>
        </p:nvCxnSpPr>
        <p:spPr>
          <a:xfrm>
            <a:off x="5029199" y="4076700"/>
            <a:ext cx="732681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6477000" y="3365285"/>
            <a:ext cx="9906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6597235" y="3217277"/>
            <a:ext cx="76200" cy="3048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457681" y="3124200"/>
            <a:ext cx="22860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dirty="0" smtClean="0"/>
              <a:t>29</a:t>
            </a:r>
            <a:endParaRPr lang="en-US" sz="1100" dirty="0"/>
          </a:p>
        </p:txBody>
      </p:sp>
      <p:sp>
        <p:nvSpPr>
          <p:cNvPr id="25" name="TextBox 24"/>
          <p:cNvSpPr txBox="1"/>
          <p:nvPr/>
        </p:nvSpPr>
        <p:spPr>
          <a:xfrm>
            <a:off x="7434262" y="3149841"/>
            <a:ext cx="68580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smtClean="0"/>
              <a:t>control word</a:t>
            </a:r>
            <a:endParaRPr lang="en-US" sz="1400" dirty="0"/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6642625" y="4433369"/>
            <a:ext cx="239712" cy="6243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794085" y="4243516"/>
            <a:ext cx="14011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dirty="0" smtClean="0"/>
              <a:t>5</a:t>
            </a:r>
            <a:endParaRPr lang="en-US" sz="1100" dirty="0"/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6762481" y="3949915"/>
            <a:ext cx="0" cy="182880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3886200" y="5778716"/>
            <a:ext cx="2876281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3886200" y="4229100"/>
            <a:ext cx="0" cy="155575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3886200" y="4229100"/>
            <a:ext cx="355979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5062536" y="3924300"/>
            <a:ext cx="76200" cy="3048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003383" y="3825960"/>
            <a:ext cx="14011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dirty="0" smtClean="0"/>
              <a:t>9</a:t>
            </a:r>
            <a:endParaRPr lang="en-US" sz="1100" dirty="0"/>
          </a:p>
        </p:txBody>
      </p:sp>
      <p:sp>
        <p:nvSpPr>
          <p:cNvPr id="3" name="Rectangle 2"/>
          <p:cNvSpPr/>
          <p:nvPr/>
        </p:nvSpPr>
        <p:spPr>
          <a:xfrm>
            <a:off x="850849" y="5943600"/>
            <a:ext cx="59432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This design can be optimized even further…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4884420" y="3276600"/>
            <a:ext cx="0" cy="64008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724399" y="3924300"/>
            <a:ext cx="304800" cy="304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@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4578876" y="4503420"/>
            <a:ext cx="305544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4884420" y="4229100"/>
            <a:ext cx="0" cy="27432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4750593" y="4351020"/>
            <a:ext cx="76200" cy="3048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691440" y="4252680"/>
            <a:ext cx="14011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dirty="0" smtClean="0"/>
              <a:t>5</a:t>
            </a:r>
            <a:endParaRPr lang="en-US" sz="1100" dirty="0"/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7239000" y="3212885"/>
            <a:ext cx="76200" cy="3048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086600" y="3124200"/>
            <a:ext cx="22860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dirty="0" smtClean="0"/>
              <a:t>24</a:t>
            </a:r>
            <a:endParaRPr lang="en-US" sz="1100" dirty="0"/>
          </a:p>
        </p:txBody>
      </p:sp>
      <p:sp>
        <p:nvSpPr>
          <p:cNvPr id="48" name="Oval 47"/>
          <p:cNvSpPr/>
          <p:nvPr/>
        </p:nvSpPr>
        <p:spPr>
          <a:xfrm>
            <a:off x="4615815" y="4471416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5761880" y="3902238"/>
            <a:ext cx="693420" cy="16604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NS ROM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flipH="1" flipV="1">
            <a:off x="4647819" y="3384322"/>
            <a:ext cx="381" cy="111147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5" idx="1"/>
          </p:cNvCxnSpPr>
          <p:nvPr/>
        </p:nvCxnSpPr>
        <p:spPr>
          <a:xfrm>
            <a:off x="4643436" y="3384322"/>
            <a:ext cx="614364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6444463" y="3962400"/>
            <a:ext cx="305544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5903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78"/>
          <p:cNvSpPr/>
          <p:nvPr/>
        </p:nvSpPr>
        <p:spPr>
          <a:xfrm>
            <a:off x="1931327" y="2432154"/>
            <a:ext cx="2183474" cy="3130445"/>
          </a:xfrm>
          <a:prstGeom prst="rect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Address select logic (1)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14500" y="2057400"/>
            <a:ext cx="5219700" cy="381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err="1" smtClean="0">
                <a:solidFill>
                  <a:sysClr val="windowText" lastClr="000000"/>
                </a:solidFill>
              </a:rPr>
              <a:t>Larc</a:t>
            </a:r>
            <a:r>
              <a:rPr lang="en-US" dirty="0" smtClean="0">
                <a:solidFill>
                  <a:sysClr val="windowText" lastClr="000000"/>
                </a:solidFill>
              </a:rPr>
              <a:t> CU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257800" y="2971800"/>
            <a:ext cx="1219200" cy="2438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Control ROM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42180" y="3581401"/>
            <a:ext cx="336696" cy="1447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S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T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A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T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E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214545" y="4191000"/>
            <a:ext cx="6858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1313559" y="4038600"/>
            <a:ext cx="76200" cy="3048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199259" y="3945321"/>
            <a:ext cx="22860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dirty="0" smtClean="0"/>
              <a:t>4</a:t>
            </a:r>
            <a:endParaRPr lang="en-US" sz="1100" dirty="0"/>
          </a:p>
        </p:txBody>
      </p:sp>
      <p:sp>
        <p:nvSpPr>
          <p:cNvPr id="14" name="TextBox 13"/>
          <p:cNvSpPr txBox="1"/>
          <p:nvPr/>
        </p:nvSpPr>
        <p:spPr>
          <a:xfrm>
            <a:off x="532509" y="4044975"/>
            <a:ext cx="6858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err="1" smtClean="0"/>
              <a:t>opcode</a:t>
            </a:r>
            <a:endParaRPr lang="en-US" sz="1400" dirty="0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4572000" y="4267200"/>
            <a:ext cx="6858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6477000" y="3365285"/>
            <a:ext cx="9906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434262" y="3149841"/>
            <a:ext cx="68580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smtClean="0"/>
              <a:t>control word</a:t>
            </a:r>
            <a:endParaRPr lang="en-US" sz="1400" dirty="0"/>
          </a:p>
        </p:txBody>
      </p:sp>
      <p:cxnSp>
        <p:nvCxnSpPr>
          <p:cNvPr id="44" name="Straight Arrow Connector 43"/>
          <p:cNvCxnSpPr/>
          <p:nvPr/>
        </p:nvCxnSpPr>
        <p:spPr>
          <a:xfrm flipV="1">
            <a:off x="4800600" y="4114800"/>
            <a:ext cx="76200" cy="3048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724400" y="4038600"/>
            <a:ext cx="14011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dirty="0" smtClean="0"/>
              <a:t>5</a:t>
            </a:r>
            <a:endParaRPr lang="en-US" sz="1100" dirty="0"/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7239000" y="3212885"/>
            <a:ext cx="76200" cy="3048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086600" y="3124200"/>
            <a:ext cx="22860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dirty="0" smtClean="0"/>
              <a:t>24</a:t>
            </a:r>
            <a:endParaRPr lang="en-US" sz="1100" dirty="0"/>
          </a:p>
        </p:txBody>
      </p:sp>
      <p:sp>
        <p:nvSpPr>
          <p:cNvPr id="18" name="Trapezoid 17"/>
          <p:cNvSpPr/>
          <p:nvPr/>
        </p:nvSpPr>
        <p:spPr>
          <a:xfrm rot="5400000">
            <a:off x="3234392" y="4152899"/>
            <a:ext cx="1295402" cy="292315"/>
          </a:xfrm>
          <a:prstGeom prst="trapezoi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3384929" y="4495800"/>
            <a:ext cx="355979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3384928" y="4800600"/>
            <a:ext cx="355979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3117907" y="4400535"/>
            <a:ext cx="242995" cy="1904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ysClr val="windowText" lastClr="000000"/>
                </a:solidFill>
              </a:rPr>
              <a:t>0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3118378" y="4704046"/>
            <a:ext cx="242995" cy="1904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ysClr val="windowText" lastClr="000000"/>
                </a:solidFill>
              </a:rPr>
              <a:t>3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61" name="Straight Arrow Connector 60"/>
          <p:cNvCxnSpPr>
            <a:endCxn id="6" idx="1"/>
          </p:cNvCxnSpPr>
          <p:nvPr/>
        </p:nvCxnSpPr>
        <p:spPr>
          <a:xfrm flipV="1">
            <a:off x="4028251" y="4305301"/>
            <a:ext cx="213929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2678356" y="3798623"/>
            <a:ext cx="1057579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981200" y="3594556"/>
            <a:ext cx="151477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smtClean="0"/>
              <a:t>Previous state + 1</a:t>
            </a:r>
            <a:endParaRPr 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1981200" y="3975556"/>
            <a:ext cx="151477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smtClean="0"/>
              <a:t>Successor of state 1</a:t>
            </a:r>
            <a:endParaRPr lang="en-US" sz="1400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3384930" y="4197349"/>
            <a:ext cx="355979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7330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78"/>
          <p:cNvSpPr/>
          <p:nvPr/>
        </p:nvSpPr>
        <p:spPr>
          <a:xfrm>
            <a:off x="1931327" y="2432154"/>
            <a:ext cx="2183474" cy="3130445"/>
          </a:xfrm>
          <a:prstGeom prst="rect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Address select logic (2)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14500" y="2057400"/>
            <a:ext cx="5219700" cy="381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err="1" smtClean="0">
                <a:solidFill>
                  <a:sysClr val="windowText" lastClr="000000"/>
                </a:solidFill>
              </a:rPr>
              <a:t>Larc</a:t>
            </a:r>
            <a:r>
              <a:rPr lang="en-US" dirty="0" smtClean="0">
                <a:solidFill>
                  <a:sysClr val="windowText" lastClr="000000"/>
                </a:solidFill>
              </a:rPr>
              <a:t> CU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257800" y="2971800"/>
            <a:ext cx="1219200" cy="2438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Control ROM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42180" y="3581401"/>
            <a:ext cx="336696" cy="1447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S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T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A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T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E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214545" y="4191000"/>
            <a:ext cx="108585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1313559" y="4038600"/>
            <a:ext cx="76200" cy="3048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199259" y="3945321"/>
            <a:ext cx="22860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dirty="0" smtClean="0"/>
              <a:t>4</a:t>
            </a:r>
            <a:endParaRPr lang="en-US" sz="1100" dirty="0"/>
          </a:p>
        </p:txBody>
      </p:sp>
      <p:sp>
        <p:nvSpPr>
          <p:cNvPr id="14" name="TextBox 13"/>
          <p:cNvSpPr txBox="1"/>
          <p:nvPr/>
        </p:nvSpPr>
        <p:spPr>
          <a:xfrm>
            <a:off x="532509" y="4044975"/>
            <a:ext cx="6858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err="1" smtClean="0"/>
              <a:t>opcode</a:t>
            </a:r>
            <a:endParaRPr lang="en-US" sz="1400" dirty="0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4572000" y="4267200"/>
            <a:ext cx="6858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6477000" y="3365285"/>
            <a:ext cx="9906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434262" y="3149841"/>
            <a:ext cx="68580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smtClean="0"/>
              <a:t>control word</a:t>
            </a:r>
            <a:endParaRPr lang="en-US" sz="1400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3384930" y="4197349"/>
            <a:ext cx="355979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4800600" y="4114800"/>
            <a:ext cx="76200" cy="3048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724400" y="4038600"/>
            <a:ext cx="14011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dirty="0" smtClean="0"/>
              <a:t>5</a:t>
            </a:r>
            <a:endParaRPr lang="en-US" sz="1100" dirty="0"/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7239000" y="3212885"/>
            <a:ext cx="76200" cy="3048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086600" y="3124200"/>
            <a:ext cx="22860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dirty="0" smtClean="0"/>
              <a:t>24</a:t>
            </a:r>
            <a:endParaRPr lang="en-US" sz="1100" dirty="0"/>
          </a:p>
        </p:txBody>
      </p:sp>
      <p:sp>
        <p:nvSpPr>
          <p:cNvPr id="47" name="Rectangle 46"/>
          <p:cNvSpPr/>
          <p:nvPr/>
        </p:nvSpPr>
        <p:spPr>
          <a:xfrm>
            <a:off x="2300395" y="4038599"/>
            <a:ext cx="1084535" cy="3048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</a:rPr>
              <a:t>Dispatch ROM</a:t>
            </a:r>
          </a:p>
        </p:txBody>
      </p:sp>
      <p:sp>
        <p:nvSpPr>
          <p:cNvPr id="18" name="Trapezoid 17"/>
          <p:cNvSpPr/>
          <p:nvPr/>
        </p:nvSpPr>
        <p:spPr>
          <a:xfrm rot="5400000">
            <a:off x="3234392" y="4152899"/>
            <a:ext cx="1295402" cy="292315"/>
          </a:xfrm>
          <a:prstGeom prst="trapezoi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3384929" y="4495800"/>
            <a:ext cx="355979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3384928" y="4800600"/>
            <a:ext cx="355979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3117907" y="4400535"/>
            <a:ext cx="242995" cy="1904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ysClr val="windowText" lastClr="000000"/>
                </a:solidFill>
              </a:rPr>
              <a:t>0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3118378" y="4704046"/>
            <a:ext cx="242995" cy="1904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ysClr val="windowText" lastClr="000000"/>
                </a:solidFill>
              </a:rPr>
              <a:t>3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61" name="Straight Arrow Connector 60"/>
          <p:cNvCxnSpPr>
            <a:endCxn id="6" idx="1"/>
          </p:cNvCxnSpPr>
          <p:nvPr/>
        </p:nvCxnSpPr>
        <p:spPr>
          <a:xfrm flipV="1">
            <a:off x="4028251" y="4305301"/>
            <a:ext cx="213929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2678356" y="3798623"/>
            <a:ext cx="1057579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981200" y="3594556"/>
            <a:ext cx="151477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smtClean="0"/>
              <a:t>Previous state + 1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91968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78"/>
          <p:cNvSpPr/>
          <p:nvPr/>
        </p:nvSpPr>
        <p:spPr>
          <a:xfrm>
            <a:off x="1931327" y="2432154"/>
            <a:ext cx="2183474" cy="3130445"/>
          </a:xfrm>
          <a:prstGeom prst="rect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Address select logic (3)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14500" y="2057400"/>
            <a:ext cx="5219700" cy="381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err="1" smtClean="0">
                <a:solidFill>
                  <a:sysClr val="windowText" lastClr="000000"/>
                </a:solidFill>
              </a:rPr>
              <a:t>Larc</a:t>
            </a:r>
            <a:r>
              <a:rPr lang="en-US" dirty="0" smtClean="0">
                <a:solidFill>
                  <a:sysClr val="windowText" lastClr="000000"/>
                </a:solidFill>
              </a:rPr>
              <a:t> CU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257800" y="2971800"/>
            <a:ext cx="1219200" cy="2438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Control ROM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42180" y="3581401"/>
            <a:ext cx="336696" cy="1447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S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T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A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T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E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214545" y="4191000"/>
            <a:ext cx="108585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1313559" y="4038600"/>
            <a:ext cx="76200" cy="3048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199259" y="3945321"/>
            <a:ext cx="22860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dirty="0" smtClean="0"/>
              <a:t>4</a:t>
            </a:r>
            <a:endParaRPr lang="en-US" sz="1100" dirty="0"/>
          </a:p>
        </p:txBody>
      </p:sp>
      <p:sp>
        <p:nvSpPr>
          <p:cNvPr id="14" name="TextBox 13"/>
          <p:cNvSpPr txBox="1"/>
          <p:nvPr/>
        </p:nvSpPr>
        <p:spPr>
          <a:xfrm>
            <a:off x="532509" y="4044975"/>
            <a:ext cx="6858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err="1" smtClean="0"/>
              <a:t>opcode</a:t>
            </a:r>
            <a:endParaRPr lang="en-US" sz="1400" dirty="0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4572000" y="4267200"/>
            <a:ext cx="6858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6477000" y="3365285"/>
            <a:ext cx="9906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434262" y="3149841"/>
            <a:ext cx="68580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smtClean="0"/>
              <a:t>control word</a:t>
            </a:r>
            <a:endParaRPr lang="en-US" sz="1400" dirty="0"/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3766344" y="5240031"/>
            <a:ext cx="239712" cy="62431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930919" y="5050177"/>
            <a:ext cx="12700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b="1" dirty="0" smtClean="0">
                <a:solidFill>
                  <a:srgbClr val="FF0000"/>
                </a:solidFill>
              </a:rPr>
              <a:t>?</a:t>
            </a:r>
            <a:endParaRPr lang="en-US" sz="1100" b="1" dirty="0">
              <a:solidFill>
                <a:srgbClr val="FF0000"/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3886200" y="4923223"/>
            <a:ext cx="0" cy="86163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3384930" y="4197349"/>
            <a:ext cx="355979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4800600" y="4114800"/>
            <a:ext cx="76200" cy="3048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724400" y="4038600"/>
            <a:ext cx="14011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dirty="0" smtClean="0"/>
              <a:t>5</a:t>
            </a:r>
            <a:endParaRPr lang="en-US" sz="1100" dirty="0"/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7239000" y="3212885"/>
            <a:ext cx="76200" cy="3048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086600" y="3124200"/>
            <a:ext cx="22860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dirty="0" smtClean="0"/>
              <a:t>24</a:t>
            </a:r>
            <a:endParaRPr lang="en-US" sz="1100" dirty="0"/>
          </a:p>
        </p:txBody>
      </p:sp>
      <p:sp>
        <p:nvSpPr>
          <p:cNvPr id="48" name="Oval 47"/>
          <p:cNvSpPr/>
          <p:nvPr/>
        </p:nvSpPr>
        <p:spPr>
          <a:xfrm>
            <a:off x="4996656" y="4235196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6" name="Straight Arrow Connector 45"/>
          <p:cNvCxnSpPr/>
          <p:nvPr/>
        </p:nvCxnSpPr>
        <p:spPr>
          <a:xfrm flipH="1" flipV="1">
            <a:off x="5029200" y="2656295"/>
            <a:ext cx="0" cy="161922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2300395" y="4038599"/>
            <a:ext cx="1084535" cy="3048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</a:rPr>
              <a:t>Dispatch ROM</a:t>
            </a:r>
          </a:p>
        </p:txBody>
      </p:sp>
      <p:sp>
        <p:nvSpPr>
          <p:cNvPr id="18" name="Trapezoid 17"/>
          <p:cNvSpPr/>
          <p:nvPr/>
        </p:nvSpPr>
        <p:spPr>
          <a:xfrm rot="5400000">
            <a:off x="3234392" y="4152899"/>
            <a:ext cx="1295402" cy="292315"/>
          </a:xfrm>
          <a:prstGeom prst="trapezoi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3384929" y="4495800"/>
            <a:ext cx="355979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3384928" y="4800600"/>
            <a:ext cx="355979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/>
          <p:cNvGrpSpPr/>
          <p:nvPr/>
        </p:nvGrpSpPr>
        <p:grpSpPr>
          <a:xfrm rot="10800000">
            <a:off x="2947974" y="2514600"/>
            <a:ext cx="457202" cy="885301"/>
            <a:chOff x="3505198" y="4343400"/>
            <a:chExt cx="457202" cy="1371600"/>
          </a:xfrm>
        </p:grpSpPr>
        <p:cxnSp>
          <p:nvCxnSpPr>
            <p:cNvPr id="52" name="Straight Connector 51"/>
            <p:cNvCxnSpPr/>
            <p:nvPr/>
          </p:nvCxnSpPr>
          <p:spPr>
            <a:xfrm flipV="1">
              <a:off x="3962400" y="4723493"/>
              <a:ext cx="0" cy="5524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 flipV="1">
              <a:off x="3505200" y="4343400"/>
              <a:ext cx="457200" cy="38009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H="1">
              <a:off x="3505200" y="5275944"/>
              <a:ext cx="457200" cy="43905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 flipV="1">
              <a:off x="3505198" y="5181600"/>
              <a:ext cx="2" cy="533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V="1">
              <a:off x="3505200" y="4343400"/>
              <a:ext cx="0" cy="5524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H="1" flipV="1">
              <a:off x="3505198" y="4895850"/>
              <a:ext cx="152400" cy="1333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H="1">
              <a:off x="3505198" y="5030109"/>
              <a:ext cx="152401" cy="15149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Straight Arrow Connector 58"/>
          <p:cNvCxnSpPr/>
          <p:nvPr/>
        </p:nvCxnSpPr>
        <p:spPr>
          <a:xfrm flipH="1">
            <a:off x="3411936" y="3208838"/>
            <a:ext cx="30196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3660216" y="3112317"/>
            <a:ext cx="242995" cy="1904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ysClr val="windowText" lastClr="000000"/>
                </a:solidFill>
              </a:rPr>
              <a:t>1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3411937" y="2656295"/>
            <a:ext cx="161672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V="1">
            <a:off x="2678356" y="2971800"/>
            <a:ext cx="269617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H="1" flipV="1">
            <a:off x="2678357" y="2975663"/>
            <a:ext cx="0" cy="82296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2678356" y="3798623"/>
            <a:ext cx="1057579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3117907" y="4400535"/>
            <a:ext cx="242995" cy="1904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ysClr val="windowText" lastClr="000000"/>
                </a:solidFill>
              </a:rPr>
              <a:t>0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3118378" y="4704046"/>
            <a:ext cx="242995" cy="1904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ysClr val="windowText" lastClr="000000"/>
                </a:solidFill>
              </a:rPr>
              <a:t>3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61" name="Straight Arrow Connector 60"/>
          <p:cNvCxnSpPr>
            <a:endCxn id="6" idx="1"/>
          </p:cNvCxnSpPr>
          <p:nvPr/>
        </p:nvCxnSpPr>
        <p:spPr>
          <a:xfrm flipV="1">
            <a:off x="4028251" y="4305301"/>
            <a:ext cx="213929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725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78"/>
          <p:cNvSpPr/>
          <p:nvPr/>
        </p:nvSpPr>
        <p:spPr>
          <a:xfrm>
            <a:off x="1931327" y="2432154"/>
            <a:ext cx="2183474" cy="3130445"/>
          </a:xfrm>
          <a:prstGeom prst="rect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Address select logic (4)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14500" y="2057400"/>
            <a:ext cx="5219700" cy="381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err="1" smtClean="0">
                <a:solidFill>
                  <a:sysClr val="windowText" lastClr="000000"/>
                </a:solidFill>
              </a:rPr>
              <a:t>Larc</a:t>
            </a:r>
            <a:r>
              <a:rPr lang="en-US" dirty="0" smtClean="0">
                <a:solidFill>
                  <a:sysClr val="windowText" lastClr="000000"/>
                </a:solidFill>
              </a:rPr>
              <a:t> CU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257800" y="2971800"/>
            <a:ext cx="1219200" cy="2438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Control ROM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42180" y="3581401"/>
            <a:ext cx="336696" cy="1447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S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T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A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T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E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214545" y="4191000"/>
            <a:ext cx="108585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1313559" y="4038600"/>
            <a:ext cx="76200" cy="3048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199259" y="3945321"/>
            <a:ext cx="22860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dirty="0" smtClean="0"/>
              <a:t>4</a:t>
            </a:r>
            <a:endParaRPr lang="en-US" sz="1100" dirty="0"/>
          </a:p>
        </p:txBody>
      </p:sp>
      <p:sp>
        <p:nvSpPr>
          <p:cNvPr id="14" name="TextBox 13"/>
          <p:cNvSpPr txBox="1"/>
          <p:nvPr/>
        </p:nvSpPr>
        <p:spPr>
          <a:xfrm>
            <a:off x="532509" y="4044975"/>
            <a:ext cx="6858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err="1" smtClean="0"/>
              <a:t>opcode</a:t>
            </a:r>
            <a:endParaRPr lang="en-US" sz="1400" dirty="0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4572000" y="4267200"/>
            <a:ext cx="6858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6477000" y="3365285"/>
            <a:ext cx="9906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434262" y="3149841"/>
            <a:ext cx="68580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smtClean="0"/>
              <a:t>control word</a:t>
            </a:r>
            <a:endParaRPr lang="en-US" sz="1400" dirty="0"/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6642625" y="4433369"/>
            <a:ext cx="239712" cy="6243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794085" y="4243516"/>
            <a:ext cx="14011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dirty="0" smtClean="0"/>
              <a:t>2</a:t>
            </a:r>
            <a:endParaRPr lang="en-US" sz="1100" dirty="0"/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6762481" y="3962400"/>
            <a:ext cx="0" cy="181631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3886200" y="5778716"/>
            <a:ext cx="2876281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3886200" y="4923223"/>
            <a:ext cx="0" cy="86163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3384930" y="4197349"/>
            <a:ext cx="355979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4800600" y="4114800"/>
            <a:ext cx="76200" cy="3048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724400" y="4038600"/>
            <a:ext cx="14011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dirty="0" smtClean="0"/>
              <a:t>5</a:t>
            </a:r>
            <a:endParaRPr lang="en-US" sz="1100" dirty="0"/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7239000" y="3212885"/>
            <a:ext cx="76200" cy="3048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086600" y="3124200"/>
            <a:ext cx="22860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dirty="0" smtClean="0"/>
              <a:t>24</a:t>
            </a:r>
            <a:endParaRPr lang="en-US" sz="1100" dirty="0"/>
          </a:p>
        </p:txBody>
      </p:sp>
      <p:sp>
        <p:nvSpPr>
          <p:cNvPr id="48" name="Oval 47"/>
          <p:cNvSpPr/>
          <p:nvPr/>
        </p:nvSpPr>
        <p:spPr>
          <a:xfrm>
            <a:off x="4996656" y="4235196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6477000" y="3962400"/>
            <a:ext cx="285481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 flipV="1">
            <a:off x="5029200" y="2656295"/>
            <a:ext cx="0" cy="161922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2300395" y="4038599"/>
            <a:ext cx="1084535" cy="3048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</a:rPr>
              <a:t>Dispatch ROM</a:t>
            </a:r>
          </a:p>
        </p:txBody>
      </p:sp>
      <p:sp>
        <p:nvSpPr>
          <p:cNvPr id="18" name="Trapezoid 17"/>
          <p:cNvSpPr/>
          <p:nvPr/>
        </p:nvSpPr>
        <p:spPr>
          <a:xfrm rot="5400000">
            <a:off x="3234392" y="4152899"/>
            <a:ext cx="1295402" cy="292315"/>
          </a:xfrm>
          <a:prstGeom prst="trapezoi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3384929" y="4495800"/>
            <a:ext cx="355979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3384928" y="4800600"/>
            <a:ext cx="355979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/>
          <p:cNvGrpSpPr/>
          <p:nvPr/>
        </p:nvGrpSpPr>
        <p:grpSpPr>
          <a:xfrm rot="10800000">
            <a:off x="2947974" y="2514600"/>
            <a:ext cx="457202" cy="885301"/>
            <a:chOff x="3505198" y="4343400"/>
            <a:chExt cx="457202" cy="1371600"/>
          </a:xfrm>
        </p:grpSpPr>
        <p:cxnSp>
          <p:nvCxnSpPr>
            <p:cNvPr id="52" name="Straight Connector 51"/>
            <p:cNvCxnSpPr/>
            <p:nvPr/>
          </p:nvCxnSpPr>
          <p:spPr>
            <a:xfrm flipV="1">
              <a:off x="3962400" y="4723493"/>
              <a:ext cx="0" cy="5524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 flipV="1">
              <a:off x="3505200" y="4343400"/>
              <a:ext cx="457200" cy="38009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H="1">
              <a:off x="3505200" y="5275944"/>
              <a:ext cx="457200" cy="43905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 flipV="1">
              <a:off x="3505198" y="5181600"/>
              <a:ext cx="2" cy="533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V="1">
              <a:off x="3505200" y="4343400"/>
              <a:ext cx="0" cy="5524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H="1" flipV="1">
              <a:off x="3505198" y="4895850"/>
              <a:ext cx="152400" cy="1333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H="1">
              <a:off x="3505198" y="5030109"/>
              <a:ext cx="152401" cy="15149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Straight Arrow Connector 58"/>
          <p:cNvCxnSpPr/>
          <p:nvPr/>
        </p:nvCxnSpPr>
        <p:spPr>
          <a:xfrm flipH="1">
            <a:off x="3411936" y="3208838"/>
            <a:ext cx="30196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3660216" y="3112317"/>
            <a:ext cx="242995" cy="1904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ysClr val="windowText" lastClr="000000"/>
                </a:solidFill>
              </a:rPr>
              <a:t>1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3411937" y="2656295"/>
            <a:ext cx="161672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V="1">
            <a:off x="2678356" y="2971800"/>
            <a:ext cx="269617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H="1" flipV="1">
            <a:off x="2678357" y="2975663"/>
            <a:ext cx="0" cy="82296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2678356" y="3798623"/>
            <a:ext cx="1057579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3117907" y="4400535"/>
            <a:ext cx="242995" cy="1904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ysClr val="windowText" lastClr="000000"/>
                </a:solidFill>
              </a:rPr>
              <a:t>0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3118378" y="4704046"/>
            <a:ext cx="242995" cy="1904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ysClr val="windowText" lastClr="000000"/>
                </a:solidFill>
              </a:rPr>
              <a:t>3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61" name="Straight Arrow Connector 60"/>
          <p:cNvCxnSpPr>
            <a:endCxn id="6" idx="1"/>
          </p:cNvCxnSpPr>
          <p:nvPr/>
        </p:nvCxnSpPr>
        <p:spPr>
          <a:xfrm flipV="1">
            <a:off x="4028251" y="4305301"/>
            <a:ext cx="213929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8013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Larc</a:t>
            </a:r>
            <a:r>
              <a:rPr lang="en-US" dirty="0" smtClean="0"/>
              <a:t> control units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SINGLEcycle</a:t>
            </a:r>
            <a:r>
              <a:rPr lang="en-US" dirty="0" smtClean="0"/>
              <a:t>: CU is combinational</a:t>
            </a:r>
          </a:p>
          <a:p>
            <a:r>
              <a:rPr lang="en-US" dirty="0" err="1" smtClean="0"/>
              <a:t>MULTIcycle</a:t>
            </a:r>
            <a:r>
              <a:rPr lang="en-US" dirty="0" smtClean="0"/>
              <a:t>: CU is sequential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024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Address select logic (5)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14500" y="2057400"/>
            <a:ext cx="5219700" cy="381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err="1" smtClean="0">
                <a:solidFill>
                  <a:sysClr val="windowText" lastClr="000000"/>
                </a:solidFill>
              </a:rPr>
              <a:t>Larc</a:t>
            </a:r>
            <a:r>
              <a:rPr lang="en-US" dirty="0" smtClean="0">
                <a:solidFill>
                  <a:sysClr val="windowText" lastClr="000000"/>
                </a:solidFill>
              </a:rPr>
              <a:t> CU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257800" y="2971800"/>
            <a:ext cx="1219200" cy="2438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Control ROM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42180" y="3581401"/>
            <a:ext cx="336696" cy="1447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S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T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A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T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E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214545" y="4191000"/>
            <a:ext cx="108585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1313559" y="4038600"/>
            <a:ext cx="76200" cy="3048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199259" y="3945321"/>
            <a:ext cx="22860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dirty="0" smtClean="0"/>
              <a:t>4</a:t>
            </a:r>
            <a:endParaRPr lang="en-US" sz="1100" dirty="0"/>
          </a:p>
        </p:txBody>
      </p:sp>
      <p:sp>
        <p:nvSpPr>
          <p:cNvPr id="14" name="TextBox 13"/>
          <p:cNvSpPr txBox="1"/>
          <p:nvPr/>
        </p:nvSpPr>
        <p:spPr>
          <a:xfrm>
            <a:off x="532509" y="4044975"/>
            <a:ext cx="6858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err="1" smtClean="0"/>
              <a:t>opcode</a:t>
            </a:r>
            <a:endParaRPr lang="en-US" sz="1400" dirty="0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4572000" y="4267200"/>
            <a:ext cx="6858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6477000" y="3365285"/>
            <a:ext cx="9906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434262" y="3149841"/>
            <a:ext cx="68580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smtClean="0"/>
              <a:t>control word</a:t>
            </a:r>
            <a:endParaRPr lang="en-US" sz="1400" dirty="0"/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6642625" y="4433369"/>
            <a:ext cx="239712" cy="6243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794085" y="4243516"/>
            <a:ext cx="14011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dirty="0" smtClean="0"/>
              <a:t>2</a:t>
            </a:r>
            <a:endParaRPr lang="en-US" sz="1100" dirty="0"/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6762481" y="3962400"/>
            <a:ext cx="0" cy="181631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3886200" y="5778716"/>
            <a:ext cx="2876281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3886200" y="4923223"/>
            <a:ext cx="0" cy="86163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3384930" y="4197349"/>
            <a:ext cx="355979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4800600" y="4114800"/>
            <a:ext cx="76200" cy="3048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724400" y="4038600"/>
            <a:ext cx="14011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dirty="0" smtClean="0"/>
              <a:t>5</a:t>
            </a:r>
            <a:endParaRPr lang="en-US" sz="1100" dirty="0"/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7239000" y="3212885"/>
            <a:ext cx="76200" cy="3048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086600" y="3124200"/>
            <a:ext cx="22860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dirty="0" smtClean="0"/>
              <a:t>24</a:t>
            </a:r>
            <a:endParaRPr lang="en-US" sz="1100" dirty="0"/>
          </a:p>
        </p:txBody>
      </p:sp>
      <p:sp>
        <p:nvSpPr>
          <p:cNvPr id="48" name="Oval 47"/>
          <p:cNvSpPr/>
          <p:nvPr/>
        </p:nvSpPr>
        <p:spPr>
          <a:xfrm>
            <a:off x="4996656" y="4235196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6477000" y="3962400"/>
            <a:ext cx="285481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 flipV="1">
            <a:off x="5029200" y="2656295"/>
            <a:ext cx="0" cy="161922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2300395" y="4038599"/>
            <a:ext cx="1084535" cy="3048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</a:rPr>
              <a:t>Dispatch ROM</a:t>
            </a:r>
          </a:p>
        </p:txBody>
      </p:sp>
      <p:sp>
        <p:nvSpPr>
          <p:cNvPr id="18" name="Trapezoid 17"/>
          <p:cNvSpPr/>
          <p:nvPr/>
        </p:nvSpPr>
        <p:spPr>
          <a:xfrm rot="5400000">
            <a:off x="3234392" y="4152899"/>
            <a:ext cx="1295402" cy="292315"/>
          </a:xfrm>
          <a:prstGeom prst="trapezoi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3384929" y="4495800"/>
            <a:ext cx="355979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3384928" y="4800600"/>
            <a:ext cx="355979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/>
          <p:cNvGrpSpPr/>
          <p:nvPr/>
        </p:nvGrpSpPr>
        <p:grpSpPr>
          <a:xfrm rot="10800000">
            <a:off x="2947974" y="2514600"/>
            <a:ext cx="457202" cy="885301"/>
            <a:chOff x="3505198" y="4343400"/>
            <a:chExt cx="457202" cy="1371600"/>
          </a:xfrm>
        </p:grpSpPr>
        <p:cxnSp>
          <p:nvCxnSpPr>
            <p:cNvPr id="52" name="Straight Connector 51"/>
            <p:cNvCxnSpPr/>
            <p:nvPr/>
          </p:nvCxnSpPr>
          <p:spPr>
            <a:xfrm flipV="1">
              <a:off x="3962400" y="4723493"/>
              <a:ext cx="0" cy="5524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 flipV="1">
              <a:off x="3505200" y="4343400"/>
              <a:ext cx="457200" cy="38009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H="1">
              <a:off x="3505200" y="5275944"/>
              <a:ext cx="457200" cy="43905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 flipV="1">
              <a:off x="3505198" y="5181600"/>
              <a:ext cx="2" cy="533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V="1">
              <a:off x="3505200" y="4343400"/>
              <a:ext cx="0" cy="5524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H="1" flipV="1">
              <a:off x="3505198" y="4895850"/>
              <a:ext cx="152400" cy="1333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H="1">
              <a:off x="3505198" y="5030109"/>
              <a:ext cx="152401" cy="15149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Straight Arrow Connector 58"/>
          <p:cNvCxnSpPr/>
          <p:nvPr/>
        </p:nvCxnSpPr>
        <p:spPr>
          <a:xfrm flipH="1">
            <a:off x="3411936" y="3208838"/>
            <a:ext cx="30196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3660216" y="3112317"/>
            <a:ext cx="242995" cy="1904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ysClr val="windowText" lastClr="000000"/>
                </a:solidFill>
              </a:rPr>
              <a:t>1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3411937" y="2656295"/>
            <a:ext cx="161672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V="1">
            <a:off x="2678356" y="2971800"/>
            <a:ext cx="269617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H="1" flipV="1">
            <a:off x="2678357" y="2975663"/>
            <a:ext cx="0" cy="82296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2678356" y="3798623"/>
            <a:ext cx="1057579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3117907" y="4400535"/>
            <a:ext cx="242995" cy="1904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ysClr val="windowText" lastClr="000000"/>
                </a:solidFill>
              </a:rPr>
              <a:t>0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3118378" y="4704046"/>
            <a:ext cx="242995" cy="1904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ysClr val="windowText" lastClr="000000"/>
                </a:solidFill>
              </a:rPr>
              <a:t>3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61" name="Straight Arrow Connector 60"/>
          <p:cNvCxnSpPr>
            <a:endCxn id="6" idx="1"/>
          </p:cNvCxnSpPr>
          <p:nvPr/>
        </p:nvCxnSpPr>
        <p:spPr>
          <a:xfrm flipV="1">
            <a:off x="4028251" y="4305301"/>
            <a:ext cx="213929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1931326" y="2432154"/>
            <a:ext cx="2756165" cy="3130445"/>
          </a:xfrm>
          <a:prstGeom prst="rect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2705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sequencer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14500" y="2057400"/>
            <a:ext cx="5219700" cy="381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err="1" smtClean="0">
                <a:solidFill>
                  <a:sysClr val="windowText" lastClr="000000"/>
                </a:solidFill>
              </a:rPr>
              <a:t>Larc</a:t>
            </a:r>
            <a:r>
              <a:rPr lang="en-US" dirty="0" smtClean="0">
                <a:solidFill>
                  <a:sysClr val="windowText" lastClr="000000"/>
                </a:solidFill>
              </a:rPr>
              <a:t> CU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257800" y="2971800"/>
            <a:ext cx="1219200" cy="2438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Control ROM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42180" y="3581401"/>
            <a:ext cx="336696" cy="1447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S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T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A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T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E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214545" y="4191000"/>
            <a:ext cx="6858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1313559" y="4038600"/>
            <a:ext cx="76200" cy="3048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199259" y="3945321"/>
            <a:ext cx="22860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dirty="0" smtClean="0"/>
              <a:t>4</a:t>
            </a:r>
            <a:endParaRPr lang="en-US" sz="1100" dirty="0"/>
          </a:p>
        </p:txBody>
      </p:sp>
      <p:sp>
        <p:nvSpPr>
          <p:cNvPr id="14" name="TextBox 13"/>
          <p:cNvSpPr txBox="1"/>
          <p:nvPr/>
        </p:nvSpPr>
        <p:spPr>
          <a:xfrm>
            <a:off x="532509" y="4044975"/>
            <a:ext cx="6858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err="1" smtClean="0"/>
              <a:t>opcode</a:t>
            </a:r>
            <a:endParaRPr lang="en-US" sz="1400" dirty="0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4572000" y="4267200"/>
            <a:ext cx="6858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6477000" y="3365285"/>
            <a:ext cx="9906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434262" y="3149841"/>
            <a:ext cx="68580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smtClean="0"/>
              <a:t>control word</a:t>
            </a:r>
            <a:endParaRPr lang="en-US" sz="1400" dirty="0"/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6642625" y="4433369"/>
            <a:ext cx="239712" cy="6243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794085" y="4243516"/>
            <a:ext cx="14011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dirty="0" smtClean="0"/>
              <a:t>2</a:t>
            </a:r>
            <a:endParaRPr lang="en-US" sz="1100" dirty="0"/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6762481" y="3962400"/>
            <a:ext cx="0" cy="181631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3886200" y="5778716"/>
            <a:ext cx="2876281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3886200" y="5595836"/>
            <a:ext cx="0" cy="18288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3384930" y="4197349"/>
            <a:ext cx="355979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4800600" y="4114800"/>
            <a:ext cx="76200" cy="3048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724400" y="4038600"/>
            <a:ext cx="14011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dirty="0" smtClean="0"/>
              <a:t>5</a:t>
            </a:r>
            <a:endParaRPr lang="en-US" sz="1100" dirty="0"/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7239000" y="3212885"/>
            <a:ext cx="76200" cy="3048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086600" y="3124200"/>
            <a:ext cx="22860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dirty="0" smtClean="0"/>
              <a:t>24</a:t>
            </a:r>
            <a:endParaRPr lang="en-US" sz="1100" dirty="0"/>
          </a:p>
        </p:txBody>
      </p:sp>
      <p:sp>
        <p:nvSpPr>
          <p:cNvPr id="48" name="Oval 47"/>
          <p:cNvSpPr/>
          <p:nvPr/>
        </p:nvSpPr>
        <p:spPr>
          <a:xfrm>
            <a:off x="4996656" y="4235196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6477000" y="3962400"/>
            <a:ext cx="285481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 flipV="1">
            <a:off x="5029200" y="2656295"/>
            <a:ext cx="0" cy="161922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2300395" y="4038599"/>
            <a:ext cx="1084535" cy="3048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</a:rPr>
              <a:t>Dispatch ROM</a:t>
            </a:r>
          </a:p>
        </p:txBody>
      </p:sp>
      <p:sp>
        <p:nvSpPr>
          <p:cNvPr id="18" name="Trapezoid 17"/>
          <p:cNvSpPr/>
          <p:nvPr/>
        </p:nvSpPr>
        <p:spPr>
          <a:xfrm rot="5400000">
            <a:off x="3234392" y="4152899"/>
            <a:ext cx="1295402" cy="292315"/>
          </a:xfrm>
          <a:prstGeom prst="trapezoi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3384929" y="4495800"/>
            <a:ext cx="355979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3384928" y="4800600"/>
            <a:ext cx="355979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/>
          <p:cNvGrpSpPr/>
          <p:nvPr/>
        </p:nvGrpSpPr>
        <p:grpSpPr>
          <a:xfrm rot="10800000">
            <a:off x="2947974" y="2514600"/>
            <a:ext cx="457202" cy="885301"/>
            <a:chOff x="3505198" y="4343400"/>
            <a:chExt cx="457202" cy="1371600"/>
          </a:xfrm>
        </p:grpSpPr>
        <p:cxnSp>
          <p:nvCxnSpPr>
            <p:cNvPr id="52" name="Straight Connector 51"/>
            <p:cNvCxnSpPr/>
            <p:nvPr/>
          </p:nvCxnSpPr>
          <p:spPr>
            <a:xfrm flipV="1">
              <a:off x="3962400" y="4723493"/>
              <a:ext cx="0" cy="5524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 flipV="1">
              <a:off x="3505200" y="4343400"/>
              <a:ext cx="457200" cy="38009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H="1">
              <a:off x="3505200" y="5275944"/>
              <a:ext cx="457200" cy="43905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 flipV="1">
              <a:off x="3505198" y="5181600"/>
              <a:ext cx="2" cy="533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V="1">
              <a:off x="3505200" y="4343400"/>
              <a:ext cx="0" cy="5524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H="1" flipV="1">
              <a:off x="3505198" y="4895850"/>
              <a:ext cx="152400" cy="1333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H="1">
              <a:off x="3505198" y="5030109"/>
              <a:ext cx="152401" cy="15149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Straight Arrow Connector 58"/>
          <p:cNvCxnSpPr/>
          <p:nvPr/>
        </p:nvCxnSpPr>
        <p:spPr>
          <a:xfrm flipH="1">
            <a:off x="3411936" y="3208838"/>
            <a:ext cx="30196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3660216" y="3112317"/>
            <a:ext cx="242995" cy="1904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ysClr val="windowText" lastClr="000000"/>
                </a:solidFill>
              </a:rPr>
              <a:t>1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724400" y="2656295"/>
            <a:ext cx="3048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V="1">
            <a:off x="2678356" y="2971800"/>
            <a:ext cx="269617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H="1" flipV="1">
            <a:off x="2678357" y="2975663"/>
            <a:ext cx="0" cy="82296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2678356" y="3798623"/>
            <a:ext cx="1057579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3117907" y="4400535"/>
            <a:ext cx="242995" cy="1904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ysClr val="windowText" lastClr="000000"/>
                </a:solidFill>
              </a:rPr>
              <a:t>0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3118378" y="4704046"/>
            <a:ext cx="242995" cy="1904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ysClr val="windowText" lastClr="000000"/>
                </a:solidFill>
              </a:rPr>
              <a:t>3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61" name="Straight Arrow Connector 60"/>
          <p:cNvCxnSpPr/>
          <p:nvPr/>
        </p:nvCxnSpPr>
        <p:spPr>
          <a:xfrm flipV="1">
            <a:off x="4028251" y="4305301"/>
            <a:ext cx="213929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1931326" y="2432154"/>
            <a:ext cx="2756165" cy="313044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Address 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select 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logic</a:t>
            </a:r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2460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ROM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6055841"/>
              </p:ext>
            </p:extLst>
          </p:nvPr>
        </p:nvGraphicFramePr>
        <p:xfrm>
          <a:off x="1524000" y="1397000"/>
          <a:ext cx="6096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24-bit control Word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Additional</a:t>
                      </a:r>
                      <a:r>
                        <a:rPr lang="en-US" baseline="0" dirty="0" smtClean="0"/>
                        <a:t> Control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/>
                        <a:t>. . 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? ?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7474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ROM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7676709"/>
              </p:ext>
            </p:extLst>
          </p:nvPr>
        </p:nvGraphicFramePr>
        <p:xfrm>
          <a:off x="1524000" y="1397000"/>
          <a:ext cx="6096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24-bit control Word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Additional</a:t>
                      </a:r>
                      <a:r>
                        <a:rPr lang="en-US" baseline="0" dirty="0" smtClean="0"/>
                        <a:t> Control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/>
                        <a:t>. . 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0 0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 . 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8142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ROM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9876486"/>
              </p:ext>
            </p:extLst>
          </p:nvPr>
        </p:nvGraphicFramePr>
        <p:xfrm>
          <a:off x="1524000" y="1397000"/>
          <a:ext cx="6096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24-bit control Word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Additional</a:t>
                      </a:r>
                      <a:r>
                        <a:rPr lang="en-US" baseline="0" dirty="0" smtClean="0"/>
                        <a:t> Control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/>
                        <a:t>. . 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0 0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 . 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? ?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634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ROM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8671427"/>
              </p:ext>
            </p:extLst>
          </p:nvPr>
        </p:nvGraphicFramePr>
        <p:xfrm>
          <a:off x="1524000" y="1397000"/>
          <a:ext cx="60960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24-bit control Word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Additional</a:t>
                      </a:r>
                      <a:r>
                        <a:rPr lang="en-US" baseline="0" dirty="0" smtClean="0"/>
                        <a:t> Control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/>
                        <a:t>. . 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0 0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 . 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0 1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 . 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2499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ROM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5865162"/>
              </p:ext>
            </p:extLst>
          </p:nvPr>
        </p:nvGraphicFramePr>
        <p:xfrm>
          <a:off x="1524000" y="1397000"/>
          <a:ext cx="60960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24-bit control Word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Additional</a:t>
                      </a:r>
                      <a:r>
                        <a:rPr lang="en-US" baseline="0" dirty="0" smtClean="0"/>
                        <a:t> Control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/>
                        <a:t>. . 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0 0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 . 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0 1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 . 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? ?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9532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ROM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7680641"/>
              </p:ext>
            </p:extLst>
          </p:nvPr>
        </p:nvGraphicFramePr>
        <p:xfrm>
          <a:off x="1524000" y="1397000"/>
          <a:ext cx="60960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24-bit control Word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Additional</a:t>
                      </a:r>
                      <a:r>
                        <a:rPr lang="en-US" baseline="0" dirty="0" smtClean="0"/>
                        <a:t> Control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/>
                        <a:t>. . 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0 0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 . 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0 1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 . 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0 0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 . 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7741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ROM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695133"/>
              </p:ext>
            </p:extLst>
          </p:nvPr>
        </p:nvGraphicFramePr>
        <p:xfrm>
          <a:off x="1524000" y="1397000"/>
          <a:ext cx="60960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24-bit control Word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Additional</a:t>
                      </a:r>
                      <a:r>
                        <a:rPr lang="en-US" baseline="0" dirty="0" smtClean="0"/>
                        <a:t> Control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/>
                        <a:t>. . 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0 0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 . 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0 1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 . 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0 0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 . 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? ?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0148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ROM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1304465"/>
              </p:ext>
            </p:extLst>
          </p:nvPr>
        </p:nvGraphicFramePr>
        <p:xfrm>
          <a:off x="1524000" y="1397000"/>
          <a:ext cx="6096000" cy="3042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24-bit control Word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Additional</a:t>
                      </a:r>
                      <a:r>
                        <a:rPr lang="en-US" baseline="0" dirty="0" smtClean="0"/>
                        <a:t> Control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/>
                        <a:t>. . 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0 0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 . 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0 1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 . 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0 0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 . 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1 0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</a:t>
                      </a:r>
                    </a:p>
                    <a:p>
                      <a:pPr algn="ctr"/>
                      <a:r>
                        <a:rPr lang="en-US" dirty="0" smtClean="0"/>
                        <a:t>.</a:t>
                      </a:r>
                    </a:p>
                    <a:p>
                      <a:pPr algn="ctr"/>
                      <a:r>
                        <a:rPr lang="en-US" dirty="0" smtClean="0"/>
                        <a:t>.</a:t>
                      </a:r>
                    </a:p>
                    <a:p>
                      <a:pPr algn="ctr"/>
                      <a:r>
                        <a:rPr lang="en-US" dirty="0" smtClean="0"/>
                        <a:t>(on</a:t>
                      </a:r>
                      <a:r>
                        <a:rPr lang="en-US" baseline="0" dirty="0" smtClean="0"/>
                        <a:t> your own)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7231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control unit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257800" y="2971800"/>
            <a:ext cx="1219200" cy="2514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Comb. Control Logic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42179" y="3581401"/>
            <a:ext cx="406021" cy="1447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S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T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A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T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E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409700" y="3276600"/>
            <a:ext cx="38481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1524000" y="3124200"/>
            <a:ext cx="76200" cy="3048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409700" y="3069224"/>
            <a:ext cx="22860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dirty="0" smtClean="0"/>
              <a:t>4</a:t>
            </a:r>
            <a:endParaRPr lang="en-US" sz="1100" dirty="0"/>
          </a:p>
        </p:txBody>
      </p:sp>
      <p:sp>
        <p:nvSpPr>
          <p:cNvPr id="14" name="TextBox 13"/>
          <p:cNvSpPr txBox="1"/>
          <p:nvPr/>
        </p:nvSpPr>
        <p:spPr>
          <a:xfrm>
            <a:off x="742950" y="3168878"/>
            <a:ext cx="6858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err="1" smtClean="0"/>
              <a:t>opcode</a:t>
            </a:r>
            <a:endParaRPr lang="en-US" sz="1400" dirty="0"/>
          </a:p>
        </p:txBody>
      </p:sp>
      <p:cxnSp>
        <p:nvCxnSpPr>
          <p:cNvPr id="17" name="Straight Arrow Connector 16"/>
          <p:cNvCxnSpPr>
            <a:endCxn id="5" idx="1"/>
          </p:cNvCxnSpPr>
          <p:nvPr/>
        </p:nvCxnSpPr>
        <p:spPr>
          <a:xfrm>
            <a:off x="4648200" y="4229100"/>
            <a:ext cx="6096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6477000" y="3962400"/>
            <a:ext cx="9906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7215187" y="3810000"/>
            <a:ext cx="76200" cy="3048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062787" y="3721315"/>
            <a:ext cx="22860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dirty="0" smtClean="0"/>
              <a:t>24</a:t>
            </a:r>
            <a:endParaRPr lang="en-US" sz="1100" dirty="0"/>
          </a:p>
        </p:txBody>
      </p:sp>
      <p:sp>
        <p:nvSpPr>
          <p:cNvPr id="25" name="TextBox 24"/>
          <p:cNvSpPr txBox="1"/>
          <p:nvPr/>
        </p:nvSpPr>
        <p:spPr>
          <a:xfrm>
            <a:off x="7434262" y="3746956"/>
            <a:ext cx="68580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smtClean="0"/>
              <a:t>control word</a:t>
            </a:r>
            <a:endParaRPr lang="en-US" sz="1400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6477000" y="5181600"/>
            <a:ext cx="2286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6592094" y="5029200"/>
            <a:ext cx="76200" cy="3048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528178" y="4940515"/>
            <a:ext cx="14011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dirty="0" smtClean="0"/>
              <a:t>5</a:t>
            </a:r>
            <a:endParaRPr lang="en-US" sz="1100" dirty="0"/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6705600" y="5181601"/>
            <a:ext cx="0" cy="60959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3886200" y="5784850"/>
            <a:ext cx="28194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3886200" y="4229100"/>
            <a:ext cx="0" cy="155575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3886200" y="4229100"/>
            <a:ext cx="355979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4807707" y="4076700"/>
            <a:ext cx="76200" cy="3048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743791" y="3988015"/>
            <a:ext cx="14011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dirty="0" smtClean="0"/>
              <a:t>5</a:t>
            </a:r>
            <a:endParaRPr lang="en-US" sz="1100" dirty="0"/>
          </a:p>
        </p:txBody>
      </p:sp>
      <p:sp>
        <p:nvSpPr>
          <p:cNvPr id="46" name="Rectangle 45"/>
          <p:cNvSpPr/>
          <p:nvPr/>
        </p:nvSpPr>
        <p:spPr>
          <a:xfrm>
            <a:off x="2362200" y="2057400"/>
            <a:ext cx="4572000" cy="381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err="1" smtClean="0">
                <a:solidFill>
                  <a:sysClr val="windowText" lastClr="000000"/>
                </a:solidFill>
              </a:rPr>
              <a:t>Larc</a:t>
            </a:r>
            <a:r>
              <a:rPr lang="en-US" dirty="0" smtClean="0">
                <a:solidFill>
                  <a:sysClr val="windowText" lastClr="000000"/>
                </a:solidFill>
              </a:rPr>
              <a:t> CU</a:t>
            </a:r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0625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microcoded</a:t>
            </a:r>
            <a:r>
              <a:rPr lang="en-US" dirty="0" smtClean="0"/>
              <a:t>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control word is really a </a:t>
            </a:r>
            <a:r>
              <a:rPr lang="en-US" b="1" dirty="0" smtClean="0"/>
              <a:t>microinstruction</a:t>
            </a:r>
          </a:p>
          <a:p>
            <a:r>
              <a:rPr lang="en-US" dirty="0" smtClean="0"/>
              <a:t>The control ROM stores a </a:t>
            </a:r>
            <a:r>
              <a:rPr lang="en-US" b="1" dirty="0" err="1" smtClean="0"/>
              <a:t>microprogram</a:t>
            </a:r>
            <a:endParaRPr lang="en-US" b="1" dirty="0" smtClean="0"/>
          </a:p>
          <a:p>
            <a:pPr lvl="1"/>
            <a:r>
              <a:rPr lang="en-US" b="1" dirty="0" err="1" smtClean="0"/>
              <a:t>Microprogram</a:t>
            </a:r>
            <a:r>
              <a:rPr lang="en-US" b="1" dirty="0" smtClean="0"/>
              <a:t> memory (MM)</a:t>
            </a:r>
          </a:p>
          <a:p>
            <a:r>
              <a:rPr lang="en-US" dirty="0" smtClean="0"/>
              <a:t>The state register is a </a:t>
            </a:r>
            <a:r>
              <a:rPr lang="en-US" b="1" dirty="0" err="1" smtClean="0"/>
              <a:t>microprogram</a:t>
            </a:r>
            <a:r>
              <a:rPr lang="en-US" dirty="0" smtClean="0"/>
              <a:t> </a:t>
            </a:r>
            <a:r>
              <a:rPr lang="en-US" b="1" dirty="0" smtClean="0"/>
              <a:t>counter</a:t>
            </a:r>
            <a:r>
              <a:rPr lang="en-US" dirty="0" smtClean="0"/>
              <a:t> (</a:t>
            </a:r>
            <a:r>
              <a:rPr lang="en-US" b="1" dirty="0" smtClean="0"/>
              <a:t>MPC</a:t>
            </a:r>
            <a:r>
              <a:rPr lang="en-US" dirty="0" smtClean="0"/>
              <a:t>)</a:t>
            </a:r>
          </a:p>
          <a:p>
            <a:r>
              <a:rPr lang="en-US" dirty="0" smtClean="0"/>
              <a:t>The address select logic is a </a:t>
            </a:r>
            <a:r>
              <a:rPr lang="en-US" b="1" dirty="0" smtClean="0"/>
              <a:t>micro-control unit</a:t>
            </a:r>
          </a:p>
          <a:p>
            <a:r>
              <a:rPr lang="en-US" dirty="0" smtClean="0"/>
              <a:t>So, the </a:t>
            </a:r>
            <a:r>
              <a:rPr lang="en-US" dirty="0" err="1" smtClean="0"/>
              <a:t>microprogramed</a:t>
            </a:r>
            <a:r>
              <a:rPr lang="en-US" dirty="0" smtClean="0"/>
              <a:t> CU is really a “micro-computer” inside the CPU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03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analysis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14500" y="1600200"/>
            <a:ext cx="5219700" cy="381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err="1" smtClean="0">
                <a:solidFill>
                  <a:sysClr val="windowText" lastClr="000000"/>
                </a:solidFill>
              </a:rPr>
              <a:t>Larc</a:t>
            </a:r>
            <a:r>
              <a:rPr lang="en-US" dirty="0" smtClean="0">
                <a:solidFill>
                  <a:sysClr val="windowText" lastClr="000000"/>
                </a:solidFill>
              </a:rPr>
              <a:t> CU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257800" y="2514600"/>
            <a:ext cx="1219200" cy="2438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Control ROM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42180" y="3124201"/>
            <a:ext cx="336696" cy="1447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S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T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A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T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E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214545" y="3733800"/>
            <a:ext cx="108585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1313559" y="3581400"/>
            <a:ext cx="76200" cy="3048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199259" y="3488121"/>
            <a:ext cx="22860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dirty="0" smtClean="0"/>
              <a:t>4</a:t>
            </a:r>
            <a:endParaRPr lang="en-US" sz="1100" dirty="0"/>
          </a:p>
        </p:txBody>
      </p:sp>
      <p:sp>
        <p:nvSpPr>
          <p:cNvPr id="14" name="TextBox 13"/>
          <p:cNvSpPr txBox="1"/>
          <p:nvPr/>
        </p:nvSpPr>
        <p:spPr>
          <a:xfrm>
            <a:off x="532509" y="3587775"/>
            <a:ext cx="6858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err="1" smtClean="0"/>
              <a:t>opcode</a:t>
            </a:r>
            <a:endParaRPr lang="en-US" sz="1400" dirty="0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4572000" y="3810000"/>
            <a:ext cx="6858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6477000" y="2908085"/>
            <a:ext cx="9906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434262" y="2692641"/>
            <a:ext cx="68580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smtClean="0"/>
              <a:t>control word</a:t>
            </a:r>
            <a:endParaRPr lang="en-US" sz="1400" dirty="0"/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6642625" y="3976169"/>
            <a:ext cx="239712" cy="6243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794085" y="3786316"/>
            <a:ext cx="14011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dirty="0" smtClean="0"/>
              <a:t>2</a:t>
            </a:r>
            <a:endParaRPr lang="en-US" sz="1100" dirty="0"/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6762481" y="3505200"/>
            <a:ext cx="0" cy="181631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3886200" y="5321516"/>
            <a:ext cx="2876281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3886200" y="4466023"/>
            <a:ext cx="0" cy="86163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3384930" y="3740149"/>
            <a:ext cx="355979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4800600" y="3657600"/>
            <a:ext cx="76200" cy="3048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724400" y="3581400"/>
            <a:ext cx="14011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dirty="0" smtClean="0"/>
              <a:t>5</a:t>
            </a:r>
            <a:endParaRPr lang="en-US" sz="1100" dirty="0"/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7239000" y="2755685"/>
            <a:ext cx="76200" cy="3048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086600" y="2667000"/>
            <a:ext cx="22860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dirty="0" smtClean="0"/>
              <a:t>24</a:t>
            </a:r>
            <a:endParaRPr lang="en-US" sz="1100" dirty="0"/>
          </a:p>
        </p:txBody>
      </p:sp>
      <p:sp>
        <p:nvSpPr>
          <p:cNvPr id="48" name="Oval 47"/>
          <p:cNvSpPr/>
          <p:nvPr/>
        </p:nvSpPr>
        <p:spPr>
          <a:xfrm>
            <a:off x="4996656" y="3777996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6477000" y="3505200"/>
            <a:ext cx="285481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 flipV="1">
            <a:off x="5029200" y="2199095"/>
            <a:ext cx="0" cy="161922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2300395" y="3581399"/>
            <a:ext cx="1084535" cy="3048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</a:rPr>
              <a:t>Dispatch ROM</a:t>
            </a:r>
          </a:p>
        </p:txBody>
      </p:sp>
      <p:sp>
        <p:nvSpPr>
          <p:cNvPr id="18" name="Trapezoid 17"/>
          <p:cNvSpPr/>
          <p:nvPr/>
        </p:nvSpPr>
        <p:spPr>
          <a:xfrm rot="5400000">
            <a:off x="3234392" y="3695699"/>
            <a:ext cx="1295402" cy="292315"/>
          </a:xfrm>
          <a:prstGeom prst="trapezoi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3384929" y="4038600"/>
            <a:ext cx="355979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3384928" y="4343400"/>
            <a:ext cx="355979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/>
          <p:cNvGrpSpPr/>
          <p:nvPr/>
        </p:nvGrpSpPr>
        <p:grpSpPr>
          <a:xfrm rot="10800000">
            <a:off x="2947974" y="2057400"/>
            <a:ext cx="457202" cy="885301"/>
            <a:chOff x="3505198" y="4343400"/>
            <a:chExt cx="457202" cy="1371600"/>
          </a:xfrm>
        </p:grpSpPr>
        <p:cxnSp>
          <p:nvCxnSpPr>
            <p:cNvPr id="52" name="Straight Connector 51"/>
            <p:cNvCxnSpPr/>
            <p:nvPr/>
          </p:nvCxnSpPr>
          <p:spPr>
            <a:xfrm flipV="1">
              <a:off x="3962400" y="4723493"/>
              <a:ext cx="0" cy="5524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 flipV="1">
              <a:off x="3505200" y="4343400"/>
              <a:ext cx="457200" cy="38009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H="1">
              <a:off x="3505200" y="5275944"/>
              <a:ext cx="457200" cy="43905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 flipV="1">
              <a:off x="3505198" y="5181600"/>
              <a:ext cx="2" cy="533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V="1">
              <a:off x="3505200" y="4343400"/>
              <a:ext cx="0" cy="5524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H="1" flipV="1">
              <a:off x="3505198" y="4895850"/>
              <a:ext cx="152400" cy="1333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H="1">
              <a:off x="3505198" y="5030109"/>
              <a:ext cx="152401" cy="15149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Straight Arrow Connector 58"/>
          <p:cNvCxnSpPr/>
          <p:nvPr/>
        </p:nvCxnSpPr>
        <p:spPr>
          <a:xfrm flipH="1">
            <a:off x="3411936" y="2751638"/>
            <a:ext cx="30196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3660216" y="2655117"/>
            <a:ext cx="242995" cy="1904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ysClr val="windowText" lastClr="000000"/>
                </a:solidFill>
              </a:rPr>
              <a:t>1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3411937" y="2199095"/>
            <a:ext cx="161672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V="1">
            <a:off x="2678356" y="2514600"/>
            <a:ext cx="269617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H="1" flipV="1">
            <a:off x="2678357" y="2518463"/>
            <a:ext cx="0" cy="82296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2678356" y="3341423"/>
            <a:ext cx="1057579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3117907" y="3943335"/>
            <a:ext cx="242995" cy="1904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ysClr val="windowText" lastClr="000000"/>
                </a:solidFill>
              </a:rPr>
              <a:t>0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3118378" y="4246846"/>
            <a:ext cx="242995" cy="1904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ysClr val="windowText" lastClr="000000"/>
                </a:solidFill>
              </a:rPr>
              <a:t>3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61" name="Straight Arrow Connector 60"/>
          <p:cNvCxnSpPr>
            <a:endCxn id="6" idx="1"/>
          </p:cNvCxnSpPr>
          <p:nvPr/>
        </p:nvCxnSpPr>
        <p:spPr>
          <a:xfrm flipV="1">
            <a:off x="4028251" y="3848101"/>
            <a:ext cx="213929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3810000" y="6096000"/>
            <a:ext cx="5105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Dispatch ROM + Control ROM =  …</a:t>
            </a:r>
          </a:p>
          <a:p>
            <a:r>
              <a:rPr lang="en-US" dirty="0"/>
              <a:t>	</a:t>
            </a:r>
            <a:r>
              <a:rPr lang="en-US" dirty="0" smtClean="0"/>
              <a:t>… </a:t>
            </a:r>
            <a:r>
              <a:rPr lang="en-US" dirty="0" smtClean="0"/>
              <a:t>2</a:t>
            </a:r>
            <a:r>
              <a:rPr lang="en-US" baseline="30000" dirty="0" smtClean="0"/>
              <a:t>4</a:t>
            </a:r>
            <a:r>
              <a:rPr lang="en-US" dirty="0" smtClean="0"/>
              <a:t>*5 </a:t>
            </a:r>
            <a:r>
              <a:rPr lang="en-US" dirty="0" smtClean="0"/>
              <a:t>+ 2</a:t>
            </a:r>
            <a:r>
              <a:rPr lang="en-US" baseline="30000" dirty="0" smtClean="0"/>
              <a:t>5</a:t>
            </a:r>
            <a:r>
              <a:rPr lang="en-US" dirty="0" smtClean="0"/>
              <a:t>*26 = … </a:t>
            </a:r>
            <a:r>
              <a:rPr lang="en-US" dirty="0" smtClean="0"/>
              <a:t>90 </a:t>
            </a:r>
            <a:r>
              <a:rPr lang="en-US" dirty="0" smtClean="0"/>
              <a:t>+ 832 = </a:t>
            </a:r>
            <a:r>
              <a:rPr lang="en-US" b="1" u="sng" dirty="0" smtClean="0"/>
              <a:t>922 bits  </a:t>
            </a:r>
            <a:endParaRPr lang="en-US" b="1" u="sng" dirty="0"/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3886200" y="5410200"/>
            <a:ext cx="2876281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3810000" y="5498884"/>
            <a:ext cx="27305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One ROM = </a:t>
            </a:r>
            <a:r>
              <a:rPr lang="en-US" b="1" u="sng" dirty="0" smtClean="0"/>
              <a:t>14848 bits</a:t>
            </a:r>
            <a:endParaRPr lang="en-US" b="1" u="sng" dirty="0"/>
          </a:p>
        </p:txBody>
      </p:sp>
      <p:sp>
        <p:nvSpPr>
          <p:cNvPr id="68" name="Rectangle 67"/>
          <p:cNvSpPr/>
          <p:nvPr/>
        </p:nvSpPr>
        <p:spPr>
          <a:xfrm>
            <a:off x="3810000" y="5803684"/>
            <a:ext cx="5105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Two ROMs = 2</a:t>
            </a:r>
            <a:r>
              <a:rPr lang="en-US" baseline="30000" dirty="0" smtClean="0"/>
              <a:t>9</a:t>
            </a:r>
            <a:r>
              <a:rPr lang="en-US" dirty="0" smtClean="0"/>
              <a:t>*5 + 2</a:t>
            </a:r>
            <a:r>
              <a:rPr lang="en-US" baseline="30000" dirty="0" smtClean="0"/>
              <a:t>5</a:t>
            </a:r>
            <a:r>
              <a:rPr lang="en-US" dirty="0" smtClean="0"/>
              <a:t>*29 = 2560 + </a:t>
            </a:r>
            <a:r>
              <a:rPr lang="en-US" dirty="0" smtClean="0"/>
              <a:t>768= </a:t>
            </a:r>
            <a:r>
              <a:rPr lang="en-US" b="1" u="sng" dirty="0" smtClean="0"/>
              <a:t>3328 bits   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3273863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57861"/>
          </a:xfrm>
        </p:spPr>
        <p:txBody>
          <a:bodyPr>
            <a:noAutofit/>
          </a:bodyPr>
          <a:lstStyle/>
          <a:p>
            <a:r>
              <a:rPr lang="en-US" sz="4000" dirty="0" err="1"/>
              <a:t>MULTIcycle</a:t>
            </a:r>
            <a:r>
              <a:rPr lang="en-US" sz="4000" dirty="0"/>
              <a:t> </a:t>
            </a:r>
            <a:r>
              <a:rPr lang="en-US" sz="4000" dirty="0" err="1"/>
              <a:t>Larc</a:t>
            </a:r>
            <a:r>
              <a:rPr lang="en-US" sz="4000" dirty="0"/>
              <a:t> </a:t>
            </a:r>
            <a:r>
              <a:rPr lang="en-US" sz="4000" dirty="0" smtClean="0"/>
              <a:t>FSM  </a:t>
            </a:r>
            <a:endParaRPr lang="en-US" sz="4000" dirty="0"/>
          </a:p>
        </p:txBody>
      </p:sp>
      <p:grpSp>
        <p:nvGrpSpPr>
          <p:cNvPr id="4" name="Group 3"/>
          <p:cNvGrpSpPr/>
          <p:nvPr/>
        </p:nvGrpSpPr>
        <p:grpSpPr>
          <a:xfrm>
            <a:off x="121920" y="685800"/>
            <a:ext cx="8945880" cy="6083300"/>
            <a:chOff x="121920" y="685800"/>
            <a:chExt cx="8945880" cy="6083300"/>
          </a:xfrm>
        </p:grpSpPr>
        <p:sp>
          <p:nvSpPr>
            <p:cNvPr id="8" name="Flowchart: Alternate Process 7"/>
            <p:cNvSpPr/>
            <p:nvPr/>
          </p:nvSpPr>
          <p:spPr>
            <a:xfrm>
              <a:off x="304800" y="998855"/>
              <a:ext cx="990600" cy="681990"/>
            </a:xfrm>
            <a:prstGeom prst="flowChartAlternate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sz="1100" dirty="0" smtClean="0">
                  <a:solidFill>
                    <a:sysClr val="windowText" lastClr="000000"/>
                  </a:solidFill>
                </a:rPr>
                <a:t>IR </a:t>
              </a:r>
              <a:r>
                <a:rPr lang="en-US" sz="1100" dirty="0" smtClean="0">
                  <a:solidFill>
                    <a:sysClr val="windowText" lastClr="000000"/>
                  </a:solidFill>
                  <a:sym typeface="Wingdings" panose="05000000000000000000" pitchFamily="2" charset="2"/>
                </a:rPr>
                <a:t> M[PC]</a:t>
              </a:r>
            </a:p>
            <a:p>
              <a:r>
                <a:rPr lang="en-US" sz="1100" dirty="0" smtClean="0">
                  <a:solidFill>
                    <a:sysClr val="windowText" lastClr="000000"/>
                  </a:solidFill>
                  <a:sym typeface="Wingdings" panose="05000000000000000000" pitchFamily="2" charset="2"/>
                </a:rPr>
                <a:t>PC  PC + 1</a:t>
              </a:r>
              <a:endParaRPr lang="en-US" sz="11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Flowchart: Alternate Process 8"/>
            <p:cNvSpPr/>
            <p:nvPr/>
          </p:nvSpPr>
          <p:spPr>
            <a:xfrm>
              <a:off x="1524000" y="998855"/>
              <a:ext cx="1330711" cy="681990"/>
            </a:xfrm>
            <a:prstGeom prst="flowChartAlternate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sz="900" dirty="0" smtClean="0">
                  <a:solidFill>
                    <a:sysClr val="windowText" lastClr="000000"/>
                  </a:solidFill>
                </a:rPr>
                <a:t>RD1 </a:t>
              </a:r>
              <a:r>
                <a:rPr lang="en-US" sz="900" dirty="0" smtClean="0">
                  <a:solidFill>
                    <a:sysClr val="windowText" lastClr="000000"/>
                  </a:solidFill>
                  <a:sym typeface="Wingdings" panose="05000000000000000000" pitchFamily="2" charset="2"/>
                </a:rPr>
                <a:t> </a:t>
              </a:r>
              <a:r>
                <a:rPr lang="en-US" sz="900" dirty="0" err="1" smtClean="0">
                  <a:solidFill>
                    <a:sysClr val="windowText" lastClr="000000"/>
                  </a:solidFill>
                  <a:sym typeface="Wingdings" panose="05000000000000000000" pitchFamily="2" charset="2"/>
                </a:rPr>
                <a:t>Reg</a:t>
              </a:r>
              <a:r>
                <a:rPr lang="en-US" sz="900" dirty="0" smtClean="0">
                  <a:solidFill>
                    <a:sysClr val="windowText" lastClr="000000"/>
                  </a:solidFill>
                  <a:sym typeface="Wingdings" panose="05000000000000000000" pitchFamily="2" charset="2"/>
                </a:rPr>
                <a:t>[RB]</a:t>
              </a:r>
            </a:p>
            <a:p>
              <a:r>
                <a:rPr lang="en-US" sz="900" dirty="0" smtClean="0">
                  <a:solidFill>
                    <a:sysClr val="windowText" lastClr="000000"/>
                  </a:solidFill>
                  <a:sym typeface="Wingdings" panose="05000000000000000000" pitchFamily="2" charset="2"/>
                </a:rPr>
                <a:t>RD2  </a:t>
              </a:r>
              <a:r>
                <a:rPr lang="en-US" sz="900" dirty="0" err="1" smtClean="0">
                  <a:solidFill>
                    <a:sysClr val="windowText" lastClr="000000"/>
                  </a:solidFill>
                  <a:sym typeface="Wingdings" panose="05000000000000000000" pitchFamily="2" charset="2"/>
                </a:rPr>
                <a:t>Reg</a:t>
              </a:r>
              <a:r>
                <a:rPr lang="en-US" sz="900" dirty="0" smtClean="0">
                  <a:solidFill>
                    <a:sysClr val="windowText" lastClr="000000"/>
                  </a:solidFill>
                  <a:sym typeface="Wingdings" panose="05000000000000000000" pitchFamily="2" charset="2"/>
                </a:rPr>
                <a:t>[RC]</a:t>
              </a:r>
            </a:p>
            <a:p>
              <a:r>
                <a:rPr lang="en-US" sz="900" dirty="0" err="1" smtClean="0">
                  <a:solidFill>
                    <a:sysClr val="windowText" lastClr="000000"/>
                  </a:solidFill>
                  <a:sym typeface="Wingdings" panose="05000000000000000000" pitchFamily="2" charset="2"/>
                </a:rPr>
                <a:t>ALUout</a:t>
              </a:r>
              <a:r>
                <a:rPr lang="en-US" sz="900" dirty="0" smtClean="0">
                  <a:solidFill>
                    <a:sysClr val="windowText" lastClr="000000"/>
                  </a:solidFill>
                  <a:sym typeface="Wingdings" panose="05000000000000000000" pitchFamily="2" charset="2"/>
                </a:rPr>
                <a:t>  PC + SE(LIMM)</a:t>
              </a:r>
              <a:endParaRPr lang="en-US" sz="9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Flowchart: Alternate Process 10"/>
            <p:cNvSpPr/>
            <p:nvPr/>
          </p:nvSpPr>
          <p:spPr>
            <a:xfrm>
              <a:off x="3733800" y="990600"/>
              <a:ext cx="1676400" cy="457200"/>
            </a:xfrm>
            <a:prstGeom prst="flowChartAlternate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sz="1100" dirty="0" err="1" smtClean="0">
                  <a:solidFill>
                    <a:sysClr val="windowText" lastClr="000000"/>
                  </a:solidFill>
                </a:rPr>
                <a:t>ALUout</a:t>
              </a:r>
              <a:r>
                <a:rPr lang="en-US" sz="1100" dirty="0" smtClean="0">
                  <a:solidFill>
                    <a:sysClr val="windowText" lastClr="000000"/>
                  </a:solidFill>
                </a:rPr>
                <a:t> </a:t>
              </a:r>
              <a:r>
                <a:rPr lang="en-US" sz="1100" dirty="0" smtClean="0">
                  <a:solidFill>
                    <a:sysClr val="windowText" lastClr="000000"/>
                  </a:solidFill>
                  <a:sym typeface="Wingdings" panose="05000000000000000000" pitchFamily="2" charset="2"/>
                </a:rPr>
                <a:t> RD1 + RD2</a:t>
              </a:r>
              <a:endParaRPr lang="en-US" sz="11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Flowchart: Alternate Process 11"/>
            <p:cNvSpPr/>
            <p:nvPr/>
          </p:nvSpPr>
          <p:spPr>
            <a:xfrm>
              <a:off x="3733800" y="1511300"/>
              <a:ext cx="1676400" cy="457200"/>
            </a:xfrm>
            <a:prstGeom prst="flowChartAlternate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sz="1100" dirty="0" err="1" smtClean="0">
                  <a:solidFill>
                    <a:sysClr val="windowText" lastClr="000000"/>
                  </a:solidFill>
                </a:rPr>
                <a:t>ALUout</a:t>
              </a:r>
              <a:r>
                <a:rPr lang="en-US" sz="1100" dirty="0" smtClean="0">
                  <a:solidFill>
                    <a:sysClr val="windowText" lastClr="000000"/>
                  </a:solidFill>
                </a:rPr>
                <a:t> </a:t>
              </a:r>
              <a:r>
                <a:rPr lang="en-US" sz="1100" dirty="0" smtClean="0">
                  <a:solidFill>
                    <a:sysClr val="windowText" lastClr="000000"/>
                  </a:solidFill>
                  <a:sym typeface="Wingdings" panose="05000000000000000000" pitchFamily="2" charset="2"/>
                </a:rPr>
                <a:t> RD1 - RD2</a:t>
              </a:r>
              <a:endParaRPr lang="en-US" sz="11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Flowchart: Alternate Process 12"/>
            <p:cNvSpPr/>
            <p:nvPr/>
          </p:nvSpPr>
          <p:spPr>
            <a:xfrm>
              <a:off x="3733800" y="2044700"/>
              <a:ext cx="1676400" cy="457200"/>
            </a:xfrm>
            <a:prstGeom prst="flowChartAlternate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sz="1100" dirty="0" err="1" smtClean="0">
                  <a:solidFill>
                    <a:sysClr val="windowText" lastClr="000000"/>
                  </a:solidFill>
                </a:rPr>
                <a:t>ALUout</a:t>
              </a:r>
              <a:r>
                <a:rPr lang="en-US" sz="1100" dirty="0" smtClean="0">
                  <a:solidFill>
                    <a:sysClr val="windowText" lastClr="000000"/>
                  </a:solidFill>
                </a:rPr>
                <a:t> </a:t>
              </a:r>
              <a:r>
                <a:rPr lang="en-US" sz="1100" dirty="0" smtClean="0">
                  <a:solidFill>
                    <a:sysClr val="windowText" lastClr="000000"/>
                  </a:solidFill>
                  <a:sym typeface="Wingdings" panose="05000000000000000000" pitchFamily="2" charset="2"/>
                </a:rPr>
                <a:t> RD1 Nor RD2</a:t>
              </a:r>
              <a:endParaRPr lang="en-US" sz="11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Flowchart: Alternate Process 13"/>
            <p:cNvSpPr/>
            <p:nvPr/>
          </p:nvSpPr>
          <p:spPr>
            <a:xfrm>
              <a:off x="3733800" y="2578100"/>
              <a:ext cx="1828800" cy="457200"/>
            </a:xfrm>
            <a:prstGeom prst="flowChartAlternate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sz="1100" dirty="0" err="1" smtClean="0">
                  <a:solidFill>
                    <a:sysClr val="windowText" lastClr="000000"/>
                  </a:solidFill>
                </a:rPr>
                <a:t>ALUout</a:t>
              </a:r>
              <a:r>
                <a:rPr lang="en-US" sz="1100" dirty="0" smtClean="0">
                  <a:solidFill>
                    <a:sysClr val="windowText" lastClr="000000"/>
                  </a:solidFill>
                </a:rPr>
                <a:t> </a:t>
              </a:r>
              <a:r>
                <a:rPr lang="en-US" sz="1100" dirty="0" smtClean="0">
                  <a:solidFill>
                    <a:sysClr val="windowText" lastClr="000000"/>
                  </a:solidFill>
                  <a:sym typeface="Wingdings" panose="05000000000000000000" pitchFamily="2" charset="2"/>
                </a:rPr>
                <a:t> ( RD1 &lt; RD2 ? 1 : 0 )</a:t>
              </a:r>
              <a:endParaRPr lang="en-US" sz="11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Flowchart: Alternate Process 14"/>
            <p:cNvSpPr/>
            <p:nvPr/>
          </p:nvSpPr>
          <p:spPr>
            <a:xfrm>
              <a:off x="3733800" y="3100070"/>
              <a:ext cx="1676400" cy="457200"/>
            </a:xfrm>
            <a:prstGeom prst="flowChartAlternate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sz="1100" dirty="0" err="1" smtClean="0">
                  <a:solidFill>
                    <a:sysClr val="windowText" lastClr="000000"/>
                  </a:solidFill>
                </a:rPr>
                <a:t>Reg</a:t>
              </a:r>
              <a:r>
                <a:rPr lang="en-US" sz="1100" dirty="0" smtClean="0">
                  <a:solidFill>
                    <a:sysClr val="windowText" lastClr="000000"/>
                  </a:solidFill>
                </a:rPr>
                <a:t>[RA] </a:t>
              </a:r>
              <a:r>
                <a:rPr lang="en-US" sz="1100" dirty="0" smtClean="0">
                  <a:solidFill>
                    <a:sysClr val="windowText" lastClr="000000"/>
                  </a:solidFill>
                  <a:sym typeface="Wingdings" panose="05000000000000000000" pitchFamily="2" charset="2"/>
                </a:rPr>
                <a:t> SE(LIMM)</a:t>
              </a:r>
              <a:endParaRPr lang="en-US" sz="11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Flowchart: Alternate Process 15"/>
            <p:cNvSpPr/>
            <p:nvPr/>
          </p:nvSpPr>
          <p:spPr>
            <a:xfrm>
              <a:off x="3733800" y="3644900"/>
              <a:ext cx="1676400" cy="457200"/>
            </a:xfrm>
            <a:prstGeom prst="flowChartAlternate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sz="1100" dirty="0" err="1" smtClean="0">
                  <a:solidFill>
                    <a:sysClr val="windowText" lastClr="000000"/>
                  </a:solidFill>
                </a:rPr>
                <a:t>Reg</a:t>
              </a:r>
              <a:r>
                <a:rPr lang="en-US" sz="1100" dirty="0" smtClean="0">
                  <a:solidFill>
                    <a:sysClr val="windowText" lastClr="000000"/>
                  </a:solidFill>
                </a:rPr>
                <a:t>[RA] </a:t>
              </a:r>
              <a:r>
                <a:rPr lang="en-US" sz="1100" dirty="0" smtClean="0">
                  <a:solidFill>
                    <a:sysClr val="windowText" lastClr="000000"/>
                  </a:solidFill>
                  <a:sym typeface="Wingdings" panose="05000000000000000000" pitchFamily="2" charset="2"/>
                </a:rPr>
                <a:t> LIMM &lt;&lt; 8</a:t>
              </a:r>
              <a:endParaRPr lang="en-US" sz="11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" name="Flowchart: Alternate Process 16"/>
            <p:cNvSpPr/>
            <p:nvPr/>
          </p:nvSpPr>
          <p:spPr>
            <a:xfrm>
              <a:off x="3733800" y="4178300"/>
              <a:ext cx="2133600" cy="457200"/>
            </a:xfrm>
            <a:prstGeom prst="flowChartAlternate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sz="1100" dirty="0" smtClean="0">
                  <a:solidFill>
                    <a:sysClr val="windowText" lastClr="000000"/>
                  </a:solidFill>
                </a:rPr>
                <a:t>PC </a:t>
              </a:r>
              <a:r>
                <a:rPr lang="en-US" sz="1100" dirty="0" smtClean="0">
                  <a:solidFill>
                    <a:sysClr val="windowText" lastClr="000000"/>
                  </a:solidFill>
                  <a:sym typeface="Wingdings" panose="05000000000000000000" pitchFamily="2" charset="2"/>
                </a:rPr>
                <a:t> ( RD2 - 0 == 0 ? </a:t>
              </a:r>
              <a:r>
                <a:rPr lang="en-US" sz="1100" dirty="0" err="1" smtClean="0">
                  <a:solidFill>
                    <a:sysClr val="windowText" lastClr="000000"/>
                  </a:solidFill>
                  <a:sym typeface="Wingdings" panose="05000000000000000000" pitchFamily="2" charset="2"/>
                </a:rPr>
                <a:t>ALUout</a:t>
              </a:r>
              <a:r>
                <a:rPr lang="en-US" sz="1100" dirty="0" smtClean="0">
                  <a:solidFill>
                    <a:sysClr val="windowText" lastClr="000000"/>
                  </a:solidFill>
                  <a:sym typeface="Wingdings" panose="05000000000000000000" pitchFamily="2" charset="2"/>
                </a:rPr>
                <a:t> : PC )</a:t>
              </a:r>
              <a:endParaRPr lang="en-US" sz="11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Flowchart: Alternate Process 18"/>
            <p:cNvSpPr/>
            <p:nvPr/>
          </p:nvSpPr>
          <p:spPr>
            <a:xfrm>
              <a:off x="3733800" y="5245100"/>
              <a:ext cx="1676400" cy="457200"/>
            </a:xfrm>
            <a:prstGeom prst="flowChartAlternate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sz="1100" dirty="0" err="1" smtClean="0">
                  <a:solidFill>
                    <a:sysClr val="windowText" lastClr="000000"/>
                  </a:solidFill>
                </a:rPr>
                <a:t>ALUout</a:t>
              </a:r>
              <a:r>
                <a:rPr lang="en-US" sz="1100" dirty="0" smtClean="0">
                  <a:solidFill>
                    <a:sysClr val="windowText" lastClr="000000"/>
                  </a:solidFill>
                </a:rPr>
                <a:t> </a:t>
              </a:r>
              <a:r>
                <a:rPr lang="en-US" sz="1100" dirty="0" smtClean="0">
                  <a:solidFill>
                    <a:sysClr val="windowText" lastClr="000000"/>
                  </a:solidFill>
                  <a:sym typeface="Wingdings" panose="05000000000000000000" pitchFamily="2" charset="2"/>
                </a:rPr>
                <a:t> RD1 + SE(SIMM)</a:t>
              </a:r>
              <a:endParaRPr lang="en-US" sz="11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Flowchart: Alternate Process 19"/>
            <p:cNvSpPr/>
            <p:nvPr/>
          </p:nvSpPr>
          <p:spPr>
            <a:xfrm>
              <a:off x="3733800" y="5778500"/>
              <a:ext cx="1676400" cy="457200"/>
            </a:xfrm>
            <a:prstGeom prst="flowChartAlternate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sz="1100" dirty="0" err="1" smtClean="0">
                  <a:solidFill>
                    <a:sysClr val="windowText" lastClr="000000"/>
                  </a:solidFill>
                </a:rPr>
                <a:t>ALUout</a:t>
              </a:r>
              <a:r>
                <a:rPr lang="en-US" sz="1100" dirty="0" smtClean="0">
                  <a:solidFill>
                    <a:sysClr val="windowText" lastClr="000000"/>
                  </a:solidFill>
                </a:rPr>
                <a:t> </a:t>
              </a:r>
              <a:r>
                <a:rPr lang="en-US" sz="1100" dirty="0" smtClean="0">
                  <a:solidFill>
                    <a:sysClr val="windowText" lastClr="000000"/>
                  </a:solidFill>
                  <a:sym typeface="Wingdings" panose="05000000000000000000" pitchFamily="2" charset="2"/>
                </a:rPr>
                <a:t> RD1 + SE(SIMM)</a:t>
              </a:r>
              <a:endParaRPr lang="en-US" sz="11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Flowchart: Alternate Process 20"/>
            <p:cNvSpPr/>
            <p:nvPr/>
          </p:nvSpPr>
          <p:spPr>
            <a:xfrm>
              <a:off x="3733800" y="6311900"/>
              <a:ext cx="1676400" cy="457200"/>
            </a:xfrm>
            <a:prstGeom prst="flowChartAlternate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sz="1100" dirty="0" err="1">
                  <a:solidFill>
                    <a:sysClr val="windowText" lastClr="000000"/>
                  </a:solidFill>
                  <a:sym typeface="Wingdings" panose="05000000000000000000" pitchFamily="2" charset="2"/>
                </a:rPr>
                <a:t>Reg</a:t>
              </a:r>
              <a:r>
                <a:rPr lang="en-US" sz="1100" dirty="0">
                  <a:solidFill>
                    <a:sysClr val="windowText" lastClr="000000"/>
                  </a:solidFill>
                  <a:sym typeface="Wingdings" panose="05000000000000000000" pitchFamily="2" charset="2"/>
                </a:rPr>
                <a:t>[RA]  PC</a:t>
              </a:r>
              <a:endParaRPr lang="en-US" sz="1100" dirty="0">
                <a:solidFill>
                  <a:sysClr val="windowText" lastClr="000000"/>
                </a:solidFill>
              </a:endParaRPr>
            </a:p>
            <a:p>
              <a:r>
                <a:rPr lang="en-US" sz="1100" dirty="0" smtClean="0">
                  <a:solidFill>
                    <a:sysClr val="windowText" lastClr="000000"/>
                  </a:solidFill>
                </a:rPr>
                <a:t>PC </a:t>
              </a:r>
              <a:r>
                <a:rPr lang="en-US" sz="1100" dirty="0" smtClean="0">
                  <a:solidFill>
                    <a:sysClr val="windowText" lastClr="000000"/>
                  </a:solidFill>
                  <a:sym typeface="Wingdings" panose="05000000000000000000" pitchFamily="2" charset="2"/>
                </a:rPr>
                <a:t> RD1</a:t>
              </a:r>
            </a:p>
          </p:txBody>
        </p:sp>
        <p:sp>
          <p:nvSpPr>
            <p:cNvPr id="22" name="Flowchart: Alternate Process 21"/>
            <p:cNvSpPr/>
            <p:nvPr/>
          </p:nvSpPr>
          <p:spPr>
            <a:xfrm>
              <a:off x="3733800" y="4724400"/>
              <a:ext cx="2133600" cy="457200"/>
            </a:xfrm>
            <a:prstGeom prst="flowChartAlternate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sz="1100" dirty="0" smtClean="0">
                  <a:solidFill>
                    <a:sysClr val="windowText" lastClr="000000"/>
                  </a:solidFill>
                </a:rPr>
                <a:t>PC </a:t>
              </a:r>
              <a:r>
                <a:rPr lang="en-US" sz="1100" dirty="0" smtClean="0">
                  <a:solidFill>
                    <a:sysClr val="windowText" lastClr="000000"/>
                  </a:solidFill>
                  <a:sym typeface="Wingdings" panose="05000000000000000000" pitchFamily="2" charset="2"/>
                </a:rPr>
                <a:t> ( RD2 - 0 != 0 ? </a:t>
              </a:r>
              <a:r>
                <a:rPr lang="en-US" sz="1100" dirty="0" err="1" smtClean="0">
                  <a:solidFill>
                    <a:sysClr val="windowText" lastClr="000000"/>
                  </a:solidFill>
                  <a:sym typeface="Wingdings" panose="05000000000000000000" pitchFamily="2" charset="2"/>
                </a:rPr>
                <a:t>ALUout</a:t>
              </a:r>
              <a:r>
                <a:rPr lang="en-US" sz="1100" dirty="0" smtClean="0">
                  <a:solidFill>
                    <a:sysClr val="windowText" lastClr="000000"/>
                  </a:solidFill>
                  <a:sym typeface="Wingdings" panose="05000000000000000000" pitchFamily="2" charset="2"/>
                </a:rPr>
                <a:t> : PC )</a:t>
              </a:r>
              <a:endParaRPr lang="en-US" sz="11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" name="Flowchart: Alternate Process 22"/>
            <p:cNvSpPr/>
            <p:nvPr/>
          </p:nvSpPr>
          <p:spPr>
            <a:xfrm>
              <a:off x="6172200" y="5257800"/>
              <a:ext cx="1219200" cy="457200"/>
            </a:xfrm>
            <a:prstGeom prst="flowChartAlternate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sz="1100" dirty="0" smtClean="0">
                  <a:solidFill>
                    <a:sysClr val="windowText" lastClr="000000"/>
                  </a:solidFill>
                </a:rPr>
                <a:t>MDR </a:t>
              </a:r>
              <a:r>
                <a:rPr lang="en-US" sz="1100" dirty="0" smtClean="0">
                  <a:solidFill>
                    <a:sysClr val="windowText" lastClr="000000"/>
                  </a:solidFill>
                  <a:sym typeface="Wingdings" panose="05000000000000000000" pitchFamily="2" charset="2"/>
                </a:rPr>
                <a:t> M[</a:t>
              </a:r>
              <a:r>
                <a:rPr lang="en-US" sz="1100" dirty="0" err="1" smtClean="0">
                  <a:solidFill>
                    <a:sysClr val="windowText" lastClr="000000"/>
                  </a:solidFill>
                  <a:sym typeface="Wingdings" panose="05000000000000000000" pitchFamily="2" charset="2"/>
                </a:rPr>
                <a:t>ALUout</a:t>
              </a:r>
              <a:r>
                <a:rPr lang="en-US" sz="1100" dirty="0" smtClean="0">
                  <a:solidFill>
                    <a:sysClr val="windowText" lastClr="000000"/>
                  </a:solidFill>
                  <a:sym typeface="Wingdings" panose="05000000000000000000" pitchFamily="2" charset="2"/>
                </a:rPr>
                <a:t>]</a:t>
              </a:r>
              <a:endParaRPr lang="en-US" sz="11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Flowchart: Alternate Process 23"/>
            <p:cNvSpPr/>
            <p:nvPr/>
          </p:nvSpPr>
          <p:spPr>
            <a:xfrm>
              <a:off x="7696200" y="5270500"/>
              <a:ext cx="1219200" cy="457200"/>
            </a:xfrm>
            <a:prstGeom prst="flowChartAlternate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sz="1100" dirty="0" err="1" smtClean="0">
                  <a:solidFill>
                    <a:sysClr val="windowText" lastClr="000000"/>
                  </a:solidFill>
                </a:rPr>
                <a:t>Reg</a:t>
              </a:r>
              <a:r>
                <a:rPr lang="en-US" sz="1100" dirty="0" smtClean="0">
                  <a:solidFill>
                    <a:sysClr val="windowText" lastClr="000000"/>
                  </a:solidFill>
                </a:rPr>
                <a:t>[RA] </a:t>
              </a:r>
              <a:r>
                <a:rPr lang="en-US" sz="1100" dirty="0" smtClean="0">
                  <a:solidFill>
                    <a:sysClr val="windowText" lastClr="000000"/>
                  </a:solidFill>
                  <a:sym typeface="Wingdings" panose="05000000000000000000" pitchFamily="2" charset="2"/>
                </a:rPr>
                <a:t> MDR</a:t>
              </a:r>
              <a:endParaRPr lang="en-US" sz="11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Flowchart: Alternate Process 24"/>
            <p:cNvSpPr/>
            <p:nvPr/>
          </p:nvSpPr>
          <p:spPr>
            <a:xfrm>
              <a:off x="6172200" y="5791200"/>
              <a:ext cx="1219200" cy="457200"/>
            </a:xfrm>
            <a:prstGeom prst="flowChartAlternate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sz="1100" dirty="0" smtClean="0">
                  <a:solidFill>
                    <a:sysClr val="windowText" lastClr="000000"/>
                  </a:solidFill>
                </a:rPr>
                <a:t>M[</a:t>
              </a:r>
              <a:r>
                <a:rPr lang="en-US" sz="1100" dirty="0" err="1" smtClean="0">
                  <a:solidFill>
                    <a:sysClr val="windowText" lastClr="000000"/>
                  </a:solidFill>
                </a:rPr>
                <a:t>ALUout</a:t>
              </a:r>
              <a:r>
                <a:rPr lang="en-US" sz="1100" dirty="0" smtClean="0">
                  <a:solidFill>
                    <a:sysClr val="windowText" lastClr="000000"/>
                  </a:solidFill>
                </a:rPr>
                <a:t>] </a:t>
              </a:r>
              <a:r>
                <a:rPr lang="en-US" sz="1100" dirty="0" smtClean="0">
                  <a:solidFill>
                    <a:sysClr val="windowText" lastClr="000000"/>
                  </a:solidFill>
                  <a:sym typeface="Wingdings" panose="05000000000000000000" pitchFamily="2" charset="2"/>
                </a:rPr>
                <a:t> RD2</a:t>
              </a:r>
              <a:endParaRPr lang="en-US" sz="11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6" name="Straight Arrow Connector 25"/>
            <p:cNvCxnSpPr>
              <a:stCxn id="8" idx="3"/>
              <a:endCxn id="9" idx="1"/>
            </p:cNvCxnSpPr>
            <p:nvPr/>
          </p:nvCxnSpPr>
          <p:spPr>
            <a:xfrm>
              <a:off x="1295400" y="1339850"/>
              <a:ext cx="2286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2862072" y="1224766"/>
              <a:ext cx="86868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2971800" y="1752600"/>
              <a:ext cx="75895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2971800" y="1234291"/>
              <a:ext cx="0" cy="539510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>
              <a:off x="5410200" y="5486400"/>
              <a:ext cx="76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>
              <a:off x="5410200" y="6019800"/>
              <a:ext cx="76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>
              <a:off x="9067800" y="685800"/>
              <a:ext cx="0" cy="58674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>
              <a:off x="5410200" y="6553200"/>
              <a:ext cx="36576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>
              <a:off x="121920" y="685800"/>
              <a:ext cx="894588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>
              <a:off x="8915400" y="5486400"/>
              <a:ext cx="1524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23" idx="3"/>
              <a:endCxn id="24" idx="1"/>
            </p:cNvCxnSpPr>
            <p:nvPr/>
          </p:nvCxnSpPr>
          <p:spPr>
            <a:xfrm>
              <a:off x="7391400" y="5486400"/>
              <a:ext cx="304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>
              <a:off x="7391400" y="6019800"/>
              <a:ext cx="16764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>
              <a:off x="5867400" y="4953000"/>
              <a:ext cx="32004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>
              <a:off x="5867400" y="4419600"/>
              <a:ext cx="32004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>
              <a:off x="5410200" y="3886200"/>
              <a:ext cx="36576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>
              <a:off x="5410200" y="3352800"/>
              <a:ext cx="36576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/>
            <p:nvPr/>
          </p:nvCxnSpPr>
          <p:spPr>
            <a:xfrm>
              <a:off x="5562600" y="2819400"/>
              <a:ext cx="310896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>
              <a:off x="5410200" y="2286000"/>
              <a:ext cx="28194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>
              <a:off x="5410200" y="1752600"/>
              <a:ext cx="24384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 flipV="1">
              <a:off x="7848600" y="1447800"/>
              <a:ext cx="0" cy="304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 flipV="1">
              <a:off x="8229600" y="1447800"/>
              <a:ext cx="0" cy="838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 flipV="1">
              <a:off x="8686800" y="1447800"/>
              <a:ext cx="0" cy="13716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 flipV="1">
              <a:off x="121920" y="685800"/>
              <a:ext cx="0" cy="64008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tangle 1"/>
            <p:cNvSpPr/>
            <p:nvPr/>
          </p:nvSpPr>
          <p:spPr>
            <a:xfrm>
              <a:off x="1135201" y="1026795"/>
              <a:ext cx="91372" cy="215444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1" dirty="0" smtClean="0">
                  <a:solidFill>
                    <a:srgbClr val="FF0000"/>
                  </a:solidFill>
                  <a:sym typeface="Wingdings" panose="05000000000000000000" pitchFamily="2" charset="2"/>
                </a:rPr>
                <a:t>0</a:t>
              </a:r>
              <a:endParaRPr lang="en-US" sz="1400" b="1" dirty="0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2659200" y="1063685"/>
              <a:ext cx="91372" cy="215444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1" dirty="0" smtClean="0">
                  <a:solidFill>
                    <a:srgbClr val="FF0000"/>
                  </a:solidFill>
                  <a:sym typeface="Wingdings" panose="05000000000000000000" pitchFamily="2" charset="2"/>
                </a:rPr>
                <a:t>1</a:t>
              </a:r>
              <a:endParaRPr lang="en-US" sz="1400" b="1" dirty="0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5178881" y="1021457"/>
              <a:ext cx="91372" cy="215444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1" dirty="0" smtClean="0">
                  <a:solidFill>
                    <a:srgbClr val="FF0000"/>
                  </a:solidFill>
                  <a:sym typeface="Wingdings" panose="05000000000000000000" pitchFamily="2" charset="2"/>
                </a:rPr>
                <a:t>2</a:t>
              </a:r>
              <a:endParaRPr lang="en-US" sz="1400" b="1" dirty="0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8747828" y="1018847"/>
              <a:ext cx="91372" cy="215444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1" dirty="0" smtClean="0">
                  <a:solidFill>
                    <a:srgbClr val="FF0000"/>
                  </a:solidFill>
                  <a:sym typeface="Wingdings" panose="05000000000000000000" pitchFamily="2" charset="2"/>
                </a:rPr>
                <a:t>3</a:t>
              </a:r>
              <a:endParaRPr lang="en-US" sz="1400" b="1" dirty="0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5201739" y="1542345"/>
              <a:ext cx="91372" cy="215444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1" dirty="0" smtClean="0">
                  <a:solidFill>
                    <a:srgbClr val="FF0000"/>
                  </a:solidFill>
                  <a:sym typeface="Wingdings" panose="05000000000000000000" pitchFamily="2" charset="2"/>
                </a:rPr>
                <a:t>4</a:t>
              </a:r>
              <a:endParaRPr lang="en-US" sz="1400" b="1" dirty="0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5216979" y="2056130"/>
              <a:ext cx="91372" cy="215444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1" dirty="0" smtClean="0">
                  <a:solidFill>
                    <a:srgbClr val="FF0000"/>
                  </a:solidFill>
                  <a:sym typeface="Wingdings" panose="05000000000000000000" pitchFamily="2" charset="2"/>
                </a:rPr>
                <a:t>5</a:t>
              </a:r>
              <a:endParaRPr lang="en-US" sz="1400" b="1" dirty="0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5430112" y="2562861"/>
              <a:ext cx="91372" cy="215444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1" dirty="0" smtClean="0">
                  <a:solidFill>
                    <a:srgbClr val="FF0000"/>
                  </a:solidFill>
                  <a:sym typeface="Wingdings" panose="05000000000000000000" pitchFamily="2" charset="2"/>
                </a:rPr>
                <a:t>6</a:t>
              </a:r>
              <a:endParaRPr lang="en-US" sz="1400" b="1" dirty="0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5257799" y="3098800"/>
              <a:ext cx="91372" cy="215444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1" dirty="0" smtClean="0">
                  <a:solidFill>
                    <a:srgbClr val="FF0000"/>
                  </a:solidFill>
                  <a:sym typeface="Wingdings" panose="05000000000000000000" pitchFamily="2" charset="2"/>
                </a:rPr>
                <a:t>7</a:t>
              </a:r>
              <a:endParaRPr lang="en-US" sz="1400" b="1" dirty="0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5234670" y="3641020"/>
              <a:ext cx="91372" cy="215444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1" dirty="0" smtClean="0">
                  <a:solidFill>
                    <a:srgbClr val="FF0000"/>
                  </a:solidFill>
                  <a:sym typeface="Wingdings" panose="05000000000000000000" pitchFamily="2" charset="2"/>
                </a:rPr>
                <a:t>8</a:t>
              </a:r>
              <a:endParaRPr lang="en-US" sz="1400" b="1" dirty="0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5745514" y="4178757"/>
              <a:ext cx="91372" cy="215444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1" dirty="0" smtClean="0">
                  <a:solidFill>
                    <a:srgbClr val="FF0000"/>
                  </a:solidFill>
                  <a:sym typeface="Wingdings" panose="05000000000000000000" pitchFamily="2" charset="2"/>
                </a:rPr>
                <a:t>9</a:t>
              </a:r>
              <a:endParaRPr lang="en-US" sz="1400" b="1" dirty="0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5641171" y="4711700"/>
              <a:ext cx="182742" cy="215444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1" dirty="0" smtClean="0">
                  <a:solidFill>
                    <a:srgbClr val="FF0000"/>
                  </a:solidFill>
                  <a:sym typeface="Wingdings" panose="05000000000000000000" pitchFamily="2" charset="2"/>
                </a:rPr>
                <a:t>10</a:t>
              </a:r>
              <a:endParaRPr lang="en-US" sz="1400" b="1" dirty="0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5206162" y="5225306"/>
              <a:ext cx="182742" cy="215444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1" dirty="0" smtClean="0">
                  <a:solidFill>
                    <a:srgbClr val="FF0000"/>
                  </a:solidFill>
                  <a:sym typeface="Wingdings" panose="05000000000000000000" pitchFamily="2" charset="2"/>
                </a:rPr>
                <a:t>11</a:t>
              </a:r>
              <a:endParaRPr lang="en-US" sz="1400" b="1" dirty="0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7176953" y="5237202"/>
              <a:ext cx="182742" cy="215444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1" dirty="0" smtClean="0">
                  <a:solidFill>
                    <a:srgbClr val="FF0000"/>
                  </a:solidFill>
                  <a:sym typeface="Wingdings" panose="05000000000000000000" pitchFamily="2" charset="2"/>
                </a:rPr>
                <a:t>12</a:t>
              </a:r>
              <a:endParaRPr lang="en-US" sz="1400" b="1" dirty="0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8710432" y="5248930"/>
              <a:ext cx="182742" cy="215444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1" dirty="0" smtClean="0">
                  <a:solidFill>
                    <a:srgbClr val="FF0000"/>
                  </a:solidFill>
                  <a:sym typeface="Wingdings" panose="05000000000000000000" pitchFamily="2" charset="2"/>
                </a:rPr>
                <a:t>13</a:t>
              </a:r>
              <a:endParaRPr lang="en-US" sz="1400" b="1" dirty="0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5201740" y="5754954"/>
              <a:ext cx="182742" cy="215444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1" dirty="0" smtClean="0">
                  <a:solidFill>
                    <a:srgbClr val="FF0000"/>
                  </a:solidFill>
                  <a:sym typeface="Wingdings" panose="05000000000000000000" pitchFamily="2" charset="2"/>
                </a:rPr>
                <a:t>14</a:t>
              </a:r>
              <a:endParaRPr lang="en-US" sz="1400" b="1" dirty="0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7174483" y="5770601"/>
              <a:ext cx="182742" cy="215444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1" dirty="0" smtClean="0">
                  <a:solidFill>
                    <a:srgbClr val="FF0000"/>
                  </a:solidFill>
                  <a:sym typeface="Wingdings" panose="05000000000000000000" pitchFamily="2" charset="2"/>
                </a:rPr>
                <a:t>15</a:t>
              </a:r>
              <a:endParaRPr lang="en-US" sz="1400" b="1" dirty="0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5178881" y="6299656"/>
              <a:ext cx="182742" cy="215444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1" dirty="0" smtClean="0">
                  <a:solidFill>
                    <a:srgbClr val="FF0000"/>
                  </a:solidFill>
                  <a:sym typeface="Wingdings" panose="05000000000000000000" pitchFamily="2" charset="2"/>
                </a:rPr>
                <a:t>16</a:t>
              </a:r>
              <a:endParaRPr lang="en-US" sz="1400" b="1" dirty="0"/>
            </a:p>
          </p:txBody>
        </p:sp>
        <p:sp>
          <p:nvSpPr>
            <p:cNvPr id="101" name="Flowchart: Alternate Process 100"/>
            <p:cNvSpPr/>
            <p:nvPr/>
          </p:nvSpPr>
          <p:spPr>
            <a:xfrm>
              <a:off x="7620000" y="990600"/>
              <a:ext cx="1295397" cy="457200"/>
            </a:xfrm>
            <a:prstGeom prst="flowChartAlternate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sz="1100" dirty="0" err="1" smtClean="0">
                  <a:solidFill>
                    <a:sysClr val="windowText" lastClr="000000"/>
                  </a:solidFill>
                </a:rPr>
                <a:t>Reg</a:t>
              </a:r>
              <a:r>
                <a:rPr lang="en-US" sz="1100" dirty="0" smtClean="0">
                  <a:solidFill>
                    <a:sysClr val="windowText" lastClr="000000"/>
                  </a:solidFill>
                </a:rPr>
                <a:t>[RA] </a:t>
              </a:r>
              <a:r>
                <a:rPr lang="en-US" sz="1100" dirty="0" smtClean="0">
                  <a:solidFill>
                    <a:sysClr val="windowText" lastClr="000000"/>
                  </a:solidFill>
                  <a:sym typeface="Wingdings" panose="05000000000000000000" pitchFamily="2" charset="2"/>
                </a:rPr>
                <a:t> </a:t>
              </a:r>
              <a:r>
                <a:rPr lang="en-US" sz="1100" dirty="0" err="1" smtClean="0">
                  <a:solidFill>
                    <a:sysClr val="windowText" lastClr="000000"/>
                  </a:solidFill>
                  <a:sym typeface="Wingdings" panose="05000000000000000000" pitchFamily="2" charset="2"/>
                </a:rPr>
                <a:t>ALUout</a:t>
              </a:r>
              <a:endParaRPr lang="en-US" sz="11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02" name="Straight Arrow Connector 101"/>
            <p:cNvCxnSpPr>
              <a:endCxn id="101" idx="1"/>
            </p:cNvCxnSpPr>
            <p:nvPr/>
          </p:nvCxnSpPr>
          <p:spPr>
            <a:xfrm>
              <a:off x="5410200" y="1219200"/>
              <a:ext cx="2209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/>
            <p:nvPr/>
          </p:nvCxnSpPr>
          <p:spPr>
            <a:xfrm>
              <a:off x="8915400" y="1219200"/>
              <a:ext cx="1524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/>
            <p:nvPr/>
          </p:nvCxnSpPr>
          <p:spPr>
            <a:xfrm>
              <a:off x="121920" y="1339850"/>
              <a:ext cx="18288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>
              <a:off x="2971800" y="2286000"/>
              <a:ext cx="75895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/>
            <p:nvPr/>
          </p:nvCxnSpPr>
          <p:spPr>
            <a:xfrm>
              <a:off x="2971800" y="2819400"/>
              <a:ext cx="75895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/>
            <p:nvPr/>
          </p:nvCxnSpPr>
          <p:spPr>
            <a:xfrm>
              <a:off x="2971800" y="3352800"/>
              <a:ext cx="75895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/>
            <p:nvPr/>
          </p:nvCxnSpPr>
          <p:spPr>
            <a:xfrm>
              <a:off x="2971800" y="3886200"/>
              <a:ext cx="75895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/>
            <p:nvPr/>
          </p:nvCxnSpPr>
          <p:spPr>
            <a:xfrm>
              <a:off x="2971800" y="4419600"/>
              <a:ext cx="75895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/>
            <p:nvPr/>
          </p:nvCxnSpPr>
          <p:spPr>
            <a:xfrm>
              <a:off x="2971800" y="4953000"/>
              <a:ext cx="75895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/>
            <p:nvPr/>
          </p:nvCxnSpPr>
          <p:spPr>
            <a:xfrm>
              <a:off x="2971800" y="5486400"/>
              <a:ext cx="75895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/>
            <p:cNvCxnSpPr/>
            <p:nvPr/>
          </p:nvCxnSpPr>
          <p:spPr>
            <a:xfrm>
              <a:off x="2971800" y="6019800"/>
              <a:ext cx="75895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/>
            <p:cNvCxnSpPr/>
            <p:nvPr/>
          </p:nvCxnSpPr>
          <p:spPr>
            <a:xfrm>
              <a:off x="2971800" y="6629400"/>
              <a:ext cx="75895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Rectangle 111"/>
            <p:cNvSpPr/>
            <p:nvPr/>
          </p:nvSpPr>
          <p:spPr>
            <a:xfrm>
              <a:off x="3029337" y="1034534"/>
              <a:ext cx="573875" cy="184666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200" dirty="0" smtClean="0">
                  <a:sym typeface="Wingdings" panose="05000000000000000000" pitchFamily="2" charset="2"/>
                </a:rPr>
                <a:t>Op=0000</a:t>
              </a:r>
              <a:endParaRPr lang="en-US" sz="1200" dirty="0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3029337" y="1567934"/>
              <a:ext cx="573875" cy="184666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200" dirty="0" smtClean="0">
                  <a:sym typeface="Wingdings" panose="05000000000000000000" pitchFamily="2" charset="2"/>
                </a:rPr>
                <a:t>Op=0001</a:t>
              </a:r>
              <a:endParaRPr lang="en-US" sz="1200" dirty="0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3029337" y="2101334"/>
              <a:ext cx="573875" cy="184666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200" dirty="0" smtClean="0">
                  <a:sym typeface="Wingdings" panose="05000000000000000000" pitchFamily="2" charset="2"/>
                </a:rPr>
                <a:t>Op=0110</a:t>
              </a:r>
              <a:endParaRPr lang="en-US" sz="1200" dirty="0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3029337" y="2634734"/>
              <a:ext cx="573875" cy="184666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200" dirty="0" smtClean="0">
                  <a:sym typeface="Wingdings" panose="05000000000000000000" pitchFamily="2" charset="2"/>
                </a:rPr>
                <a:t>Op=0111</a:t>
              </a:r>
              <a:endParaRPr lang="en-US" sz="1200" dirty="0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3029337" y="3168134"/>
              <a:ext cx="573875" cy="184666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200" dirty="0" smtClean="0">
                  <a:sym typeface="Wingdings" panose="05000000000000000000" pitchFamily="2" charset="2"/>
                </a:rPr>
                <a:t>Op=1000</a:t>
              </a:r>
              <a:endParaRPr lang="en-US" sz="1200" dirty="0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3029337" y="3701534"/>
              <a:ext cx="573875" cy="184666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200" dirty="0" smtClean="0">
                  <a:sym typeface="Wingdings" panose="05000000000000000000" pitchFamily="2" charset="2"/>
                </a:rPr>
                <a:t>Op=1001</a:t>
              </a:r>
              <a:endParaRPr lang="en-US" sz="1200" dirty="0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3029337" y="4234934"/>
              <a:ext cx="573875" cy="184666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200" dirty="0" smtClean="0">
                  <a:sym typeface="Wingdings" panose="05000000000000000000" pitchFamily="2" charset="2"/>
                </a:rPr>
                <a:t>Op=1010</a:t>
              </a:r>
              <a:endParaRPr lang="en-US" sz="1200" dirty="0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3029337" y="4768334"/>
              <a:ext cx="573875" cy="184666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200" dirty="0" smtClean="0">
                  <a:sym typeface="Wingdings" panose="05000000000000000000" pitchFamily="2" charset="2"/>
                </a:rPr>
                <a:t>Op=1011</a:t>
              </a:r>
              <a:endParaRPr lang="en-US" sz="1200" dirty="0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3029337" y="5301734"/>
              <a:ext cx="573875" cy="184666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200" dirty="0" smtClean="0">
                  <a:sym typeface="Wingdings" panose="05000000000000000000" pitchFamily="2" charset="2"/>
                </a:rPr>
                <a:t>Op=1100</a:t>
              </a:r>
              <a:endParaRPr lang="en-US" sz="1200" dirty="0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3029337" y="5835134"/>
              <a:ext cx="573875" cy="184666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200" dirty="0" smtClean="0">
                  <a:sym typeface="Wingdings" panose="05000000000000000000" pitchFamily="2" charset="2"/>
                </a:rPr>
                <a:t>Op=1101</a:t>
              </a:r>
              <a:endParaRPr lang="en-US" sz="1200" dirty="0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3029337" y="6444734"/>
              <a:ext cx="573875" cy="184666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200" dirty="0" smtClean="0">
                  <a:sym typeface="Wingdings" panose="05000000000000000000" pitchFamily="2" charset="2"/>
                </a:rPr>
                <a:t>Op=1110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837923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Hardwired control units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So far: whether comb. or seq., control units have been hardwired</a:t>
            </a:r>
          </a:p>
          <a:p>
            <a:pPr lvl="1"/>
            <a:r>
              <a:rPr lang="en-US" dirty="0" smtClean="0"/>
              <a:t>I.e., logic of the CU was implemented using unstructured digital circuits</a:t>
            </a:r>
          </a:p>
          <a:p>
            <a:r>
              <a:rPr lang="en-US" dirty="0" smtClean="0"/>
              <a:t>Each CU designed from scratch, built from truth tables and Boolean equations</a:t>
            </a:r>
          </a:p>
          <a:p>
            <a:r>
              <a:rPr lang="en-US" dirty="0" smtClean="0"/>
              <a:t>This logic quickly becomes complex</a:t>
            </a:r>
          </a:p>
          <a:p>
            <a:pPr lvl="1"/>
            <a:r>
              <a:rPr lang="en-US" dirty="0" smtClean="0"/>
              <a:t>Difficult / impossible to debug and maintain</a:t>
            </a:r>
          </a:p>
          <a:p>
            <a:r>
              <a:rPr lang="en-US" dirty="0" smtClean="0"/>
              <a:t>What about an ISA with hundreds of instructions?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516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a single instruction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the following scenario:</a:t>
            </a:r>
            <a:br>
              <a:rPr lang="en-US" dirty="0" smtClean="0"/>
            </a:br>
            <a:r>
              <a:rPr lang="en-US" dirty="0" smtClean="0"/>
              <a:t>You want to add a single instruction to your ISA</a:t>
            </a:r>
          </a:p>
          <a:p>
            <a:r>
              <a:rPr lang="en-US" dirty="0" smtClean="0"/>
              <a:t>In what ways does the control unit need to change?</a:t>
            </a:r>
          </a:p>
          <a:p>
            <a:r>
              <a:rPr lang="en-US" dirty="0" smtClean="0"/>
              <a:t>Which part of the control unit is hardest to maintain?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450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different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what follows, we are going to take a </a:t>
            </a:r>
            <a:r>
              <a:rPr lang="en-US" smtClean="0"/>
              <a:t>different approach </a:t>
            </a:r>
            <a:r>
              <a:rPr lang="en-US" dirty="0" smtClean="0"/>
              <a:t>that makes the implementation of the CU easier to debug and maintain</a:t>
            </a:r>
          </a:p>
          <a:p>
            <a:r>
              <a:rPr lang="en-US" dirty="0" smtClean="0"/>
              <a:t>We will modify our current approach in a step-by-step fashion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14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logic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What is the interface of the control logic of the CU?</a:t>
            </a:r>
          </a:p>
          <a:p>
            <a:r>
              <a:rPr lang="en-US" dirty="0" smtClean="0"/>
              <a:t>Inputs?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4 bit </a:t>
            </a:r>
            <a:r>
              <a:rPr lang="en-US" dirty="0" err="1" smtClean="0"/>
              <a:t>opcode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5 bit (current) state</a:t>
            </a:r>
          </a:p>
          <a:p>
            <a:r>
              <a:rPr lang="en-US" dirty="0" smtClean="0"/>
              <a:t>Outputs?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5 bit (next) state</a:t>
            </a:r>
          </a:p>
          <a:p>
            <a:r>
              <a:rPr lang="en-US" dirty="0" smtClean="0"/>
              <a:t>In other words, the control logic computes a mapping from inputs to outputs using an unstructured combinational circuit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036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7534</TotalTime>
  <Words>1619</Words>
  <Application>Microsoft Office PowerPoint</Application>
  <PresentationFormat>On-screen Show (4:3)</PresentationFormat>
  <Paragraphs>608</Paragraphs>
  <Slides>41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Office Theme</vt:lpstr>
      <vt:lpstr>Comp Sci 310</vt:lpstr>
      <vt:lpstr>Announcements</vt:lpstr>
      <vt:lpstr>Larc control units</vt:lpstr>
      <vt:lpstr>The control unit</vt:lpstr>
      <vt:lpstr>MULTIcycle Larc FSM  </vt:lpstr>
      <vt:lpstr>Hardwired control units</vt:lpstr>
      <vt:lpstr>Add a single instruction</vt:lpstr>
      <vt:lpstr>A different approach</vt:lpstr>
      <vt:lpstr>Control logic interface</vt:lpstr>
      <vt:lpstr>A more general approach</vt:lpstr>
      <vt:lpstr>Function as lookup table</vt:lpstr>
      <vt:lpstr>The control unit with lookup ROM</vt:lpstr>
      <vt:lpstr>The control unit with lookup ROM</vt:lpstr>
      <vt:lpstr>The control unit with lookup ROM</vt:lpstr>
      <vt:lpstr>Using two ROMs</vt:lpstr>
      <vt:lpstr>Using two ROMs</vt:lpstr>
      <vt:lpstr>Using two ROMs</vt:lpstr>
      <vt:lpstr>Using two ROMs</vt:lpstr>
      <vt:lpstr>Using two ROMs</vt:lpstr>
      <vt:lpstr>Using two ROMs</vt:lpstr>
      <vt:lpstr>Computing the next state</vt:lpstr>
      <vt:lpstr>Building a sequencer</vt:lpstr>
      <vt:lpstr>Next state function: cases</vt:lpstr>
      <vt:lpstr>MULTIcycle Larc FSM  </vt:lpstr>
      <vt:lpstr>Address select logic (0)</vt:lpstr>
      <vt:lpstr>Address select logic (1)</vt:lpstr>
      <vt:lpstr>Address select logic (2)</vt:lpstr>
      <vt:lpstr>Address select logic (3)</vt:lpstr>
      <vt:lpstr>Address select logic (4)</vt:lpstr>
      <vt:lpstr>Address select logic (5)</vt:lpstr>
      <vt:lpstr>The sequencer</vt:lpstr>
      <vt:lpstr>Control ROM</vt:lpstr>
      <vt:lpstr>Control ROM</vt:lpstr>
      <vt:lpstr>Control ROM</vt:lpstr>
      <vt:lpstr>Control ROM</vt:lpstr>
      <vt:lpstr>Control ROM</vt:lpstr>
      <vt:lpstr>Control ROM</vt:lpstr>
      <vt:lpstr>Control ROM</vt:lpstr>
      <vt:lpstr>Control ROM</vt:lpstr>
      <vt:lpstr>The microcoded approach</vt:lpstr>
      <vt:lpstr>Final analysis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Sci 310</dc:title>
  <dc:creator>Summers, Scott</dc:creator>
  <cp:lastModifiedBy>Windows User</cp:lastModifiedBy>
  <cp:revision>757</cp:revision>
  <dcterms:created xsi:type="dcterms:W3CDTF">2006-08-16T00:00:00Z</dcterms:created>
  <dcterms:modified xsi:type="dcterms:W3CDTF">2014-11-12T21:50:33Z</dcterms:modified>
</cp:coreProperties>
</file>