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333" r:id="rId3"/>
    <p:sldId id="366" r:id="rId4"/>
    <p:sldId id="367" r:id="rId5"/>
    <p:sldId id="368" r:id="rId6"/>
    <p:sldId id="369" r:id="rId7"/>
    <p:sldId id="370" r:id="rId8"/>
    <p:sldId id="337" r:id="rId9"/>
    <p:sldId id="389" r:id="rId10"/>
    <p:sldId id="334" r:id="rId11"/>
    <p:sldId id="336" r:id="rId12"/>
    <p:sldId id="339" r:id="rId13"/>
    <p:sldId id="338" r:id="rId14"/>
    <p:sldId id="341" r:id="rId15"/>
    <p:sldId id="388" r:id="rId16"/>
    <p:sldId id="342" r:id="rId17"/>
    <p:sldId id="346" r:id="rId18"/>
    <p:sldId id="344" r:id="rId19"/>
    <p:sldId id="345" r:id="rId20"/>
    <p:sldId id="347" r:id="rId21"/>
    <p:sldId id="348" r:id="rId22"/>
    <p:sldId id="349" r:id="rId23"/>
    <p:sldId id="350" r:id="rId24"/>
    <p:sldId id="351" r:id="rId25"/>
    <p:sldId id="352" r:id="rId26"/>
    <p:sldId id="353" r:id="rId27"/>
    <p:sldId id="358" r:id="rId28"/>
    <p:sldId id="354" r:id="rId29"/>
    <p:sldId id="355" r:id="rId30"/>
    <p:sldId id="359" r:id="rId31"/>
    <p:sldId id="360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008" userDrawn="1">
          <p15:clr>
            <a:srgbClr val="A4A3A4"/>
          </p15:clr>
        </p15:guide>
        <p15:guide id="2" pos="2352" userDrawn="1">
          <p15:clr>
            <a:srgbClr val="A4A3A4"/>
          </p15:clr>
        </p15:guide>
        <p15:guide id="3" pos="45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58" autoAdjust="0"/>
    <p:restoredTop sz="91667" autoAdjust="0"/>
  </p:normalViewPr>
  <p:slideViewPr>
    <p:cSldViewPr>
      <p:cViewPr>
        <p:scale>
          <a:sx n="75" d="100"/>
          <a:sy n="75" d="100"/>
        </p:scale>
        <p:origin x="-678" y="-36"/>
      </p:cViewPr>
      <p:guideLst>
        <p:guide orient="horz" pos="1008"/>
        <p:guide pos="2352"/>
        <p:guide pos="45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EB3DA0-8385-47CC-8B1A-891EF0E3A99D}" type="datetimeFigureOut">
              <a:rPr lang="en-US" smtClean="0"/>
              <a:t>11/14/2014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A70FA4-21DE-4F20-A1A5-B560E4125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7767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A70FA4-21DE-4F20-A1A5-B560E4125CF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9554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WMF"/><Relationship Id="rId4" Type="http://schemas.openxmlformats.org/officeDocument/2006/relationships/image" Target="../media/image3.W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WMF"/><Relationship Id="rId4" Type="http://schemas.openxmlformats.org/officeDocument/2006/relationships/image" Target="../media/image2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WMF"/><Relationship Id="rId4" Type="http://schemas.openxmlformats.org/officeDocument/2006/relationships/image" Target="../media/image3.W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WMF"/><Relationship Id="rId4" Type="http://schemas.openxmlformats.org/officeDocument/2006/relationships/image" Target="../media/image3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WMF"/><Relationship Id="rId4" Type="http://schemas.openxmlformats.org/officeDocument/2006/relationships/image" Target="../media/image3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WMF"/><Relationship Id="rId4" Type="http://schemas.openxmlformats.org/officeDocument/2006/relationships/image" Target="../media/image3.W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Comp </a:t>
            </a:r>
            <a:r>
              <a:rPr lang="en-US" dirty="0" err="1" smtClean="0"/>
              <a:t>Sci</a:t>
            </a:r>
            <a:r>
              <a:rPr lang="en-US" dirty="0" smtClean="0"/>
              <a:t> 310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Day 32</a:t>
            </a:r>
          </a:p>
        </p:txBody>
      </p:sp>
    </p:spTree>
    <p:extLst>
      <p:ext uri="{BB962C8B-B14F-4D97-AF65-F5344CB8AC3E}">
        <p14:creationId xmlns:p14="http://schemas.microsoft.com/office/powerpoint/2010/main" val="3784487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CPU Performance for different micro-architectures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SINGLEcycle</a:t>
            </a:r>
            <a:r>
              <a:rPr lang="en-US" dirty="0" smtClean="0"/>
              <a:t> micro-architecture</a:t>
            </a:r>
          </a:p>
          <a:p>
            <a:pPr lvl="1"/>
            <a:r>
              <a:rPr lang="en-US" dirty="0" smtClean="0"/>
              <a:t>CPI?</a:t>
            </a:r>
          </a:p>
          <a:p>
            <a:pPr lvl="1"/>
            <a:r>
              <a:rPr lang="en-US" dirty="0" smtClean="0"/>
              <a:t>CCT?</a:t>
            </a:r>
          </a:p>
          <a:p>
            <a:r>
              <a:rPr lang="en-US" dirty="0" err="1" smtClean="0"/>
              <a:t>MULTIcycle</a:t>
            </a:r>
            <a:r>
              <a:rPr lang="en-US" dirty="0" smtClean="0"/>
              <a:t> micro-architecture</a:t>
            </a:r>
          </a:p>
          <a:p>
            <a:pPr lvl="1"/>
            <a:r>
              <a:rPr lang="en-US" dirty="0" smtClean="0"/>
              <a:t>CPI?</a:t>
            </a:r>
          </a:p>
          <a:p>
            <a:pPr lvl="1"/>
            <a:r>
              <a:rPr lang="en-US" dirty="0" smtClean="0"/>
              <a:t>CCT?</a:t>
            </a:r>
          </a:p>
        </p:txBody>
      </p:sp>
    </p:spTree>
    <p:extLst>
      <p:ext uri="{BB962C8B-B14F-4D97-AF65-F5344CB8AC3E}">
        <p14:creationId xmlns:p14="http://schemas.microsoft.com/office/powerpoint/2010/main" val="239365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Stylized representation of </a:t>
            </a:r>
            <a:r>
              <a:rPr lang="en-US" dirty="0" err="1" smtClean="0"/>
              <a:t>SINGLEcycle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171613"/>
            <a:ext cx="8229600" cy="3381587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Each phase in the instruction cycle is named after the physical functional unit that is active during that stage</a:t>
            </a:r>
          </a:p>
          <a:p>
            <a:r>
              <a:rPr lang="en-US" dirty="0" smtClean="0"/>
              <a:t>Note that there are two distinct memory units (Harvard architecture)</a:t>
            </a:r>
          </a:p>
          <a:p>
            <a:pPr lvl="1"/>
            <a:r>
              <a:rPr lang="en-US" dirty="0" smtClean="0"/>
              <a:t>One for instructions (IM)</a:t>
            </a:r>
          </a:p>
          <a:p>
            <a:pPr lvl="1"/>
            <a:r>
              <a:rPr lang="en-US" dirty="0" smtClean="0"/>
              <a:t>One for data (DM)</a:t>
            </a:r>
          </a:p>
          <a:p>
            <a:r>
              <a:rPr lang="en-US" dirty="0" smtClean="0"/>
              <a:t>What is the meaning of the shading?</a:t>
            </a:r>
          </a:p>
          <a:p>
            <a:r>
              <a:rPr lang="en-US" dirty="0" smtClean="0"/>
              <a:t>When a unit is half-shaded:</a:t>
            </a:r>
          </a:p>
          <a:p>
            <a:pPr lvl="1"/>
            <a:r>
              <a:rPr lang="en-US" dirty="0" smtClean="0"/>
              <a:t>If its right half is shaded, then it means…</a:t>
            </a:r>
          </a:p>
          <a:p>
            <a:pPr lvl="1"/>
            <a:r>
              <a:rPr lang="en-US" dirty="0" smtClean="0"/>
              <a:t>If its right half is shaded, then it means…</a:t>
            </a:r>
          </a:p>
          <a:p>
            <a:r>
              <a:rPr lang="en-US" dirty="0" smtClean="0"/>
              <a:t>What is the above instruction?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95400" y="2209800"/>
            <a:ext cx="304800" cy="5334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600200" y="2209800"/>
            <a:ext cx="304800" cy="533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295400" y="2209800"/>
            <a:ext cx="609600" cy="5334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I M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667000" y="2209800"/>
            <a:ext cx="304800" cy="5334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971800" y="2209800"/>
            <a:ext cx="304800" cy="533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667000" y="2209800"/>
            <a:ext cx="609600" cy="5334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R F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410202" y="2177257"/>
            <a:ext cx="304800" cy="5334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715002" y="2177257"/>
            <a:ext cx="304800" cy="533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410202" y="2177257"/>
            <a:ext cx="609600" cy="5334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D M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934200" y="2177257"/>
            <a:ext cx="304800" cy="533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7239000" y="2177257"/>
            <a:ext cx="304800" cy="5334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934200" y="2177257"/>
            <a:ext cx="609600" cy="5334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R F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50" name="Straight Connector 49"/>
          <p:cNvCxnSpPr/>
          <p:nvPr/>
        </p:nvCxnSpPr>
        <p:spPr>
          <a:xfrm>
            <a:off x="1905000" y="2471298"/>
            <a:ext cx="533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2438400" y="2362200"/>
            <a:ext cx="2286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2438400" y="2592486"/>
            <a:ext cx="2286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V="1">
            <a:off x="2438400" y="2362200"/>
            <a:ext cx="0" cy="2273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3276600" y="2286000"/>
            <a:ext cx="109728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3276600" y="2667000"/>
            <a:ext cx="109728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4831082" y="2450040"/>
            <a:ext cx="5791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endCxn id="16" idx="1"/>
          </p:cNvCxnSpPr>
          <p:nvPr/>
        </p:nvCxnSpPr>
        <p:spPr>
          <a:xfrm flipV="1">
            <a:off x="6019802" y="2443957"/>
            <a:ext cx="91439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V="1">
            <a:off x="5257800" y="2452348"/>
            <a:ext cx="0" cy="3670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V="1">
            <a:off x="6172200" y="2452348"/>
            <a:ext cx="0" cy="3670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5257800" y="2819400"/>
            <a:ext cx="914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Freeform 40"/>
          <p:cNvSpPr/>
          <p:nvPr/>
        </p:nvSpPr>
        <p:spPr>
          <a:xfrm>
            <a:off x="4381501" y="1873128"/>
            <a:ext cx="457200" cy="1196340"/>
          </a:xfrm>
          <a:custGeom>
            <a:avLst/>
            <a:gdLst>
              <a:gd name="connsiteX0" fmla="*/ 0 w 457200"/>
              <a:gd name="connsiteY0" fmla="*/ 1196340 h 1196340"/>
              <a:gd name="connsiteX1" fmla="*/ 457200 w 457200"/>
              <a:gd name="connsiteY1" fmla="*/ 807720 h 1196340"/>
              <a:gd name="connsiteX2" fmla="*/ 457200 w 457200"/>
              <a:gd name="connsiteY2" fmla="*/ 335280 h 1196340"/>
              <a:gd name="connsiteX3" fmla="*/ 0 w 457200"/>
              <a:gd name="connsiteY3" fmla="*/ 0 h 1196340"/>
              <a:gd name="connsiteX4" fmla="*/ 0 w 457200"/>
              <a:gd name="connsiteY4" fmla="*/ 495300 h 1196340"/>
              <a:gd name="connsiteX5" fmla="*/ 160020 w 457200"/>
              <a:gd name="connsiteY5" fmla="*/ 586740 h 1196340"/>
              <a:gd name="connsiteX6" fmla="*/ 0 w 457200"/>
              <a:gd name="connsiteY6" fmla="*/ 723900 h 1196340"/>
              <a:gd name="connsiteX7" fmla="*/ 0 w 457200"/>
              <a:gd name="connsiteY7" fmla="*/ 1196340 h 1196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7200" h="1196340">
                <a:moveTo>
                  <a:pt x="0" y="1196340"/>
                </a:moveTo>
                <a:lnTo>
                  <a:pt x="457200" y="807720"/>
                </a:lnTo>
                <a:lnTo>
                  <a:pt x="457200" y="335280"/>
                </a:lnTo>
                <a:lnTo>
                  <a:pt x="0" y="0"/>
                </a:lnTo>
                <a:lnTo>
                  <a:pt x="0" y="495300"/>
                </a:lnTo>
                <a:lnTo>
                  <a:pt x="160020" y="586740"/>
                </a:lnTo>
                <a:lnTo>
                  <a:pt x="0" y="723900"/>
                </a:lnTo>
                <a:lnTo>
                  <a:pt x="0" y="119634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sz="1400" b="1" dirty="0" smtClean="0">
                <a:solidFill>
                  <a:srgbClr val="FF0000"/>
                </a:solidFill>
              </a:rPr>
              <a:t>ALU</a:t>
            </a:r>
            <a:endParaRPr lang="en-US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4559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97562"/>
          </a:xfrm>
        </p:spPr>
        <p:txBody>
          <a:bodyPr/>
          <a:lstStyle/>
          <a:p>
            <a:r>
              <a:rPr lang="en-US" dirty="0" smtClean="0"/>
              <a:t>How fast can we do laundry?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423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Laundry times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581399"/>
          </a:xfrm>
        </p:spPr>
        <p:txBody>
          <a:bodyPr>
            <a:normAutofit/>
          </a:bodyPr>
          <a:lstStyle/>
          <a:p>
            <a:r>
              <a:rPr lang="en-US" dirty="0" smtClean="0"/>
              <a:t>Cleaning cycle: washing </a:t>
            </a:r>
            <a:r>
              <a:rPr lang="en-US" dirty="0" smtClean="0">
                <a:sym typeface="Wingdings" panose="05000000000000000000" pitchFamily="2" charset="2"/>
              </a:rPr>
              <a:t> drying  folding  put-away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Cleaning cycle time (CCT) = 2 hours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During these two hours, washing, drying, folding and putting clothes away must all be completed!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006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SINGLEcycle</a:t>
            </a:r>
            <a:r>
              <a:rPr lang="en-US" dirty="0" smtClean="0"/>
              <a:t> laundry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908272" y="2468880"/>
            <a:ext cx="2975975" cy="8001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Load 1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908272" y="3276600"/>
            <a:ext cx="2975975" cy="0"/>
          </a:xfrm>
          <a:prstGeom prst="line">
            <a:avLst/>
          </a:prstGeom>
          <a:ln w="28575">
            <a:solidFill>
              <a:schemeClr val="tx1"/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2792415" y="5257800"/>
            <a:ext cx="38369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Two loads of laundry = 4 hours of work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747230" y="1766292"/>
            <a:ext cx="39273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Each </a:t>
            </a:r>
            <a:r>
              <a:rPr lang="en-US" b="1" dirty="0" smtClean="0"/>
              <a:t>load</a:t>
            </a:r>
            <a:r>
              <a:rPr lang="en-US" dirty="0" smtClean="0"/>
              <a:t> must be completed before moving onto the next one…</a:t>
            </a:r>
            <a:endParaRPr lang="en-US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8423" y="3352799"/>
            <a:ext cx="708809" cy="9144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1015" y="3352800"/>
            <a:ext cx="713232" cy="848775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272" y="3352799"/>
            <a:ext cx="708808" cy="9144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3182" y="3360420"/>
            <a:ext cx="768096" cy="906780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3956272" y="2468880"/>
            <a:ext cx="2975975" cy="1798320"/>
            <a:chOff x="3956272" y="2468880"/>
            <a:chExt cx="2975975" cy="1798320"/>
          </a:xfrm>
        </p:grpSpPr>
        <p:sp>
          <p:nvSpPr>
            <p:cNvPr id="15" name="Rectangle 14"/>
            <p:cNvSpPr/>
            <p:nvPr/>
          </p:nvSpPr>
          <p:spPr>
            <a:xfrm>
              <a:off x="3962400" y="2468880"/>
              <a:ext cx="2969847" cy="8077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Load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8" name="Straight Connector 17"/>
            <p:cNvCxnSpPr/>
            <p:nvPr/>
          </p:nvCxnSpPr>
          <p:spPr>
            <a:xfrm>
              <a:off x="3962400" y="3276600"/>
              <a:ext cx="2969847" cy="0"/>
            </a:xfrm>
            <a:prstGeom prst="line">
              <a:avLst/>
            </a:prstGeom>
            <a:ln w="28575">
              <a:solidFill>
                <a:schemeClr val="tx1"/>
              </a:solidFill>
              <a:headEnd type="diamond" w="med" len="med"/>
              <a:tailEnd type="diamond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86423" y="3352799"/>
              <a:ext cx="708809" cy="914400"/>
            </a:xfrm>
            <a:prstGeom prst="rect">
              <a:avLst/>
            </a:prstGeom>
          </p:spPr>
        </p:pic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19015" y="3352800"/>
              <a:ext cx="713232" cy="848775"/>
            </a:xfrm>
            <a:prstGeom prst="rect">
              <a:avLst/>
            </a:prstGeom>
          </p:spPr>
        </p:pic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56272" y="3352799"/>
              <a:ext cx="708808" cy="914400"/>
            </a:xfrm>
            <a:prstGeom prst="rect">
              <a:avLst/>
            </a:prstGeom>
          </p:spPr>
        </p:pic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11182" y="3360420"/>
              <a:ext cx="768096" cy="9067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08705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9" grpId="0"/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laundry times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581399"/>
          </a:xfrm>
        </p:spPr>
        <p:txBody>
          <a:bodyPr>
            <a:normAutofit/>
          </a:bodyPr>
          <a:lstStyle/>
          <a:p>
            <a:r>
              <a:rPr lang="en-US" dirty="0" smtClean="0">
                <a:sym typeface="Wingdings" panose="05000000000000000000" pitchFamily="2" charset="2"/>
              </a:rPr>
              <a:t>Cleaning cycle time (CCT) = 2 hours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During these two hours, washing, drying, folding and putting clothes away must all be completed!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Each one of the sub-tasks takes 30 minutes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518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MULTIcycle</a:t>
            </a:r>
            <a:r>
              <a:rPr lang="en-US" dirty="0" smtClean="0"/>
              <a:t> laundry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908272" y="2438400"/>
            <a:ext cx="708808" cy="1828799"/>
            <a:chOff x="908272" y="2438400"/>
            <a:chExt cx="708808" cy="1828799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8272" y="3352799"/>
              <a:ext cx="708808" cy="914400"/>
            </a:xfrm>
            <a:prstGeom prst="rect">
              <a:avLst/>
            </a:prstGeom>
          </p:spPr>
        </p:pic>
        <p:sp>
          <p:nvSpPr>
            <p:cNvPr id="14" name="Rectangle 13"/>
            <p:cNvSpPr/>
            <p:nvPr/>
          </p:nvSpPr>
          <p:spPr>
            <a:xfrm>
              <a:off x="914401" y="2438400"/>
              <a:ext cx="685800" cy="8305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Step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>
              <a:off x="908272" y="3284219"/>
              <a:ext cx="691928" cy="0"/>
            </a:xfrm>
            <a:prstGeom prst="line">
              <a:avLst/>
            </a:prstGeom>
            <a:ln w="28575">
              <a:solidFill>
                <a:schemeClr val="tx1"/>
              </a:solidFill>
              <a:headEnd type="diamond" w="med" len="med"/>
              <a:tailEnd type="diamond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Rectangle 18"/>
          <p:cNvSpPr/>
          <p:nvPr/>
        </p:nvSpPr>
        <p:spPr>
          <a:xfrm>
            <a:off x="2792415" y="5257800"/>
            <a:ext cx="38369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Two loads of laundry = ???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747230" y="1766292"/>
            <a:ext cx="39273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Each </a:t>
            </a:r>
            <a:r>
              <a:rPr lang="en-US" b="1" dirty="0" smtClean="0"/>
              <a:t>step</a:t>
            </a:r>
            <a:r>
              <a:rPr lang="en-US" dirty="0" smtClean="0"/>
              <a:t> must be completed before moving onto the next one…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1638423" y="2438400"/>
            <a:ext cx="723777" cy="1828799"/>
            <a:chOff x="1638423" y="2438400"/>
            <a:chExt cx="723777" cy="1828799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38423" y="3352799"/>
              <a:ext cx="708809" cy="914400"/>
            </a:xfrm>
            <a:prstGeom prst="rect">
              <a:avLst/>
            </a:prstGeom>
          </p:spPr>
        </p:pic>
        <p:cxnSp>
          <p:nvCxnSpPr>
            <p:cNvPr id="20" name="Straight Connector 19"/>
            <p:cNvCxnSpPr/>
            <p:nvPr/>
          </p:nvCxnSpPr>
          <p:spPr>
            <a:xfrm>
              <a:off x="1676400" y="3284219"/>
              <a:ext cx="685800" cy="0"/>
            </a:xfrm>
            <a:prstGeom prst="line">
              <a:avLst/>
            </a:prstGeom>
            <a:ln w="28575">
              <a:solidFill>
                <a:schemeClr val="tx1"/>
              </a:solidFill>
              <a:headEnd type="diamond" w="med" len="med"/>
              <a:tailEnd type="diamond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27"/>
            <p:cNvSpPr/>
            <p:nvPr/>
          </p:nvSpPr>
          <p:spPr>
            <a:xfrm>
              <a:off x="1676400" y="2438400"/>
              <a:ext cx="685800" cy="8305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Step 2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171015" y="2438400"/>
            <a:ext cx="715185" cy="1763175"/>
            <a:chOff x="3171015" y="2438400"/>
            <a:chExt cx="715185" cy="1763175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71015" y="3352800"/>
              <a:ext cx="713232" cy="848775"/>
            </a:xfrm>
            <a:prstGeom prst="rect">
              <a:avLst/>
            </a:prstGeom>
          </p:spPr>
        </p:pic>
        <p:cxnSp>
          <p:nvCxnSpPr>
            <p:cNvPr id="22" name="Straight Connector 21"/>
            <p:cNvCxnSpPr/>
            <p:nvPr/>
          </p:nvCxnSpPr>
          <p:spPr>
            <a:xfrm>
              <a:off x="3177392" y="3284219"/>
              <a:ext cx="708808" cy="0"/>
            </a:xfrm>
            <a:prstGeom prst="line">
              <a:avLst/>
            </a:prstGeom>
            <a:ln w="28575">
              <a:solidFill>
                <a:schemeClr val="tx1"/>
              </a:solidFill>
              <a:headEnd type="diamond" w="med" len="med"/>
              <a:tailEnd type="diamond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ctangle 32"/>
            <p:cNvSpPr/>
            <p:nvPr/>
          </p:nvSpPr>
          <p:spPr>
            <a:xfrm>
              <a:off x="3177392" y="2438400"/>
              <a:ext cx="685800" cy="8305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Step 4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363182" y="2438400"/>
            <a:ext cx="768096" cy="1828800"/>
            <a:chOff x="2363182" y="2438400"/>
            <a:chExt cx="768096" cy="1828800"/>
          </a:xfrm>
        </p:grpSpPr>
        <p:cxnSp>
          <p:nvCxnSpPr>
            <p:cNvPr id="21" name="Straight Connector 20"/>
            <p:cNvCxnSpPr/>
            <p:nvPr/>
          </p:nvCxnSpPr>
          <p:spPr>
            <a:xfrm>
              <a:off x="2438400" y="3284219"/>
              <a:ext cx="685800" cy="0"/>
            </a:xfrm>
            <a:prstGeom prst="line">
              <a:avLst/>
            </a:prstGeom>
            <a:ln w="28575">
              <a:solidFill>
                <a:schemeClr val="tx1"/>
              </a:solidFill>
              <a:headEnd type="diamond" w="med" len="med"/>
              <a:tailEnd type="diamond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tangle 31"/>
            <p:cNvSpPr/>
            <p:nvPr/>
          </p:nvSpPr>
          <p:spPr>
            <a:xfrm>
              <a:off x="2415393" y="2438400"/>
              <a:ext cx="708807" cy="8305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Step 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46" name="Picture 4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63182" y="3360420"/>
              <a:ext cx="768096" cy="906780"/>
            </a:xfrm>
            <a:prstGeom prst="rect">
              <a:avLst/>
            </a:prstGeom>
          </p:spPr>
        </p:pic>
      </p:grpSp>
      <p:grpSp>
        <p:nvGrpSpPr>
          <p:cNvPr id="11" name="Group 10"/>
          <p:cNvGrpSpPr/>
          <p:nvPr/>
        </p:nvGrpSpPr>
        <p:grpSpPr>
          <a:xfrm>
            <a:off x="3956272" y="2438400"/>
            <a:ext cx="708808" cy="1828799"/>
            <a:chOff x="3956272" y="2438400"/>
            <a:chExt cx="708808" cy="1828799"/>
          </a:xfrm>
        </p:grpSpPr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56272" y="3352799"/>
              <a:ext cx="708808" cy="914400"/>
            </a:xfrm>
            <a:prstGeom prst="rect">
              <a:avLst/>
            </a:prstGeom>
          </p:spPr>
        </p:pic>
        <p:cxnSp>
          <p:nvCxnSpPr>
            <p:cNvPr id="51" name="Straight Connector 50"/>
            <p:cNvCxnSpPr/>
            <p:nvPr/>
          </p:nvCxnSpPr>
          <p:spPr>
            <a:xfrm>
              <a:off x="3956272" y="3284219"/>
              <a:ext cx="691928" cy="0"/>
            </a:xfrm>
            <a:prstGeom prst="line">
              <a:avLst/>
            </a:prstGeom>
            <a:ln w="28575">
              <a:solidFill>
                <a:schemeClr val="tx1"/>
              </a:solidFill>
              <a:headEnd type="diamond" w="med" len="med"/>
              <a:tailEnd type="diamond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Rectangle 55"/>
            <p:cNvSpPr/>
            <p:nvPr/>
          </p:nvSpPr>
          <p:spPr>
            <a:xfrm>
              <a:off x="3962400" y="2438400"/>
              <a:ext cx="685800" cy="8305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Step 5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686423" y="2438400"/>
            <a:ext cx="746785" cy="1828799"/>
            <a:chOff x="4686423" y="2438400"/>
            <a:chExt cx="746785" cy="1828799"/>
          </a:xfrm>
        </p:grpSpPr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86423" y="3352799"/>
              <a:ext cx="708809" cy="914400"/>
            </a:xfrm>
            <a:prstGeom prst="rect">
              <a:avLst/>
            </a:prstGeom>
          </p:spPr>
        </p:pic>
        <p:cxnSp>
          <p:nvCxnSpPr>
            <p:cNvPr id="52" name="Straight Connector 51"/>
            <p:cNvCxnSpPr/>
            <p:nvPr/>
          </p:nvCxnSpPr>
          <p:spPr>
            <a:xfrm>
              <a:off x="4724400" y="3284219"/>
              <a:ext cx="685800" cy="0"/>
            </a:xfrm>
            <a:prstGeom prst="line">
              <a:avLst/>
            </a:prstGeom>
            <a:ln w="28575">
              <a:solidFill>
                <a:schemeClr val="tx1"/>
              </a:solidFill>
              <a:headEnd type="diamond" w="med" len="med"/>
              <a:tailEnd type="diamond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Rectangle 56"/>
            <p:cNvSpPr/>
            <p:nvPr/>
          </p:nvSpPr>
          <p:spPr>
            <a:xfrm>
              <a:off x="4747408" y="2438400"/>
              <a:ext cx="685800" cy="8305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Step 6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411182" y="2438400"/>
            <a:ext cx="784026" cy="1828800"/>
            <a:chOff x="5411182" y="2438400"/>
            <a:chExt cx="784026" cy="1828800"/>
          </a:xfrm>
        </p:grpSpPr>
        <p:cxnSp>
          <p:nvCxnSpPr>
            <p:cNvPr id="53" name="Straight Connector 52"/>
            <p:cNvCxnSpPr/>
            <p:nvPr/>
          </p:nvCxnSpPr>
          <p:spPr>
            <a:xfrm>
              <a:off x="5486400" y="3284219"/>
              <a:ext cx="685800" cy="0"/>
            </a:xfrm>
            <a:prstGeom prst="line">
              <a:avLst/>
            </a:prstGeom>
            <a:ln w="28575">
              <a:solidFill>
                <a:schemeClr val="tx1"/>
              </a:solidFill>
              <a:headEnd type="diamond" w="med" len="med"/>
              <a:tailEnd type="diamond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5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11182" y="3360420"/>
              <a:ext cx="768096" cy="906780"/>
            </a:xfrm>
            <a:prstGeom prst="rect">
              <a:avLst/>
            </a:prstGeom>
          </p:spPr>
        </p:pic>
        <p:sp>
          <p:nvSpPr>
            <p:cNvPr id="58" name="Rectangle 57"/>
            <p:cNvSpPr/>
            <p:nvPr/>
          </p:nvSpPr>
          <p:spPr>
            <a:xfrm>
              <a:off x="5486401" y="2438400"/>
              <a:ext cx="708807" cy="8305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Step 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7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6219015" y="2438400"/>
            <a:ext cx="715185" cy="1763175"/>
            <a:chOff x="6219015" y="2438400"/>
            <a:chExt cx="715185" cy="1763175"/>
          </a:xfrm>
        </p:grpSpPr>
        <p:pic>
          <p:nvPicPr>
            <p:cNvPr id="49" name="Picture 4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19015" y="3352800"/>
              <a:ext cx="713232" cy="848775"/>
            </a:xfrm>
            <a:prstGeom prst="rect">
              <a:avLst/>
            </a:prstGeom>
          </p:spPr>
        </p:pic>
        <p:cxnSp>
          <p:nvCxnSpPr>
            <p:cNvPr id="54" name="Straight Connector 53"/>
            <p:cNvCxnSpPr/>
            <p:nvPr/>
          </p:nvCxnSpPr>
          <p:spPr>
            <a:xfrm>
              <a:off x="6225392" y="3284219"/>
              <a:ext cx="708808" cy="0"/>
            </a:xfrm>
            <a:prstGeom prst="line">
              <a:avLst/>
            </a:prstGeom>
            <a:ln w="28575">
              <a:solidFill>
                <a:schemeClr val="tx1"/>
              </a:solidFill>
              <a:headEnd type="diamond" w="med" len="med"/>
              <a:tailEnd type="diamond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Rectangle 58"/>
            <p:cNvSpPr/>
            <p:nvPr/>
          </p:nvSpPr>
          <p:spPr>
            <a:xfrm>
              <a:off x="6248400" y="2438400"/>
              <a:ext cx="685800" cy="8305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Step 8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68371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MULTIcycle</a:t>
            </a:r>
            <a:r>
              <a:rPr lang="en-US" dirty="0" smtClean="0"/>
              <a:t> laundry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8423" y="3352799"/>
            <a:ext cx="708809" cy="914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1015" y="3352800"/>
            <a:ext cx="713232" cy="8487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272" y="3352799"/>
            <a:ext cx="708808" cy="9144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914401" y="2438400"/>
            <a:ext cx="685800" cy="8305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Step 1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908272" y="3284219"/>
            <a:ext cx="691928" cy="0"/>
          </a:xfrm>
          <a:prstGeom prst="line">
            <a:avLst/>
          </a:prstGeom>
          <a:ln w="28575">
            <a:solidFill>
              <a:schemeClr val="tx1"/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2792415" y="5257800"/>
            <a:ext cx="38369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Two loads of laundry = 4 hours of work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747230" y="1766292"/>
            <a:ext cx="39273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Each </a:t>
            </a:r>
            <a:r>
              <a:rPr lang="en-US" b="1" dirty="0" smtClean="0"/>
              <a:t>step</a:t>
            </a:r>
            <a:r>
              <a:rPr lang="en-US" dirty="0" smtClean="0"/>
              <a:t> must be completed before moving onto the next one…</a:t>
            </a:r>
            <a:endParaRPr lang="en-US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1676400" y="3284219"/>
            <a:ext cx="685800" cy="0"/>
          </a:xfrm>
          <a:prstGeom prst="line">
            <a:avLst/>
          </a:prstGeom>
          <a:ln w="28575">
            <a:solidFill>
              <a:schemeClr val="tx1"/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2438400" y="3284219"/>
            <a:ext cx="685800" cy="0"/>
          </a:xfrm>
          <a:prstGeom prst="line">
            <a:avLst/>
          </a:prstGeom>
          <a:ln w="28575">
            <a:solidFill>
              <a:schemeClr val="tx1"/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3177392" y="3284219"/>
            <a:ext cx="708808" cy="0"/>
          </a:xfrm>
          <a:prstGeom prst="line">
            <a:avLst/>
          </a:prstGeom>
          <a:ln w="28575">
            <a:solidFill>
              <a:schemeClr val="tx1"/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1676400" y="2438400"/>
            <a:ext cx="685800" cy="8305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Step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2415393" y="2438400"/>
            <a:ext cx="708807" cy="8305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Step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3177392" y="2438400"/>
            <a:ext cx="685800" cy="8305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Step 4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3182" y="3360420"/>
            <a:ext cx="768096" cy="906780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6423" y="3352799"/>
            <a:ext cx="708809" cy="914400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9015" y="3352800"/>
            <a:ext cx="713232" cy="848775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6272" y="3352799"/>
            <a:ext cx="708808" cy="914400"/>
          </a:xfrm>
          <a:prstGeom prst="rect">
            <a:avLst/>
          </a:prstGeom>
        </p:spPr>
      </p:pic>
      <p:cxnSp>
        <p:nvCxnSpPr>
          <p:cNvPr id="51" name="Straight Connector 50"/>
          <p:cNvCxnSpPr/>
          <p:nvPr/>
        </p:nvCxnSpPr>
        <p:spPr>
          <a:xfrm>
            <a:off x="3956272" y="3284219"/>
            <a:ext cx="691928" cy="0"/>
          </a:xfrm>
          <a:prstGeom prst="line">
            <a:avLst/>
          </a:prstGeom>
          <a:ln w="28575">
            <a:solidFill>
              <a:schemeClr val="tx1"/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4724400" y="3284219"/>
            <a:ext cx="685800" cy="0"/>
          </a:xfrm>
          <a:prstGeom prst="line">
            <a:avLst/>
          </a:prstGeom>
          <a:ln w="28575">
            <a:solidFill>
              <a:schemeClr val="tx1"/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5486400" y="3284219"/>
            <a:ext cx="685800" cy="0"/>
          </a:xfrm>
          <a:prstGeom prst="line">
            <a:avLst/>
          </a:prstGeom>
          <a:ln w="28575">
            <a:solidFill>
              <a:schemeClr val="tx1"/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6225392" y="3284219"/>
            <a:ext cx="708808" cy="0"/>
          </a:xfrm>
          <a:prstGeom prst="line">
            <a:avLst/>
          </a:prstGeom>
          <a:ln w="28575">
            <a:solidFill>
              <a:schemeClr val="tx1"/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Picture 5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1182" y="3360420"/>
            <a:ext cx="768096" cy="906780"/>
          </a:xfrm>
          <a:prstGeom prst="rect">
            <a:avLst/>
          </a:prstGeom>
        </p:spPr>
      </p:pic>
      <p:sp>
        <p:nvSpPr>
          <p:cNvPr id="56" name="Rectangle 55"/>
          <p:cNvSpPr/>
          <p:nvPr/>
        </p:nvSpPr>
        <p:spPr>
          <a:xfrm>
            <a:off x="3962400" y="2438400"/>
            <a:ext cx="685800" cy="8305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Step 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4747408" y="2438400"/>
            <a:ext cx="685800" cy="8305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Step 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5486401" y="2438400"/>
            <a:ext cx="708807" cy="8305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Step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6248400" y="2438400"/>
            <a:ext cx="685800" cy="8305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Step 8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3266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Pipelining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previous two approaches are non-pipelined ways of doing laundry</a:t>
            </a:r>
          </a:p>
          <a:p>
            <a:r>
              <a:rPr lang="en-US" dirty="0" smtClean="0"/>
              <a:t>Pipelined approach: as soon as the washer is finished with the first load and placed in the dryer, load the washer with the second dirty load...</a:t>
            </a:r>
          </a:p>
        </p:txBody>
      </p:sp>
    </p:spTree>
    <p:extLst>
      <p:ext uri="{BB962C8B-B14F-4D97-AF65-F5344CB8AC3E}">
        <p14:creationId xmlns:p14="http://schemas.microsoft.com/office/powerpoint/2010/main" val="2558091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Pipelining: laundry analogy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8423" y="3352799"/>
            <a:ext cx="708809" cy="914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1015" y="3352800"/>
            <a:ext cx="713232" cy="8487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272" y="3352799"/>
            <a:ext cx="708808" cy="9144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914401" y="2438400"/>
            <a:ext cx="685800" cy="8305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Step 1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908272" y="3284219"/>
            <a:ext cx="691928" cy="0"/>
          </a:xfrm>
          <a:prstGeom prst="line">
            <a:avLst/>
          </a:prstGeom>
          <a:ln w="28575">
            <a:solidFill>
              <a:schemeClr val="tx1"/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676400" y="3284219"/>
            <a:ext cx="685800" cy="0"/>
          </a:xfrm>
          <a:prstGeom prst="line">
            <a:avLst/>
          </a:prstGeom>
          <a:ln w="28575">
            <a:solidFill>
              <a:schemeClr val="tx1"/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438400" y="3284219"/>
            <a:ext cx="685800" cy="0"/>
          </a:xfrm>
          <a:prstGeom prst="line">
            <a:avLst/>
          </a:prstGeom>
          <a:ln w="28575">
            <a:solidFill>
              <a:schemeClr val="tx1"/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177392" y="3284219"/>
            <a:ext cx="708808" cy="0"/>
          </a:xfrm>
          <a:prstGeom prst="line">
            <a:avLst/>
          </a:prstGeom>
          <a:ln w="28575">
            <a:solidFill>
              <a:schemeClr val="tx1"/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676400" y="2438400"/>
            <a:ext cx="685800" cy="8305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Step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415393" y="2438400"/>
            <a:ext cx="708807" cy="8305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Step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177392" y="2438400"/>
            <a:ext cx="685800" cy="8305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Step 4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3182" y="3360420"/>
            <a:ext cx="768096" cy="90678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6423" y="3352799"/>
            <a:ext cx="708809" cy="9144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9015" y="3352800"/>
            <a:ext cx="713232" cy="84877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6272" y="3352799"/>
            <a:ext cx="708808" cy="914400"/>
          </a:xfrm>
          <a:prstGeom prst="rect">
            <a:avLst/>
          </a:prstGeom>
        </p:spPr>
      </p:pic>
      <p:cxnSp>
        <p:nvCxnSpPr>
          <p:cNvPr id="19" name="Straight Connector 18"/>
          <p:cNvCxnSpPr/>
          <p:nvPr/>
        </p:nvCxnSpPr>
        <p:spPr>
          <a:xfrm>
            <a:off x="3956272" y="3284219"/>
            <a:ext cx="691928" cy="0"/>
          </a:xfrm>
          <a:prstGeom prst="line">
            <a:avLst/>
          </a:prstGeom>
          <a:ln w="28575">
            <a:solidFill>
              <a:schemeClr val="tx1"/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4724400" y="3284219"/>
            <a:ext cx="685800" cy="0"/>
          </a:xfrm>
          <a:prstGeom prst="line">
            <a:avLst/>
          </a:prstGeom>
          <a:ln w="28575">
            <a:solidFill>
              <a:schemeClr val="tx1"/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5486400" y="3284219"/>
            <a:ext cx="685800" cy="0"/>
          </a:xfrm>
          <a:prstGeom prst="line">
            <a:avLst/>
          </a:prstGeom>
          <a:ln w="28575">
            <a:solidFill>
              <a:schemeClr val="tx1"/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225392" y="3284219"/>
            <a:ext cx="708808" cy="0"/>
          </a:xfrm>
          <a:prstGeom prst="line">
            <a:avLst/>
          </a:prstGeom>
          <a:ln w="28575">
            <a:solidFill>
              <a:schemeClr val="tx1"/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1182" y="3360420"/>
            <a:ext cx="768096" cy="906780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3962400" y="2438400"/>
            <a:ext cx="685800" cy="8305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Step 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747408" y="2438400"/>
            <a:ext cx="685800" cy="8305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Step 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486401" y="2438400"/>
            <a:ext cx="708807" cy="8305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Step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248400" y="2438400"/>
            <a:ext cx="685800" cy="8305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Step 8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5043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Announcements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Assignment 4 due on Monday, 11/17</a:t>
            </a:r>
          </a:p>
          <a:p>
            <a:pPr lvl="1"/>
            <a:r>
              <a:rPr lang="en-US" dirty="0"/>
              <a:t>Assignment 5 posted by Wednesday, 11/19</a:t>
            </a:r>
          </a:p>
          <a:p>
            <a:pPr lvl="2"/>
            <a:r>
              <a:rPr lang="en-US" dirty="0" smtClean="0"/>
              <a:t>Assignment 5 due Wednesday</a:t>
            </a:r>
            <a:r>
              <a:rPr lang="en-US" dirty="0"/>
              <a:t>, 12/3</a:t>
            </a:r>
          </a:p>
          <a:p>
            <a:r>
              <a:rPr lang="en-US" dirty="0"/>
              <a:t>Quiz 12: Monday, 11/17</a:t>
            </a:r>
          </a:p>
          <a:p>
            <a:pPr lvl="1"/>
            <a:r>
              <a:rPr lang="en-US" dirty="0"/>
              <a:t>Advanced control unit</a:t>
            </a:r>
          </a:p>
        </p:txBody>
      </p:sp>
    </p:spTree>
    <p:extLst>
      <p:ext uri="{BB962C8B-B14F-4D97-AF65-F5344CB8AC3E}">
        <p14:creationId xmlns:p14="http://schemas.microsoft.com/office/powerpoint/2010/main" val="2538413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Pipelining: laundry analogy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8423" y="3352799"/>
            <a:ext cx="708809" cy="914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1015" y="3352800"/>
            <a:ext cx="713232" cy="8487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272" y="3352799"/>
            <a:ext cx="708808" cy="9144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914401" y="2438400"/>
            <a:ext cx="685800" cy="8305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Step 1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908272" y="3284219"/>
            <a:ext cx="691928" cy="0"/>
          </a:xfrm>
          <a:prstGeom prst="line">
            <a:avLst/>
          </a:prstGeom>
          <a:ln w="28575">
            <a:solidFill>
              <a:schemeClr val="tx1"/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676400" y="3284219"/>
            <a:ext cx="685800" cy="0"/>
          </a:xfrm>
          <a:prstGeom prst="line">
            <a:avLst/>
          </a:prstGeom>
          <a:ln w="28575">
            <a:solidFill>
              <a:schemeClr val="tx1"/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438400" y="3284219"/>
            <a:ext cx="685800" cy="0"/>
          </a:xfrm>
          <a:prstGeom prst="line">
            <a:avLst/>
          </a:prstGeom>
          <a:ln w="28575">
            <a:solidFill>
              <a:schemeClr val="tx1"/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177392" y="3284219"/>
            <a:ext cx="708808" cy="0"/>
          </a:xfrm>
          <a:prstGeom prst="line">
            <a:avLst/>
          </a:prstGeom>
          <a:ln w="28575">
            <a:solidFill>
              <a:schemeClr val="tx1"/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676400" y="2438400"/>
            <a:ext cx="685800" cy="8305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Step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415393" y="2438400"/>
            <a:ext cx="708807" cy="8305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Step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177392" y="2438400"/>
            <a:ext cx="685800" cy="8305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Step 4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3182" y="3360420"/>
            <a:ext cx="768096" cy="90678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4304981"/>
            <a:ext cx="708809" cy="9144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8592" y="4370605"/>
            <a:ext cx="713232" cy="84877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7080" y="4304981"/>
            <a:ext cx="708808" cy="914400"/>
          </a:xfrm>
          <a:prstGeom prst="rect">
            <a:avLst/>
          </a:prstGeom>
        </p:spPr>
      </p:pic>
      <p:cxnSp>
        <p:nvCxnSpPr>
          <p:cNvPr id="19" name="Straight Connector 18"/>
          <p:cNvCxnSpPr/>
          <p:nvPr/>
        </p:nvCxnSpPr>
        <p:spPr>
          <a:xfrm>
            <a:off x="3956272" y="3284219"/>
            <a:ext cx="691928" cy="0"/>
          </a:xfrm>
          <a:prstGeom prst="line">
            <a:avLst/>
          </a:prstGeom>
          <a:ln w="28575">
            <a:solidFill>
              <a:schemeClr val="tx1"/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6244" y="4312601"/>
            <a:ext cx="768096" cy="906780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3962400" y="2438400"/>
            <a:ext cx="685800" cy="8305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Step 5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6423" y="3352799"/>
            <a:ext cx="708809" cy="914400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9015" y="3352800"/>
            <a:ext cx="713232" cy="848775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6272" y="3352799"/>
            <a:ext cx="708808" cy="914400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1182" y="3360420"/>
            <a:ext cx="768096" cy="906780"/>
          </a:xfrm>
          <a:prstGeom prst="rect">
            <a:avLst/>
          </a:prstGeom>
        </p:spPr>
      </p:pic>
      <p:cxnSp>
        <p:nvCxnSpPr>
          <p:cNvPr id="25" name="Straight Connector 24"/>
          <p:cNvCxnSpPr/>
          <p:nvPr/>
        </p:nvCxnSpPr>
        <p:spPr>
          <a:xfrm>
            <a:off x="4724400" y="3284219"/>
            <a:ext cx="685800" cy="0"/>
          </a:xfrm>
          <a:prstGeom prst="line">
            <a:avLst/>
          </a:prstGeom>
          <a:ln w="28575">
            <a:solidFill>
              <a:schemeClr val="tx1"/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4747408" y="2438400"/>
            <a:ext cx="685800" cy="8305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Step 6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8557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Pipelining: laundry analogy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8423" y="3352799"/>
            <a:ext cx="708809" cy="914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1015" y="3352800"/>
            <a:ext cx="713232" cy="8487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272" y="3352799"/>
            <a:ext cx="708808" cy="9144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914401" y="2438400"/>
            <a:ext cx="685800" cy="8305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Step 1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908272" y="3284219"/>
            <a:ext cx="691928" cy="0"/>
          </a:xfrm>
          <a:prstGeom prst="line">
            <a:avLst/>
          </a:prstGeom>
          <a:ln w="28575">
            <a:solidFill>
              <a:schemeClr val="tx1"/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676400" y="3284219"/>
            <a:ext cx="685800" cy="0"/>
          </a:xfrm>
          <a:prstGeom prst="line">
            <a:avLst/>
          </a:prstGeom>
          <a:ln w="28575">
            <a:solidFill>
              <a:schemeClr val="tx1"/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438400" y="3284219"/>
            <a:ext cx="685800" cy="0"/>
          </a:xfrm>
          <a:prstGeom prst="line">
            <a:avLst/>
          </a:prstGeom>
          <a:ln w="28575">
            <a:solidFill>
              <a:schemeClr val="tx1"/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177392" y="3284219"/>
            <a:ext cx="708808" cy="0"/>
          </a:xfrm>
          <a:prstGeom prst="line">
            <a:avLst/>
          </a:prstGeom>
          <a:ln w="28575">
            <a:solidFill>
              <a:schemeClr val="tx1"/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676400" y="2438400"/>
            <a:ext cx="685800" cy="8305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Step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415393" y="2438400"/>
            <a:ext cx="708807" cy="8305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Step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177392" y="2438400"/>
            <a:ext cx="685800" cy="8305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Step 4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3182" y="3360420"/>
            <a:ext cx="768096" cy="90678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4304981"/>
            <a:ext cx="708809" cy="9144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8592" y="4370605"/>
            <a:ext cx="713232" cy="84877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7080" y="4304981"/>
            <a:ext cx="708808" cy="914400"/>
          </a:xfrm>
          <a:prstGeom prst="rect">
            <a:avLst/>
          </a:prstGeom>
        </p:spPr>
      </p:pic>
      <p:cxnSp>
        <p:nvCxnSpPr>
          <p:cNvPr id="19" name="Straight Connector 18"/>
          <p:cNvCxnSpPr/>
          <p:nvPr/>
        </p:nvCxnSpPr>
        <p:spPr>
          <a:xfrm>
            <a:off x="3956272" y="3284219"/>
            <a:ext cx="691928" cy="0"/>
          </a:xfrm>
          <a:prstGeom prst="line">
            <a:avLst/>
          </a:prstGeom>
          <a:ln w="28575">
            <a:solidFill>
              <a:schemeClr val="tx1"/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4724400" y="3284219"/>
            <a:ext cx="685800" cy="0"/>
          </a:xfrm>
          <a:prstGeom prst="line">
            <a:avLst/>
          </a:prstGeom>
          <a:ln w="28575">
            <a:solidFill>
              <a:schemeClr val="tx1"/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6244" y="4312601"/>
            <a:ext cx="768096" cy="906780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3962400" y="2438400"/>
            <a:ext cx="685800" cy="8305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Step 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747408" y="2438400"/>
            <a:ext cx="685800" cy="8305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Step 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849815" y="3592521"/>
            <a:ext cx="383698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TWO loads of laundry = 2.5 hours of work!!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Speed up: </a:t>
            </a:r>
            <a:r>
              <a:rPr lang="en-US" dirty="0"/>
              <a:t>4</a:t>
            </a:r>
            <a:r>
              <a:rPr lang="en-US" dirty="0" smtClean="0"/>
              <a:t> / 2.5 = 1.6</a:t>
            </a:r>
          </a:p>
          <a:p>
            <a:endParaRPr lang="en-US" dirty="0" smtClean="0"/>
          </a:p>
          <a:p>
            <a:r>
              <a:rPr lang="en-US" dirty="0" smtClean="0"/>
              <a:t>How many loads of laundry can we do in 2 hours?</a:t>
            </a:r>
          </a:p>
        </p:txBody>
      </p:sp>
    </p:spTree>
    <p:extLst>
      <p:ext uri="{BB962C8B-B14F-4D97-AF65-F5344CB8AC3E}">
        <p14:creationId xmlns:p14="http://schemas.microsoft.com/office/powerpoint/2010/main" val="1754782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Pipelining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Pipelining is an implementation technique in which multiple instructions are overlapped in execution</a:t>
            </a:r>
          </a:p>
          <a:p>
            <a:r>
              <a:rPr lang="en-US" dirty="0" smtClean="0"/>
              <a:t>Today, pipelining is nearly universal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854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Pipelined instruction execution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To apply the pipelining approach to instruction execution by a CPU, we assume that the instruction cycle can be split into several stages</a:t>
            </a:r>
          </a:p>
          <a:p>
            <a:pPr lvl="1"/>
            <a:r>
              <a:rPr lang="en-US" dirty="0" smtClean="0"/>
              <a:t>Each takes the same amount of time</a:t>
            </a:r>
          </a:p>
          <a:p>
            <a:pPr lvl="1"/>
            <a:r>
              <a:rPr lang="en-US" dirty="0" smtClean="0"/>
              <a:t>Think </a:t>
            </a:r>
            <a:r>
              <a:rPr lang="en-US" dirty="0" err="1" smtClean="0"/>
              <a:t>MULTIcycle</a:t>
            </a:r>
            <a:endParaRPr lang="en-US" dirty="0" smtClean="0"/>
          </a:p>
          <a:p>
            <a:r>
              <a:rPr lang="en-US" dirty="0" smtClean="0"/>
              <a:t>The CPU moves each instruction through each consecutive stage in the pipeline</a:t>
            </a:r>
          </a:p>
          <a:p>
            <a:r>
              <a:rPr lang="en-US" dirty="0" smtClean="0"/>
              <a:t>Each stage takes ONE clock cycle</a:t>
            </a:r>
          </a:p>
          <a:p>
            <a:pPr lvl="1"/>
            <a:r>
              <a:rPr lang="en-US" dirty="0" smtClean="0"/>
              <a:t>Just like </a:t>
            </a:r>
            <a:r>
              <a:rPr lang="en-US" dirty="0" err="1" smtClean="0"/>
              <a:t>MULTIcycle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58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Pipelined instruction execution </a:t>
            </a:r>
            <a:r>
              <a:rPr lang="en-US" dirty="0" smtClean="0"/>
              <a:t>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number of stages in the pipeline is called the </a:t>
            </a:r>
            <a:r>
              <a:rPr lang="en-US" b="1" dirty="0" smtClean="0"/>
              <a:t>length</a:t>
            </a:r>
            <a:r>
              <a:rPr lang="en-US" dirty="0" smtClean="0"/>
              <a:t> of the pipeline</a:t>
            </a:r>
          </a:p>
          <a:p>
            <a:r>
              <a:rPr lang="en-US" dirty="0" smtClean="0"/>
              <a:t>A new instruction is </a:t>
            </a:r>
            <a:r>
              <a:rPr lang="en-US" b="1" dirty="0" smtClean="0"/>
              <a:t>issued</a:t>
            </a:r>
            <a:r>
              <a:rPr lang="en-US" dirty="0" smtClean="0"/>
              <a:t> (starts executing) every cycle, but it will not complete until several cycles later</a:t>
            </a:r>
          </a:p>
          <a:p>
            <a:pPr lvl="1"/>
            <a:r>
              <a:rPr lang="en-US" dirty="0" smtClean="0"/>
              <a:t>How many?</a:t>
            </a:r>
          </a:p>
          <a:p>
            <a:r>
              <a:rPr lang="en-US" dirty="0" smtClean="0"/>
              <a:t>Several instructions are executing in parallel but there is only one instruction in each stage at any given time</a:t>
            </a:r>
          </a:p>
        </p:txBody>
      </p:sp>
    </p:spTree>
    <p:extLst>
      <p:ext uri="{BB962C8B-B14F-4D97-AF65-F5344CB8AC3E}">
        <p14:creationId xmlns:p14="http://schemas.microsoft.com/office/powerpoint/2010/main" val="1965581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Pipelining: latency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much faster is each individual instruction executed compared to the </a:t>
            </a:r>
            <a:r>
              <a:rPr lang="en-US" dirty="0" err="1" smtClean="0"/>
              <a:t>SINGLEcycle</a:t>
            </a:r>
            <a:r>
              <a:rPr lang="en-US" dirty="0" smtClean="0"/>
              <a:t> approach?</a:t>
            </a:r>
          </a:p>
          <a:p>
            <a:r>
              <a:rPr lang="en-US" dirty="0" smtClean="0"/>
              <a:t>In other words: by how much is each instruction’s latency decreased?</a:t>
            </a:r>
          </a:p>
          <a:p>
            <a:pPr lvl="1"/>
            <a:r>
              <a:rPr lang="en-US" dirty="0" smtClean="0"/>
              <a:t>Latency = time it takes for an instruction to execute.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8363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Pipeline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We’re going to compare the performance of a pipeline micro-architecture to that of a </a:t>
            </a:r>
            <a:r>
              <a:rPr lang="en-US" dirty="0" err="1" smtClean="0"/>
              <a:t>SINGLEcycle</a:t>
            </a:r>
            <a:r>
              <a:rPr lang="en-US" dirty="0" smtClean="0"/>
              <a:t> micro-architecture</a:t>
            </a:r>
          </a:p>
          <a:p>
            <a:r>
              <a:rPr lang="en-US" dirty="0" smtClean="0"/>
              <a:t>Stages: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IF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ID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EX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MEM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WB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Go back to 1 for next instruction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585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Pipeline performance formula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2766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Will performance go up or down?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Time between instructions (pipelined) =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Time between instructions (non-pipelined) </a:t>
            </a: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---------------------------------------------------------</a:t>
            </a:r>
          </a:p>
          <a:p>
            <a:pPr marL="0" indent="0" algn="ctr">
              <a:buNone/>
            </a:pPr>
            <a:r>
              <a:rPr lang="en-US" dirty="0" smtClean="0"/>
              <a:t>Number of pipe stages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12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914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/>
              <a:t>Assume the following operation times for the major functional units: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975004"/>
              </p:ext>
            </p:extLst>
          </p:nvPr>
        </p:nvGraphicFramePr>
        <p:xfrm>
          <a:off x="457200" y="2667000"/>
          <a:ext cx="83058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61160"/>
                <a:gridCol w="1661160"/>
                <a:gridCol w="1661160"/>
                <a:gridCol w="1661160"/>
                <a:gridCol w="166116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Memory unit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ALU and adders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Register file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Muxes</a:t>
                      </a:r>
                      <a:r>
                        <a:rPr lang="en-US" dirty="0" smtClean="0"/>
                        <a:t>, CU, etc.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Operation </a:t>
                      </a:r>
                      <a:r>
                        <a:rPr lang="en-US" baseline="0" dirty="0" smtClean="0"/>
                        <a:t>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</a:t>
                      </a:r>
                      <a:r>
                        <a:rPr lang="en-US" baseline="0" dirty="0" smtClean="0"/>
                        <a:t>ps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200ps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100ps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negligible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4" name="Group 3"/>
          <p:cNvGrpSpPr/>
          <p:nvPr/>
        </p:nvGrpSpPr>
        <p:grpSpPr>
          <a:xfrm>
            <a:off x="1066800" y="3886200"/>
            <a:ext cx="7086600" cy="1828800"/>
            <a:chOff x="1066800" y="3886200"/>
            <a:chExt cx="7086600" cy="1828800"/>
          </a:xfrm>
        </p:grpSpPr>
        <p:sp>
          <p:nvSpPr>
            <p:cNvPr id="6" name="Rectangle 5"/>
            <p:cNvSpPr/>
            <p:nvPr/>
          </p:nvSpPr>
          <p:spPr>
            <a:xfrm>
              <a:off x="1066800" y="3886200"/>
              <a:ext cx="1219200" cy="609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ysClr val="windowText" lastClr="000000"/>
                  </a:solidFill>
                </a:rPr>
                <a:t>Instruction class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2286000" y="3886200"/>
              <a:ext cx="1219200" cy="609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ysClr val="windowText" lastClr="000000"/>
                  </a:solidFill>
                </a:rPr>
                <a:t>Instruction fetch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3505200" y="3886200"/>
              <a:ext cx="1066800" cy="609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ysClr val="windowText" lastClr="000000"/>
                  </a:solidFill>
                </a:rPr>
                <a:t>Register read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4572000" y="3886200"/>
              <a:ext cx="762000" cy="609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ysClr val="windowText" lastClr="000000"/>
                  </a:solidFill>
                </a:rPr>
                <a:t>ALU op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334000" y="3886200"/>
              <a:ext cx="914400" cy="609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ysClr val="windowText" lastClr="000000"/>
                  </a:solidFill>
                </a:rPr>
                <a:t>Data access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248400" y="3886200"/>
              <a:ext cx="1066800" cy="609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ysClr val="windowText" lastClr="000000"/>
                  </a:solidFill>
                </a:rPr>
                <a:t>Register write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315200" y="3886200"/>
              <a:ext cx="838200" cy="609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ysClr val="windowText" lastClr="000000"/>
                  </a:solidFill>
                </a:rPr>
                <a:t>Total time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066800" y="4495800"/>
              <a:ext cx="1219200" cy="304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ysClr val="windowText" lastClr="000000"/>
                  </a:solidFill>
                </a:rPr>
                <a:t>Load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286000" y="4495800"/>
              <a:ext cx="1219200" cy="304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ysClr val="windowText" lastClr="000000"/>
                  </a:solidFill>
                </a:rPr>
                <a:t>200ps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505200" y="4495800"/>
              <a:ext cx="1066800" cy="304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ysClr val="windowText" lastClr="000000"/>
                  </a:solidFill>
                </a:rPr>
                <a:t>100ps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572000" y="4495800"/>
              <a:ext cx="762000" cy="304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ysClr val="windowText" lastClr="000000"/>
                  </a:solidFill>
                </a:rPr>
                <a:t>200ps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334000" y="4495800"/>
              <a:ext cx="914400" cy="304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ysClr val="windowText" lastClr="000000"/>
                  </a:solidFill>
                </a:rPr>
                <a:t>200ps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248400" y="4495800"/>
              <a:ext cx="1066800" cy="304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ysClr val="windowText" lastClr="000000"/>
                  </a:solidFill>
                </a:rPr>
                <a:t>100ps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7315200" y="4495800"/>
              <a:ext cx="838200" cy="304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ysClr val="windowText" lastClr="000000"/>
                  </a:solidFill>
                </a:rPr>
                <a:t>800ps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066800" y="4800600"/>
              <a:ext cx="1219200" cy="304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ysClr val="windowText" lastClr="000000"/>
                  </a:solidFill>
                </a:rPr>
                <a:t>Store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286000" y="4800600"/>
              <a:ext cx="1219200" cy="304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ysClr val="windowText" lastClr="000000"/>
                  </a:solidFill>
                </a:rPr>
                <a:t>200ps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3505200" y="4800600"/>
              <a:ext cx="1066800" cy="304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ysClr val="windowText" lastClr="000000"/>
                  </a:solidFill>
                </a:rPr>
                <a:t>100ps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572000" y="4800600"/>
              <a:ext cx="762000" cy="304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ysClr val="windowText" lastClr="000000"/>
                  </a:solidFill>
                </a:rPr>
                <a:t>200ps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5334000" y="4800600"/>
              <a:ext cx="914400" cy="304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ysClr val="windowText" lastClr="000000"/>
                  </a:solidFill>
                </a:rPr>
                <a:t>200ps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6248400" y="4800600"/>
              <a:ext cx="1066800" cy="304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7315200" y="4800600"/>
              <a:ext cx="838200" cy="304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ysClr val="windowText" lastClr="000000"/>
                  </a:solidFill>
                </a:rPr>
                <a:t>700ps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066800" y="5105400"/>
              <a:ext cx="1219200" cy="304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ysClr val="windowText" lastClr="000000"/>
                  </a:solidFill>
                </a:rPr>
                <a:t>ALU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2286000" y="5105400"/>
              <a:ext cx="1219200" cy="304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ysClr val="windowText" lastClr="000000"/>
                  </a:solidFill>
                </a:rPr>
                <a:t>200ps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505200" y="5105400"/>
              <a:ext cx="1066800" cy="304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ysClr val="windowText" lastClr="000000"/>
                  </a:solidFill>
                </a:rPr>
                <a:t>100ps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4572000" y="5105400"/>
              <a:ext cx="762000" cy="304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ysClr val="windowText" lastClr="000000"/>
                  </a:solidFill>
                </a:rPr>
                <a:t>200ps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5334000" y="5105400"/>
              <a:ext cx="914400" cy="304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6248400" y="5105400"/>
              <a:ext cx="1066800" cy="304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ysClr val="windowText" lastClr="000000"/>
                  </a:solidFill>
                </a:rPr>
                <a:t>100ps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7315200" y="5105400"/>
              <a:ext cx="838200" cy="304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ysClr val="windowText" lastClr="000000"/>
                  </a:solidFill>
                </a:rPr>
                <a:t>600ps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1066800" y="5410200"/>
              <a:ext cx="1219200" cy="304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ysClr val="windowText" lastClr="000000"/>
                  </a:solidFill>
                </a:rPr>
                <a:t>Branches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2286000" y="5410200"/>
              <a:ext cx="1219200" cy="304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ysClr val="windowText" lastClr="000000"/>
                  </a:solidFill>
                </a:rPr>
                <a:t>200ps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3505200" y="5410200"/>
              <a:ext cx="1066800" cy="304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ysClr val="windowText" lastClr="000000"/>
                  </a:solidFill>
                </a:rPr>
                <a:t>100ps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4572000" y="5410200"/>
              <a:ext cx="762000" cy="304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ysClr val="windowText" lastClr="000000"/>
                  </a:solidFill>
                </a:rPr>
                <a:t>200ps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5334000" y="5410200"/>
              <a:ext cx="914400" cy="304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6248400" y="5410200"/>
              <a:ext cx="1066800" cy="304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7315200" y="5410200"/>
              <a:ext cx="838200" cy="304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ysClr val="windowText" lastClr="000000"/>
                  </a:solidFill>
                </a:rPr>
                <a:t>500ps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41660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(2)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3006524"/>
              </p:ext>
            </p:extLst>
          </p:nvPr>
        </p:nvGraphicFramePr>
        <p:xfrm>
          <a:off x="381000" y="1676400"/>
          <a:ext cx="5715008" cy="685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7188"/>
                <a:gridCol w="357188"/>
                <a:gridCol w="357188"/>
                <a:gridCol w="357188"/>
                <a:gridCol w="357188"/>
                <a:gridCol w="357188"/>
                <a:gridCol w="357188"/>
                <a:gridCol w="357188"/>
                <a:gridCol w="357188"/>
                <a:gridCol w="357188"/>
                <a:gridCol w="357188"/>
                <a:gridCol w="357188"/>
                <a:gridCol w="357188"/>
                <a:gridCol w="357188"/>
                <a:gridCol w="357188"/>
                <a:gridCol w="357188"/>
              </a:tblGrid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CC#</a:t>
                      </a:r>
                      <a:endParaRPr lang="en-US" sz="1200" dirty="0"/>
                    </a:p>
                  </a:txBody>
                  <a:tcPr marL="0" marR="0" marT="0" marB="0"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 sz="160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 sz="160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 sz="160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0" marR="0" marT="0" marB="0"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0" marR="0" marT="0" marB="0"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0" marR="0" marT="0" marB="0"/>
                </a:tc>
              </a:tr>
              <a:tr h="22860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IF</a:t>
                      </a:r>
                      <a:endParaRPr lang="en-US" sz="1200" dirty="0"/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ID</a:t>
                      </a:r>
                      <a:endParaRPr lang="en-US" sz="1200" dirty="0"/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EX</a:t>
                      </a:r>
                      <a:endParaRPr lang="en-US" sz="1200" dirty="0"/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MEM</a:t>
                      </a:r>
                      <a:endParaRPr lang="en-US" sz="1200" dirty="0"/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WB</a:t>
                      </a:r>
                      <a:endParaRPr lang="en-US" sz="1200" dirty="0"/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IF</a:t>
                      </a:r>
                      <a:endParaRPr lang="en-US" sz="1200" dirty="0"/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ID</a:t>
                      </a:r>
                      <a:endParaRPr lang="en-US" sz="1200" dirty="0"/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EX</a:t>
                      </a:r>
                      <a:endParaRPr lang="en-US" sz="1200" dirty="0"/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MEM</a:t>
                      </a:r>
                      <a:endParaRPr lang="en-US" sz="1200" dirty="0"/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WB</a:t>
                      </a:r>
                      <a:endParaRPr lang="en-US" sz="1200" dirty="0"/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IF</a:t>
                      </a:r>
                      <a:endParaRPr lang="en-US" sz="1200" dirty="0"/>
                    </a:p>
                  </a:txBody>
                  <a:tcPr marL="0" marR="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ID</a:t>
                      </a:r>
                      <a:endParaRPr lang="en-US" sz="1200" dirty="0"/>
                    </a:p>
                  </a:txBody>
                  <a:tcPr marL="0" marR="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EX</a:t>
                      </a:r>
                      <a:endParaRPr lang="en-US" sz="1200" dirty="0"/>
                    </a:p>
                  </a:txBody>
                  <a:tcPr marL="0" marR="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MEM</a:t>
                      </a:r>
                      <a:endParaRPr lang="en-US" sz="1200" dirty="0"/>
                    </a:p>
                  </a:txBody>
                  <a:tcPr marL="0" marR="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WB</a:t>
                      </a:r>
                      <a:endParaRPr lang="en-US" sz="1200" dirty="0"/>
                    </a:p>
                  </a:txBody>
                  <a:tcPr marL="0" marR="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0" marR="0" marT="0" marB="0"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800</a:t>
                      </a:r>
                      <a:endParaRPr lang="en-US" sz="1200" dirty="0"/>
                    </a:p>
                  </a:txBody>
                  <a:tcPr marL="0" marR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>
                    <a:noFill/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800</a:t>
                      </a:r>
                      <a:endParaRPr lang="en-US" sz="1200" dirty="0"/>
                    </a:p>
                  </a:txBody>
                  <a:tcPr marL="0" marR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>
                    <a:noFill/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800</a:t>
                      </a:r>
                      <a:endParaRPr lang="en-US" sz="1200" dirty="0"/>
                    </a:p>
                  </a:txBody>
                  <a:tcPr marL="0" marR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>
                    <a:noFill/>
                  </a:tcPr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228600" y="2590800"/>
            <a:ext cx="86868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SINGLEcycle</a:t>
            </a:r>
            <a:r>
              <a:rPr lang="en-US" dirty="0" smtClean="0"/>
              <a:t>: clock cycle large enough to handle all five stages (800ps)</a:t>
            </a:r>
          </a:p>
          <a:p>
            <a:endParaRPr lang="en-US" dirty="0"/>
          </a:p>
          <a:p>
            <a:r>
              <a:rPr lang="en-US" dirty="0" smtClean="0"/>
              <a:t>Time from start of first to start of fourth instruction =  …</a:t>
            </a:r>
          </a:p>
          <a:p>
            <a:r>
              <a:rPr lang="en-US" dirty="0"/>
              <a:t>	</a:t>
            </a:r>
            <a:r>
              <a:rPr lang="en-US" dirty="0" smtClean="0"/>
              <a:t>…3*800 = 2400ps</a:t>
            </a:r>
          </a:p>
          <a:p>
            <a:r>
              <a:rPr lang="en-US" dirty="0" smtClean="0"/>
              <a:t>What about pipelining?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1839331"/>
              </p:ext>
            </p:extLst>
          </p:nvPr>
        </p:nvGraphicFramePr>
        <p:xfrm>
          <a:off x="380992" y="4267200"/>
          <a:ext cx="5715008" cy="1188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7188"/>
                <a:gridCol w="357188"/>
                <a:gridCol w="357188"/>
                <a:gridCol w="357188"/>
                <a:gridCol w="357188"/>
                <a:gridCol w="357188"/>
                <a:gridCol w="357188"/>
                <a:gridCol w="357188"/>
                <a:gridCol w="357188"/>
                <a:gridCol w="357188"/>
                <a:gridCol w="357188"/>
                <a:gridCol w="357188"/>
                <a:gridCol w="357188"/>
                <a:gridCol w="357188"/>
                <a:gridCol w="357188"/>
                <a:gridCol w="357188"/>
              </a:tblGrid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CC#</a:t>
                      </a:r>
                      <a:endParaRPr 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6</a:t>
                      </a:r>
                      <a:endParaRPr lang="en-US" sz="1200" dirty="0"/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7</a:t>
                      </a:r>
                      <a:endParaRPr lang="en-US" sz="1200" dirty="0"/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8</a:t>
                      </a:r>
                      <a:endParaRPr lang="en-US" sz="1200" dirty="0"/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9</a:t>
                      </a:r>
                      <a:endParaRPr lang="en-US" sz="1200" dirty="0"/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10</a:t>
                      </a:r>
                      <a:endParaRPr lang="en-US" sz="1200" dirty="0"/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11</a:t>
                      </a:r>
                      <a:endParaRPr lang="en-US" sz="1200" dirty="0"/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12</a:t>
                      </a:r>
                      <a:endParaRPr lang="en-US" sz="1200" dirty="0"/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13</a:t>
                      </a:r>
                      <a:endParaRPr lang="en-US" sz="1200" dirty="0"/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14</a:t>
                      </a:r>
                      <a:endParaRPr lang="en-US" sz="1200" dirty="0"/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15</a:t>
                      </a:r>
                      <a:endParaRPr lang="en-US" sz="1200" dirty="0"/>
                    </a:p>
                  </a:txBody>
                  <a:tcPr marL="0" marR="0" marT="0" marB="0"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A</a:t>
                      </a:r>
                      <a:endParaRPr 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IF</a:t>
                      </a:r>
                      <a:endParaRPr lang="en-US" sz="1200" dirty="0"/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ID</a:t>
                      </a:r>
                      <a:endParaRPr lang="en-US" sz="1200" dirty="0"/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EX</a:t>
                      </a:r>
                      <a:endParaRPr lang="en-US" sz="1200" dirty="0"/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MEM</a:t>
                      </a:r>
                      <a:endParaRPr lang="en-US" sz="1200" dirty="0"/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WB</a:t>
                      </a:r>
                      <a:endParaRPr lang="en-US" sz="1200" dirty="0"/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B</a:t>
                      </a:r>
                      <a:endParaRPr 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IF</a:t>
                      </a:r>
                      <a:endParaRPr lang="en-US" sz="1200" dirty="0"/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ID</a:t>
                      </a:r>
                      <a:endParaRPr lang="en-US" sz="1200" dirty="0"/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EX</a:t>
                      </a:r>
                      <a:endParaRPr lang="en-US" sz="1200" dirty="0"/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MEM</a:t>
                      </a:r>
                      <a:endParaRPr lang="en-US" sz="1200" dirty="0"/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WB</a:t>
                      </a:r>
                      <a:endParaRPr lang="en-US" sz="1200" dirty="0"/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 smtClean="0"/>
                    </a:p>
                  </a:txBody>
                  <a:tcPr marL="0" marR="0" marT="0" marB="0"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C</a:t>
                      </a:r>
                      <a:endParaRPr 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IF</a:t>
                      </a:r>
                      <a:endParaRPr lang="en-US" sz="1200" dirty="0"/>
                    </a:p>
                  </a:txBody>
                  <a:tcPr marL="0" marR="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ID</a:t>
                      </a:r>
                      <a:endParaRPr lang="en-US" sz="1200" dirty="0"/>
                    </a:p>
                  </a:txBody>
                  <a:tcPr marL="0" marR="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EX</a:t>
                      </a:r>
                      <a:endParaRPr lang="en-US" sz="1200" dirty="0"/>
                    </a:p>
                  </a:txBody>
                  <a:tcPr marL="0" marR="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MEM</a:t>
                      </a:r>
                      <a:endParaRPr lang="en-US" sz="1200" dirty="0"/>
                    </a:p>
                  </a:txBody>
                  <a:tcPr marL="0" marR="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WB</a:t>
                      </a:r>
                      <a:endParaRPr lang="en-US" sz="1200" dirty="0"/>
                    </a:p>
                  </a:txBody>
                  <a:tcPr marL="0" marR="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 smtClean="0"/>
                    </a:p>
                  </a:txBody>
                  <a:tcPr marL="0" marR="0" marT="0" marB="0"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200</a:t>
                      </a:r>
                      <a:endParaRPr lang="en-US" sz="1200" dirty="0"/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400</a:t>
                      </a:r>
                      <a:endParaRPr lang="en-US" sz="1200" dirty="0"/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600</a:t>
                      </a:r>
                      <a:endParaRPr lang="en-US" sz="1200" dirty="0"/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800</a:t>
                      </a:r>
                      <a:endParaRPr lang="en-US" sz="1200" dirty="0"/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1000</a:t>
                      </a:r>
                      <a:endParaRPr lang="en-US" sz="1200" dirty="0"/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1200</a:t>
                      </a:r>
                      <a:endParaRPr lang="en-US" sz="1200" dirty="0"/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1400</a:t>
                      </a:r>
                      <a:endParaRPr lang="en-US" sz="1200" dirty="0"/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 smtClean="0"/>
                    </a:p>
                  </a:txBody>
                  <a:tcPr marL="0" marR="0" marT="0" marB="0">
                    <a:noFill/>
                  </a:tcPr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6705600" y="4359533"/>
            <a:ext cx="160492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 = </a:t>
            </a:r>
            <a:r>
              <a:rPr lang="en-US" dirty="0" err="1" smtClean="0"/>
              <a:t>lw</a:t>
            </a:r>
            <a:r>
              <a:rPr lang="en-US" dirty="0" smtClean="0"/>
              <a:t> R0 0(R1)</a:t>
            </a:r>
          </a:p>
          <a:p>
            <a:r>
              <a:rPr lang="en-US" dirty="0" smtClean="0"/>
              <a:t>B = </a:t>
            </a:r>
            <a:r>
              <a:rPr lang="en-US" dirty="0" err="1" smtClean="0"/>
              <a:t>lw</a:t>
            </a:r>
            <a:r>
              <a:rPr lang="en-US" dirty="0" smtClean="0"/>
              <a:t> R2 1(R3)</a:t>
            </a:r>
          </a:p>
          <a:p>
            <a:r>
              <a:rPr lang="en-US" dirty="0" smtClean="0"/>
              <a:t>C = </a:t>
            </a:r>
            <a:r>
              <a:rPr lang="en-US" dirty="0" err="1" smtClean="0"/>
              <a:t>lw</a:t>
            </a:r>
            <a:r>
              <a:rPr lang="en-US" dirty="0" smtClean="0"/>
              <a:t> R4 2(R5)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41300" y="5574268"/>
            <a:ext cx="57785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Time from start of first to start of fourth instruction = …</a:t>
            </a:r>
          </a:p>
          <a:p>
            <a:r>
              <a:rPr lang="en-US" dirty="0"/>
              <a:t>	</a:t>
            </a:r>
            <a:r>
              <a:rPr lang="en-US" dirty="0" smtClean="0"/>
              <a:t>…3*200 = 600ps</a:t>
            </a:r>
          </a:p>
          <a:p>
            <a:r>
              <a:rPr lang="en-US" b="1" dirty="0" smtClean="0"/>
              <a:t>Fourfold</a:t>
            </a:r>
            <a:r>
              <a:rPr lang="en-US" dirty="0" smtClean="0"/>
              <a:t> improvement in performance!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407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microcoded</a:t>
            </a:r>
            <a:r>
              <a:rPr lang="en-US" dirty="0" smtClean="0"/>
              <a:t>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control word is really a </a:t>
            </a:r>
            <a:r>
              <a:rPr lang="en-US" b="1" dirty="0" smtClean="0"/>
              <a:t>microinstruction</a:t>
            </a:r>
          </a:p>
          <a:p>
            <a:r>
              <a:rPr lang="en-US" dirty="0" smtClean="0"/>
              <a:t>The control ROM stores a </a:t>
            </a:r>
            <a:r>
              <a:rPr lang="en-US" b="1" dirty="0" err="1" smtClean="0"/>
              <a:t>microprogram</a:t>
            </a:r>
            <a:endParaRPr lang="en-US" b="1" dirty="0" smtClean="0"/>
          </a:p>
          <a:p>
            <a:pPr lvl="1"/>
            <a:r>
              <a:rPr lang="en-US" b="1" dirty="0" err="1" smtClean="0"/>
              <a:t>Microprogram</a:t>
            </a:r>
            <a:r>
              <a:rPr lang="en-US" b="1" dirty="0" smtClean="0"/>
              <a:t> memory (MM)</a:t>
            </a:r>
          </a:p>
          <a:p>
            <a:r>
              <a:rPr lang="en-US" dirty="0" smtClean="0"/>
              <a:t>The state register is a </a:t>
            </a:r>
            <a:r>
              <a:rPr lang="en-US" b="1" dirty="0" err="1" smtClean="0"/>
              <a:t>microprogram</a:t>
            </a:r>
            <a:r>
              <a:rPr lang="en-US" dirty="0" smtClean="0"/>
              <a:t> </a:t>
            </a:r>
            <a:r>
              <a:rPr lang="en-US" b="1" dirty="0" smtClean="0"/>
              <a:t>counter</a:t>
            </a:r>
            <a:r>
              <a:rPr lang="en-US" dirty="0" smtClean="0"/>
              <a:t> (</a:t>
            </a:r>
            <a:r>
              <a:rPr lang="en-US" b="1" dirty="0" smtClean="0"/>
              <a:t>MPC</a:t>
            </a:r>
            <a:r>
              <a:rPr lang="en-US" dirty="0" smtClean="0"/>
              <a:t>)</a:t>
            </a:r>
          </a:p>
          <a:p>
            <a:r>
              <a:rPr lang="en-US" dirty="0" smtClean="0"/>
              <a:t>The address select logic is a </a:t>
            </a:r>
            <a:r>
              <a:rPr lang="en-US" b="1" dirty="0" smtClean="0"/>
              <a:t>micro-control unit</a:t>
            </a:r>
          </a:p>
          <a:p>
            <a:r>
              <a:rPr lang="en-US" dirty="0" smtClean="0"/>
              <a:t>So, the </a:t>
            </a:r>
            <a:r>
              <a:rPr lang="en-US" dirty="0" err="1" smtClean="0"/>
              <a:t>microprogramed</a:t>
            </a:r>
            <a:r>
              <a:rPr lang="en-US" dirty="0" smtClean="0"/>
              <a:t> CU is really a “micro-computer” inside the CPU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0592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wait!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2766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Time between instructions (pipelined) =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Time between instructions (non-pipelined) </a:t>
            </a: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---------------------------------------------------------</a:t>
            </a:r>
          </a:p>
          <a:p>
            <a:pPr marL="0" indent="0" algn="ctr">
              <a:buNone/>
            </a:pPr>
            <a:r>
              <a:rPr lang="en-US" dirty="0" smtClean="0"/>
              <a:t>Number of pipe stages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62000" y="5046664"/>
            <a:ext cx="7620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This formula suggests a fivefold speedup, but in our example, we saw only a fourfold speedup. </a:t>
            </a:r>
          </a:p>
          <a:p>
            <a:r>
              <a:rPr lang="en-US" b="1" dirty="0">
                <a:solidFill>
                  <a:srgbClr val="FF0000"/>
                </a:solidFill>
              </a:rPr>
              <a:t>	</a:t>
            </a:r>
            <a:r>
              <a:rPr lang="en-US" b="1" dirty="0" smtClean="0">
                <a:solidFill>
                  <a:srgbClr val="FF0000"/>
                </a:solidFill>
              </a:rPr>
              <a:t>		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7828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Total execution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fourfold improvement is not even seen in total execution time</a:t>
            </a:r>
          </a:p>
          <a:p>
            <a:pPr lvl="1"/>
            <a:r>
              <a:rPr lang="en-US" dirty="0" err="1" smtClean="0"/>
              <a:t>SINGLEcycle</a:t>
            </a:r>
            <a:r>
              <a:rPr lang="en-US" dirty="0" smtClean="0"/>
              <a:t>: 2400ps</a:t>
            </a:r>
          </a:p>
          <a:p>
            <a:pPr lvl="1"/>
            <a:r>
              <a:rPr lang="en-US" dirty="0" smtClean="0"/>
              <a:t>Pipelined: 1400ps</a:t>
            </a:r>
          </a:p>
          <a:p>
            <a:pPr marL="457200" lvl="1" indent="0">
              <a:buNone/>
            </a:pPr>
            <a:r>
              <a:rPr lang="en-US" dirty="0" smtClean="0"/>
              <a:t>			2400 / 1400 &lt; 4</a:t>
            </a:r>
          </a:p>
          <a:p>
            <a:r>
              <a:rPr lang="en-US" dirty="0" smtClean="0"/>
              <a:t>Why?</a:t>
            </a:r>
          </a:p>
          <a:p>
            <a:r>
              <a:rPr lang="en-US" dirty="0" smtClean="0"/>
              <a:t>Because the example was too small…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2700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analysis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714500" y="1600200"/>
            <a:ext cx="5219700" cy="381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err="1" smtClean="0">
                <a:solidFill>
                  <a:sysClr val="windowText" lastClr="000000"/>
                </a:solidFill>
              </a:rPr>
              <a:t>Larc</a:t>
            </a:r>
            <a:r>
              <a:rPr lang="en-US" dirty="0" smtClean="0">
                <a:solidFill>
                  <a:sysClr val="windowText" lastClr="000000"/>
                </a:solidFill>
              </a:rPr>
              <a:t> CU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257800" y="2514600"/>
            <a:ext cx="1219200" cy="2438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Control ROM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242180" y="3124201"/>
            <a:ext cx="336696" cy="1447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S</a:t>
            </a:r>
          </a:p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T</a:t>
            </a:r>
          </a:p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A</a:t>
            </a:r>
          </a:p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T</a:t>
            </a:r>
          </a:p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E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214545" y="3733800"/>
            <a:ext cx="108585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1313559" y="3581400"/>
            <a:ext cx="76200" cy="3048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199259" y="3488121"/>
            <a:ext cx="228600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100" dirty="0" smtClean="0"/>
              <a:t>4</a:t>
            </a:r>
            <a:endParaRPr lang="en-US" sz="1100" dirty="0"/>
          </a:p>
        </p:txBody>
      </p:sp>
      <p:sp>
        <p:nvSpPr>
          <p:cNvPr id="14" name="TextBox 13"/>
          <p:cNvSpPr txBox="1"/>
          <p:nvPr/>
        </p:nvSpPr>
        <p:spPr>
          <a:xfrm>
            <a:off x="532509" y="3587775"/>
            <a:ext cx="6858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 err="1" smtClean="0"/>
              <a:t>opcode</a:t>
            </a:r>
            <a:endParaRPr lang="en-US" sz="1400" dirty="0"/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4572000" y="3810000"/>
            <a:ext cx="6858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6477000" y="2908085"/>
            <a:ext cx="9906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434262" y="2692641"/>
            <a:ext cx="68580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 smtClean="0"/>
              <a:t>control word</a:t>
            </a:r>
            <a:endParaRPr lang="en-US" sz="1400" dirty="0"/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6642625" y="3976169"/>
            <a:ext cx="239712" cy="6243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794085" y="3786316"/>
            <a:ext cx="140115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100" dirty="0" smtClean="0"/>
              <a:t>2</a:t>
            </a:r>
            <a:endParaRPr lang="en-US" sz="1100" dirty="0"/>
          </a:p>
        </p:txBody>
      </p:sp>
      <p:cxnSp>
        <p:nvCxnSpPr>
          <p:cNvPr id="30" name="Straight Arrow Connector 29"/>
          <p:cNvCxnSpPr/>
          <p:nvPr/>
        </p:nvCxnSpPr>
        <p:spPr>
          <a:xfrm flipV="1">
            <a:off x="6762481" y="3505200"/>
            <a:ext cx="0" cy="181631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3886200" y="5321516"/>
            <a:ext cx="2876281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3886200" y="4466023"/>
            <a:ext cx="0" cy="86163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3384930" y="3740149"/>
            <a:ext cx="355979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V="1">
            <a:off x="4800600" y="3657600"/>
            <a:ext cx="76200" cy="3048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724400" y="3581400"/>
            <a:ext cx="140115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100" dirty="0" smtClean="0"/>
              <a:t>5</a:t>
            </a:r>
            <a:endParaRPr lang="en-US" sz="1100" dirty="0"/>
          </a:p>
        </p:txBody>
      </p:sp>
      <p:cxnSp>
        <p:nvCxnSpPr>
          <p:cNvPr id="39" name="Straight Arrow Connector 38"/>
          <p:cNvCxnSpPr/>
          <p:nvPr/>
        </p:nvCxnSpPr>
        <p:spPr>
          <a:xfrm flipV="1">
            <a:off x="7239000" y="2755685"/>
            <a:ext cx="76200" cy="3048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7086600" y="2667000"/>
            <a:ext cx="228600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100" dirty="0" smtClean="0"/>
              <a:t>24</a:t>
            </a:r>
            <a:endParaRPr lang="en-US" sz="1100" dirty="0"/>
          </a:p>
        </p:txBody>
      </p:sp>
      <p:sp>
        <p:nvSpPr>
          <p:cNvPr id="48" name="Oval 47"/>
          <p:cNvSpPr/>
          <p:nvPr/>
        </p:nvSpPr>
        <p:spPr>
          <a:xfrm>
            <a:off x="4996656" y="3777996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6477000" y="3505200"/>
            <a:ext cx="285481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 flipV="1">
            <a:off x="5029200" y="2199095"/>
            <a:ext cx="0" cy="161922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2300395" y="3581399"/>
            <a:ext cx="1084535" cy="3048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sz="1400" dirty="0" smtClean="0">
                <a:solidFill>
                  <a:sysClr val="windowText" lastClr="000000"/>
                </a:solidFill>
              </a:rPr>
              <a:t>Dispatch ROM</a:t>
            </a:r>
          </a:p>
        </p:txBody>
      </p:sp>
      <p:sp>
        <p:nvSpPr>
          <p:cNvPr id="18" name="Trapezoid 17"/>
          <p:cNvSpPr/>
          <p:nvPr/>
        </p:nvSpPr>
        <p:spPr>
          <a:xfrm rot="5400000">
            <a:off x="3234392" y="3695699"/>
            <a:ext cx="1295402" cy="292315"/>
          </a:xfrm>
          <a:prstGeom prst="trapezoi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3384929" y="4038600"/>
            <a:ext cx="355979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3384928" y="4343400"/>
            <a:ext cx="355979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 50"/>
          <p:cNvGrpSpPr/>
          <p:nvPr/>
        </p:nvGrpSpPr>
        <p:grpSpPr>
          <a:xfrm rot="10800000">
            <a:off x="2947974" y="2057400"/>
            <a:ext cx="457202" cy="885301"/>
            <a:chOff x="3505198" y="4343400"/>
            <a:chExt cx="457202" cy="1371600"/>
          </a:xfrm>
        </p:grpSpPr>
        <p:cxnSp>
          <p:nvCxnSpPr>
            <p:cNvPr id="52" name="Straight Connector 51"/>
            <p:cNvCxnSpPr/>
            <p:nvPr/>
          </p:nvCxnSpPr>
          <p:spPr>
            <a:xfrm flipV="1">
              <a:off x="3962400" y="4723493"/>
              <a:ext cx="0" cy="55245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H="1" flipV="1">
              <a:off x="3505200" y="4343400"/>
              <a:ext cx="457200" cy="38009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flipH="1">
              <a:off x="3505200" y="5275944"/>
              <a:ext cx="457200" cy="43905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H="1" flipV="1">
              <a:off x="3505198" y="5181600"/>
              <a:ext cx="2" cy="533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flipV="1">
              <a:off x="3505200" y="4343400"/>
              <a:ext cx="0" cy="55245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flipH="1" flipV="1">
              <a:off x="3505198" y="4895850"/>
              <a:ext cx="152400" cy="13335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flipH="1">
              <a:off x="3505198" y="5030109"/>
              <a:ext cx="152401" cy="15149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9" name="Straight Arrow Connector 58"/>
          <p:cNvCxnSpPr/>
          <p:nvPr/>
        </p:nvCxnSpPr>
        <p:spPr>
          <a:xfrm flipH="1">
            <a:off x="3411936" y="2751638"/>
            <a:ext cx="30196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3660216" y="2655117"/>
            <a:ext cx="242995" cy="1904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ysClr val="windowText" lastClr="000000"/>
                </a:solidFill>
              </a:rPr>
              <a:t>1</a:t>
            </a:r>
            <a:endParaRPr 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3411937" y="2199095"/>
            <a:ext cx="161672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flipV="1">
            <a:off x="2678356" y="2514600"/>
            <a:ext cx="269617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flipH="1" flipV="1">
            <a:off x="2678357" y="2518463"/>
            <a:ext cx="0" cy="82296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2678356" y="3341423"/>
            <a:ext cx="1057579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3117907" y="3943335"/>
            <a:ext cx="242995" cy="1904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ysClr val="windowText" lastClr="000000"/>
                </a:solidFill>
              </a:rPr>
              <a:t>0</a:t>
            </a:r>
            <a:endParaRPr 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3118378" y="4246846"/>
            <a:ext cx="242995" cy="1904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ysClr val="windowText" lastClr="000000"/>
                </a:solidFill>
              </a:rPr>
              <a:t>3</a:t>
            </a:r>
            <a:endParaRPr 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61" name="Straight Arrow Connector 60"/>
          <p:cNvCxnSpPr>
            <a:endCxn id="6" idx="1"/>
          </p:cNvCxnSpPr>
          <p:nvPr/>
        </p:nvCxnSpPr>
        <p:spPr>
          <a:xfrm flipV="1">
            <a:off x="4028251" y="3848101"/>
            <a:ext cx="213929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3810000" y="5486400"/>
            <a:ext cx="27305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One ROM = </a:t>
            </a:r>
            <a:r>
              <a:rPr lang="en-US" b="1" u="sng" dirty="0" smtClean="0"/>
              <a:t>14848 bits</a:t>
            </a:r>
            <a:endParaRPr lang="en-US" b="1" u="sng" dirty="0"/>
          </a:p>
        </p:txBody>
      </p:sp>
      <p:sp>
        <p:nvSpPr>
          <p:cNvPr id="65" name="Rectangle 64"/>
          <p:cNvSpPr/>
          <p:nvPr/>
        </p:nvSpPr>
        <p:spPr>
          <a:xfrm>
            <a:off x="3810000" y="5791200"/>
            <a:ext cx="5105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Two ROMs = 2</a:t>
            </a:r>
            <a:r>
              <a:rPr lang="en-US" baseline="30000" dirty="0" smtClean="0"/>
              <a:t>9</a:t>
            </a:r>
            <a:r>
              <a:rPr lang="en-US" dirty="0" smtClean="0"/>
              <a:t>*5 + 2</a:t>
            </a:r>
            <a:r>
              <a:rPr lang="en-US" baseline="30000" dirty="0" smtClean="0"/>
              <a:t>5</a:t>
            </a:r>
            <a:r>
              <a:rPr lang="en-US" dirty="0" smtClean="0"/>
              <a:t>*29 = 2560 + 928 = </a:t>
            </a:r>
            <a:r>
              <a:rPr lang="en-US" b="1" u="sng" dirty="0" smtClean="0"/>
              <a:t>3488 bits   </a:t>
            </a:r>
            <a:endParaRPr lang="en-US" b="1" u="sng" dirty="0"/>
          </a:p>
        </p:txBody>
      </p:sp>
      <p:sp>
        <p:nvSpPr>
          <p:cNvPr id="66" name="Rectangle 65"/>
          <p:cNvSpPr/>
          <p:nvPr/>
        </p:nvSpPr>
        <p:spPr>
          <a:xfrm>
            <a:off x="3810000" y="6096000"/>
            <a:ext cx="5105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Dispatch ROM + Control ROM =  …</a:t>
            </a:r>
          </a:p>
          <a:p>
            <a:r>
              <a:rPr lang="en-US" dirty="0"/>
              <a:t>	</a:t>
            </a:r>
            <a:r>
              <a:rPr lang="en-US" dirty="0" smtClean="0"/>
              <a:t>… 2</a:t>
            </a:r>
            <a:r>
              <a:rPr lang="en-US" baseline="30000" dirty="0" smtClean="0"/>
              <a:t>4</a:t>
            </a:r>
            <a:r>
              <a:rPr lang="en-US" dirty="0" smtClean="0"/>
              <a:t>*5 + 2</a:t>
            </a:r>
            <a:r>
              <a:rPr lang="en-US" baseline="30000" dirty="0" smtClean="0"/>
              <a:t>5</a:t>
            </a:r>
            <a:r>
              <a:rPr lang="en-US" dirty="0" smtClean="0"/>
              <a:t>*26 = … 80+ 832 = </a:t>
            </a:r>
            <a:r>
              <a:rPr lang="en-US" b="1" u="sng" dirty="0" smtClean="0"/>
              <a:t>912 bits  </a:t>
            </a:r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val="3626952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  <p:bldP spid="6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Perspectives on </a:t>
            </a:r>
            <a:r>
              <a:rPr lang="en-US" dirty="0" err="1" smtClean="0"/>
              <a:t>microcoded</a:t>
            </a:r>
            <a:r>
              <a:rPr lang="en-US" dirty="0" smtClean="0"/>
              <a:t>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Microcoding</a:t>
            </a:r>
            <a:r>
              <a:rPr lang="en-US" dirty="0" smtClean="0"/>
              <a:t> reduces the CPU design task to a more manageable programming problem</a:t>
            </a:r>
          </a:p>
          <a:p>
            <a:r>
              <a:rPr lang="en-US" dirty="0" smtClean="0"/>
              <a:t>Specialized programmers build the table of control signals that make up the ROM symbolically</a:t>
            </a:r>
          </a:p>
          <a:p>
            <a:r>
              <a:rPr lang="en-US" dirty="0" smtClean="0"/>
              <a:t>Then they use a </a:t>
            </a:r>
            <a:r>
              <a:rPr lang="en-US" dirty="0" err="1" smtClean="0"/>
              <a:t>microassembler</a:t>
            </a:r>
            <a:r>
              <a:rPr lang="en-US" dirty="0" smtClean="0"/>
              <a:t> to convert this symbolic program into actual ROMs after debugging with simulators</a:t>
            </a:r>
          </a:p>
          <a:p>
            <a:pPr lvl="1"/>
            <a:r>
              <a:rPr lang="en-US" dirty="0" smtClean="0"/>
              <a:t>A.k.a., </a:t>
            </a:r>
            <a:r>
              <a:rPr lang="en-US" b="1" dirty="0" smtClean="0"/>
              <a:t>firmware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81578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Hardwiring vs. </a:t>
            </a:r>
            <a:r>
              <a:rPr lang="en-US" dirty="0" err="1" smtClean="0"/>
              <a:t>microcoding</a:t>
            </a:r>
            <a:r>
              <a:rPr lang="en-US" dirty="0" smtClean="0"/>
              <a:t>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Both approaches start with the same functional description of the CPU</a:t>
            </a:r>
          </a:p>
          <a:p>
            <a:pPr lvl="1"/>
            <a:r>
              <a:rPr lang="en-US" dirty="0" smtClean="0"/>
              <a:t>They use different schemes to generate the control signals</a:t>
            </a:r>
          </a:p>
          <a:p>
            <a:r>
              <a:rPr lang="en-US" dirty="0" smtClean="0"/>
              <a:t>CPUs with hardwired control are faster than </a:t>
            </a:r>
            <a:r>
              <a:rPr lang="en-US" dirty="0" err="1" smtClean="0"/>
              <a:t>microcoded</a:t>
            </a:r>
            <a:r>
              <a:rPr lang="en-US" dirty="0" smtClean="0"/>
              <a:t> CPUs because…</a:t>
            </a:r>
          </a:p>
          <a:p>
            <a:pPr lvl="1"/>
            <a:r>
              <a:rPr lang="en-US" dirty="0" smtClean="0"/>
              <a:t>ROMs are slower than logic gate delays</a:t>
            </a:r>
          </a:p>
          <a:p>
            <a:r>
              <a:rPr lang="en-US" dirty="0" smtClean="0"/>
              <a:t>CPUs with </a:t>
            </a:r>
            <a:r>
              <a:rPr lang="en-US" dirty="0" err="1" smtClean="0"/>
              <a:t>microcoded</a:t>
            </a:r>
            <a:r>
              <a:rPr lang="en-US" dirty="0" smtClean="0"/>
              <a:t> control are faster, easier and cheaper TO DESIGN</a:t>
            </a:r>
          </a:p>
        </p:txBody>
      </p:sp>
    </p:spTree>
    <p:extLst>
      <p:ext uri="{BB962C8B-B14F-4D97-AF65-F5344CB8AC3E}">
        <p14:creationId xmlns:p14="http://schemas.microsoft.com/office/powerpoint/2010/main" val="1613557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Hardwiring vs. </a:t>
            </a:r>
            <a:r>
              <a:rPr lang="en-US" dirty="0" err="1" smtClean="0"/>
              <a:t>microcoding</a:t>
            </a:r>
            <a:r>
              <a:rPr lang="en-US" dirty="0" smtClean="0"/>
              <a:t>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hardwired control for ISAs that are simple and/or CPUs that require fast execution</a:t>
            </a:r>
          </a:p>
          <a:p>
            <a:r>
              <a:rPr lang="en-US" dirty="0" err="1"/>
              <a:t>Microcoded</a:t>
            </a:r>
            <a:r>
              <a:rPr lang="en-US" dirty="0"/>
              <a:t> </a:t>
            </a:r>
            <a:r>
              <a:rPr lang="en-US" dirty="0" smtClean="0"/>
              <a:t>control is used in complex designs and to keep manufacturing costs relatively low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493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693436"/>
          </a:xfrm>
        </p:spPr>
        <p:txBody>
          <a:bodyPr>
            <a:noAutofit/>
          </a:bodyPr>
          <a:lstStyle/>
          <a:p>
            <a:r>
              <a:rPr lang="en-US" dirty="0" smtClean="0"/>
              <a:t>So long, </a:t>
            </a:r>
            <a:r>
              <a:rPr lang="en-US" dirty="0" err="1" smtClean="0"/>
              <a:t>MULTIcycle</a:t>
            </a:r>
            <a:r>
              <a:rPr lang="en-US" dirty="0" smtClean="0"/>
              <a:t>!!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81000" y="3276600"/>
            <a:ext cx="228600" cy="6858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PC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24000" y="2667000"/>
            <a:ext cx="835152" cy="1905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M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6" name="Trapezoid 5"/>
          <p:cNvSpPr/>
          <p:nvPr/>
        </p:nvSpPr>
        <p:spPr>
          <a:xfrm rot="5400000">
            <a:off x="838200" y="3505200"/>
            <a:ext cx="533400" cy="228600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651759" y="2666490"/>
            <a:ext cx="228600" cy="6858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IR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651759" y="4876546"/>
            <a:ext cx="228600" cy="6858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ysClr val="windowText" lastClr="000000"/>
                </a:solidFill>
              </a:rPr>
              <a:t>MDR</a:t>
            </a:r>
            <a:endParaRPr 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733926" y="2667000"/>
            <a:ext cx="904874" cy="25908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RF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793105" y="2698748"/>
            <a:ext cx="228600" cy="6858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ysClr val="windowText" lastClr="000000"/>
                </a:solidFill>
              </a:rPr>
              <a:t>RD1</a:t>
            </a:r>
            <a:endParaRPr 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791200" y="3810000"/>
            <a:ext cx="228600" cy="6858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ysClr val="windowText" lastClr="000000"/>
                </a:solidFill>
              </a:rPr>
              <a:t>RD2</a:t>
            </a:r>
            <a:endParaRPr 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6324600" y="2514600"/>
            <a:ext cx="22860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324600" y="2743200"/>
            <a:ext cx="22860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10" idx="3"/>
          </p:cNvCxnSpPr>
          <p:nvPr/>
        </p:nvCxnSpPr>
        <p:spPr>
          <a:xfrm flipV="1">
            <a:off x="6021705" y="3003548"/>
            <a:ext cx="53340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6019800" y="4114800"/>
            <a:ext cx="53340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6324600" y="4343400"/>
            <a:ext cx="22860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207444" y="4572000"/>
            <a:ext cx="345756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324600" y="4800600"/>
            <a:ext cx="22860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24840" y="3505200"/>
            <a:ext cx="36576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762000" y="3733800"/>
            <a:ext cx="22860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7019925" y="2514600"/>
            <a:ext cx="0" cy="990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7019925" y="3810000"/>
            <a:ext cx="0" cy="990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7010400" y="3657600"/>
            <a:ext cx="314325" cy="1524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7019925" y="3505200"/>
            <a:ext cx="304800" cy="1524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7019925" y="4494600"/>
            <a:ext cx="669798" cy="306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7019925" y="2514598"/>
            <a:ext cx="667512" cy="31089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7696200" y="2819400"/>
            <a:ext cx="0" cy="16764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8086725" y="2819400"/>
            <a:ext cx="228600" cy="16764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ALUOUT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9" name="Trapezoid 28"/>
          <p:cNvSpPr/>
          <p:nvPr/>
        </p:nvSpPr>
        <p:spPr>
          <a:xfrm rot="5400000">
            <a:off x="8290560" y="2453640"/>
            <a:ext cx="990600" cy="198120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/>
          <p:cNvCxnSpPr/>
          <p:nvPr/>
        </p:nvCxnSpPr>
        <p:spPr>
          <a:xfrm>
            <a:off x="8458200" y="2209800"/>
            <a:ext cx="22860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8458200" y="2438400"/>
            <a:ext cx="22860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7925180" y="2666490"/>
            <a:ext cx="761620" cy="51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8394192" y="2895600"/>
            <a:ext cx="292608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8884920" y="2438400"/>
            <a:ext cx="18288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9067800" y="838200"/>
            <a:ext cx="0" cy="1600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52400" y="838200"/>
            <a:ext cx="8915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rapezoid 36"/>
          <p:cNvSpPr/>
          <p:nvPr/>
        </p:nvSpPr>
        <p:spPr>
          <a:xfrm rot="5400000">
            <a:off x="6156960" y="2758440"/>
            <a:ext cx="990600" cy="198120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rapezoid 37"/>
          <p:cNvSpPr/>
          <p:nvPr/>
        </p:nvSpPr>
        <p:spPr>
          <a:xfrm rot="5400000">
            <a:off x="6156960" y="4358640"/>
            <a:ext cx="990600" cy="198120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8"/>
          <p:cNvCxnSpPr/>
          <p:nvPr/>
        </p:nvCxnSpPr>
        <p:spPr>
          <a:xfrm flipV="1">
            <a:off x="152400" y="838200"/>
            <a:ext cx="0" cy="2743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152400" y="3581400"/>
            <a:ext cx="22860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8305800" y="3657600"/>
            <a:ext cx="9144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8394192" y="2895600"/>
            <a:ext cx="0" cy="3886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V="1">
            <a:off x="764380" y="6781800"/>
            <a:ext cx="7638294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V="1">
            <a:off x="762000" y="3733801"/>
            <a:ext cx="0" cy="304799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8365237" y="3625086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6" name="Group 838"/>
          <p:cNvGrpSpPr>
            <a:grpSpLocks/>
          </p:cNvGrpSpPr>
          <p:nvPr/>
        </p:nvGrpSpPr>
        <p:grpSpPr bwMode="auto">
          <a:xfrm rot="5400000">
            <a:off x="8485874" y="1610165"/>
            <a:ext cx="674904" cy="273050"/>
            <a:chOff x="3179" y="605"/>
            <a:chExt cx="979" cy="346"/>
          </a:xfrm>
        </p:grpSpPr>
        <p:grpSp>
          <p:nvGrpSpPr>
            <p:cNvPr id="47" name="Group 155"/>
            <p:cNvGrpSpPr>
              <a:grpSpLocks/>
            </p:cNvGrpSpPr>
            <p:nvPr/>
          </p:nvGrpSpPr>
          <p:grpSpPr bwMode="auto">
            <a:xfrm>
              <a:off x="3179" y="605"/>
              <a:ext cx="979" cy="346"/>
              <a:chOff x="3984" y="3715"/>
              <a:chExt cx="979" cy="346"/>
            </a:xfrm>
          </p:grpSpPr>
          <p:sp>
            <p:nvSpPr>
              <p:cNvPr id="49" name="Line 146"/>
              <p:cNvSpPr>
                <a:spLocks noChangeShapeType="1"/>
              </p:cNvSpPr>
              <p:nvPr/>
            </p:nvSpPr>
            <p:spPr bwMode="auto">
              <a:xfrm flipV="1">
                <a:off x="4724" y="3888"/>
                <a:ext cx="239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" name="Line 147"/>
              <p:cNvSpPr>
                <a:spLocks noChangeShapeType="1"/>
              </p:cNvSpPr>
              <p:nvPr/>
            </p:nvSpPr>
            <p:spPr bwMode="auto">
              <a:xfrm flipV="1">
                <a:off x="3984" y="3773"/>
                <a:ext cx="394" cy="0"/>
              </a:xfrm>
              <a:prstGeom prst="line">
                <a:avLst/>
              </a:prstGeom>
              <a:noFill/>
              <a:ln w="19050">
                <a:solidFill>
                  <a:schemeClr val="accent1"/>
                </a:solidFill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" name="Line 148"/>
              <p:cNvSpPr>
                <a:spLocks noChangeShapeType="1"/>
              </p:cNvSpPr>
              <p:nvPr/>
            </p:nvSpPr>
            <p:spPr bwMode="auto">
              <a:xfrm flipV="1">
                <a:off x="4187" y="4003"/>
                <a:ext cx="191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52" name="Group 149"/>
              <p:cNvGrpSpPr>
                <a:grpSpLocks/>
              </p:cNvGrpSpPr>
              <p:nvPr/>
            </p:nvGrpSpPr>
            <p:grpSpPr bwMode="auto">
              <a:xfrm>
                <a:off x="4344" y="3715"/>
                <a:ext cx="380" cy="346"/>
                <a:chOff x="2419" y="3542"/>
                <a:chExt cx="346" cy="346"/>
              </a:xfrm>
            </p:grpSpPr>
            <p:grpSp>
              <p:nvGrpSpPr>
                <p:cNvPr id="53" name="Group 150"/>
                <p:cNvGrpSpPr>
                  <a:grpSpLocks/>
                </p:cNvGrpSpPr>
                <p:nvPr/>
              </p:nvGrpSpPr>
              <p:grpSpPr bwMode="auto">
                <a:xfrm>
                  <a:off x="2419" y="3542"/>
                  <a:ext cx="346" cy="346"/>
                  <a:chOff x="2477" y="3542"/>
                  <a:chExt cx="288" cy="346"/>
                </a:xfrm>
              </p:grpSpPr>
              <p:sp>
                <p:nvSpPr>
                  <p:cNvPr id="55" name="Freeform 151"/>
                  <p:cNvSpPr>
                    <a:spLocks/>
                  </p:cNvSpPr>
                  <p:nvPr/>
                </p:nvSpPr>
                <p:spPr bwMode="auto">
                  <a:xfrm>
                    <a:off x="2477" y="3542"/>
                    <a:ext cx="288" cy="173"/>
                  </a:xfrm>
                  <a:custGeom>
                    <a:avLst/>
                    <a:gdLst>
                      <a:gd name="T0" fmla="*/ 0 w 173"/>
                      <a:gd name="T1" fmla="*/ 0 h 173"/>
                      <a:gd name="T2" fmla="*/ 115 w 173"/>
                      <a:gd name="T3" fmla="*/ 58 h 173"/>
                      <a:gd name="T4" fmla="*/ 173 w 173"/>
                      <a:gd name="T5" fmla="*/ 173 h 17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73" h="173">
                        <a:moveTo>
                          <a:pt x="0" y="0"/>
                        </a:moveTo>
                        <a:cubicBezTo>
                          <a:pt x="43" y="14"/>
                          <a:pt x="86" y="29"/>
                          <a:pt x="115" y="58"/>
                        </a:cubicBezTo>
                        <a:cubicBezTo>
                          <a:pt x="144" y="87"/>
                          <a:pt x="158" y="130"/>
                          <a:pt x="173" y="173"/>
                        </a:cubicBezTo>
                      </a:path>
                    </a:pathLst>
                  </a:custGeom>
                  <a:noFill/>
                  <a:ln w="19050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6" name="Freeform 152"/>
                  <p:cNvSpPr>
                    <a:spLocks/>
                  </p:cNvSpPr>
                  <p:nvPr/>
                </p:nvSpPr>
                <p:spPr bwMode="auto">
                  <a:xfrm flipV="1">
                    <a:off x="2477" y="3715"/>
                    <a:ext cx="288" cy="173"/>
                  </a:xfrm>
                  <a:custGeom>
                    <a:avLst/>
                    <a:gdLst>
                      <a:gd name="T0" fmla="*/ 0 w 173"/>
                      <a:gd name="T1" fmla="*/ 0 h 173"/>
                      <a:gd name="T2" fmla="*/ 115 w 173"/>
                      <a:gd name="T3" fmla="*/ 58 h 173"/>
                      <a:gd name="T4" fmla="*/ 173 w 173"/>
                      <a:gd name="T5" fmla="*/ 173 h 17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73" h="173">
                        <a:moveTo>
                          <a:pt x="0" y="0"/>
                        </a:moveTo>
                        <a:cubicBezTo>
                          <a:pt x="43" y="14"/>
                          <a:pt x="86" y="29"/>
                          <a:pt x="115" y="58"/>
                        </a:cubicBezTo>
                        <a:cubicBezTo>
                          <a:pt x="144" y="87"/>
                          <a:pt x="158" y="130"/>
                          <a:pt x="173" y="173"/>
                        </a:cubicBezTo>
                      </a:path>
                    </a:pathLst>
                  </a:custGeom>
                  <a:noFill/>
                  <a:ln w="19050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54" name="Freeform 153"/>
                <p:cNvSpPr>
                  <a:spLocks/>
                </p:cNvSpPr>
                <p:nvPr/>
              </p:nvSpPr>
              <p:spPr bwMode="auto">
                <a:xfrm>
                  <a:off x="2419" y="3542"/>
                  <a:ext cx="58" cy="346"/>
                </a:xfrm>
                <a:custGeom>
                  <a:avLst/>
                  <a:gdLst>
                    <a:gd name="T0" fmla="*/ 0 w 58"/>
                    <a:gd name="T1" fmla="*/ 0 h 346"/>
                    <a:gd name="T2" fmla="*/ 58 w 58"/>
                    <a:gd name="T3" fmla="*/ 173 h 346"/>
                    <a:gd name="T4" fmla="*/ 0 w 58"/>
                    <a:gd name="T5" fmla="*/ 346 h 3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58" h="346">
                      <a:moveTo>
                        <a:pt x="0" y="0"/>
                      </a:moveTo>
                      <a:cubicBezTo>
                        <a:pt x="29" y="57"/>
                        <a:pt x="58" y="115"/>
                        <a:pt x="58" y="173"/>
                      </a:cubicBezTo>
                      <a:cubicBezTo>
                        <a:pt x="58" y="231"/>
                        <a:pt x="29" y="288"/>
                        <a:pt x="0" y="346"/>
                      </a:cubicBezTo>
                    </a:path>
                  </a:pathLst>
                </a:cu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48" name="Freeform 837"/>
            <p:cNvSpPr>
              <a:spLocks/>
            </p:cNvSpPr>
            <p:nvPr/>
          </p:nvSpPr>
          <p:spPr bwMode="auto">
            <a:xfrm>
              <a:off x="3456" y="662"/>
              <a:ext cx="576" cy="231"/>
            </a:xfrm>
            <a:custGeom>
              <a:avLst/>
              <a:gdLst>
                <a:gd name="T0" fmla="*/ 0 w 576"/>
                <a:gd name="T1" fmla="*/ 0 h 231"/>
                <a:gd name="T2" fmla="*/ 0 w 576"/>
                <a:gd name="T3" fmla="*/ 231 h 231"/>
                <a:gd name="T4" fmla="*/ 576 w 576"/>
                <a:gd name="T5" fmla="*/ 116 h 231"/>
                <a:gd name="T6" fmla="*/ 0 w 576"/>
                <a:gd name="T7" fmla="*/ 0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6" h="231">
                  <a:moveTo>
                    <a:pt x="0" y="0"/>
                  </a:moveTo>
                  <a:lnTo>
                    <a:pt x="0" y="231"/>
                  </a:lnTo>
                  <a:lnTo>
                    <a:pt x="576" y="116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7" name="Group 838"/>
          <p:cNvGrpSpPr>
            <a:grpSpLocks/>
          </p:cNvGrpSpPr>
          <p:nvPr/>
        </p:nvGrpSpPr>
        <p:grpSpPr bwMode="auto">
          <a:xfrm rot="5400000">
            <a:off x="8252931" y="1457766"/>
            <a:ext cx="503938" cy="273050"/>
            <a:chOff x="3303" y="605"/>
            <a:chExt cx="731" cy="346"/>
          </a:xfrm>
        </p:grpSpPr>
        <p:grpSp>
          <p:nvGrpSpPr>
            <p:cNvPr id="58" name="Group 155"/>
            <p:cNvGrpSpPr>
              <a:grpSpLocks/>
            </p:cNvGrpSpPr>
            <p:nvPr/>
          </p:nvGrpSpPr>
          <p:grpSpPr bwMode="auto">
            <a:xfrm>
              <a:off x="3303" y="605"/>
              <a:ext cx="731" cy="346"/>
              <a:chOff x="4108" y="3715"/>
              <a:chExt cx="731" cy="346"/>
            </a:xfrm>
          </p:grpSpPr>
          <p:sp>
            <p:nvSpPr>
              <p:cNvPr id="60" name="Line 146"/>
              <p:cNvSpPr>
                <a:spLocks noChangeShapeType="1"/>
              </p:cNvSpPr>
              <p:nvPr/>
            </p:nvSpPr>
            <p:spPr bwMode="auto">
              <a:xfrm>
                <a:off x="4724" y="3888"/>
                <a:ext cx="11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" name="Line 147"/>
              <p:cNvSpPr>
                <a:spLocks noChangeShapeType="1"/>
              </p:cNvSpPr>
              <p:nvPr/>
            </p:nvSpPr>
            <p:spPr bwMode="auto">
              <a:xfrm>
                <a:off x="4108" y="3766"/>
                <a:ext cx="270" cy="0"/>
              </a:xfrm>
              <a:prstGeom prst="line">
                <a:avLst/>
              </a:prstGeom>
              <a:noFill/>
              <a:ln w="19050">
                <a:solidFill>
                  <a:schemeClr val="accent1"/>
                </a:solidFill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" name="Line 148"/>
              <p:cNvSpPr>
                <a:spLocks noChangeShapeType="1"/>
              </p:cNvSpPr>
              <p:nvPr/>
            </p:nvSpPr>
            <p:spPr bwMode="auto">
              <a:xfrm flipV="1">
                <a:off x="4205" y="4003"/>
                <a:ext cx="173" cy="1"/>
              </a:xfrm>
              <a:prstGeom prst="line">
                <a:avLst/>
              </a:prstGeom>
              <a:noFill/>
              <a:ln w="19050">
                <a:solidFill>
                  <a:schemeClr val="accent1"/>
                </a:solidFill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63" name="Group 149"/>
              <p:cNvGrpSpPr>
                <a:grpSpLocks/>
              </p:cNvGrpSpPr>
              <p:nvPr/>
            </p:nvGrpSpPr>
            <p:grpSpPr bwMode="auto">
              <a:xfrm>
                <a:off x="4344" y="3715"/>
                <a:ext cx="380" cy="346"/>
                <a:chOff x="2419" y="3542"/>
                <a:chExt cx="346" cy="346"/>
              </a:xfrm>
            </p:grpSpPr>
            <p:grpSp>
              <p:nvGrpSpPr>
                <p:cNvPr id="64" name="Group 150"/>
                <p:cNvGrpSpPr>
                  <a:grpSpLocks/>
                </p:cNvGrpSpPr>
                <p:nvPr/>
              </p:nvGrpSpPr>
              <p:grpSpPr bwMode="auto">
                <a:xfrm>
                  <a:off x="2419" y="3542"/>
                  <a:ext cx="346" cy="346"/>
                  <a:chOff x="2477" y="3542"/>
                  <a:chExt cx="288" cy="346"/>
                </a:xfrm>
              </p:grpSpPr>
              <p:sp>
                <p:nvSpPr>
                  <p:cNvPr id="66" name="Freeform 151"/>
                  <p:cNvSpPr>
                    <a:spLocks/>
                  </p:cNvSpPr>
                  <p:nvPr/>
                </p:nvSpPr>
                <p:spPr bwMode="auto">
                  <a:xfrm>
                    <a:off x="2477" y="3542"/>
                    <a:ext cx="288" cy="173"/>
                  </a:xfrm>
                  <a:custGeom>
                    <a:avLst/>
                    <a:gdLst>
                      <a:gd name="T0" fmla="*/ 0 w 173"/>
                      <a:gd name="T1" fmla="*/ 0 h 173"/>
                      <a:gd name="T2" fmla="*/ 115 w 173"/>
                      <a:gd name="T3" fmla="*/ 58 h 173"/>
                      <a:gd name="T4" fmla="*/ 173 w 173"/>
                      <a:gd name="T5" fmla="*/ 173 h 17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73" h="173">
                        <a:moveTo>
                          <a:pt x="0" y="0"/>
                        </a:moveTo>
                        <a:cubicBezTo>
                          <a:pt x="43" y="14"/>
                          <a:pt x="86" y="29"/>
                          <a:pt x="115" y="58"/>
                        </a:cubicBezTo>
                        <a:cubicBezTo>
                          <a:pt x="144" y="87"/>
                          <a:pt x="158" y="130"/>
                          <a:pt x="173" y="173"/>
                        </a:cubicBezTo>
                      </a:path>
                    </a:pathLst>
                  </a:custGeom>
                  <a:noFill/>
                  <a:ln w="19050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7" name="Freeform 152"/>
                  <p:cNvSpPr>
                    <a:spLocks/>
                  </p:cNvSpPr>
                  <p:nvPr/>
                </p:nvSpPr>
                <p:spPr bwMode="auto">
                  <a:xfrm flipV="1">
                    <a:off x="2477" y="3715"/>
                    <a:ext cx="288" cy="173"/>
                  </a:xfrm>
                  <a:custGeom>
                    <a:avLst/>
                    <a:gdLst>
                      <a:gd name="T0" fmla="*/ 0 w 173"/>
                      <a:gd name="T1" fmla="*/ 0 h 173"/>
                      <a:gd name="T2" fmla="*/ 115 w 173"/>
                      <a:gd name="T3" fmla="*/ 58 h 173"/>
                      <a:gd name="T4" fmla="*/ 173 w 173"/>
                      <a:gd name="T5" fmla="*/ 173 h 17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73" h="173">
                        <a:moveTo>
                          <a:pt x="0" y="0"/>
                        </a:moveTo>
                        <a:cubicBezTo>
                          <a:pt x="43" y="14"/>
                          <a:pt x="86" y="29"/>
                          <a:pt x="115" y="58"/>
                        </a:cubicBezTo>
                        <a:cubicBezTo>
                          <a:pt x="144" y="87"/>
                          <a:pt x="158" y="130"/>
                          <a:pt x="173" y="173"/>
                        </a:cubicBezTo>
                      </a:path>
                    </a:pathLst>
                  </a:custGeom>
                  <a:noFill/>
                  <a:ln w="19050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65" name="Freeform 153"/>
                <p:cNvSpPr>
                  <a:spLocks/>
                </p:cNvSpPr>
                <p:nvPr/>
              </p:nvSpPr>
              <p:spPr bwMode="auto">
                <a:xfrm>
                  <a:off x="2419" y="3542"/>
                  <a:ext cx="58" cy="346"/>
                </a:xfrm>
                <a:custGeom>
                  <a:avLst/>
                  <a:gdLst>
                    <a:gd name="T0" fmla="*/ 0 w 58"/>
                    <a:gd name="T1" fmla="*/ 0 h 346"/>
                    <a:gd name="T2" fmla="*/ 58 w 58"/>
                    <a:gd name="T3" fmla="*/ 173 h 346"/>
                    <a:gd name="T4" fmla="*/ 0 w 58"/>
                    <a:gd name="T5" fmla="*/ 346 h 3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58" h="346">
                      <a:moveTo>
                        <a:pt x="0" y="0"/>
                      </a:moveTo>
                      <a:cubicBezTo>
                        <a:pt x="29" y="57"/>
                        <a:pt x="58" y="115"/>
                        <a:pt x="58" y="173"/>
                      </a:cubicBezTo>
                      <a:cubicBezTo>
                        <a:pt x="58" y="231"/>
                        <a:pt x="29" y="288"/>
                        <a:pt x="0" y="346"/>
                      </a:cubicBezTo>
                    </a:path>
                  </a:pathLst>
                </a:cu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59" name="Freeform 837"/>
            <p:cNvSpPr>
              <a:spLocks/>
            </p:cNvSpPr>
            <p:nvPr/>
          </p:nvSpPr>
          <p:spPr bwMode="auto">
            <a:xfrm>
              <a:off x="3456" y="662"/>
              <a:ext cx="576" cy="231"/>
            </a:xfrm>
            <a:custGeom>
              <a:avLst/>
              <a:gdLst>
                <a:gd name="T0" fmla="*/ 0 w 576"/>
                <a:gd name="T1" fmla="*/ 0 h 231"/>
                <a:gd name="T2" fmla="*/ 0 w 576"/>
                <a:gd name="T3" fmla="*/ 231 h 231"/>
                <a:gd name="T4" fmla="*/ 576 w 576"/>
                <a:gd name="T5" fmla="*/ 116 h 231"/>
                <a:gd name="T6" fmla="*/ 0 w 576"/>
                <a:gd name="T7" fmla="*/ 0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6" h="231">
                  <a:moveTo>
                    <a:pt x="0" y="0"/>
                  </a:moveTo>
                  <a:lnTo>
                    <a:pt x="0" y="231"/>
                  </a:lnTo>
                  <a:lnTo>
                    <a:pt x="576" y="116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68" name="Straight Connector 67"/>
          <p:cNvCxnSpPr/>
          <p:nvPr/>
        </p:nvCxnSpPr>
        <p:spPr>
          <a:xfrm flipV="1">
            <a:off x="8504898" y="1827270"/>
            <a:ext cx="0" cy="6536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H="1">
            <a:off x="8504898" y="1895019"/>
            <a:ext cx="226886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Line 146"/>
          <p:cNvSpPr>
            <a:spLocks noChangeShapeType="1"/>
          </p:cNvSpPr>
          <p:nvPr/>
        </p:nvSpPr>
        <p:spPr bwMode="auto">
          <a:xfrm rot="5400000" flipV="1">
            <a:off x="8649403" y="1975019"/>
            <a:ext cx="16476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71" name="Group 838"/>
          <p:cNvGrpSpPr>
            <a:grpSpLocks/>
          </p:cNvGrpSpPr>
          <p:nvPr/>
        </p:nvGrpSpPr>
        <p:grpSpPr bwMode="auto">
          <a:xfrm>
            <a:off x="6968039" y="955967"/>
            <a:ext cx="398463" cy="389702"/>
            <a:chOff x="3456" y="605"/>
            <a:chExt cx="578" cy="346"/>
          </a:xfrm>
        </p:grpSpPr>
        <p:grpSp>
          <p:nvGrpSpPr>
            <p:cNvPr id="72" name="Group 155"/>
            <p:cNvGrpSpPr>
              <a:grpSpLocks/>
            </p:cNvGrpSpPr>
            <p:nvPr/>
          </p:nvGrpSpPr>
          <p:grpSpPr bwMode="auto">
            <a:xfrm>
              <a:off x="3457" y="605"/>
              <a:ext cx="577" cy="346"/>
              <a:chOff x="4262" y="3715"/>
              <a:chExt cx="577" cy="346"/>
            </a:xfrm>
          </p:grpSpPr>
          <p:sp>
            <p:nvSpPr>
              <p:cNvPr id="74" name="Line 146"/>
              <p:cNvSpPr>
                <a:spLocks noChangeShapeType="1"/>
              </p:cNvSpPr>
              <p:nvPr/>
            </p:nvSpPr>
            <p:spPr bwMode="auto">
              <a:xfrm>
                <a:off x="4724" y="3888"/>
                <a:ext cx="11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5" name="Line 147"/>
              <p:cNvSpPr>
                <a:spLocks noChangeShapeType="1"/>
              </p:cNvSpPr>
              <p:nvPr/>
            </p:nvSpPr>
            <p:spPr bwMode="auto">
              <a:xfrm>
                <a:off x="4262" y="3773"/>
                <a:ext cx="11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" name="Line 148"/>
              <p:cNvSpPr>
                <a:spLocks noChangeShapeType="1"/>
              </p:cNvSpPr>
              <p:nvPr/>
            </p:nvSpPr>
            <p:spPr bwMode="auto">
              <a:xfrm>
                <a:off x="4263" y="4003"/>
                <a:ext cx="11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77" name="Group 149"/>
              <p:cNvGrpSpPr>
                <a:grpSpLocks/>
              </p:cNvGrpSpPr>
              <p:nvPr/>
            </p:nvGrpSpPr>
            <p:grpSpPr bwMode="auto">
              <a:xfrm>
                <a:off x="4344" y="3715"/>
                <a:ext cx="380" cy="346"/>
                <a:chOff x="2419" y="3542"/>
                <a:chExt cx="346" cy="346"/>
              </a:xfrm>
            </p:grpSpPr>
            <p:grpSp>
              <p:nvGrpSpPr>
                <p:cNvPr id="78" name="Group 150"/>
                <p:cNvGrpSpPr>
                  <a:grpSpLocks/>
                </p:cNvGrpSpPr>
                <p:nvPr/>
              </p:nvGrpSpPr>
              <p:grpSpPr bwMode="auto">
                <a:xfrm>
                  <a:off x="2419" y="3542"/>
                  <a:ext cx="346" cy="346"/>
                  <a:chOff x="2477" y="3542"/>
                  <a:chExt cx="288" cy="346"/>
                </a:xfrm>
              </p:grpSpPr>
              <p:sp>
                <p:nvSpPr>
                  <p:cNvPr id="80" name="Freeform 151"/>
                  <p:cNvSpPr>
                    <a:spLocks/>
                  </p:cNvSpPr>
                  <p:nvPr/>
                </p:nvSpPr>
                <p:spPr bwMode="auto">
                  <a:xfrm>
                    <a:off x="2477" y="3542"/>
                    <a:ext cx="288" cy="173"/>
                  </a:xfrm>
                  <a:custGeom>
                    <a:avLst/>
                    <a:gdLst>
                      <a:gd name="T0" fmla="*/ 0 w 173"/>
                      <a:gd name="T1" fmla="*/ 0 h 173"/>
                      <a:gd name="T2" fmla="*/ 115 w 173"/>
                      <a:gd name="T3" fmla="*/ 58 h 173"/>
                      <a:gd name="T4" fmla="*/ 173 w 173"/>
                      <a:gd name="T5" fmla="*/ 173 h 17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73" h="173">
                        <a:moveTo>
                          <a:pt x="0" y="0"/>
                        </a:moveTo>
                        <a:cubicBezTo>
                          <a:pt x="43" y="14"/>
                          <a:pt x="86" y="29"/>
                          <a:pt x="115" y="58"/>
                        </a:cubicBezTo>
                        <a:cubicBezTo>
                          <a:pt x="144" y="87"/>
                          <a:pt x="158" y="130"/>
                          <a:pt x="173" y="173"/>
                        </a:cubicBezTo>
                      </a:path>
                    </a:pathLst>
                  </a:custGeom>
                  <a:noFill/>
                  <a:ln w="19050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1" name="Freeform 152"/>
                  <p:cNvSpPr>
                    <a:spLocks/>
                  </p:cNvSpPr>
                  <p:nvPr/>
                </p:nvSpPr>
                <p:spPr bwMode="auto">
                  <a:xfrm flipV="1">
                    <a:off x="2477" y="3715"/>
                    <a:ext cx="288" cy="173"/>
                  </a:xfrm>
                  <a:custGeom>
                    <a:avLst/>
                    <a:gdLst>
                      <a:gd name="T0" fmla="*/ 0 w 173"/>
                      <a:gd name="T1" fmla="*/ 0 h 173"/>
                      <a:gd name="T2" fmla="*/ 115 w 173"/>
                      <a:gd name="T3" fmla="*/ 58 h 173"/>
                      <a:gd name="T4" fmla="*/ 173 w 173"/>
                      <a:gd name="T5" fmla="*/ 173 h 17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73" h="173">
                        <a:moveTo>
                          <a:pt x="0" y="0"/>
                        </a:moveTo>
                        <a:cubicBezTo>
                          <a:pt x="43" y="14"/>
                          <a:pt x="86" y="29"/>
                          <a:pt x="115" y="58"/>
                        </a:cubicBezTo>
                        <a:cubicBezTo>
                          <a:pt x="144" y="87"/>
                          <a:pt x="158" y="130"/>
                          <a:pt x="173" y="173"/>
                        </a:cubicBezTo>
                      </a:path>
                    </a:pathLst>
                  </a:custGeom>
                  <a:noFill/>
                  <a:ln w="19050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79" name="Freeform 153"/>
                <p:cNvSpPr>
                  <a:spLocks/>
                </p:cNvSpPr>
                <p:nvPr/>
              </p:nvSpPr>
              <p:spPr bwMode="auto">
                <a:xfrm>
                  <a:off x="2419" y="3542"/>
                  <a:ext cx="58" cy="346"/>
                </a:xfrm>
                <a:custGeom>
                  <a:avLst/>
                  <a:gdLst>
                    <a:gd name="T0" fmla="*/ 0 w 58"/>
                    <a:gd name="T1" fmla="*/ 0 h 346"/>
                    <a:gd name="T2" fmla="*/ 58 w 58"/>
                    <a:gd name="T3" fmla="*/ 173 h 346"/>
                    <a:gd name="T4" fmla="*/ 0 w 58"/>
                    <a:gd name="T5" fmla="*/ 346 h 3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58" h="346">
                      <a:moveTo>
                        <a:pt x="0" y="0"/>
                      </a:moveTo>
                      <a:cubicBezTo>
                        <a:pt x="29" y="57"/>
                        <a:pt x="58" y="115"/>
                        <a:pt x="58" y="173"/>
                      </a:cubicBezTo>
                      <a:cubicBezTo>
                        <a:pt x="58" y="231"/>
                        <a:pt x="29" y="288"/>
                        <a:pt x="0" y="346"/>
                      </a:cubicBezTo>
                    </a:path>
                  </a:pathLst>
                </a:cu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73" name="Freeform 837"/>
            <p:cNvSpPr>
              <a:spLocks/>
            </p:cNvSpPr>
            <p:nvPr/>
          </p:nvSpPr>
          <p:spPr bwMode="auto">
            <a:xfrm>
              <a:off x="3456" y="662"/>
              <a:ext cx="576" cy="231"/>
            </a:xfrm>
            <a:custGeom>
              <a:avLst/>
              <a:gdLst>
                <a:gd name="T0" fmla="*/ 0 w 576"/>
                <a:gd name="T1" fmla="*/ 0 h 231"/>
                <a:gd name="T2" fmla="*/ 0 w 576"/>
                <a:gd name="T3" fmla="*/ 231 h 231"/>
                <a:gd name="T4" fmla="*/ 576 w 576"/>
                <a:gd name="T5" fmla="*/ 116 h 231"/>
                <a:gd name="T6" fmla="*/ 0 w 576"/>
                <a:gd name="T7" fmla="*/ 0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6" h="231">
                  <a:moveTo>
                    <a:pt x="0" y="0"/>
                  </a:moveTo>
                  <a:lnTo>
                    <a:pt x="0" y="231"/>
                  </a:lnTo>
                  <a:lnTo>
                    <a:pt x="576" y="116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2" name="Group 69"/>
          <p:cNvGrpSpPr>
            <a:grpSpLocks/>
          </p:cNvGrpSpPr>
          <p:nvPr/>
        </p:nvGrpSpPr>
        <p:grpSpPr bwMode="auto">
          <a:xfrm>
            <a:off x="6019631" y="914400"/>
            <a:ext cx="952114" cy="214313"/>
            <a:chOff x="1378" y="3542"/>
            <a:chExt cx="1502" cy="346"/>
          </a:xfrm>
        </p:grpSpPr>
        <p:sp>
          <p:nvSpPr>
            <p:cNvPr id="83" name="AutoShape 65"/>
            <p:cNvSpPr>
              <a:spLocks noChangeArrowheads="1"/>
            </p:cNvSpPr>
            <p:nvPr/>
          </p:nvSpPr>
          <p:spPr bwMode="auto">
            <a:xfrm>
              <a:off x="2419" y="3542"/>
              <a:ext cx="346" cy="346"/>
            </a:xfrm>
            <a:prstGeom prst="flowChartDelay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" name="Line 66"/>
            <p:cNvSpPr>
              <a:spLocks noChangeShapeType="1"/>
            </p:cNvSpPr>
            <p:nvPr/>
          </p:nvSpPr>
          <p:spPr bwMode="auto">
            <a:xfrm>
              <a:off x="2765" y="3715"/>
              <a:ext cx="11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" name="Line 67"/>
            <p:cNvSpPr>
              <a:spLocks noChangeShapeType="1"/>
            </p:cNvSpPr>
            <p:nvPr/>
          </p:nvSpPr>
          <p:spPr bwMode="auto">
            <a:xfrm flipV="1">
              <a:off x="2131" y="3600"/>
              <a:ext cx="288" cy="0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" name="Line 68"/>
            <p:cNvSpPr>
              <a:spLocks noChangeShapeType="1"/>
            </p:cNvSpPr>
            <p:nvPr/>
          </p:nvSpPr>
          <p:spPr bwMode="auto">
            <a:xfrm>
              <a:off x="1378" y="3830"/>
              <a:ext cx="104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7" name="Group 69"/>
          <p:cNvGrpSpPr>
            <a:grpSpLocks/>
          </p:cNvGrpSpPr>
          <p:nvPr/>
        </p:nvGrpSpPr>
        <p:grpSpPr bwMode="auto">
          <a:xfrm>
            <a:off x="6496952" y="1171396"/>
            <a:ext cx="474788" cy="214313"/>
            <a:chOff x="2131" y="3542"/>
            <a:chExt cx="749" cy="346"/>
          </a:xfrm>
        </p:grpSpPr>
        <p:sp>
          <p:nvSpPr>
            <p:cNvPr id="88" name="AutoShape 65"/>
            <p:cNvSpPr>
              <a:spLocks noChangeArrowheads="1"/>
            </p:cNvSpPr>
            <p:nvPr/>
          </p:nvSpPr>
          <p:spPr bwMode="auto">
            <a:xfrm>
              <a:off x="2419" y="3542"/>
              <a:ext cx="346" cy="346"/>
            </a:xfrm>
            <a:prstGeom prst="flowChartDelay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" name="Line 66"/>
            <p:cNvSpPr>
              <a:spLocks noChangeShapeType="1"/>
            </p:cNvSpPr>
            <p:nvPr/>
          </p:nvSpPr>
          <p:spPr bwMode="auto">
            <a:xfrm>
              <a:off x="2765" y="3715"/>
              <a:ext cx="11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" name="Line 67"/>
            <p:cNvSpPr>
              <a:spLocks noChangeShapeType="1"/>
            </p:cNvSpPr>
            <p:nvPr/>
          </p:nvSpPr>
          <p:spPr bwMode="auto">
            <a:xfrm>
              <a:off x="2131" y="3600"/>
              <a:ext cx="288" cy="0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" name="Line 68"/>
            <p:cNvSpPr>
              <a:spLocks noChangeShapeType="1"/>
            </p:cNvSpPr>
            <p:nvPr/>
          </p:nvSpPr>
          <p:spPr bwMode="auto">
            <a:xfrm>
              <a:off x="2304" y="3830"/>
              <a:ext cx="11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2" name="Group 866"/>
          <p:cNvGrpSpPr>
            <a:grpSpLocks/>
          </p:cNvGrpSpPr>
          <p:nvPr/>
        </p:nvGrpSpPr>
        <p:grpSpPr bwMode="auto">
          <a:xfrm rot="16200000">
            <a:off x="6234001" y="1049747"/>
            <a:ext cx="171825" cy="600074"/>
            <a:chOff x="1325" y="713"/>
            <a:chExt cx="230" cy="756"/>
          </a:xfrm>
        </p:grpSpPr>
        <p:grpSp>
          <p:nvGrpSpPr>
            <p:cNvPr id="93" name="Group 622"/>
            <p:cNvGrpSpPr>
              <a:grpSpLocks/>
            </p:cNvGrpSpPr>
            <p:nvPr/>
          </p:nvGrpSpPr>
          <p:grpSpPr bwMode="auto">
            <a:xfrm>
              <a:off x="1325" y="713"/>
              <a:ext cx="230" cy="756"/>
              <a:chOff x="2440" y="1231"/>
              <a:chExt cx="230" cy="756"/>
            </a:xfrm>
          </p:grpSpPr>
          <p:sp>
            <p:nvSpPr>
              <p:cNvPr id="95" name="AutoShape 616"/>
              <p:cNvSpPr>
                <a:spLocks noChangeArrowheads="1"/>
              </p:cNvSpPr>
              <p:nvPr/>
            </p:nvSpPr>
            <p:spPr bwMode="auto">
              <a:xfrm flipV="1">
                <a:off x="2440" y="1584"/>
                <a:ext cx="230" cy="230"/>
              </a:xfrm>
              <a:prstGeom prst="triangle">
                <a:avLst>
                  <a:gd name="adj" fmla="val 50000"/>
                </a:avLst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6" name="Line 617"/>
              <p:cNvSpPr>
                <a:spLocks noChangeShapeType="1"/>
              </p:cNvSpPr>
              <p:nvPr/>
            </p:nvSpPr>
            <p:spPr bwMode="auto">
              <a:xfrm>
                <a:off x="2555" y="1814"/>
                <a:ext cx="0" cy="1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" name="Line 618"/>
              <p:cNvSpPr>
                <a:spLocks noChangeShapeType="1"/>
              </p:cNvSpPr>
              <p:nvPr/>
            </p:nvSpPr>
            <p:spPr bwMode="auto">
              <a:xfrm flipV="1">
                <a:off x="2555" y="1231"/>
                <a:ext cx="0" cy="35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" name="Oval 621"/>
              <p:cNvSpPr>
                <a:spLocks noChangeArrowheads="1"/>
              </p:cNvSpPr>
              <p:nvPr/>
            </p:nvSpPr>
            <p:spPr bwMode="auto">
              <a:xfrm>
                <a:off x="2528" y="1814"/>
                <a:ext cx="58" cy="58"/>
              </a:xfrm>
              <a:prstGeom prst="ellipse">
                <a:avLst/>
              </a:prstGeom>
              <a:solidFill>
                <a:schemeClr val="bg1"/>
              </a:solidFill>
              <a:ln w="19050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94" name="Freeform 865"/>
            <p:cNvSpPr>
              <a:spLocks/>
            </p:cNvSpPr>
            <p:nvPr/>
          </p:nvSpPr>
          <p:spPr bwMode="auto">
            <a:xfrm>
              <a:off x="1325" y="893"/>
              <a:ext cx="230" cy="576"/>
            </a:xfrm>
            <a:custGeom>
              <a:avLst/>
              <a:gdLst>
                <a:gd name="T0" fmla="*/ 115 w 230"/>
                <a:gd name="T1" fmla="*/ 0 h 576"/>
                <a:gd name="T2" fmla="*/ 0 w 230"/>
                <a:gd name="T3" fmla="*/ 173 h 576"/>
                <a:gd name="T4" fmla="*/ 115 w 230"/>
                <a:gd name="T5" fmla="*/ 576 h 576"/>
                <a:gd name="T6" fmla="*/ 230 w 230"/>
                <a:gd name="T7" fmla="*/ 173 h 576"/>
                <a:gd name="T8" fmla="*/ 115 w 230"/>
                <a:gd name="T9" fmla="*/ 0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0" h="576">
                  <a:moveTo>
                    <a:pt x="115" y="0"/>
                  </a:moveTo>
                  <a:lnTo>
                    <a:pt x="0" y="173"/>
                  </a:lnTo>
                  <a:lnTo>
                    <a:pt x="115" y="576"/>
                  </a:lnTo>
                  <a:lnTo>
                    <a:pt x="230" y="173"/>
                  </a:lnTo>
                  <a:lnTo>
                    <a:pt x="115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99" name="Straight Connector 98"/>
          <p:cNvCxnSpPr/>
          <p:nvPr/>
        </p:nvCxnSpPr>
        <p:spPr>
          <a:xfrm>
            <a:off x="7365123" y="1150818"/>
            <a:ext cx="137160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V="1">
            <a:off x="8731783" y="1150818"/>
            <a:ext cx="0" cy="457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>
            <a:off x="7867846" y="1409192"/>
            <a:ext cx="548640" cy="0"/>
          </a:xfrm>
          <a:prstGeom prst="line">
            <a:avLst/>
          </a:prstGeom>
          <a:ln w="1905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4160520" y="4800600"/>
            <a:ext cx="18288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2971800" y="5029200"/>
            <a:ext cx="137160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>
            <a:off x="2971800" y="5486400"/>
            <a:ext cx="137160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rapezoid 104"/>
          <p:cNvSpPr/>
          <p:nvPr/>
        </p:nvSpPr>
        <p:spPr>
          <a:xfrm rot="5400000">
            <a:off x="3947160" y="5044440"/>
            <a:ext cx="990600" cy="198120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6" name="Straight Connector 105"/>
          <p:cNvCxnSpPr/>
          <p:nvPr/>
        </p:nvCxnSpPr>
        <p:spPr>
          <a:xfrm>
            <a:off x="4541520" y="5105400"/>
            <a:ext cx="18288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rapezoid 106"/>
          <p:cNvSpPr/>
          <p:nvPr/>
        </p:nvSpPr>
        <p:spPr>
          <a:xfrm rot="5400000">
            <a:off x="4175760" y="3962400"/>
            <a:ext cx="533400" cy="228600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8" name="Straight Connector 107"/>
          <p:cNvCxnSpPr/>
          <p:nvPr/>
        </p:nvCxnSpPr>
        <p:spPr>
          <a:xfrm>
            <a:off x="2362200" y="3657600"/>
            <a:ext cx="9144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 flipV="1">
            <a:off x="2453640" y="2971800"/>
            <a:ext cx="0" cy="2286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>
            <a:off x="2453640" y="2971800"/>
            <a:ext cx="18288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>
            <a:off x="2453640" y="5257800"/>
            <a:ext cx="18288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Oval 111"/>
          <p:cNvSpPr/>
          <p:nvPr/>
        </p:nvSpPr>
        <p:spPr>
          <a:xfrm>
            <a:off x="2418587" y="3625851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3" name="Rectangle 112"/>
          <p:cNvSpPr/>
          <p:nvPr/>
        </p:nvSpPr>
        <p:spPr>
          <a:xfrm>
            <a:off x="3651886" y="4038601"/>
            <a:ext cx="478153" cy="3042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ysClr val="windowText" lastClr="000000"/>
                </a:solidFill>
              </a:rPr>
              <a:t>SIGN EXTEND</a:t>
            </a:r>
            <a:endParaRPr lang="en-US" sz="700" dirty="0">
              <a:solidFill>
                <a:sysClr val="windowText" lastClr="000000"/>
              </a:solidFill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3651887" y="3810000"/>
            <a:ext cx="478915" cy="1831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ysClr val="windowText" lastClr="000000"/>
                </a:solidFill>
              </a:rPr>
              <a:t>SHL8</a:t>
            </a:r>
            <a:endParaRPr lang="en-US" sz="700" dirty="0">
              <a:solidFill>
                <a:sysClr val="windowText" lastClr="000000"/>
              </a:solidFill>
            </a:endParaRPr>
          </a:p>
        </p:txBody>
      </p:sp>
      <p:cxnSp>
        <p:nvCxnSpPr>
          <p:cNvPr id="115" name="Straight Connector 114"/>
          <p:cNvCxnSpPr/>
          <p:nvPr/>
        </p:nvCxnSpPr>
        <p:spPr>
          <a:xfrm>
            <a:off x="4145280" y="3924300"/>
            <a:ext cx="18288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>
            <a:off x="4131948" y="4222495"/>
            <a:ext cx="196212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rapezoid 116"/>
          <p:cNvSpPr/>
          <p:nvPr/>
        </p:nvSpPr>
        <p:spPr>
          <a:xfrm rot="5400000">
            <a:off x="3714755" y="5867400"/>
            <a:ext cx="533400" cy="228600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Trapezoid 117"/>
          <p:cNvSpPr/>
          <p:nvPr/>
        </p:nvSpPr>
        <p:spPr>
          <a:xfrm rot="5400000">
            <a:off x="4729164" y="6057773"/>
            <a:ext cx="533400" cy="228600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9" name="Straight Connector 118"/>
          <p:cNvCxnSpPr/>
          <p:nvPr/>
        </p:nvCxnSpPr>
        <p:spPr>
          <a:xfrm flipV="1">
            <a:off x="2971800" y="2209800"/>
            <a:ext cx="0" cy="28194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ctangle 119"/>
          <p:cNvSpPr/>
          <p:nvPr/>
        </p:nvSpPr>
        <p:spPr>
          <a:xfrm>
            <a:off x="4220531" y="6232117"/>
            <a:ext cx="478153" cy="3042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ysClr val="windowText" lastClr="000000"/>
                </a:solidFill>
              </a:rPr>
              <a:t>SIGN EXTEND</a:t>
            </a:r>
            <a:endParaRPr lang="en-US" sz="700" dirty="0">
              <a:solidFill>
                <a:sysClr val="windowText" lastClr="000000"/>
              </a:solidFill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4220531" y="5828767"/>
            <a:ext cx="478153" cy="3042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ysClr val="windowText" lastClr="000000"/>
                </a:solidFill>
              </a:rPr>
              <a:t>SIGN EXTEND</a:t>
            </a:r>
            <a:endParaRPr lang="en-US" sz="700" dirty="0">
              <a:solidFill>
                <a:sysClr val="windowText" lastClr="000000"/>
              </a:solidFill>
            </a:endParaRPr>
          </a:p>
        </p:txBody>
      </p:sp>
      <p:cxnSp>
        <p:nvCxnSpPr>
          <p:cNvPr id="122" name="Straight Connector 121"/>
          <p:cNvCxnSpPr/>
          <p:nvPr/>
        </p:nvCxnSpPr>
        <p:spPr>
          <a:xfrm>
            <a:off x="4698684" y="6019800"/>
            <a:ext cx="18288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>
            <a:off x="4698684" y="6324600"/>
            <a:ext cx="18288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>
            <a:off x="2880359" y="5257800"/>
            <a:ext cx="1463041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>
            <a:off x="2895599" y="2971800"/>
            <a:ext cx="182880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 flipV="1">
            <a:off x="762000" y="2209800"/>
            <a:ext cx="0" cy="12954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>
            <a:off x="762000" y="2209800"/>
            <a:ext cx="7696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Oval 127"/>
          <p:cNvSpPr/>
          <p:nvPr/>
        </p:nvSpPr>
        <p:spPr>
          <a:xfrm>
            <a:off x="732376" y="3473196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9" name="Oval 128"/>
          <p:cNvSpPr/>
          <p:nvPr/>
        </p:nvSpPr>
        <p:spPr>
          <a:xfrm>
            <a:off x="2939796" y="2177795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0" name="Straight Connector 129"/>
          <p:cNvCxnSpPr/>
          <p:nvPr/>
        </p:nvCxnSpPr>
        <p:spPr>
          <a:xfrm flipV="1">
            <a:off x="3048000" y="2971800"/>
            <a:ext cx="0" cy="3657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>
            <a:stCxn id="138" idx="6"/>
            <a:endCxn id="113" idx="1"/>
          </p:cNvCxnSpPr>
          <p:nvPr/>
        </p:nvCxnSpPr>
        <p:spPr>
          <a:xfrm>
            <a:off x="3080004" y="4190491"/>
            <a:ext cx="571882" cy="255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>
            <a:off x="3504820" y="3886200"/>
            <a:ext cx="147067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 flipV="1">
            <a:off x="3505200" y="3886201"/>
            <a:ext cx="0" cy="3048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Oval 133"/>
          <p:cNvSpPr/>
          <p:nvPr/>
        </p:nvSpPr>
        <p:spPr>
          <a:xfrm>
            <a:off x="3472816" y="4160460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5" name="Oval 134"/>
          <p:cNvSpPr/>
          <p:nvPr/>
        </p:nvSpPr>
        <p:spPr>
          <a:xfrm>
            <a:off x="3015996" y="2939543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6" name="Straight Connector 135"/>
          <p:cNvCxnSpPr/>
          <p:nvPr/>
        </p:nvCxnSpPr>
        <p:spPr>
          <a:xfrm>
            <a:off x="3047999" y="3200400"/>
            <a:ext cx="167640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>
            <a:off x="3048000" y="3429000"/>
            <a:ext cx="1676399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Oval 137"/>
          <p:cNvSpPr/>
          <p:nvPr/>
        </p:nvSpPr>
        <p:spPr>
          <a:xfrm>
            <a:off x="3015996" y="4158487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9" name="Oval 138"/>
          <p:cNvSpPr/>
          <p:nvPr/>
        </p:nvSpPr>
        <p:spPr>
          <a:xfrm>
            <a:off x="3015997" y="3396488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0" name="Oval 139"/>
          <p:cNvSpPr/>
          <p:nvPr/>
        </p:nvSpPr>
        <p:spPr>
          <a:xfrm>
            <a:off x="3015996" y="3167888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1" name="Straight Connector 140"/>
          <p:cNvCxnSpPr/>
          <p:nvPr/>
        </p:nvCxnSpPr>
        <p:spPr>
          <a:xfrm>
            <a:off x="3048000" y="5867400"/>
            <a:ext cx="82296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>
            <a:off x="3048000" y="6096000"/>
            <a:ext cx="82296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>
            <a:endCxn id="120" idx="1"/>
          </p:cNvCxnSpPr>
          <p:nvPr/>
        </p:nvCxnSpPr>
        <p:spPr>
          <a:xfrm flipV="1">
            <a:off x="3048000" y="6384262"/>
            <a:ext cx="1172531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/>
        </p:nvCxnSpPr>
        <p:spPr>
          <a:xfrm>
            <a:off x="3048000" y="6629400"/>
            <a:ext cx="256032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Oval 144"/>
          <p:cNvSpPr/>
          <p:nvPr/>
        </p:nvSpPr>
        <p:spPr>
          <a:xfrm>
            <a:off x="3013624" y="5833933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6" name="Oval 145"/>
          <p:cNvSpPr/>
          <p:nvPr/>
        </p:nvSpPr>
        <p:spPr>
          <a:xfrm>
            <a:off x="3013624" y="6065614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7" name="Oval 146"/>
          <p:cNvSpPr/>
          <p:nvPr/>
        </p:nvSpPr>
        <p:spPr>
          <a:xfrm>
            <a:off x="3015339" y="6347507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8" name="Straight Connector 147"/>
          <p:cNvCxnSpPr/>
          <p:nvPr/>
        </p:nvCxnSpPr>
        <p:spPr>
          <a:xfrm flipV="1">
            <a:off x="4648200" y="4076700"/>
            <a:ext cx="0" cy="3429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/>
          <p:nvPr/>
        </p:nvCxnSpPr>
        <p:spPr>
          <a:xfrm>
            <a:off x="4556760" y="4076700"/>
            <a:ext cx="9144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>
            <a:off x="4160520" y="4419600"/>
            <a:ext cx="48768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/>
          <p:cNvCxnSpPr/>
          <p:nvPr/>
        </p:nvCxnSpPr>
        <p:spPr>
          <a:xfrm flipV="1">
            <a:off x="4160520" y="4419600"/>
            <a:ext cx="0" cy="386239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>
            <a:endCxn id="5" idx="1"/>
          </p:cNvCxnSpPr>
          <p:nvPr/>
        </p:nvCxnSpPr>
        <p:spPr>
          <a:xfrm flipV="1">
            <a:off x="1219200" y="3619500"/>
            <a:ext cx="30480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/>
          <p:nvPr/>
        </p:nvCxnSpPr>
        <p:spPr>
          <a:xfrm>
            <a:off x="5110164" y="6161912"/>
            <a:ext cx="1097280" cy="255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/>
          <p:cNvCxnSpPr/>
          <p:nvPr/>
        </p:nvCxnSpPr>
        <p:spPr>
          <a:xfrm flipV="1">
            <a:off x="6207444" y="4572000"/>
            <a:ext cx="0" cy="15899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/>
          <p:nvPr/>
        </p:nvCxnSpPr>
        <p:spPr>
          <a:xfrm flipV="1">
            <a:off x="6096000" y="2286000"/>
            <a:ext cx="0" cy="18288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/>
          <p:nvPr/>
        </p:nvCxnSpPr>
        <p:spPr>
          <a:xfrm flipV="1">
            <a:off x="1361437" y="2286000"/>
            <a:ext cx="4734563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Oval 156"/>
          <p:cNvSpPr/>
          <p:nvPr/>
        </p:nvSpPr>
        <p:spPr>
          <a:xfrm>
            <a:off x="6065138" y="4084700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8" name="Straight Connector 157"/>
          <p:cNvCxnSpPr/>
          <p:nvPr/>
        </p:nvCxnSpPr>
        <p:spPr>
          <a:xfrm flipV="1">
            <a:off x="1371600" y="2286000"/>
            <a:ext cx="0" cy="21183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/>
          <p:nvPr/>
        </p:nvCxnSpPr>
        <p:spPr>
          <a:xfrm>
            <a:off x="1371600" y="4411345"/>
            <a:ext cx="15240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Rectangle 159"/>
          <p:cNvSpPr/>
          <p:nvPr/>
        </p:nvSpPr>
        <p:spPr>
          <a:xfrm>
            <a:off x="6142092" y="4207398"/>
            <a:ext cx="25680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1</a:t>
            </a:r>
            <a:endParaRPr lang="en-US" sz="1100" dirty="0"/>
          </a:p>
        </p:txBody>
      </p:sp>
      <p:sp>
        <p:nvSpPr>
          <p:cNvPr id="161" name="Rectangle 160"/>
          <p:cNvSpPr/>
          <p:nvPr/>
        </p:nvSpPr>
        <p:spPr>
          <a:xfrm>
            <a:off x="6123520" y="2612173"/>
            <a:ext cx="25680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0</a:t>
            </a:r>
            <a:endParaRPr lang="en-US" sz="1100" dirty="0"/>
          </a:p>
        </p:txBody>
      </p:sp>
      <p:cxnSp>
        <p:nvCxnSpPr>
          <p:cNvPr id="162" name="Straight Connector 161"/>
          <p:cNvCxnSpPr/>
          <p:nvPr/>
        </p:nvCxnSpPr>
        <p:spPr>
          <a:xfrm>
            <a:off x="6324600" y="5181600"/>
            <a:ext cx="2069592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/>
          <p:nvPr/>
        </p:nvCxnSpPr>
        <p:spPr>
          <a:xfrm flipV="1">
            <a:off x="6324600" y="4800600"/>
            <a:ext cx="0" cy="3810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Oval 163"/>
          <p:cNvSpPr/>
          <p:nvPr/>
        </p:nvSpPr>
        <p:spPr>
          <a:xfrm>
            <a:off x="8362188" y="5145881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5" name="Straight Connector 164"/>
          <p:cNvCxnSpPr>
            <a:endCxn id="28" idx="1"/>
          </p:cNvCxnSpPr>
          <p:nvPr/>
        </p:nvCxnSpPr>
        <p:spPr>
          <a:xfrm>
            <a:off x="7693153" y="3657089"/>
            <a:ext cx="393572" cy="511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/>
          <p:nvPr/>
        </p:nvCxnSpPr>
        <p:spPr>
          <a:xfrm>
            <a:off x="6756846" y="2894400"/>
            <a:ext cx="263079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/>
          <p:nvPr/>
        </p:nvCxnSpPr>
        <p:spPr>
          <a:xfrm>
            <a:off x="6747321" y="4419600"/>
            <a:ext cx="263079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/>
          <p:cNvCxnSpPr/>
          <p:nvPr/>
        </p:nvCxnSpPr>
        <p:spPr>
          <a:xfrm>
            <a:off x="5638800" y="3226976"/>
            <a:ext cx="15240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/>
          <p:cNvCxnSpPr/>
          <p:nvPr/>
        </p:nvCxnSpPr>
        <p:spPr>
          <a:xfrm>
            <a:off x="5638800" y="3886200"/>
            <a:ext cx="15240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/>
          <p:nvPr/>
        </p:nvCxnSpPr>
        <p:spPr>
          <a:xfrm flipV="1">
            <a:off x="6329362" y="2209799"/>
            <a:ext cx="0" cy="3048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Oval 170"/>
          <p:cNvSpPr/>
          <p:nvPr/>
        </p:nvSpPr>
        <p:spPr>
          <a:xfrm>
            <a:off x="6299645" y="2181511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72" name="Straight Connector 171"/>
          <p:cNvCxnSpPr/>
          <p:nvPr/>
        </p:nvCxnSpPr>
        <p:spPr>
          <a:xfrm>
            <a:off x="6995160" y="2438400"/>
            <a:ext cx="146304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/>
          <p:cNvCxnSpPr/>
          <p:nvPr/>
        </p:nvCxnSpPr>
        <p:spPr>
          <a:xfrm flipV="1">
            <a:off x="6995160" y="2286000"/>
            <a:ext cx="0" cy="156685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/>
          <p:nvPr/>
        </p:nvCxnSpPr>
        <p:spPr>
          <a:xfrm>
            <a:off x="6172401" y="2286000"/>
            <a:ext cx="82296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/>
          <p:cNvCxnSpPr/>
          <p:nvPr/>
        </p:nvCxnSpPr>
        <p:spPr>
          <a:xfrm flipV="1">
            <a:off x="6172401" y="2286000"/>
            <a:ext cx="0" cy="68554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Oval 175"/>
          <p:cNvSpPr/>
          <p:nvPr/>
        </p:nvSpPr>
        <p:spPr>
          <a:xfrm>
            <a:off x="6141553" y="2971355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7" name="Oval 176"/>
          <p:cNvSpPr/>
          <p:nvPr/>
        </p:nvSpPr>
        <p:spPr>
          <a:xfrm>
            <a:off x="7893176" y="3625085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78" name="Straight Connector 177"/>
          <p:cNvCxnSpPr/>
          <p:nvPr/>
        </p:nvCxnSpPr>
        <p:spPr>
          <a:xfrm flipV="1">
            <a:off x="7925180" y="2666490"/>
            <a:ext cx="0" cy="9906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/>
          <p:nvPr/>
        </p:nvCxnSpPr>
        <p:spPr>
          <a:xfrm flipV="1">
            <a:off x="7787640" y="1701329"/>
            <a:ext cx="0" cy="1346671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/>
          <p:cNvCxnSpPr/>
          <p:nvPr/>
        </p:nvCxnSpPr>
        <p:spPr>
          <a:xfrm>
            <a:off x="7696200" y="3048000"/>
            <a:ext cx="9144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Oval 180"/>
          <p:cNvSpPr/>
          <p:nvPr/>
        </p:nvSpPr>
        <p:spPr>
          <a:xfrm>
            <a:off x="5989235" y="1320330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82" name="Straight Connector 181"/>
          <p:cNvCxnSpPr/>
          <p:nvPr/>
        </p:nvCxnSpPr>
        <p:spPr>
          <a:xfrm>
            <a:off x="6019800" y="1701329"/>
            <a:ext cx="176784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/>
          <p:cNvCxnSpPr/>
          <p:nvPr/>
        </p:nvCxnSpPr>
        <p:spPr>
          <a:xfrm flipV="1">
            <a:off x="6019800" y="1092788"/>
            <a:ext cx="0" cy="608542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Rectangle 183"/>
          <p:cNvSpPr/>
          <p:nvPr/>
        </p:nvSpPr>
        <p:spPr>
          <a:xfrm>
            <a:off x="7469312" y="2920018"/>
            <a:ext cx="24077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z</a:t>
            </a:r>
            <a:endParaRPr lang="en-US" sz="1100" dirty="0"/>
          </a:p>
        </p:txBody>
      </p:sp>
      <p:sp>
        <p:nvSpPr>
          <p:cNvPr id="185" name="Rectangle 184"/>
          <p:cNvSpPr/>
          <p:nvPr/>
        </p:nvSpPr>
        <p:spPr>
          <a:xfrm>
            <a:off x="7246814" y="3520102"/>
            <a:ext cx="43245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100" dirty="0" smtClean="0">
                <a:solidFill>
                  <a:sysClr val="windowText" lastClr="000000"/>
                </a:solidFill>
              </a:rPr>
              <a:t>ALU</a:t>
            </a:r>
            <a:endParaRPr lang="en-US" sz="1100" dirty="0"/>
          </a:p>
        </p:txBody>
      </p:sp>
      <p:cxnSp>
        <p:nvCxnSpPr>
          <p:cNvPr id="186" name="Straight Connector 185"/>
          <p:cNvCxnSpPr>
            <a:endCxn id="121" idx="1"/>
          </p:cNvCxnSpPr>
          <p:nvPr/>
        </p:nvCxnSpPr>
        <p:spPr>
          <a:xfrm flipV="1">
            <a:off x="4095755" y="5980912"/>
            <a:ext cx="124776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 flipV="1">
            <a:off x="2971800" y="5486400"/>
            <a:ext cx="0" cy="12954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Oval 187"/>
          <p:cNvSpPr/>
          <p:nvPr/>
        </p:nvSpPr>
        <p:spPr>
          <a:xfrm>
            <a:off x="2942177" y="6749797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9" name="Rectangle 188"/>
          <p:cNvSpPr/>
          <p:nvPr/>
        </p:nvSpPr>
        <p:spPr>
          <a:xfrm>
            <a:off x="5613845" y="6333684"/>
            <a:ext cx="6858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CONTROL UNIT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cxnSp>
        <p:nvCxnSpPr>
          <p:cNvPr id="190" name="Straight Arrow Connector 189"/>
          <p:cNvCxnSpPr/>
          <p:nvPr/>
        </p:nvCxnSpPr>
        <p:spPr>
          <a:xfrm flipV="1">
            <a:off x="6299645" y="6353271"/>
            <a:ext cx="251382" cy="1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90"/>
          <p:cNvCxnSpPr/>
          <p:nvPr/>
        </p:nvCxnSpPr>
        <p:spPr>
          <a:xfrm flipV="1">
            <a:off x="6299645" y="6446600"/>
            <a:ext cx="251382" cy="1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/>
          <p:cNvCxnSpPr/>
          <p:nvPr/>
        </p:nvCxnSpPr>
        <p:spPr>
          <a:xfrm flipV="1">
            <a:off x="6299645" y="6609359"/>
            <a:ext cx="251382" cy="1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Arrow Connector 192"/>
          <p:cNvCxnSpPr/>
          <p:nvPr/>
        </p:nvCxnSpPr>
        <p:spPr>
          <a:xfrm flipV="1">
            <a:off x="6299645" y="6698167"/>
            <a:ext cx="251382" cy="1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/>
          <p:cNvCxnSpPr/>
          <p:nvPr/>
        </p:nvCxnSpPr>
        <p:spPr>
          <a:xfrm flipV="1">
            <a:off x="6325424" y="6527867"/>
            <a:ext cx="182880" cy="1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Arrow Connector 194"/>
          <p:cNvCxnSpPr/>
          <p:nvPr/>
        </p:nvCxnSpPr>
        <p:spPr>
          <a:xfrm>
            <a:off x="1947187" y="2447432"/>
            <a:ext cx="0" cy="210822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Rectangle 195"/>
          <p:cNvSpPr/>
          <p:nvPr/>
        </p:nvSpPr>
        <p:spPr>
          <a:xfrm>
            <a:off x="1686735" y="2333521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M Write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197" name="Straight Arrow Connector 196"/>
          <p:cNvCxnSpPr/>
          <p:nvPr/>
        </p:nvCxnSpPr>
        <p:spPr>
          <a:xfrm>
            <a:off x="497533" y="3054253"/>
            <a:ext cx="0" cy="210822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Rectangle 197"/>
          <p:cNvSpPr/>
          <p:nvPr/>
        </p:nvSpPr>
        <p:spPr>
          <a:xfrm>
            <a:off x="237081" y="2940342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PC Write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199" name="Straight Arrow Connector 198"/>
          <p:cNvCxnSpPr/>
          <p:nvPr/>
        </p:nvCxnSpPr>
        <p:spPr>
          <a:xfrm>
            <a:off x="1115418" y="3164021"/>
            <a:ext cx="0" cy="210822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Rectangle 199"/>
          <p:cNvSpPr/>
          <p:nvPr/>
        </p:nvSpPr>
        <p:spPr>
          <a:xfrm>
            <a:off x="854966" y="3050110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M </a:t>
            </a:r>
            <a:r>
              <a:rPr lang="en-US" sz="700" b="1" dirty="0" err="1" smtClean="0">
                <a:solidFill>
                  <a:srgbClr val="0070C0"/>
                </a:solidFill>
              </a:rPr>
              <a:t>Src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201" name="Straight Arrow Connector 200"/>
          <p:cNvCxnSpPr/>
          <p:nvPr/>
        </p:nvCxnSpPr>
        <p:spPr>
          <a:xfrm>
            <a:off x="2776052" y="2446280"/>
            <a:ext cx="0" cy="210822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Rectangle 201"/>
          <p:cNvSpPr/>
          <p:nvPr/>
        </p:nvSpPr>
        <p:spPr>
          <a:xfrm>
            <a:off x="2515600" y="2332369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IR write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203" name="Straight Arrow Connector 202"/>
          <p:cNvCxnSpPr/>
          <p:nvPr/>
        </p:nvCxnSpPr>
        <p:spPr>
          <a:xfrm>
            <a:off x="2768287" y="4648400"/>
            <a:ext cx="0" cy="210822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Rectangle 203"/>
          <p:cNvSpPr/>
          <p:nvPr/>
        </p:nvSpPr>
        <p:spPr>
          <a:xfrm>
            <a:off x="2507835" y="4495800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MDR write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205" name="Straight Arrow Connector 204"/>
          <p:cNvCxnSpPr/>
          <p:nvPr/>
        </p:nvCxnSpPr>
        <p:spPr>
          <a:xfrm>
            <a:off x="4444047" y="3619721"/>
            <a:ext cx="0" cy="210822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Rectangle 205"/>
          <p:cNvSpPr/>
          <p:nvPr/>
        </p:nvSpPr>
        <p:spPr>
          <a:xfrm>
            <a:off x="4183595" y="3505810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LI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207" name="Straight Arrow Connector 206"/>
          <p:cNvCxnSpPr/>
          <p:nvPr/>
        </p:nvCxnSpPr>
        <p:spPr>
          <a:xfrm flipH="1">
            <a:off x="4000499" y="5579483"/>
            <a:ext cx="0" cy="164592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Rectangle 207"/>
          <p:cNvSpPr/>
          <p:nvPr/>
        </p:nvSpPr>
        <p:spPr>
          <a:xfrm>
            <a:off x="3733799" y="5486400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LW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209" name="Straight Arrow Connector 208"/>
          <p:cNvCxnSpPr/>
          <p:nvPr/>
        </p:nvCxnSpPr>
        <p:spPr>
          <a:xfrm flipH="1">
            <a:off x="5019160" y="5769301"/>
            <a:ext cx="0" cy="164592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Rectangle 209"/>
          <p:cNvSpPr/>
          <p:nvPr/>
        </p:nvSpPr>
        <p:spPr>
          <a:xfrm>
            <a:off x="4752460" y="5676218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err="1" smtClean="0">
                <a:solidFill>
                  <a:srgbClr val="0070C0"/>
                </a:solidFill>
              </a:rPr>
              <a:t>SorL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211" name="Straight Arrow Connector 210"/>
          <p:cNvCxnSpPr/>
          <p:nvPr/>
        </p:nvCxnSpPr>
        <p:spPr>
          <a:xfrm flipH="1">
            <a:off x="5907405" y="2529877"/>
            <a:ext cx="0" cy="164592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Rectangle 211"/>
          <p:cNvSpPr/>
          <p:nvPr/>
        </p:nvSpPr>
        <p:spPr>
          <a:xfrm>
            <a:off x="5643983" y="2366201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RD1 Write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213" name="Straight Arrow Connector 212"/>
          <p:cNvCxnSpPr/>
          <p:nvPr/>
        </p:nvCxnSpPr>
        <p:spPr>
          <a:xfrm flipH="1">
            <a:off x="5899407" y="3630770"/>
            <a:ext cx="0" cy="164592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Rectangle 213"/>
          <p:cNvSpPr/>
          <p:nvPr/>
        </p:nvSpPr>
        <p:spPr>
          <a:xfrm>
            <a:off x="5632707" y="3471435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RD2 Write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215" name="Straight Arrow Connector 214"/>
          <p:cNvCxnSpPr/>
          <p:nvPr/>
        </p:nvCxnSpPr>
        <p:spPr>
          <a:xfrm flipH="1">
            <a:off x="6662927" y="3819254"/>
            <a:ext cx="0" cy="164592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Rectangle 215"/>
          <p:cNvSpPr/>
          <p:nvPr/>
        </p:nvSpPr>
        <p:spPr>
          <a:xfrm>
            <a:off x="6396226" y="3710486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ALU2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217" name="Straight Arrow Connector 216"/>
          <p:cNvCxnSpPr/>
          <p:nvPr/>
        </p:nvCxnSpPr>
        <p:spPr>
          <a:xfrm flipH="1">
            <a:off x="6667690" y="3338512"/>
            <a:ext cx="0" cy="164592"/>
          </a:xfrm>
          <a:prstGeom prst="straightConnector1">
            <a:avLst/>
          </a:prstGeom>
          <a:ln w="1905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Rectangle 217"/>
          <p:cNvSpPr/>
          <p:nvPr/>
        </p:nvSpPr>
        <p:spPr>
          <a:xfrm>
            <a:off x="6400800" y="3505200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ALU1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219" name="Straight Arrow Connector 218"/>
          <p:cNvCxnSpPr/>
          <p:nvPr/>
        </p:nvCxnSpPr>
        <p:spPr>
          <a:xfrm flipH="1">
            <a:off x="7201089" y="4724400"/>
            <a:ext cx="0" cy="164592"/>
          </a:xfrm>
          <a:prstGeom prst="straightConnector1">
            <a:avLst/>
          </a:prstGeom>
          <a:ln w="1905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Rectangle 219"/>
          <p:cNvSpPr/>
          <p:nvPr/>
        </p:nvSpPr>
        <p:spPr>
          <a:xfrm>
            <a:off x="6934199" y="4891088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SUB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221" name="Straight Arrow Connector 220"/>
          <p:cNvCxnSpPr/>
          <p:nvPr/>
        </p:nvCxnSpPr>
        <p:spPr>
          <a:xfrm flipH="1">
            <a:off x="7524940" y="4580769"/>
            <a:ext cx="0" cy="164592"/>
          </a:xfrm>
          <a:prstGeom prst="straightConnector1">
            <a:avLst/>
          </a:prstGeom>
          <a:ln w="1905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Rectangle 221"/>
          <p:cNvSpPr/>
          <p:nvPr/>
        </p:nvSpPr>
        <p:spPr>
          <a:xfrm>
            <a:off x="7258050" y="4747457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NOR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223" name="Straight Arrow Connector 222"/>
          <p:cNvCxnSpPr/>
          <p:nvPr/>
        </p:nvCxnSpPr>
        <p:spPr>
          <a:xfrm flipH="1">
            <a:off x="8194926" y="4513005"/>
            <a:ext cx="0" cy="164592"/>
          </a:xfrm>
          <a:prstGeom prst="straightConnector1">
            <a:avLst/>
          </a:prstGeom>
          <a:ln w="1905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Rectangle 223"/>
          <p:cNvSpPr/>
          <p:nvPr/>
        </p:nvSpPr>
        <p:spPr>
          <a:xfrm>
            <a:off x="7928036" y="4724400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err="1" smtClean="0">
                <a:solidFill>
                  <a:srgbClr val="0070C0"/>
                </a:solidFill>
              </a:rPr>
              <a:t>ALUout</a:t>
            </a:r>
            <a:r>
              <a:rPr lang="en-US" sz="700" b="1" dirty="0" smtClean="0">
                <a:solidFill>
                  <a:srgbClr val="0070C0"/>
                </a:solidFill>
              </a:rPr>
              <a:t> Write</a:t>
            </a:r>
            <a:endParaRPr lang="en-US" sz="700" b="1" dirty="0">
              <a:solidFill>
                <a:srgbClr val="0070C0"/>
              </a:solidFill>
            </a:endParaRPr>
          </a:p>
        </p:txBody>
      </p:sp>
      <p:sp>
        <p:nvSpPr>
          <p:cNvPr id="225" name="Rectangle 224"/>
          <p:cNvSpPr/>
          <p:nvPr/>
        </p:nvSpPr>
        <p:spPr>
          <a:xfrm>
            <a:off x="6003792" y="896464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700" b="1" dirty="0" smtClean="0">
                <a:solidFill>
                  <a:srgbClr val="0070C0"/>
                </a:solidFill>
              </a:rPr>
              <a:t>BE</a:t>
            </a:r>
            <a:endParaRPr lang="en-US" sz="700" b="1" dirty="0">
              <a:solidFill>
                <a:srgbClr val="0070C0"/>
              </a:solidFill>
            </a:endParaRPr>
          </a:p>
        </p:txBody>
      </p:sp>
      <p:sp>
        <p:nvSpPr>
          <p:cNvPr id="226" name="Rectangle 225"/>
          <p:cNvSpPr/>
          <p:nvPr/>
        </p:nvSpPr>
        <p:spPr>
          <a:xfrm>
            <a:off x="6021208" y="1142282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700" b="1" dirty="0" smtClean="0">
                <a:solidFill>
                  <a:srgbClr val="0070C0"/>
                </a:solidFill>
              </a:rPr>
              <a:t>BN</a:t>
            </a:r>
            <a:endParaRPr lang="en-US" sz="700" b="1" dirty="0">
              <a:solidFill>
                <a:srgbClr val="0070C0"/>
              </a:solidFill>
            </a:endParaRPr>
          </a:p>
        </p:txBody>
      </p:sp>
      <p:sp>
        <p:nvSpPr>
          <p:cNvPr id="227" name="Rectangle 226"/>
          <p:cNvSpPr/>
          <p:nvPr/>
        </p:nvSpPr>
        <p:spPr>
          <a:xfrm>
            <a:off x="7385082" y="1358749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700" b="1" dirty="0" smtClean="0">
                <a:solidFill>
                  <a:srgbClr val="0070C0"/>
                </a:solidFill>
              </a:rPr>
              <a:t>BN</a:t>
            </a:r>
            <a:endParaRPr lang="en-US" sz="700" b="1" dirty="0">
              <a:solidFill>
                <a:srgbClr val="0070C0"/>
              </a:solidFill>
            </a:endParaRPr>
          </a:p>
        </p:txBody>
      </p:sp>
      <p:sp>
        <p:nvSpPr>
          <p:cNvPr id="228" name="Rectangle 227"/>
          <p:cNvSpPr/>
          <p:nvPr/>
        </p:nvSpPr>
        <p:spPr>
          <a:xfrm>
            <a:off x="8458200" y="1236933"/>
            <a:ext cx="277523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700" b="1" dirty="0" smtClean="0">
                <a:solidFill>
                  <a:srgbClr val="0070C0"/>
                </a:solidFill>
              </a:rPr>
              <a:t>BE</a:t>
            </a:r>
            <a:endParaRPr lang="en-US" sz="700" b="1" dirty="0">
              <a:solidFill>
                <a:srgbClr val="0070C0"/>
              </a:solidFill>
            </a:endParaRPr>
          </a:p>
        </p:txBody>
      </p:sp>
      <p:sp>
        <p:nvSpPr>
          <p:cNvPr id="229" name="Rectangle 228"/>
          <p:cNvSpPr/>
          <p:nvPr/>
        </p:nvSpPr>
        <p:spPr>
          <a:xfrm>
            <a:off x="8760992" y="1280343"/>
            <a:ext cx="318874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700" b="1" dirty="0" smtClean="0">
                <a:solidFill>
                  <a:srgbClr val="0070C0"/>
                </a:solidFill>
              </a:rPr>
              <a:t>JAL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230" name="Straight Arrow Connector 229"/>
          <p:cNvCxnSpPr/>
          <p:nvPr/>
        </p:nvCxnSpPr>
        <p:spPr>
          <a:xfrm flipH="1">
            <a:off x="4450295" y="4525905"/>
            <a:ext cx="0" cy="137160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Rectangle 230"/>
          <p:cNvSpPr/>
          <p:nvPr/>
        </p:nvSpPr>
        <p:spPr>
          <a:xfrm>
            <a:off x="4190998" y="4425398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RFWD</a:t>
            </a:r>
            <a:endParaRPr lang="en-US" sz="700" b="1" dirty="0">
              <a:solidFill>
                <a:srgbClr val="0070C0"/>
              </a:solidFill>
            </a:endParaRPr>
          </a:p>
        </p:txBody>
      </p:sp>
      <p:sp>
        <p:nvSpPr>
          <p:cNvPr id="232" name="Rectangle 231"/>
          <p:cNvSpPr/>
          <p:nvPr/>
        </p:nvSpPr>
        <p:spPr>
          <a:xfrm>
            <a:off x="4415600" y="4470010"/>
            <a:ext cx="210314" cy="1538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" b="1" dirty="0" smtClean="0">
                <a:solidFill>
                  <a:srgbClr val="0070C0"/>
                </a:solidFill>
              </a:rPr>
              <a:t>2</a:t>
            </a:r>
            <a:endParaRPr lang="en-US" sz="400" b="1" dirty="0">
              <a:solidFill>
                <a:srgbClr val="0070C0"/>
              </a:solidFill>
            </a:endParaRPr>
          </a:p>
        </p:txBody>
      </p:sp>
      <p:cxnSp>
        <p:nvCxnSpPr>
          <p:cNvPr id="233" name="Straight Connector 232"/>
          <p:cNvCxnSpPr/>
          <p:nvPr/>
        </p:nvCxnSpPr>
        <p:spPr>
          <a:xfrm flipV="1">
            <a:off x="4395128" y="4546954"/>
            <a:ext cx="102865" cy="26849"/>
          </a:xfrm>
          <a:prstGeom prst="line">
            <a:avLst/>
          </a:prstGeom>
          <a:ln w="1905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4" name="Rectangle 233"/>
          <p:cNvSpPr/>
          <p:nvPr/>
        </p:nvSpPr>
        <p:spPr>
          <a:xfrm>
            <a:off x="3042762" y="6476492"/>
            <a:ext cx="990600" cy="1477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ysClr val="windowText" lastClr="000000"/>
                </a:solidFill>
              </a:rPr>
              <a:t>OPCODE[12..15]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235" name="Rectangle 234"/>
          <p:cNvSpPr/>
          <p:nvPr/>
        </p:nvSpPr>
        <p:spPr>
          <a:xfrm>
            <a:off x="3052764" y="6218627"/>
            <a:ext cx="990600" cy="1477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ysClr val="windowText" lastClr="000000"/>
                </a:solidFill>
              </a:rPr>
              <a:t>LIMM[4..11]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236" name="Rectangle 235"/>
          <p:cNvSpPr/>
          <p:nvPr/>
        </p:nvSpPr>
        <p:spPr>
          <a:xfrm>
            <a:off x="3062766" y="5960762"/>
            <a:ext cx="990600" cy="1477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ysClr val="windowText" lastClr="000000"/>
                </a:solidFill>
              </a:rPr>
              <a:t>SIMM[0..3]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237" name="Rectangle 236"/>
          <p:cNvSpPr/>
          <p:nvPr/>
        </p:nvSpPr>
        <p:spPr>
          <a:xfrm>
            <a:off x="3048000" y="5702897"/>
            <a:ext cx="990600" cy="1477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ysClr val="windowText" lastClr="000000"/>
                </a:solidFill>
              </a:rPr>
              <a:t>SIMM[8..11]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238" name="Rectangle 237"/>
          <p:cNvSpPr/>
          <p:nvPr/>
        </p:nvSpPr>
        <p:spPr>
          <a:xfrm>
            <a:off x="3048000" y="4114800"/>
            <a:ext cx="990600" cy="1477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ysClr val="windowText" lastClr="000000"/>
                </a:solidFill>
              </a:rPr>
              <a:t>LIMM</a:t>
            </a:r>
          </a:p>
          <a:p>
            <a:r>
              <a:rPr lang="en-US" sz="900" dirty="0" smtClean="0">
                <a:solidFill>
                  <a:sysClr val="windowText" lastClr="000000"/>
                </a:solidFill>
              </a:rPr>
              <a:t>[0..7]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239" name="Rectangle 238"/>
          <p:cNvSpPr/>
          <p:nvPr/>
        </p:nvSpPr>
        <p:spPr>
          <a:xfrm>
            <a:off x="3048000" y="3281278"/>
            <a:ext cx="990600" cy="1477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ysClr val="windowText" lastClr="000000"/>
                </a:solidFill>
              </a:rPr>
              <a:t>RA[8..11]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240" name="Rectangle 239"/>
          <p:cNvSpPr/>
          <p:nvPr/>
        </p:nvSpPr>
        <p:spPr>
          <a:xfrm>
            <a:off x="3048000" y="3052678"/>
            <a:ext cx="990600" cy="1477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ysClr val="windowText" lastClr="000000"/>
                </a:solidFill>
              </a:rPr>
              <a:t>RC[0..3]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241" name="Rectangle 240"/>
          <p:cNvSpPr/>
          <p:nvPr/>
        </p:nvSpPr>
        <p:spPr>
          <a:xfrm>
            <a:off x="3048000" y="2819400"/>
            <a:ext cx="990600" cy="1477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ysClr val="windowText" lastClr="000000"/>
                </a:solidFill>
              </a:rPr>
              <a:t>RB[4..7]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242" name="Rectangle 241"/>
          <p:cNvSpPr/>
          <p:nvPr/>
        </p:nvSpPr>
        <p:spPr>
          <a:xfrm>
            <a:off x="8709545" y="2159660"/>
            <a:ext cx="102893" cy="107722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 algn="ctr"/>
            <a:r>
              <a:rPr lang="en-US" sz="700" dirty="0" smtClean="0">
                <a:solidFill>
                  <a:sysClr val="windowText" lastClr="000000"/>
                </a:solidFill>
              </a:rPr>
              <a:t>10</a:t>
            </a:r>
            <a:endParaRPr lang="en-US" sz="700" dirty="0"/>
          </a:p>
        </p:txBody>
      </p:sp>
      <p:sp>
        <p:nvSpPr>
          <p:cNvPr id="243" name="Rectangle 242"/>
          <p:cNvSpPr/>
          <p:nvPr/>
        </p:nvSpPr>
        <p:spPr>
          <a:xfrm>
            <a:off x="8703009" y="2375901"/>
            <a:ext cx="102893" cy="107722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 algn="ctr"/>
            <a:r>
              <a:rPr lang="en-US" sz="700" dirty="0" smtClean="0">
                <a:solidFill>
                  <a:sysClr val="windowText" lastClr="000000"/>
                </a:solidFill>
              </a:rPr>
              <a:t>01</a:t>
            </a:r>
            <a:endParaRPr lang="en-US" sz="700" dirty="0"/>
          </a:p>
        </p:txBody>
      </p:sp>
      <p:sp>
        <p:nvSpPr>
          <p:cNvPr id="244" name="Rectangle 243"/>
          <p:cNvSpPr/>
          <p:nvPr/>
        </p:nvSpPr>
        <p:spPr>
          <a:xfrm>
            <a:off x="8703007" y="2596312"/>
            <a:ext cx="102893" cy="107722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 algn="ctr"/>
            <a:r>
              <a:rPr lang="en-US" sz="700" dirty="0" smtClean="0">
                <a:solidFill>
                  <a:sysClr val="windowText" lastClr="000000"/>
                </a:solidFill>
              </a:rPr>
              <a:t>00</a:t>
            </a:r>
            <a:endParaRPr lang="en-US" sz="700" dirty="0"/>
          </a:p>
        </p:txBody>
      </p:sp>
      <p:sp>
        <p:nvSpPr>
          <p:cNvPr id="245" name="Rectangle 244"/>
          <p:cNvSpPr/>
          <p:nvPr/>
        </p:nvSpPr>
        <p:spPr>
          <a:xfrm>
            <a:off x="8703008" y="2831821"/>
            <a:ext cx="102893" cy="107722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 algn="ctr"/>
            <a:r>
              <a:rPr lang="en-US" sz="700" dirty="0" smtClean="0">
                <a:solidFill>
                  <a:sysClr val="windowText" lastClr="000000"/>
                </a:solidFill>
              </a:rPr>
              <a:t>11</a:t>
            </a:r>
            <a:endParaRPr lang="en-US" sz="700" dirty="0"/>
          </a:p>
        </p:txBody>
      </p:sp>
      <p:sp>
        <p:nvSpPr>
          <p:cNvPr id="246" name="Rectangle 245"/>
          <p:cNvSpPr/>
          <p:nvPr/>
        </p:nvSpPr>
        <p:spPr>
          <a:xfrm>
            <a:off x="6628448" y="3781328"/>
            <a:ext cx="210314" cy="1538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" b="1" dirty="0" smtClean="0">
                <a:solidFill>
                  <a:srgbClr val="0070C0"/>
                </a:solidFill>
              </a:rPr>
              <a:t>2</a:t>
            </a:r>
            <a:endParaRPr lang="en-US" sz="400" b="1" dirty="0">
              <a:solidFill>
                <a:srgbClr val="0070C0"/>
              </a:solidFill>
            </a:endParaRPr>
          </a:p>
        </p:txBody>
      </p:sp>
      <p:cxnSp>
        <p:nvCxnSpPr>
          <p:cNvPr id="247" name="Straight Connector 246"/>
          <p:cNvCxnSpPr/>
          <p:nvPr/>
        </p:nvCxnSpPr>
        <p:spPr>
          <a:xfrm flipV="1">
            <a:off x="6607976" y="3858272"/>
            <a:ext cx="102865" cy="26849"/>
          </a:xfrm>
          <a:prstGeom prst="line">
            <a:avLst/>
          </a:prstGeom>
          <a:ln w="1905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Rectangle 247"/>
          <p:cNvSpPr/>
          <p:nvPr/>
        </p:nvSpPr>
        <p:spPr>
          <a:xfrm>
            <a:off x="6632068" y="3366099"/>
            <a:ext cx="210314" cy="1538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" b="1" dirty="0" smtClean="0">
                <a:solidFill>
                  <a:srgbClr val="0070C0"/>
                </a:solidFill>
              </a:rPr>
              <a:t>2</a:t>
            </a:r>
            <a:endParaRPr lang="en-US" sz="400" b="1" dirty="0">
              <a:solidFill>
                <a:srgbClr val="0070C0"/>
              </a:solidFill>
            </a:endParaRPr>
          </a:p>
        </p:txBody>
      </p:sp>
      <p:cxnSp>
        <p:nvCxnSpPr>
          <p:cNvPr id="249" name="Straight Connector 248"/>
          <p:cNvCxnSpPr/>
          <p:nvPr/>
        </p:nvCxnSpPr>
        <p:spPr>
          <a:xfrm flipV="1">
            <a:off x="6611596" y="3443043"/>
            <a:ext cx="102865" cy="26849"/>
          </a:xfrm>
          <a:prstGeom prst="line">
            <a:avLst/>
          </a:prstGeom>
          <a:ln w="1905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Arrow Connector 249"/>
          <p:cNvCxnSpPr/>
          <p:nvPr/>
        </p:nvCxnSpPr>
        <p:spPr>
          <a:xfrm>
            <a:off x="5166838" y="2447432"/>
            <a:ext cx="0" cy="210822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1" name="Rectangle 250"/>
          <p:cNvSpPr/>
          <p:nvPr/>
        </p:nvSpPr>
        <p:spPr>
          <a:xfrm>
            <a:off x="4906386" y="2333521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RF Write</a:t>
            </a:r>
            <a:endParaRPr lang="en-US" sz="7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9684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Welcome back, </a:t>
            </a:r>
            <a:r>
              <a:rPr lang="en-US" dirty="0" err="1" smtClean="0"/>
              <a:t>SINGLEcycle</a:t>
            </a:r>
            <a:r>
              <a:rPr lang="en-US" dirty="0" smtClean="0"/>
              <a:t>!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52400" y="1600200"/>
            <a:ext cx="8850637" cy="5188504"/>
            <a:chOff x="152400" y="1600200"/>
            <a:chExt cx="8850637" cy="5188504"/>
          </a:xfrm>
        </p:grpSpPr>
        <p:sp>
          <p:nvSpPr>
            <p:cNvPr id="5" name="Rectangle 4"/>
            <p:cNvSpPr/>
            <p:nvPr/>
          </p:nvSpPr>
          <p:spPr>
            <a:xfrm>
              <a:off x="304800" y="4572000"/>
              <a:ext cx="381000" cy="10668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ysClr val="windowText" lastClr="000000"/>
                  </a:solidFill>
                </a:rPr>
                <a:t>PC</a:t>
              </a:r>
              <a:endParaRPr lang="en-US" sz="1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990600" y="3733800"/>
              <a:ext cx="1219200" cy="2057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u="sng" dirty="0" smtClean="0">
                  <a:solidFill>
                    <a:sysClr val="windowText" lastClr="000000"/>
                  </a:solidFill>
                </a:rPr>
                <a:t>IM</a:t>
              </a:r>
              <a:endParaRPr lang="en-US" u="sng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685800" y="5105400"/>
              <a:ext cx="3048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7"/>
            <p:cNvSpPr/>
            <p:nvPr/>
          </p:nvSpPr>
          <p:spPr>
            <a:xfrm>
              <a:off x="990600" y="4953000"/>
              <a:ext cx="990600" cy="30480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smtClean="0">
                  <a:solidFill>
                    <a:sysClr val="windowText" lastClr="000000"/>
                  </a:solidFill>
                </a:rPr>
                <a:t>address</a:t>
              </a:r>
              <a:endParaRPr lang="en-US" sz="1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219200" y="5334000"/>
              <a:ext cx="990600" cy="30480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400" dirty="0" smtClean="0">
                  <a:solidFill>
                    <a:sysClr val="windowText" lastClr="000000"/>
                  </a:solidFill>
                </a:rPr>
                <a:t>instruction</a:t>
              </a:r>
              <a:endParaRPr lang="en-US" sz="14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2209800" y="5257800"/>
              <a:ext cx="20487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/>
            <p:cNvSpPr/>
            <p:nvPr/>
          </p:nvSpPr>
          <p:spPr>
            <a:xfrm>
              <a:off x="4343400" y="3733800"/>
              <a:ext cx="1219200" cy="2057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u="sng" dirty="0" smtClean="0">
                  <a:solidFill>
                    <a:sysClr val="windowText" lastClr="000000"/>
                  </a:solidFill>
                </a:rPr>
                <a:t>RF</a:t>
              </a:r>
              <a:endParaRPr lang="en-US" u="sng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162800" y="3733800"/>
              <a:ext cx="1219200" cy="2057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u="sng" dirty="0" smtClean="0">
                  <a:solidFill>
                    <a:sysClr val="windowText" lastClr="000000"/>
                  </a:solidFill>
                </a:rPr>
                <a:t>DM</a:t>
              </a:r>
              <a:endParaRPr lang="en-US" u="sng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806194" y="5068794"/>
              <a:ext cx="64008" cy="6400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4" name="Straight Connector 13"/>
            <p:cNvCxnSpPr/>
            <p:nvPr/>
          </p:nvCxnSpPr>
          <p:spPr>
            <a:xfrm flipH="1">
              <a:off x="4598007" y="6422444"/>
              <a:ext cx="114717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152400" y="1600200"/>
              <a:ext cx="0" cy="35052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endCxn id="5" idx="1"/>
            </p:cNvCxnSpPr>
            <p:nvPr/>
          </p:nvCxnSpPr>
          <p:spPr>
            <a:xfrm>
              <a:off x="152400" y="5105400"/>
              <a:ext cx="1524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838200" y="2743200"/>
              <a:ext cx="0" cy="23622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4343399" y="4114346"/>
              <a:ext cx="533401" cy="305254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smtClean="0">
                  <a:solidFill>
                    <a:sysClr val="windowText" lastClr="000000"/>
                  </a:solidFill>
                </a:rPr>
                <a:t>RR1</a:t>
              </a:r>
              <a:endParaRPr lang="en-US" sz="1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343399" y="4419600"/>
              <a:ext cx="533401" cy="305254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smtClean="0">
                  <a:solidFill>
                    <a:sysClr val="windowText" lastClr="000000"/>
                  </a:solidFill>
                </a:rPr>
                <a:t>RR2</a:t>
              </a:r>
              <a:endParaRPr lang="en-US" sz="1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343400" y="4723946"/>
              <a:ext cx="533401" cy="305254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smtClean="0">
                  <a:solidFill>
                    <a:sysClr val="windowText" lastClr="000000"/>
                  </a:solidFill>
                </a:rPr>
                <a:t>WR</a:t>
              </a:r>
              <a:endParaRPr lang="en-US" sz="1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343399" y="5485946"/>
              <a:ext cx="533401" cy="305254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smtClean="0">
                  <a:solidFill>
                    <a:sysClr val="windowText" lastClr="000000"/>
                  </a:solidFill>
                </a:rPr>
                <a:t>WD</a:t>
              </a:r>
              <a:endParaRPr lang="en-US" sz="1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029199" y="4343400"/>
              <a:ext cx="533401" cy="305254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smtClean="0">
                  <a:solidFill>
                    <a:sysClr val="windowText" lastClr="000000"/>
                  </a:solidFill>
                </a:rPr>
                <a:t>RD1</a:t>
              </a:r>
              <a:endParaRPr lang="en-US" sz="1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029199" y="4953000"/>
              <a:ext cx="533401" cy="305254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smtClean="0">
                  <a:solidFill>
                    <a:sysClr val="windowText" lastClr="000000"/>
                  </a:solidFill>
                </a:rPr>
                <a:t>RD2</a:t>
              </a:r>
              <a:endParaRPr lang="en-US" sz="1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7162800" y="4724400"/>
              <a:ext cx="990600" cy="30480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smtClean="0">
                  <a:solidFill>
                    <a:sysClr val="windowText" lastClr="000000"/>
                  </a:solidFill>
                </a:rPr>
                <a:t>address</a:t>
              </a:r>
              <a:endParaRPr lang="en-US" sz="1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848600" y="4647746"/>
              <a:ext cx="533401" cy="305254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400" dirty="0" smtClean="0">
                  <a:solidFill>
                    <a:sysClr val="windowText" lastClr="000000"/>
                  </a:solidFill>
                </a:rPr>
                <a:t>RD</a:t>
              </a:r>
              <a:endParaRPr lang="en-US" sz="1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7162800" y="5486400"/>
              <a:ext cx="533401" cy="305254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smtClean="0">
                  <a:solidFill>
                    <a:sysClr val="windowText" lastClr="000000"/>
                  </a:solidFill>
                </a:rPr>
                <a:t>WD</a:t>
              </a:r>
              <a:endParaRPr lang="en-US" sz="1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7" name="Trapezoid 26"/>
            <p:cNvSpPr/>
            <p:nvPr/>
          </p:nvSpPr>
          <p:spPr>
            <a:xfrm rot="5400000">
              <a:off x="3654374" y="5536990"/>
              <a:ext cx="838200" cy="222146"/>
            </a:xfrm>
            <a:prstGeom prst="trapezoid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962400" y="5305163"/>
              <a:ext cx="98926" cy="126031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ysClr val="windowText" lastClr="000000"/>
                  </a:solidFill>
                </a:rPr>
                <a:t>0</a:t>
              </a:r>
              <a:endParaRPr lang="en-US" sz="9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3962400" y="5483932"/>
              <a:ext cx="98926" cy="126031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ysClr val="windowText" lastClr="000000"/>
                  </a:solidFill>
                </a:rPr>
                <a:t>1</a:t>
              </a:r>
              <a:endParaRPr lang="en-US" sz="9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962400" y="5686163"/>
              <a:ext cx="98926" cy="126031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ysClr val="windowText" lastClr="000000"/>
                  </a:solidFill>
                </a:rPr>
                <a:t>2</a:t>
              </a:r>
              <a:endParaRPr lang="en-US" sz="9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962400" y="5864932"/>
              <a:ext cx="98926" cy="126031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ysClr val="windowText" lastClr="000000"/>
                  </a:solidFill>
                </a:rPr>
                <a:t>3</a:t>
              </a:r>
              <a:endParaRPr lang="en-US" sz="9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2971800" y="3071405"/>
              <a:ext cx="685800" cy="381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SIGN EXTEND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2971801" y="5139579"/>
              <a:ext cx="685800" cy="17876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&lt;&lt; 8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4" name="Straight Arrow Connector 33"/>
            <p:cNvCxnSpPr/>
            <p:nvPr/>
          </p:nvCxnSpPr>
          <p:spPr>
            <a:xfrm>
              <a:off x="2414672" y="3276600"/>
              <a:ext cx="55712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ectangle 34"/>
            <p:cNvSpPr/>
            <p:nvPr/>
          </p:nvSpPr>
          <p:spPr>
            <a:xfrm>
              <a:off x="2362200" y="3128878"/>
              <a:ext cx="572941" cy="147722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dirty="0" smtClean="0">
                  <a:solidFill>
                    <a:sysClr val="windowText" lastClr="000000"/>
                  </a:solidFill>
                </a:rPr>
                <a:t>LIMM</a:t>
              </a:r>
              <a:endParaRPr lang="en-US" sz="1100" dirty="0">
                <a:solidFill>
                  <a:sysClr val="windowText" lastClr="000000"/>
                </a:solidFill>
              </a:endParaRPr>
            </a:p>
          </p:txBody>
        </p:sp>
        <p:grpSp>
          <p:nvGrpSpPr>
            <p:cNvPr id="36" name="Group 35"/>
            <p:cNvGrpSpPr/>
            <p:nvPr/>
          </p:nvGrpSpPr>
          <p:grpSpPr>
            <a:xfrm>
              <a:off x="4114798" y="2543699"/>
              <a:ext cx="580084" cy="885301"/>
              <a:chOff x="4114798" y="2543699"/>
              <a:chExt cx="580084" cy="885301"/>
            </a:xfrm>
          </p:grpSpPr>
          <p:grpSp>
            <p:nvGrpSpPr>
              <p:cNvPr id="219" name="Group 218"/>
              <p:cNvGrpSpPr/>
              <p:nvPr/>
            </p:nvGrpSpPr>
            <p:grpSpPr>
              <a:xfrm>
                <a:off x="4114798" y="2543699"/>
                <a:ext cx="457202" cy="885301"/>
                <a:chOff x="3505198" y="4343400"/>
                <a:chExt cx="457202" cy="1371600"/>
              </a:xfrm>
            </p:grpSpPr>
            <p:cxnSp>
              <p:nvCxnSpPr>
                <p:cNvPr id="221" name="Straight Connector 220"/>
                <p:cNvCxnSpPr/>
                <p:nvPr/>
              </p:nvCxnSpPr>
              <p:spPr>
                <a:xfrm flipV="1">
                  <a:off x="3962400" y="4723493"/>
                  <a:ext cx="0" cy="55245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2" name="Straight Connector 221"/>
                <p:cNvCxnSpPr/>
                <p:nvPr/>
              </p:nvCxnSpPr>
              <p:spPr>
                <a:xfrm flipH="1" flipV="1">
                  <a:off x="3505200" y="4343400"/>
                  <a:ext cx="457200" cy="380093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3" name="Straight Connector 222"/>
                <p:cNvCxnSpPr/>
                <p:nvPr/>
              </p:nvCxnSpPr>
              <p:spPr>
                <a:xfrm flipH="1">
                  <a:off x="3505200" y="5275944"/>
                  <a:ext cx="457200" cy="43905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4" name="Straight Connector 223"/>
                <p:cNvCxnSpPr/>
                <p:nvPr/>
              </p:nvCxnSpPr>
              <p:spPr>
                <a:xfrm flipH="1" flipV="1">
                  <a:off x="3505198" y="5181600"/>
                  <a:ext cx="2" cy="53340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5" name="Straight Connector 224"/>
                <p:cNvCxnSpPr/>
                <p:nvPr/>
              </p:nvCxnSpPr>
              <p:spPr>
                <a:xfrm flipV="1">
                  <a:off x="3505200" y="4343400"/>
                  <a:ext cx="0" cy="55245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6" name="Straight Connector 225"/>
                <p:cNvCxnSpPr/>
                <p:nvPr/>
              </p:nvCxnSpPr>
              <p:spPr>
                <a:xfrm flipH="1" flipV="1">
                  <a:off x="3505198" y="4895850"/>
                  <a:ext cx="152400" cy="13335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7" name="Straight Connector 226"/>
                <p:cNvCxnSpPr/>
                <p:nvPr/>
              </p:nvCxnSpPr>
              <p:spPr>
                <a:xfrm flipH="1">
                  <a:off x="3505198" y="5030109"/>
                  <a:ext cx="152401" cy="15149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20" name="Rectangle 219"/>
              <p:cNvSpPr/>
              <p:nvPr/>
            </p:nvSpPr>
            <p:spPr>
              <a:xfrm>
                <a:off x="4121941" y="2919123"/>
                <a:ext cx="572941" cy="147722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>
                    <a:solidFill>
                      <a:sysClr val="windowText" lastClr="000000"/>
                    </a:solidFill>
                  </a:rPr>
                  <a:t>ADD</a:t>
                </a:r>
                <a:endParaRPr lang="en-US" sz="1100" dirty="0">
                  <a:solidFill>
                    <a:sysClr val="windowText" lastClr="000000"/>
                  </a:solidFill>
                </a:endParaRPr>
              </a:p>
            </p:txBody>
          </p:sp>
        </p:grpSp>
        <p:cxnSp>
          <p:nvCxnSpPr>
            <p:cNvPr id="37" name="Straight Arrow Connector 36"/>
            <p:cNvCxnSpPr/>
            <p:nvPr/>
          </p:nvCxnSpPr>
          <p:spPr>
            <a:xfrm>
              <a:off x="5772686" y="4226114"/>
              <a:ext cx="18288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Rectangle 37"/>
            <p:cNvSpPr/>
            <p:nvPr/>
          </p:nvSpPr>
          <p:spPr>
            <a:xfrm>
              <a:off x="5471108" y="4043278"/>
              <a:ext cx="548692" cy="147722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100" dirty="0" smtClean="0">
                  <a:solidFill>
                    <a:sysClr val="windowText" lastClr="000000"/>
                  </a:solidFill>
                </a:rPr>
                <a:t>0..0</a:t>
              </a:r>
              <a:endParaRPr lang="en-US" sz="11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9" name="Straight Arrow Connector 38"/>
            <p:cNvCxnSpPr/>
            <p:nvPr/>
          </p:nvCxnSpPr>
          <p:spPr>
            <a:xfrm>
              <a:off x="2414673" y="4882048"/>
              <a:ext cx="1928727" cy="237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Rectangle 39"/>
            <p:cNvSpPr/>
            <p:nvPr/>
          </p:nvSpPr>
          <p:spPr>
            <a:xfrm>
              <a:off x="2362200" y="3281278"/>
              <a:ext cx="572941" cy="147722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dirty="0" smtClean="0">
                  <a:solidFill>
                    <a:sysClr val="windowText" lastClr="000000"/>
                  </a:solidFill>
                </a:rPr>
                <a:t>[4..11]</a:t>
              </a:r>
              <a:endParaRPr lang="en-US" sz="11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41" name="Straight Arrow Connector 40"/>
            <p:cNvCxnSpPr/>
            <p:nvPr/>
          </p:nvCxnSpPr>
          <p:spPr>
            <a:xfrm flipV="1">
              <a:off x="4184547" y="5638573"/>
              <a:ext cx="158852" cy="323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rapezoid 41"/>
            <p:cNvSpPr/>
            <p:nvPr/>
          </p:nvSpPr>
          <p:spPr>
            <a:xfrm rot="5400000">
              <a:off x="3283052" y="6316218"/>
              <a:ext cx="533399" cy="222147"/>
            </a:xfrm>
            <a:prstGeom prst="trapezoid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3456236" y="6235949"/>
              <a:ext cx="98926" cy="126031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ysClr val="windowText" lastClr="000000"/>
                  </a:solidFill>
                </a:rPr>
                <a:t>0</a:t>
              </a:r>
              <a:endParaRPr lang="en-US" sz="9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456236" y="6476280"/>
              <a:ext cx="98926" cy="126031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ysClr val="windowText" lastClr="000000"/>
                  </a:solidFill>
                </a:rPr>
                <a:t>1</a:t>
              </a:r>
              <a:endParaRPr lang="en-US" sz="9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45" name="Straight Arrow Connector 44"/>
            <p:cNvCxnSpPr>
              <a:stCxn id="42" idx="0"/>
            </p:cNvCxnSpPr>
            <p:nvPr/>
          </p:nvCxnSpPr>
          <p:spPr>
            <a:xfrm flipV="1">
              <a:off x="3660825" y="6427291"/>
              <a:ext cx="251382" cy="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6" name="Group 45"/>
            <p:cNvGrpSpPr/>
            <p:nvPr/>
          </p:nvGrpSpPr>
          <p:grpSpPr>
            <a:xfrm>
              <a:off x="1195856" y="2010299"/>
              <a:ext cx="457202" cy="885301"/>
              <a:chOff x="3505198" y="4343400"/>
              <a:chExt cx="457202" cy="1371600"/>
            </a:xfrm>
          </p:grpSpPr>
          <p:cxnSp>
            <p:nvCxnSpPr>
              <p:cNvPr id="212" name="Straight Connector 211"/>
              <p:cNvCxnSpPr/>
              <p:nvPr/>
            </p:nvCxnSpPr>
            <p:spPr>
              <a:xfrm flipV="1">
                <a:off x="3962400" y="4723493"/>
                <a:ext cx="0" cy="55245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Connector 212"/>
              <p:cNvCxnSpPr/>
              <p:nvPr/>
            </p:nvCxnSpPr>
            <p:spPr>
              <a:xfrm flipH="1" flipV="1">
                <a:off x="3505200" y="4343400"/>
                <a:ext cx="457200" cy="38009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Straight Connector 213"/>
              <p:cNvCxnSpPr/>
              <p:nvPr/>
            </p:nvCxnSpPr>
            <p:spPr>
              <a:xfrm flipH="1">
                <a:off x="3505200" y="5275944"/>
                <a:ext cx="457200" cy="43905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Straight Connector 214"/>
              <p:cNvCxnSpPr/>
              <p:nvPr/>
            </p:nvCxnSpPr>
            <p:spPr>
              <a:xfrm flipH="1" flipV="1">
                <a:off x="3505198" y="5181600"/>
                <a:ext cx="2" cy="533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Straight Connector 215"/>
              <p:cNvCxnSpPr/>
              <p:nvPr/>
            </p:nvCxnSpPr>
            <p:spPr>
              <a:xfrm flipV="1">
                <a:off x="3505200" y="4343400"/>
                <a:ext cx="0" cy="55245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Straight Connector 216"/>
              <p:cNvCxnSpPr/>
              <p:nvPr/>
            </p:nvCxnSpPr>
            <p:spPr>
              <a:xfrm flipH="1" flipV="1">
                <a:off x="3505198" y="4895850"/>
                <a:ext cx="152400" cy="13335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Straight Connector 217"/>
              <p:cNvCxnSpPr/>
              <p:nvPr/>
            </p:nvCxnSpPr>
            <p:spPr>
              <a:xfrm flipH="1">
                <a:off x="3505198" y="5030109"/>
                <a:ext cx="152401" cy="15149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7" name="Rectangle 46"/>
            <p:cNvSpPr/>
            <p:nvPr/>
          </p:nvSpPr>
          <p:spPr>
            <a:xfrm>
              <a:off x="1202999" y="2385723"/>
              <a:ext cx="572941" cy="147722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ysClr val="windowText" lastClr="000000"/>
                  </a:solidFill>
                </a:rPr>
                <a:t>ADD</a:t>
              </a:r>
              <a:endParaRPr lang="en-US" sz="11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48" name="Straight Arrow Connector 47"/>
            <p:cNvCxnSpPr/>
            <p:nvPr/>
          </p:nvCxnSpPr>
          <p:spPr>
            <a:xfrm>
              <a:off x="891056" y="2133600"/>
              <a:ext cx="3048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Rectangle 48"/>
            <p:cNvSpPr/>
            <p:nvPr/>
          </p:nvSpPr>
          <p:spPr>
            <a:xfrm>
              <a:off x="381000" y="2057400"/>
              <a:ext cx="572941" cy="147722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100" dirty="0" smtClean="0">
                  <a:solidFill>
                    <a:sysClr val="windowText" lastClr="000000"/>
                  </a:solidFill>
                </a:rPr>
                <a:t>00..01</a:t>
              </a:r>
              <a:endParaRPr lang="en-US" sz="11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50" name="Straight Arrow Connector 49"/>
            <p:cNvCxnSpPr/>
            <p:nvPr/>
          </p:nvCxnSpPr>
          <p:spPr>
            <a:xfrm>
              <a:off x="6181126" y="4360675"/>
              <a:ext cx="21945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Rectangle 50"/>
            <p:cNvSpPr/>
            <p:nvPr/>
          </p:nvSpPr>
          <p:spPr>
            <a:xfrm>
              <a:off x="2971800" y="5398971"/>
              <a:ext cx="685800" cy="381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SIGN EXTEND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3912207" y="6229998"/>
              <a:ext cx="685800" cy="381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SIGN EXTEND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grpSp>
          <p:nvGrpSpPr>
            <p:cNvPr id="53" name="Group 52"/>
            <p:cNvGrpSpPr/>
            <p:nvPr/>
          </p:nvGrpSpPr>
          <p:grpSpPr>
            <a:xfrm>
              <a:off x="6400800" y="4191002"/>
              <a:ext cx="580084" cy="1190100"/>
              <a:chOff x="4114798" y="2543699"/>
              <a:chExt cx="580084" cy="885301"/>
            </a:xfrm>
          </p:grpSpPr>
          <p:grpSp>
            <p:nvGrpSpPr>
              <p:cNvPr id="202" name="Group 201"/>
              <p:cNvGrpSpPr/>
              <p:nvPr/>
            </p:nvGrpSpPr>
            <p:grpSpPr>
              <a:xfrm>
                <a:off x="4114798" y="2543699"/>
                <a:ext cx="457202" cy="885301"/>
                <a:chOff x="3505198" y="4343400"/>
                <a:chExt cx="457202" cy="1371600"/>
              </a:xfrm>
            </p:grpSpPr>
            <p:cxnSp>
              <p:nvCxnSpPr>
                <p:cNvPr id="205" name="Straight Connector 204"/>
                <p:cNvCxnSpPr/>
                <p:nvPr/>
              </p:nvCxnSpPr>
              <p:spPr>
                <a:xfrm flipV="1">
                  <a:off x="3962400" y="4723493"/>
                  <a:ext cx="0" cy="55245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6" name="Straight Connector 205"/>
                <p:cNvCxnSpPr/>
                <p:nvPr/>
              </p:nvCxnSpPr>
              <p:spPr>
                <a:xfrm flipH="1" flipV="1">
                  <a:off x="3505200" y="4343400"/>
                  <a:ext cx="457200" cy="380093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7" name="Straight Connector 206"/>
                <p:cNvCxnSpPr/>
                <p:nvPr/>
              </p:nvCxnSpPr>
              <p:spPr>
                <a:xfrm flipH="1">
                  <a:off x="3505200" y="5275944"/>
                  <a:ext cx="457200" cy="43905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>
                <a:xfrm flipH="1" flipV="1">
                  <a:off x="3505198" y="5181600"/>
                  <a:ext cx="2" cy="53340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>
                <a:xfrm flipV="1">
                  <a:off x="3505200" y="4343400"/>
                  <a:ext cx="0" cy="55245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>
                <a:xfrm flipH="1" flipV="1">
                  <a:off x="3505198" y="4895850"/>
                  <a:ext cx="152400" cy="13335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>
                <a:xfrm flipH="1">
                  <a:off x="3505198" y="5030109"/>
                  <a:ext cx="152401" cy="15149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03" name="Rectangle 202"/>
              <p:cNvSpPr/>
              <p:nvPr/>
            </p:nvSpPr>
            <p:spPr>
              <a:xfrm>
                <a:off x="4121941" y="2919123"/>
                <a:ext cx="572941" cy="147722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>
                    <a:solidFill>
                      <a:sysClr val="windowText" lastClr="000000"/>
                    </a:solidFill>
                  </a:rPr>
                  <a:t>ALU</a:t>
                </a:r>
                <a:endParaRPr lang="en-US" sz="11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04" name="Rectangle 203"/>
              <p:cNvSpPr/>
              <p:nvPr/>
            </p:nvSpPr>
            <p:spPr>
              <a:xfrm>
                <a:off x="4190998" y="2772299"/>
                <a:ext cx="420541" cy="147722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1100" dirty="0" smtClean="0">
                    <a:solidFill>
                      <a:sysClr val="windowText" lastClr="000000"/>
                    </a:solidFill>
                  </a:rPr>
                  <a:t>z</a:t>
                </a:r>
                <a:endParaRPr lang="en-US" sz="1100" dirty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54" name="Rectangle 53"/>
            <p:cNvSpPr/>
            <p:nvPr/>
          </p:nvSpPr>
          <p:spPr>
            <a:xfrm>
              <a:off x="2362200" y="4407156"/>
              <a:ext cx="873768" cy="152401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dirty="0" smtClean="0">
                  <a:solidFill>
                    <a:sysClr val="windowText" lastClr="000000"/>
                  </a:solidFill>
                </a:rPr>
                <a:t>RC[0..3]</a:t>
              </a:r>
              <a:endParaRPr lang="en-US" sz="11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2369344" y="4716751"/>
              <a:ext cx="873768" cy="152401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dirty="0" smtClean="0">
                  <a:solidFill>
                    <a:sysClr val="windowText" lastClr="000000"/>
                  </a:solidFill>
                </a:rPr>
                <a:t>RA[8..11]</a:t>
              </a:r>
              <a:endParaRPr lang="en-US" sz="11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56" name="Straight Arrow Connector 55"/>
            <p:cNvCxnSpPr>
              <a:endCxn id="51" idx="1"/>
            </p:cNvCxnSpPr>
            <p:nvPr/>
          </p:nvCxnSpPr>
          <p:spPr>
            <a:xfrm>
              <a:off x="2414674" y="5589471"/>
              <a:ext cx="55712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flipV="1">
              <a:off x="2819400" y="5228598"/>
              <a:ext cx="0" cy="36087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Rectangle 57"/>
            <p:cNvSpPr/>
            <p:nvPr/>
          </p:nvSpPr>
          <p:spPr>
            <a:xfrm>
              <a:off x="2362200" y="5441077"/>
              <a:ext cx="572941" cy="147722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dirty="0" smtClean="0">
                  <a:solidFill>
                    <a:sysClr val="windowText" lastClr="000000"/>
                  </a:solidFill>
                </a:rPr>
                <a:t>LIMM</a:t>
              </a:r>
              <a:endParaRPr lang="en-US" sz="11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59" name="Straight Arrow Connector 58"/>
            <p:cNvCxnSpPr/>
            <p:nvPr/>
          </p:nvCxnSpPr>
          <p:spPr>
            <a:xfrm>
              <a:off x="2819400" y="5228598"/>
              <a:ext cx="15597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/>
            <p:nvPr/>
          </p:nvCxnSpPr>
          <p:spPr>
            <a:xfrm>
              <a:off x="2414673" y="4572000"/>
              <a:ext cx="1928727" cy="237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Rectangle 60"/>
            <p:cNvSpPr/>
            <p:nvPr/>
          </p:nvSpPr>
          <p:spPr>
            <a:xfrm>
              <a:off x="2362200" y="5593477"/>
              <a:ext cx="572941" cy="147722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dirty="0" smtClean="0">
                  <a:solidFill>
                    <a:sysClr val="windowText" lastClr="000000"/>
                  </a:solidFill>
                </a:rPr>
                <a:t>[0..7]</a:t>
              </a:r>
              <a:endParaRPr lang="en-US" sz="11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62" name="Straight Arrow Connector 61"/>
            <p:cNvCxnSpPr/>
            <p:nvPr/>
          </p:nvCxnSpPr>
          <p:spPr>
            <a:xfrm>
              <a:off x="2414673" y="6301260"/>
              <a:ext cx="102400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/>
            <p:nvPr/>
          </p:nvCxnSpPr>
          <p:spPr>
            <a:xfrm>
              <a:off x="2414672" y="6553200"/>
              <a:ext cx="102400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Rectangle 63"/>
            <p:cNvSpPr/>
            <p:nvPr/>
          </p:nvSpPr>
          <p:spPr>
            <a:xfrm>
              <a:off x="2362200" y="6156137"/>
              <a:ext cx="990600" cy="147722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dirty="0" smtClean="0">
                  <a:solidFill>
                    <a:sysClr val="windowText" lastClr="000000"/>
                  </a:solidFill>
                </a:rPr>
                <a:t>SIMM[8..11]</a:t>
              </a:r>
              <a:endParaRPr lang="en-US" sz="11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2362200" y="6405478"/>
              <a:ext cx="990600" cy="147722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dirty="0" smtClean="0">
                  <a:solidFill>
                    <a:sysClr val="windowText" lastClr="000000"/>
                  </a:solidFill>
                </a:rPr>
                <a:t>SIMM[0..3]</a:t>
              </a:r>
              <a:endParaRPr lang="en-US" sz="11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6" name="Trapezoid 65"/>
            <p:cNvSpPr/>
            <p:nvPr/>
          </p:nvSpPr>
          <p:spPr>
            <a:xfrm rot="5400000">
              <a:off x="5800676" y="4249602"/>
              <a:ext cx="533399" cy="222147"/>
            </a:xfrm>
            <a:prstGeom prst="trapezoid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5973860" y="4169333"/>
              <a:ext cx="98926" cy="126031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ysClr val="windowText" lastClr="000000"/>
                  </a:solidFill>
                </a:rPr>
                <a:t>0</a:t>
              </a:r>
              <a:endParaRPr lang="en-US" sz="9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5973860" y="4409664"/>
              <a:ext cx="98926" cy="126031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ysClr val="windowText" lastClr="000000"/>
                  </a:solidFill>
                </a:rPr>
                <a:t>1</a:t>
              </a:r>
              <a:endParaRPr lang="en-US" sz="9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9" name="Trapezoid 68"/>
            <p:cNvSpPr/>
            <p:nvPr/>
          </p:nvSpPr>
          <p:spPr>
            <a:xfrm rot="5400000">
              <a:off x="5794427" y="5108626"/>
              <a:ext cx="533399" cy="222147"/>
            </a:xfrm>
            <a:prstGeom prst="trapezoid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5967611" y="5028357"/>
              <a:ext cx="98926" cy="126031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ysClr val="windowText" lastClr="000000"/>
                  </a:solidFill>
                </a:rPr>
                <a:t>0</a:t>
              </a:r>
              <a:endParaRPr lang="en-US" sz="9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5967611" y="5268688"/>
              <a:ext cx="98926" cy="126031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ysClr val="windowText" lastClr="000000"/>
                  </a:solidFill>
                </a:rPr>
                <a:t>1</a:t>
              </a:r>
              <a:endParaRPr lang="en-US" sz="9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72" name="Straight Arrow Connector 71"/>
            <p:cNvCxnSpPr/>
            <p:nvPr/>
          </p:nvCxnSpPr>
          <p:spPr>
            <a:xfrm>
              <a:off x="5562600" y="5105400"/>
              <a:ext cx="38745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>
              <a:off x="5745179" y="5334000"/>
              <a:ext cx="20487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5745179" y="5331702"/>
              <a:ext cx="0" cy="109559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5638800" y="5105400"/>
              <a:ext cx="0" cy="58076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flipH="1">
              <a:off x="5638800" y="5686163"/>
              <a:ext cx="1524000" cy="0"/>
            </a:xfrm>
            <a:prstGeom prst="line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/>
            <p:nvPr/>
          </p:nvCxnSpPr>
          <p:spPr>
            <a:xfrm>
              <a:off x="6172200" y="5219699"/>
              <a:ext cx="2286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/>
            <p:nvPr/>
          </p:nvCxnSpPr>
          <p:spPr>
            <a:xfrm>
              <a:off x="5562599" y="4495610"/>
              <a:ext cx="393192" cy="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/>
            <p:nvPr/>
          </p:nvCxnSpPr>
          <p:spPr>
            <a:xfrm>
              <a:off x="1653058" y="2437953"/>
              <a:ext cx="4206240" cy="405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3829050" y="2438400"/>
              <a:ext cx="0" cy="332841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/>
            <p:cNvCxnSpPr/>
            <p:nvPr/>
          </p:nvCxnSpPr>
          <p:spPr>
            <a:xfrm>
              <a:off x="3829050" y="2689860"/>
              <a:ext cx="28574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flipH="1">
              <a:off x="4567829" y="2971800"/>
              <a:ext cx="161848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/>
            <p:nvPr/>
          </p:nvCxnSpPr>
          <p:spPr>
            <a:xfrm flipV="1">
              <a:off x="6183567" y="2791084"/>
              <a:ext cx="1" cy="173736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/>
            <p:nvPr/>
          </p:nvCxnSpPr>
          <p:spPr>
            <a:xfrm>
              <a:off x="6181126" y="2789031"/>
              <a:ext cx="19176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flipH="1">
              <a:off x="6605275" y="2637403"/>
              <a:ext cx="2286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flipH="1">
              <a:off x="6833873" y="1609462"/>
              <a:ext cx="2" cy="103734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/>
            <p:nvPr/>
          </p:nvCxnSpPr>
          <p:spPr>
            <a:xfrm>
              <a:off x="152400" y="1600200"/>
              <a:ext cx="668147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rapezoid 87"/>
            <p:cNvSpPr/>
            <p:nvPr/>
          </p:nvSpPr>
          <p:spPr>
            <a:xfrm rot="5400000">
              <a:off x="8461427" y="2717672"/>
              <a:ext cx="533399" cy="222147"/>
            </a:xfrm>
            <a:prstGeom prst="trapezoid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/>
            <p:cNvSpPr/>
            <p:nvPr/>
          </p:nvSpPr>
          <p:spPr>
            <a:xfrm>
              <a:off x="8634611" y="2637403"/>
              <a:ext cx="98926" cy="126031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ysClr val="windowText" lastClr="000000"/>
                  </a:solidFill>
                </a:rPr>
                <a:t>0</a:t>
              </a:r>
              <a:endParaRPr lang="en-US" sz="9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8634611" y="2877734"/>
              <a:ext cx="98926" cy="126031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ysClr val="windowText" lastClr="000000"/>
                  </a:solidFill>
                </a:rPr>
                <a:t>1</a:t>
              </a:r>
              <a:endParaRPr lang="en-US" sz="9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91" name="Straight Connector 90"/>
            <p:cNvCxnSpPr/>
            <p:nvPr/>
          </p:nvCxnSpPr>
          <p:spPr>
            <a:xfrm flipH="1">
              <a:off x="8382001" y="4800600"/>
              <a:ext cx="1143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>
              <a:off x="8496301" y="2967321"/>
              <a:ext cx="0" cy="183282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 flipH="1">
              <a:off x="8496301" y="2967321"/>
              <a:ext cx="114300" cy="0"/>
            </a:xfrm>
            <a:prstGeom prst="line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/>
            <p:nvPr/>
          </p:nvCxnSpPr>
          <p:spPr>
            <a:xfrm>
              <a:off x="6866584" y="4933253"/>
              <a:ext cx="29621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>
              <a:off x="7010400" y="2706768"/>
              <a:ext cx="0" cy="222648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 flipH="1">
              <a:off x="7014692" y="2706768"/>
              <a:ext cx="1595908" cy="0"/>
            </a:xfrm>
            <a:prstGeom prst="line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 flipH="1">
              <a:off x="8839200" y="2819400"/>
              <a:ext cx="114300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>
              <a:off x="8953500" y="2814210"/>
              <a:ext cx="0" cy="334192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 flipH="1">
              <a:off x="3829050" y="6156137"/>
              <a:ext cx="512445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>
              <a:off x="3829050" y="5943600"/>
              <a:ext cx="0" cy="21171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/>
            <p:nvPr/>
          </p:nvCxnSpPr>
          <p:spPr>
            <a:xfrm>
              <a:off x="3829050" y="5944682"/>
              <a:ext cx="133350" cy="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/>
            <p:cNvCxnSpPr/>
            <p:nvPr/>
          </p:nvCxnSpPr>
          <p:spPr>
            <a:xfrm flipV="1">
              <a:off x="3656752" y="5561861"/>
              <a:ext cx="304800" cy="67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 flipH="1">
              <a:off x="3656752" y="5232918"/>
              <a:ext cx="8853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>
              <a:off x="3743325" y="5234315"/>
              <a:ext cx="0" cy="14169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/>
            <p:cNvCxnSpPr/>
            <p:nvPr/>
          </p:nvCxnSpPr>
          <p:spPr>
            <a:xfrm>
              <a:off x="3744499" y="5374966"/>
              <a:ext cx="212623" cy="32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/>
            <p:cNvCxnSpPr/>
            <p:nvPr/>
          </p:nvCxnSpPr>
          <p:spPr>
            <a:xfrm>
              <a:off x="3648160" y="3287305"/>
              <a:ext cx="46663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/>
            <p:cNvCxnSpPr/>
            <p:nvPr/>
          </p:nvCxnSpPr>
          <p:spPr>
            <a:xfrm>
              <a:off x="4953000" y="3519801"/>
              <a:ext cx="0" cy="210822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Rectangle 107"/>
            <p:cNvSpPr/>
            <p:nvPr/>
          </p:nvSpPr>
          <p:spPr>
            <a:xfrm>
              <a:off x="4687636" y="3416346"/>
              <a:ext cx="533401" cy="109965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 smtClean="0">
                  <a:solidFill>
                    <a:srgbClr val="0070C0"/>
                  </a:solidFill>
                </a:rPr>
                <a:t>RFWRITE</a:t>
              </a:r>
              <a:endParaRPr lang="en-US" sz="700" b="1" dirty="0">
                <a:solidFill>
                  <a:srgbClr val="0070C0"/>
                </a:solidFill>
              </a:endParaRPr>
            </a:p>
          </p:txBody>
        </p:sp>
        <p:cxnSp>
          <p:nvCxnSpPr>
            <p:cNvPr id="109" name="Straight Arrow Connector 108"/>
            <p:cNvCxnSpPr/>
            <p:nvPr/>
          </p:nvCxnSpPr>
          <p:spPr>
            <a:xfrm>
              <a:off x="4076108" y="5035457"/>
              <a:ext cx="0" cy="210822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Rectangle 109"/>
            <p:cNvSpPr/>
            <p:nvPr/>
          </p:nvSpPr>
          <p:spPr>
            <a:xfrm>
              <a:off x="3810744" y="4932002"/>
              <a:ext cx="533401" cy="109965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 smtClean="0">
                  <a:solidFill>
                    <a:srgbClr val="0070C0"/>
                  </a:solidFill>
                </a:rPr>
                <a:t>RFWD</a:t>
              </a:r>
              <a:endParaRPr lang="en-US" sz="700" b="1" dirty="0">
                <a:solidFill>
                  <a:srgbClr val="0070C0"/>
                </a:solidFill>
              </a:endParaRPr>
            </a:p>
          </p:txBody>
        </p:sp>
        <p:cxnSp>
          <p:nvCxnSpPr>
            <p:cNvPr id="111" name="Straight Arrow Connector 110"/>
            <p:cNvCxnSpPr/>
            <p:nvPr/>
          </p:nvCxnSpPr>
          <p:spPr>
            <a:xfrm>
              <a:off x="8733537" y="2371283"/>
              <a:ext cx="0" cy="210822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Rectangle 111"/>
            <p:cNvSpPr/>
            <p:nvPr/>
          </p:nvSpPr>
          <p:spPr>
            <a:xfrm>
              <a:off x="8469636" y="2259826"/>
              <a:ext cx="533401" cy="109965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 smtClean="0">
                  <a:solidFill>
                    <a:srgbClr val="0070C0"/>
                  </a:solidFill>
                </a:rPr>
                <a:t>LW</a:t>
              </a:r>
              <a:endParaRPr lang="en-US" sz="700" b="1" dirty="0">
                <a:solidFill>
                  <a:srgbClr val="0070C0"/>
                </a:solidFill>
              </a:endParaRPr>
            </a:p>
          </p:txBody>
        </p:sp>
        <p:cxnSp>
          <p:nvCxnSpPr>
            <p:cNvPr id="113" name="Straight Arrow Connector 112"/>
            <p:cNvCxnSpPr/>
            <p:nvPr/>
          </p:nvCxnSpPr>
          <p:spPr>
            <a:xfrm flipV="1">
              <a:off x="6551770" y="5269096"/>
              <a:ext cx="0" cy="171981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/>
            <p:cNvCxnSpPr/>
            <p:nvPr/>
          </p:nvCxnSpPr>
          <p:spPr>
            <a:xfrm flipV="1">
              <a:off x="6781800" y="5074298"/>
              <a:ext cx="0" cy="171981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Rectangle 114"/>
            <p:cNvSpPr/>
            <p:nvPr/>
          </p:nvSpPr>
          <p:spPr>
            <a:xfrm>
              <a:off x="6273799" y="5410200"/>
              <a:ext cx="533401" cy="109965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 smtClean="0">
                  <a:solidFill>
                    <a:srgbClr val="0070C0"/>
                  </a:solidFill>
                </a:rPr>
                <a:t>SUB</a:t>
              </a:r>
              <a:endParaRPr lang="en-US" sz="700" b="1" dirty="0">
                <a:solidFill>
                  <a:srgbClr val="0070C0"/>
                </a:solidFill>
              </a:endParaRPr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6513530" y="5257800"/>
              <a:ext cx="533401" cy="109965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 smtClean="0">
                  <a:solidFill>
                    <a:srgbClr val="0070C0"/>
                  </a:solidFill>
                </a:rPr>
                <a:t>NOR</a:t>
              </a:r>
              <a:endParaRPr lang="en-US" sz="700" b="1" dirty="0">
                <a:solidFill>
                  <a:srgbClr val="0070C0"/>
                </a:solidFill>
              </a:endParaRPr>
            </a:p>
          </p:txBody>
        </p:sp>
        <p:cxnSp>
          <p:nvCxnSpPr>
            <p:cNvPr id="117" name="Straight Arrow Connector 116"/>
            <p:cNvCxnSpPr/>
            <p:nvPr/>
          </p:nvCxnSpPr>
          <p:spPr>
            <a:xfrm>
              <a:off x="7783569" y="3515304"/>
              <a:ext cx="0" cy="210822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Rectangle 117"/>
            <p:cNvSpPr/>
            <p:nvPr/>
          </p:nvSpPr>
          <p:spPr>
            <a:xfrm>
              <a:off x="7519668" y="3403847"/>
              <a:ext cx="533401" cy="109965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 smtClean="0">
                  <a:solidFill>
                    <a:srgbClr val="0070C0"/>
                  </a:solidFill>
                </a:rPr>
                <a:t>SW</a:t>
              </a:r>
              <a:endParaRPr lang="en-US" sz="700" b="1" dirty="0">
                <a:solidFill>
                  <a:srgbClr val="0070C0"/>
                </a:solidFill>
              </a:endParaRPr>
            </a:p>
          </p:txBody>
        </p:sp>
        <p:cxnSp>
          <p:nvCxnSpPr>
            <p:cNvPr id="119" name="Straight Arrow Connector 118"/>
            <p:cNvCxnSpPr/>
            <p:nvPr/>
          </p:nvCxnSpPr>
          <p:spPr>
            <a:xfrm>
              <a:off x="6078199" y="3903109"/>
              <a:ext cx="0" cy="210822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Rectangle 119"/>
            <p:cNvSpPr/>
            <p:nvPr/>
          </p:nvSpPr>
          <p:spPr>
            <a:xfrm>
              <a:off x="5812835" y="3799654"/>
              <a:ext cx="533401" cy="109965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 smtClean="0">
                  <a:solidFill>
                    <a:srgbClr val="0070C0"/>
                  </a:solidFill>
                </a:rPr>
                <a:t>RD1</a:t>
              </a:r>
              <a:endParaRPr lang="en-US" sz="700" b="1" dirty="0">
                <a:solidFill>
                  <a:srgbClr val="0070C0"/>
                </a:solidFill>
              </a:endParaRPr>
            </a:p>
          </p:txBody>
        </p:sp>
        <p:sp>
          <p:nvSpPr>
            <p:cNvPr id="121" name="Oval 120"/>
            <p:cNvSpPr/>
            <p:nvPr/>
          </p:nvSpPr>
          <p:spPr>
            <a:xfrm>
              <a:off x="2384828" y="4087990"/>
              <a:ext cx="64008" cy="6400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2" name="Oval 121"/>
            <p:cNvSpPr/>
            <p:nvPr/>
          </p:nvSpPr>
          <p:spPr>
            <a:xfrm>
              <a:off x="2382668" y="4540223"/>
              <a:ext cx="64008" cy="6400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3" name="Oval 122"/>
            <p:cNvSpPr/>
            <p:nvPr/>
          </p:nvSpPr>
          <p:spPr>
            <a:xfrm>
              <a:off x="2382668" y="4849162"/>
              <a:ext cx="64008" cy="6400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4" name="Oval 123"/>
            <p:cNvSpPr/>
            <p:nvPr/>
          </p:nvSpPr>
          <p:spPr>
            <a:xfrm>
              <a:off x="2382567" y="5227580"/>
              <a:ext cx="64008" cy="6400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5" name="Oval 124"/>
            <p:cNvSpPr/>
            <p:nvPr/>
          </p:nvSpPr>
          <p:spPr>
            <a:xfrm>
              <a:off x="2384828" y="5556796"/>
              <a:ext cx="64008" cy="6400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6" name="Oval 125"/>
            <p:cNvSpPr/>
            <p:nvPr/>
          </p:nvSpPr>
          <p:spPr>
            <a:xfrm>
              <a:off x="2382567" y="6272011"/>
              <a:ext cx="64008" cy="6400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7" name="Oval 126"/>
            <p:cNvSpPr/>
            <p:nvPr/>
          </p:nvSpPr>
          <p:spPr>
            <a:xfrm>
              <a:off x="2786877" y="5554040"/>
              <a:ext cx="64008" cy="6400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8" name="Oval 127"/>
            <p:cNvSpPr/>
            <p:nvPr/>
          </p:nvSpPr>
          <p:spPr>
            <a:xfrm>
              <a:off x="5606796" y="5068549"/>
              <a:ext cx="64008" cy="6400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9" name="Oval 128"/>
            <p:cNvSpPr/>
            <p:nvPr/>
          </p:nvSpPr>
          <p:spPr>
            <a:xfrm>
              <a:off x="6980220" y="4899302"/>
              <a:ext cx="64008" cy="6400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30" name="Straight Connector 129"/>
            <p:cNvCxnSpPr/>
            <p:nvPr/>
          </p:nvCxnSpPr>
          <p:spPr>
            <a:xfrm flipH="1">
              <a:off x="4012497" y="5064248"/>
              <a:ext cx="127222" cy="53413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Rectangle 130"/>
            <p:cNvSpPr/>
            <p:nvPr/>
          </p:nvSpPr>
          <p:spPr>
            <a:xfrm>
              <a:off x="4114800" y="5071635"/>
              <a:ext cx="112964" cy="109965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 smtClean="0">
                  <a:solidFill>
                    <a:srgbClr val="0070C0"/>
                  </a:solidFill>
                </a:rPr>
                <a:t>2</a:t>
              </a:r>
              <a:endParaRPr lang="en-US" sz="700" b="1" dirty="0">
                <a:solidFill>
                  <a:srgbClr val="0070C0"/>
                </a:solidFill>
              </a:endParaRPr>
            </a:p>
          </p:txBody>
        </p:sp>
        <p:cxnSp>
          <p:nvCxnSpPr>
            <p:cNvPr id="132" name="Straight Arrow Connector 131"/>
            <p:cNvCxnSpPr/>
            <p:nvPr/>
          </p:nvCxnSpPr>
          <p:spPr>
            <a:xfrm flipV="1">
              <a:off x="838200" y="2746375"/>
              <a:ext cx="357656" cy="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Oval 132"/>
            <p:cNvSpPr/>
            <p:nvPr/>
          </p:nvSpPr>
          <p:spPr>
            <a:xfrm>
              <a:off x="3797933" y="2408977"/>
              <a:ext cx="64008" cy="6400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34" name="Straight Arrow Connector 133"/>
            <p:cNvCxnSpPr/>
            <p:nvPr/>
          </p:nvCxnSpPr>
          <p:spPr>
            <a:xfrm>
              <a:off x="152400" y="1600200"/>
              <a:ext cx="173284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Arrow Connector 134"/>
            <p:cNvCxnSpPr/>
            <p:nvPr/>
          </p:nvCxnSpPr>
          <p:spPr>
            <a:xfrm>
              <a:off x="2414673" y="4114346"/>
              <a:ext cx="154772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Rectangle 135"/>
            <p:cNvSpPr/>
            <p:nvPr/>
          </p:nvSpPr>
          <p:spPr>
            <a:xfrm>
              <a:off x="2362200" y="3945277"/>
              <a:ext cx="873768" cy="152401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dirty="0" smtClean="0">
                  <a:solidFill>
                    <a:sysClr val="windowText" lastClr="000000"/>
                  </a:solidFill>
                </a:rPr>
                <a:t>RB[4..7]</a:t>
              </a:r>
              <a:endParaRPr lang="en-US" sz="11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37" name="Straight Arrow Connector 136"/>
            <p:cNvCxnSpPr/>
            <p:nvPr/>
          </p:nvCxnSpPr>
          <p:spPr>
            <a:xfrm flipH="1" flipV="1">
              <a:off x="3962400" y="4117382"/>
              <a:ext cx="80" cy="10873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Arrow Connector 137"/>
            <p:cNvCxnSpPr/>
            <p:nvPr/>
          </p:nvCxnSpPr>
          <p:spPr>
            <a:xfrm>
              <a:off x="3957122" y="4226114"/>
              <a:ext cx="383600" cy="154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9" name="Group 69"/>
            <p:cNvGrpSpPr>
              <a:grpSpLocks noChangeAspect="1"/>
            </p:cNvGrpSpPr>
            <p:nvPr/>
          </p:nvGrpSpPr>
          <p:grpSpPr bwMode="auto">
            <a:xfrm rot="16200000">
              <a:off x="6042345" y="3612088"/>
              <a:ext cx="715644" cy="219710"/>
              <a:chOff x="1782" y="3542"/>
              <a:chExt cx="1127" cy="346"/>
            </a:xfrm>
          </p:grpSpPr>
          <p:sp>
            <p:nvSpPr>
              <p:cNvPr id="198" name="AutoShape 65"/>
              <p:cNvSpPr>
                <a:spLocks noChangeArrowheads="1"/>
              </p:cNvSpPr>
              <p:nvPr/>
            </p:nvSpPr>
            <p:spPr bwMode="auto">
              <a:xfrm>
                <a:off x="2419" y="3542"/>
                <a:ext cx="346" cy="346"/>
              </a:xfrm>
              <a:prstGeom prst="flowChartDelay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9" name="Line 66"/>
              <p:cNvSpPr>
                <a:spLocks noChangeShapeType="1"/>
              </p:cNvSpPr>
              <p:nvPr/>
            </p:nvSpPr>
            <p:spPr bwMode="auto">
              <a:xfrm flipV="1">
                <a:off x="2765" y="3715"/>
                <a:ext cx="14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0" name="Line 67"/>
              <p:cNvSpPr>
                <a:spLocks noChangeShapeType="1"/>
              </p:cNvSpPr>
              <p:nvPr/>
            </p:nvSpPr>
            <p:spPr bwMode="auto">
              <a:xfrm>
                <a:off x="1782" y="3600"/>
                <a:ext cx="637" cy="0"/>
              </a:xfrm>
              <a:prstGeom prst="line">
                <a:avLst/>
              </a:prstGeom>
              <a:noFill/>
              <a:ln w="19050">
                <a:solidFill>
                  <a:srgbClr val="0070C0"/>
                </a:solidFill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1" name="Line 68"/>
              <p:cNvSpPr>
                <a:spLocks noChangeShapeType="1"/>
              </p:cNvSpPr>
              <p:nvPr/>
            </p:nvSpPr>
            <p:spPr bwMode="auto">
              <a:xfrm>
                <a:off x="2304" y="3830"/>
                <a:ext cx="11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40" name="Group 155"/>
            <p:cNvGrpSpPr>
              <a:grpSpLocks/>
            </p:cNvGrpSpPr>
            <p:nvPr/>
          </p:nvGrpSpPr>
          <p:grpSpPr bwMode="auto">
            <a:xfrm rot="16200000">
              <a:off x="6209883" y="3020009"/>
              <a:ext cx="528320" cy="219710"/>
              <a:chOff x="4180" y="3715"/>
              <a:chExt cx="832" cy="346"/>
            </a:xfrm>
          </p:grpSpPr>
          <p:sp>
            <p:nvSpPr>
              <p:cNvPr id="190" name="Line 146"/>
              <p:cNvSpPr>
                <a:spLocks noChangeShapeType="1"/>
              </p:cNvSpPr>
              <p:nvPr/>
            </p:nvSpPr>
            <p:spPr bwMode="auto">
              <a:xfrm>
                <a:off x="4724" y="3888"/>
                <a:ext cx="28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1" name="Line 147"/>
              <p:cNvSpPr>
                <a:spLocks noChangeShapeType="1"/>
              </p:cNvSpPr>
              <p:nvPr/>
            </p:nvSpPr>
            <p:spPr bwMode="auto">
              <a:xfrm flipV="1">
                <a:off x="4180" y="3773"/>
                <a:ext cx="203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2" name="Line 148"/>
              <p:cNvSpPr>
                <a:spLocks noChangeShapeType="1"/>
              </p:cNvSpPr>
              <p:nvPr/>
            </p:nvSpPr>
            <p:spPr bwMode="auto">
              <a:xfrm flipV="1">
                <a:off x="4186" y="4003"/>
                <a:ext cx="192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93" name="Group 149"/>
              <p:cNvGrpSpPr>
                <a:grpSpLocks/>
              </p:cNvGrpSpPr>
              <p:nvPr/>
            </p:nvGrpSpPr>
            <p:grpSpPr bwMode="auto">
              <a:xfrm>
                <a:off x="4344" y="3715"/>
                <a:ext cx="380" cy="346"/>
                <a:chOff x="2419" y="3542"/>
                <a:chExt cx="346" cy="346"/>
              </a:xfrm>
            </p:grpSpPr>
            <p:grpSp>
              <p:nvGrpSpPr>
                <p:cNvPr id="194" name="Group 150"/>
                <p:cNvGrpSpPr>
                  <a:grpSpLocks/>
                </p:cNvGrpSpPr>
                <p:nvPr/>
              </p:nvGrpSpPr>
              <p:grpSpPr bwMode="auto">
                <a:xfrm>
                  <a:off x="2419" y="3542"/>
                  <a:ext cx="346" cy="346"/>
                  <a:chOff x="2477" y="3542"/>
                  <a:chExt cx="288" cy="346"/>
                </a:xfrm>
              </p:grpSpPr>
              <p:sp>
                <p:nvSpPr>
                  <p:cNvPr id="196" name="Freeform 151"/>
                  <p:cNvSpPr>
                    <a:spLocks/>
                  </p:cNvSpPr>
                  <p:nvPr/>
                </p:nvSpPr>
                <p:spPr bwMode="auto">
                  <a:xfrm>
                    <a:off x="2477" y="3542"/>
                    <a:ext cx="288" cy="173"/>
                  </a:xfrm>
                  <a:custGeom>
                    <a:avLst/>
                    <a:gdLst>
                      <a:gd name="T0" fmla="*/ 0 w 173"/>
                      <a:gd name="T1" fmla="*/ 0 h 173"/>
                      <a:gd name="T2" fmla="*/ 115 w 173"/>
                      <a:gd name="T3" fmla="*/ 58 h 173"/>
                      <a:gd name="T4" fmla="*/ 173 w 173"/>
                      <a:gd name="T5" fmla="*/ 173 h 17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73" h="173">
                        <a:moveTo>
                          <a:pt x="0" y="0"/>
                        </a:moveTo>
                        <a:cubicBezTo>
                          <a:pt x="43" y="14"/>
                          <a:pt x="86" y="29"/>
                          <a:pt x="115" y="58"/>
                        </a:cubicBezTo>
                        <a:cubicBezTo>
                          <a:pt x="144" y="87"/>
                          <a:pt x="158" y="130"/>
                          <a:pt x="173" y="173"/>
                        </a:cubicBezTo>
                      </a:path>
                    </a:pathLst>
                  </a:custGeom>
                  <a:noFill/>
                  <a:ln w="19050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97" name="Freeform 152"/>
                  <p:cNvSpPr>
                    <a:spLocks/>
                  </p:cNvSpPr>
                  <p:nvPr/>
                </p:nvSpPr>
                <p:spPr bwMode="auto">
                  <a:xfrm flipV="1">
                    <a:off x="2477" y="3715"/>
                    <a:ext cx="288" cy="173"/>
                  </a:xfrm>
                  <a:custGeom>
                    <a:avLst/>
                    <a:gdLst>
                      <a:gd name="T0" fmla="*/ 0 w 173"/>
                      <a:gd name="T1" fmla="*/ 0 h 173"/>
                      <a:gd name="T2" fmla="*/ 115 w 173"/>
                      <a:gd name="T3" fmla="*/ 58 h 173"/>
                      <a:gd name="T4" fmla="*/ 173 w 173"/>
                      <a:gd name="T5" fmla="*/ 173 h 17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73" h="173">
                        <a:moveTo>
                          <a:pt x="0" y="0"/>
                        </a:moveTo>
                        <a:cubicBezTo>
                          <a:pt x="43" y="14"/>
                          <a:pt x="86" y="29"/>
                          <a:pt x="115" y="58"/>
                        </a:cubicBezTo>
                        <a:cubicBezTo>
                          <a:pt x="144" y="87"/>
                          <a:pt x="158" y="130"/>
                          <a:pt x="173" y="173"/>
                        </a:cubicBezTo>
                      </a:path>
                    </a:pathLst>
                  </a:custGeom>
                  <a:noFill/>
                  <a:ln w="19050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95" name="Freeform 153"/>
                <p:cNvSpPr>
                  <a:spLocks/>
                </p:cNvSpPr>
                <p:nvPr/>
              </p:nvSpPr>
              <p:spPr bwMode="auto">
                <a:xfrm>
                  <a:off x="2419" y="3542"/>
                  <a:ext cx="58" cy="346"/>
                </a:xfrm>
                <a:custGeom>
                  <a:avLst/>
                  <a:gdLst>
                    <a:gd name="T0" fmla="*/ 0 w 58"/>
                    <a:gd name="T1" fmla="*/ 0 h 346"/>
                    <a:gd name="T2" fmla="*/ 58 w 58"/>
                    <a:gd name="T3" fmla="*/ 173 h 346"/>
                    <a:gd name="T4" fmla="*/ 0 w 58"/>
                    <a:gd name="T5" fmla="*/ 346 h 3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58" h="346">
                      <a:moveTo>
                        <a:pt x="0" y="0"/>
                      </a:moveTo>
                      <a:cubicBezTo>
                        <a:pt x="29" y="57"/>
                        <a:pt x="58" y="115"/>
                        <a:pt x="58" y="173"/>
                      </a:cubicBezTo>
                      <a:cubicBezTo>
                        <a:pt x="58" y="231"/>
                        <a:pt x="29" y="288"/>
                        <a:pt x="0" y="346"/>
                      </a:cubicBezTo>
                    </a:path>
                  </a:pathLst>
                </a:cu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141" name="Freeform 837"/>
            <p:cNvSpPr>
              <a:spLocks/>
            </p:cNvSpPr>
            <p:nvPr/>
          </p:nvSpPr>
          <p:spPr bwMode="auto">
            <a:xfrm rot="16200000">
              <a:off x="6290628" y="2972644"/>
              <a:ext cx="365760" cy="146685"/>
            </a:xfrm>
            <a:custGeom>
              <a:avLst/>
              <a:gdLst>
                <a:gd name="T0" fmla="*/ 0 w 576"/>
                <a:gd name="T1" fmla="*/ 0 h 231"/>
                <a:gd name="T2" fmla="*/ 0 w 576"/>
                <a:gd name="T3" fmla="*/ 231 h 231"/>
                <a:gd name="T4" fmla="*/ 576 w 576"/>
                <a:gd name="T5" fmla="*/ 116 h 231"/>
                <a:gd name="T6" fmla="*/ 0 w 576"/>
                <a:gd name="T7" fmla="*/ 0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6" h="231">
                  <a:moveTo>
                    <a:pt x="0" y="0"/>
                  </a:moveTo>
                  <a:lnTo>
                    <a:pt x="0" y="231"/>
                  </a:lnTo>
                  <a:lnTo>
                    <a:pt x="576" y="116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42" name="Group 69"/>
            <p:cNvGrpSpPr>
              <a:grpSpLocks noChangeAspect="1"/>
            </p:cNvGrpSpPr>
            <p:nvPr/>
          </p:nvGrpSpPr>
          <p:grpSpPr bwMode="auto">
            <a:xfrm rot="16200000">
              <a:off x="6217924" y="3885138"/>
              <a:ext cx="1206499" cy="219710"/>
              <a:chOff x="980" y="3542"/>
              <a:chExt cx="1900" cy="346"/>
            </a:xfrm>
          </p:grpSpPr>
          <p:sp>
            <p:nvSpPr>
              <p:cNvPr id="186" name="AutoShape 65"/>
              <p:cNvSpPr>
                <a:spLocks noChangeArrowheads="1"/>
              </p:cNvSpPr>
              <p:nvPr/>
            </p:nvSpPr>
            <p:spPr bwMode="auto">
              <a:xfrm>
                <a:off x="2419" y="3542"/>
                <a:ext cx="346" cy="346"/>
              </a:xfrm>
              <a:prstGeom prst="flowChartDelay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7" name="Line 66"/>
              <p:cNvSpPr>
                <a:spLocks noChangeShapeType="1"/>
              </p:cNvSpPr>
              <p:nvPr/>
            </p:nvSpPr>
            <p:spPr bwMode="auto">
              <a:xfrm>
                <a:off x="2765" y="3715"/>
                <a:ext cx="11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8" name="Line 67"/>
              <p:cNvSpPr>
                <a:spLocks noChangeShapeType="1"/>
              </p:cNvSpPr>
              <p:nvPr/>
            </p:nvSpPr>
            <p:spPr bwMode="auto">
              <a:xfrm flipV="1">
                <a:off x="2074" y="3600"/>
                <a:ext cx="346" cy="0"/>
              </a:xfrm>
              <a:prstGeom prst="line">
                <a:avLst/>
              </a:prstGeom>
              <a:noFill/>
              <a:ln w="19050">
                <a:solidFill>
                  <a:srgbClr val="0070C0"/>
                </a:solidFill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9" name="Line 68"/>
              <p:cNvSpPr>
                <a:spLocks noChangeShapeType="1"/>
              </p:cNvSpPr>
              <p:nvPr/>
            </p:nvSpPr>
            <p:spPr bwMode="auto">
              <a:xfrm>
                <a:off x="980" y="3842"/>
                <a:ext cx="144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43" name="Group 866"/>
            <p:cNvGrpSpPr>
              <a:grpSpLocks noChangeAspect="1"/>
            </p:cNvGrpSpPr>
            <p:nvPr/>
          </p:nvGrpSpPr>
          <p:grpSpPr bwMode="auto">
            <a:xfrm rot="10800000">
              <a:off x="6400164" y="3715275"/>
              <a:ext cx="146050" cy="365760"/>
              <a:chOff x="1325" y="893"/>
              <a:chExt cx="230" cy="576"/>
            </a:xfrm>
          </p:grpSpPr>
          <p:grpSp>
            <p:nvGrpSpPr>
              <p:cNvPr id="180" name="Group 622"/>
              <p:cNvGrpSpPr>
                <a:grpSpLocks/>
              </p:cNvGrpSpPr>
              <p:nvPr/>
            </p:nvGrpSpPr>
            <p:grpSpPr bwMode="auto">
              <a:xfrm>
                <a:off x="1325" y="893"/>
                <a:ext cx="230" cy="576"/>
                <a:chOff x="2440" y="1411"/>
                <a:chExt cx="230" cy="576"/>
              </a:xfrm>
            </p:grpSpPr>
            <p:sp>
              <p:nvSpPr>
                <p:cNvPr id="182" name="AutoShape 616"/>
                <p:cNvSpPr>
                  <a:spLocks noChangeArrowheads="1"/>
                </p:cNvSpPr>
                <p:nvPr/>
              </p:nvSpPr>
              <p:spPr bwMode="auto">
                <a:xfrm flipV="1">
                  <a:off x="2440" y="1584"/>
                  <a:ext cx="230" cy="230"/>
                </a:xfrm>
                <a:prstGeom prst="triangle">
                  <a:avLst>
                    <a:gd name="adj" fmla="val 50000"/>
                  </a:avLst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3" name="Line 617"/>
                <p:cNvSpPr>
                  <a:spLocks noChangeShapeType="1"/>
                </p:cNvSpPr>
                <p:nvPr/>
              </p:nvSpPr>
              <p:spPr bwMode="auto">
                <a:xfrm>
                  <a:off x="2555" y="1814"/>
                  <a:ext cx="0" cy="1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4" name="Line 618"/>
                <p:cNvSpPr>
                  <a:spLocks noChangeShapeType="1"/>
                </p:cNvSpPr>
                <p:nvPr/>
              </p:nvSpPr>
              <p:spPr bwMode="auto">
                <a:xfrm flipV="1">
                  <a:off x="2555" y="1411"/>
                  <a:ext cx="0" cy="1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5" name="Oval 621"/>
                <p:cNvSpPr>
                  <a:spLocks noChangeArrowheads="1"/>
                </p:cNvSpPr>
                <p:nvPr/>
              </p:nvSpPr>
              <p:spPr bwMode="auto">
                <a:xfrm>
                  <a:off x="2528" y="1814"/>
                  <a:ext cx="58" cy="58"/>
                </a:xfrm>
                <a:prstGeom prst="ellipse">
                  <a:avLst/>
                </a:prstGeom>
                <a:solidFill>
                  <a:schemeClr val="bg1"/>
                </a:solidFill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81" name="Freeform 865"/>
              <p:cNvSpPr>
                <a:spLocks/>
              </p:cNvSpPr>
              <p:nvPr/>
            </p:nvSpPr>
            <p:spPr bwMode="auto">
              <a:xfrm>
                <a:off x="1325" y="893"/>
                <a:ext cx="230" cy="576"/>
              </a:xfrm>
              <a:custGeom>
                <a:avLst/>
                <a:gdLst>
                  <a:gd name="T0" fmla="*/ 115 w 230"/>
                  <a:gd name="T1" fmla="*/ 0 h 576"/>
                  <a:gd name="T2" fmla="*/ 0 w 230"/>
                  <a:gd name="T3" fmla="*/ 173 h 576"/>
                  <a:gd name="T4" fmla="*/ 115 w 230"/>
                  <a:gd name="T5" fmla="*/ 576 h 576"/>
                  <a:gd name="T6" fmla="*/ 230 w 230"/>
                  <a:gd name="T7" fmla="*/ 173 h 576"/>
                  <a:gd name="T8" fmla="*/ 115 w 230"/>
                  <a:gd name="T9" fmla="*/ 0 h 5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0" h="576">
                    <a:moveTo>
                      <a:pt x="115" y="0"/>
                    </a:moveTo>
                    <a:lnTo>
                      <a:pt x="0" y="173"/>
                    </a:lnTo>
                    <a:lnTo>
                      <a:pt x="115" y="576"/>
                    </a:lnTo>
                    <a:lnTo>
                      <a:pt x="230" y="173"/>
                    </a:lnTo>
                    <a:lnTo>
                      <a:pt x="115" y="0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cxnSp>
          <p:nvCxnSpPr>
            <p:cNvPr id="144" name="Straight Connector 143"/>
            <p:cNvCxnSpPr>
              <a:endCxn id="181" idx="0"/>
            </p:cNvCxnSpPr>
            <p:nvPr/>
          </p:nvCxnSpPr>
          <p:spPr>
            <a:xfrm flipH="1">
              <a:off x="6473189" y="4079765"/>
              <a:ext cx="424352" cy="12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 flipH="1">
              <a:off x="6545582" y="3395093"/>
              <a:ext cx="275588" cy="14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Rectangle 145"/>
            <p:cNvSpPr/>
            <p:nvPr/>
          </p:nvSpPr>
          <p:spPr>
            <a:xfrm>
              <a:off x="6172200" y="4081035"/>
              <a:ext cx="303212" cy="109965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 smtClean="0">
                  <a:solidFill>
                    <a:srgbClr val="0070C0"/>
                  </a:solidFill>
                </a:rPr>
                <a:t>BN</a:t>
              </a:r>
              <a:endParaRPr lang="en-US" sz="700" b="1" dirty="0">
                <a:solidFill>
                  <a:srgbClr val="0070C0"/>
                </a:solidFill>
              </a:endParaRPr>
            </a:p>
          </p:txBody>
        </p:sp>
        <p:sp>
          <p:nvSpPr>
            <p:cNvPr id="147" name="Rectangle 146"/>
            <p:cNvSpPr/>
            <p:nvPr/>
          </p:nvSpPr>
          <p:spPr>
            <a:xfrm>
              <a:off x="6598601" y="3894870"/>
              <a:ext cx="303212" cy="109965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 smtClean="0">
                  <a:solidFill>
                    <a:srgbClr val="0070C0"/>
                  </a:solidFill>
                </a:rPr>
                <a:t>BE</a:t>
              </a:r>
              <a:endParaRPr lang="en-US" sz="700" b="1" dirty="0">
                <a:solidFill>
                  <a:srgbClr val="0070C0"/>
                </a:solidFill>
              </a:endParaRPr>
            </a:p>
          </p:txBody>
        </p:sp>
        <p:sp>
          <p:nvSpPr>
            <p:cNvPr id="148" name="Oval 147"/>
            <p:cNvSpPr/>
            <p:nvPr/>
          </p:nvSpPr>
          <p:spPr>
            <a:xfrm>
              <a:off x="6867021" y="4047761"/>
              <a:ext cx="64008" cy="6400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9" name="Trapezoid 148"/>
            <p:cNvSpPr/>
            <p:nvPr/>
          </p:nvSpPr>
          <p:spPr>
            <a:xfrm rot="5400000">
              <a:off x="6225610" y="2504836"/>
              <a:ext cx="533399" cy="222147"/>
            </a:xfrm>
            <a:prstGeom prst="trapezoid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angle 149"/>
            <p:cNvSpPr/>
            <p:nvPr/>
          </p:nvSpPr>
          <p:spPr>
            <a:xfrm>
              <a:off x="6398794" y="2424567"/>
              <a:ext cx="98926" cy="126031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ysClr val="windowText" lastClr="000000"/>
                  </a:solidFill>
                </a:rPr>
                <a:t>0</a:t>
              </a:r>
              <a:endParaRPr lang="en-US" sz="9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1" name="Rectangle 150"/>
            <p:cNvSpPr/>
            <p:nvPr/>
          </p:nvSpPr>
          <p:spPr>
            <a:xfrm>
              <a:off x="6398794" y="2664898"/>
              <a:ext cx="98926" cy="126031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ysClr val="windowText" lastClr="000000"/>
                  </a:solidFill>
                </a:rPr>
                <a:t>1</a:t>
              </a:r>
              <a:endParaRPr lang="en-US" sz="9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52" name="Straight Connector 151"/>
            <p:cNvCxnSpPr/>
            <p:nvPr/>
          </p:nvCxnSpPr>
          <p:spPr>
            <a:xfrm flipH="1">
              <a:off x="6863028" y="4598706"/>
              <a:ext cx="45720" cy="12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Trapezoid 152"/>
            <p:cNvSpPr/>
            <p:nvPr/>
          </p:nvSpPr>
          <p:spPr>
            <a:xfrm rot="5400000">
              <a:off x="5703342" y="2441627"/>
              <a:ext cx="533399" cy="222147"/>
            </a:xfrm>
            <a:prstGeom prst="trapezoid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Rectangle 153"/>
            <p:cNvSpPr/>
            <p:nvPr/>
          </p:nvSpPr>
          <p:spPr>
            <a:xfrm>
              <a:off x="5876526" y="2361358"/>
              <a:ext cx="98926" cy="126031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ysClr val="windowText" lastClr="000000"/>
                  </a:solidFill>
                </a:rPr>
                <a:t>0</a:t>
              </a:r>
              <a:endParaRPr lang="en-US" sz="9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5" name="Rectangle 154"/>
            <p:cNvSpPr/>
            <p:nvPr/>
          </p:nvSpPr>
          <p:spPr>
            <a:xfrm>
              <a:off x="5876526" y="2601689"/>
              <a:ext cx="98926" cy="126031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ysClr val="windowText" lastClr="000000"/>
                  </a:solidFill>
                </a:rPr>
                <a:t>1</a:t>
              </a:r>
              <a:endParaRPr lang="en-US" sz="9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56" name="Straight Arrow Connector 155"/>
            <p:cNvCxnSpPr/>
            <p:nvPr/>
          </p:nvCxnSpPr>
          <p:spPr>
            <a:xfrm>
              <a:off x="5975452" y="2095927"/>
              <a:ext cx="0" cy="210822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Rectangle 156"/>
            <p:cNvSpPr/>
            <p:nvPr/>
          </p:nvSpPr>
          <p:spPr>
            <a:xfrm>
              <a:off x="5715000" y="1982016"/>
              <a:ext cx="533401" cy="109965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 smtClean="0">
                  <a:solidFill>
                    <a:srgbClr val="0070C0"/>
                  </a:solidFill>
                </a:rPr>
                <a:t>JAL</a:t>
              </a:r>
              <a:endParaRPr lang="en-US" sz="700" b="1" dirty="0">
                <a:solidFill>
                  <a:srgbClr val="0070C0"/>
                </a:solidFill>
              </a:endParaRPr>
            </a:p>
          </p:txBody>
        </p:sp>
        <p:cxnSp>
          <p:nvCxnSpPr>
            <p:cNvPr id="158" name="Straight Connector 157"/>
            <p:cNvCxnSpPr/>
            <p:nvPr/>
          </p:nvCxnSpPr>
          <p:spPr>
            <a:xfrm>
              <a:off x="5678469" y="2667000"/>
              <a:ext cx="0" cy="18288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Arrow Connector 158"/>
            <p:cNvCxnSpPr/>
            <p:nvPr/>
          </p:nvCxnSpPr>
          <p:spPr>
            <a:xfrm>
              <a:off x="5670804" y="2664898"/>
              <a:ext cx="18288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0" name="Oval 159"/>
            <p:cNvSpPr/>
            <p:nvPr/>
          </p:nvSpPr>
          <p:spPr>
            <a:xfrm>
              <a:off x="5646074" y="4463606"/>
              <a:ext cx="64008" cy="6400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61" name="Straight Arrow Connector 160"/>
            <p:cNvCxnSpPr/>
            <p:nvPr/>
          </p:nvCxnSpPr>
          <p:spPr>
            <a:xfrm>
              <a:off x="6190015" y="2487389"/>
              <a:ext cx="18288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Arrow Connector 161"/>
            <p:cNvCxnSpPr/>
            <p:nvPr/>
          </p:nvCxnSpPr>
          <p:spPr>
            <a:xfrm flipV="1">
              <a:off x="6185142" y="2482730"/>
              <a:ext cx="1" cy="9144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Arrow Connector 162"/>
            <p:cNvCxnSpPr/>
            <p:nvPr/>
          </p:nvCxnSpPr>
          <p:spPr>
            <a:xfrm>
              <a:off x="6089686" y="2573725"/>
              <a:ext cx="10058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Arrow Connector 163"/>
            <p:cNvCxnSpPr/>
            <p:nvPr/>
          </p:nvCxnSpPr>
          <p:spPr>
            <a:xfrm>
              <a:off x="3823772" y="5766815"/>
              <a:ext cx="133350" cy="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5" name="Oval 164"/>
            <p:cNvSpPr/>
            <p:nvPr/>
          </p:nvSpPr>
          <p:spPr>
            <a:xfrm>
              <a:off x="3797933" y="2656881"/>
              <a:ext cx="64008" cy="6400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66" name="Straight Connector 165"/>
            <p:cNvCxnSpPr/>
            <p:nvPr/>
          </p:nvCxnSpPr>
          <p:spPr>
            <a:xfrm>
              <a:off x="2414674" y="3276600"/>
              <a:ext cx="0" cy="34747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Rectangle 166"/>
            <p:cNvSpPr/>
            <p:nvPr/>
          </p:nvSpPr>
          <p:spPr>
            <a:xfrm>
              <a:off x="6075458" y="6407704"/>
              <a:ext cx="685800" cy="381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ysClr val="windowText" lastClr="000000"/>
                  </a:solidFill>
                </a:rPr>
                <a:t>CONTROL UNIT</a:t>
              </a:r>
              <a:endParaRPr lang="en-US" sz="9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68" name="Straight Arrow Connector 167"/>
            <p:cNvCxnSpPr/>
            <p:nvPr/>
          </p:nvCxnSpPr>
          <p:spPr>
            <a:xfrm>
              <a:off x="2414671" y="6751320"/>
              <a:ext cx="36576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Rectangle 168"/>
            <p:cNvSpPr/>
            <p:nvPr/>
          </p:nvSpPr>
          <p:spPr>
            <a:xfrm>
              <a:off x="2362200" y="6603599"/>
              <a:ext cx="1143000" cy="147722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dirty="0" smtClean="0">
                  <a:solidFill>
                    <a:sysClr val="windowText" lastClr="000000"/>
                  </a:solidFill>
                </a:rPr>
                <a:t>OPCODE[12..15]</a:t>
              </a:r>
              <a:endParaRPr lang="en-US" sz="11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70" name="Straight Arrow Connector 169"/>
            <p:cNvCxnSpPr/>
            <p:nvPr/>
          </p:nvCxnSpPr>
          <p:spPr>
            <a:xfrm flipV="1">
              <a:off x="6761258" y="6427291"/>
              <a:ext cx="251382" cy="1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Arrow Connector 170"/>
            <p:cNvCxnSpPr/>
            <p:nvPr/>
          </p:nvCxnSpPr>
          <p:spPr>
            <a:xfrm flipV="1">
              <a:off x="6761258" y="6520620"/>
              <a:ext cx="251382" cy="1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Arrow Connector 171"/>
            <p:cNvCxnSpPr/>
            <p:nvPr/>
          </p:nvCxnSpPr>
          <p:spPr>
            <a:xfrm flipV="1">
              <a:off x="6761258" y="6683379"/>
              <a:ext cx="251382" cy="1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Arrow Connector 172"/>
            <p:cNvCxnSpPr/>
            <p:nvPr/>
          </p:nvCxnSpPr>
          <p:spPr>
            <a:xfrm flipV="1">
              <a:off x="6761258" y="6772187"/>
              <a:ext cx="251382" cy="1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Arrow Connector 173"/>
            <p:cNvCxnSpPr/>
            <p:nvPr/>
          </p:nvCxnSpPr>
          <p:spPr>
            <a:xfrm flipV="1">
              <a:off x="6787037" y="6601887"/>
              <a:ext cx="182880" cy="1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5" name="Oval 174"/>
            <p:cNvSpPr/>
            <p:nvPr/>
          </p:nvSpPr>
          <p:spPr>
            <a:xfrm>
              <a:off x="2382567" y="6520620"/>
              <a:ext cx="64008" cy="6400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76" name="Straight Arrow Connector 175"/>
            <p:cNvCxnSpPr/>
            <p:nvPr/>
          </p:nvCxnSpPr>
          <p:spPr>
            <a:xfrm>
              <a:off x="3551444" y="5967888"/>
              <a:ext cx="0" cy="210822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7" name="Rectangle 176"/>
            <p:cNvSpPr/>
            <p:nvPr/>
          </p:nvSpPr>
          <p:spPr>
            <a:xfrm>
              <a:off x="3276599" y="5857923"/>
              <a:ext cx="533401" cy="109965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 smtClean="0">
                  <a:solidFill>
                    <a:srgbClr val="0070C0"/>
                  </a:solidFill>
                </a:rPr>
                <a:t>SE</a:t>
              </a:r>
              <a:endParaRPr lang="en-US" sz="700" b="1" dirty="0">
                <a:solidFill>
                  <a:srgbClr val="0070C0"/>
                </a:solidFill>
              </a:endParaRPr>
            </a:p>
          </p:txBody>
        </p:sp>
        <p:cxnSp>
          <p:nvCxnSpPr>
            <p:cNvPr id="178" name="Straight Arrow Connector 177"/>
            <p:cNvCxnSpPr/>
            <p:nvPr/>
          </p:nvCxnSpPr>
          <p:spPr>
            <a:xfrm>
              <a:off x="6064726" y="4807896"/>
              <a:ext cx="635" cy="168509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9" name="Rectangle 178"/>
            <p:cNvSpPr/>
            <p:nvPr/>
          </p:nvSpPr>
          <p:spPr>
            <a:xfrm>
              <a:off x="5796919" y="4686303"/>
              <a:ext cx="533401" cy="109965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 smtClean="0">
                  <a:solidFill>
                    <a:srgbClr val="0070C0"/>
                  </a:solidFill>
                </a:rPr>
                <a:t>ALU</a:t>
              </a:r>
              <a:endParaRPr lang="en-US" sz="700" b="1" dirty="0">
                <a:solidFill>
                  <a:srgbClr val="0070C0"/>
                </a:solidFill>
              </a:endParaRPr>
            </a:p>
          </p:txBody>
        </p:sp>
      </p:grpSp>
      <p:cxnSp>
        <p:nvCxnSpPr>
          <p:cNvPr id="228" name="Straight Arrow Connector 227"/>
          <p:cNvCxnSpPr/>
          <p:nvPr/>
        </p:nvCxnSpPr>
        <p:spPr>
          <a:xfrm>
            <a:off x="1560763" y="3532455"/>
            <a:ext cx="0" cy="210822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Rectangle 228"/>
          <p:cNvSpPr/>
          <p:nvPr/>
        </p:nvSpPr>
        <p:spPr>
          <a:xfrm>
            <a:off x="1219201" y="3429000"/>
            <a:ext cx="685800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MEMWRITE</a:t>
            </a:r>
            <a:endParaRPr lang="en-US" sz="7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7936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8104</TotalTime>
  <Words>1410</Words>
  <Application>Microsoft Office PowerPoint</Application>
  <PresentationFormat>On-screen Show (4:3)</PresentationFormat>
  <Paragraphs>446</Paragraphs>
  <Slides>31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Office Theme</vt:lpstr>
      <vt:lpstr>Comp Sci 310</vt:lpstr>
      <vt:lpstr>Announcements</vt:lpstr>
      <vt:lpstr>The microcoded approach</vt:lpstr>
      <vt:lpstr>Final analysis</vt:lpstr>
      <vt:lpstr>Perspectives on microcoded control</vt:lpstr>
      <vt:lpstr>Hardwiring vs. microcoding (1)</vt:lpstr>
      <vt:lpstr>Hardwiring vs. microcoding (2)</vt:lpstr>
      <vt:lpstr>So long, MULTIcycle!!</vt:lpstr>
      <vt:lpstr>Welcome back, SINGLEcycle!</vt:lpstr>
      <vt:lpstr>CPU Performance for different micro-architectures</vt:lpstr>
      <vt:lpstr>Stylized representation of SINGLEcycle</vt:lpstr>
      <vt:lpstr>How fast can we do laundry?</vt:lpstr>
      <vt:lpstr>Laundry times</vt:lpstr>
      <vt:lpstr>SINGLEcycle laundry</vt:lpstr>
      <vt:lpstr>New laundry times</vt:lpstr>
      <vt:lpstr>MULTIcycle laundry</vt:lpstr>
      <vt:lpstr>MULTIcycle laundry</vt:lpstr>
      <vt:lpstr>Pipelining</vt:lpstr>
      <vt:lpstr>Pipelining: laundry analogy</vt:lpstr>
      <vt:lpstr>Pipelining: laundry analogy</vt:lpstr>
      <vt:lpstr>Pipelining: laundry analogy</vt:lpstr>
      <vt:lpstr>Pipelining</vt:lpstr>
      <vt:lpstr>Pipelined instruction execution (1)</vt:lpstr>
      <vt:lpstr>Pipelined instruction execution (2)</vt:lpstr>
      <vt:lpstr>Pipelining: latency</vt:lpstr>
      <vt:lpstr>Pipeline performance</vt:lpstr>
      <vt:lpstr>Pipeline performance formula</vt:lpstr>
      <vt:lpstr>Example (1)</vt:lpstr>
      <vt:lpstr>Example (2)</vt:lpstr>
      <vt:lpstr>But wait!</vt:lpstr>
      <vt:lpstr>Total execution time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 Sci 310</dc:title>
  <dc:creator>Summers, Scott</dc:creator>
  <cp:lastModifiedBy>Windows User</cp:lastModifiedBy>
  <cp:revision>819</cp:revision>
  <dcterms:created xsi:type="dcterms:W3CDTF">2006-08-16T00:00:00Z</dcterms:created>
  <dcterms:modified xsi:type="dcterms:W3CDTF">2014-11-14T21:02:06Z</dcterms:modified>
</cp:coreProperties>
</file>