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333" r:id="rId3"/>
    <p:sldId id="358" r:id="rId4"/>
    <p:sldId id="354" r:id="rId5"/>
    <p:sldId id="355" r:id="rId6"/>
    <p:sldId id="359" r:id="rId7"/>
    <p:sldId id="360" r:id="rId8"/>
    <p:sldId id="356" r:id="rId9"/>
    <p:sldId id="357" r:id="rId10"/>
    <p:sldId id="361" r:id="rId11"/>
    <p:sldId id="362" r:id="rId12"/>
    <p:sldId id="363" r:id="rId13"/>
    <p:sldId id="394" r:id="rId14"/>
    <p:sldId id="395" r:id="rId15"/>
    <p:sldId id="396" r:id="rId16"/>
    <p:sldId id="397" r:id="rId17"/>
    <p:sldId id="398" r:id="rId18"/>
    <p:sldId id="39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 userDrawn="1">
          <p15:clr>
            <a:srgbClr val="A4A3A4"/>
          </p15:clr>
        </p15:guide>
        <p15:guide id="2" pos="2352" userDrawn="1">
          <p15:clr>
            <a:srgbClr val="A4A3A4"/>
          </p15:clr>
        </p15:guide>
        <p15:guide id="3" pos="45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58" autoAdjust="0"/>
    <p:restoredTop sz="91667" autoAdjust="0"/>
  </p:normalViewPr>
  <p:slideViewPr>
    <p:cSldViewPr>
      <p:cViewPr varScale="1">
        <p:scale>
          <a:sx n="69" d="100"/>
          <a:sy n="69" d="100"/>
        </p:scale>
        <p:origin x="576" y="78"/>
      </p:cViewPr>
      <p:guideLst>
        <p:guide orient="horz" pos="1008"/>
        <p:guide pos="2352"/>
        <p:guide pos="45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B3DA0-8385-47CC-8B1A-891EF0E3A99D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70FA4-21DE-4F20-A1A5-B560E4125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76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 </a:t>
            </a:r>
            <a:r>
              <a:rPr lang="en-US" dirty="0" err="1" smtClean="0"/>
              <a:t>Sci</a:t>
            </a:r>
            <a:r>
              <a:rPr lang="en-US" dirty="0" smtClean="0"/>
              <a:t> 310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33</a:t>
            </a:r>
          </a:p>
        </p:txBody>
      </p:sp>
    </p:spTree>
    <p:extLst>
      <p:ext uri="{BB962C8B-B14F-4D97-AF65-F5344CB8AC3E}">
        <p14:creationId xmlns:p14="http://schemas.microsoft.com/office/powerpoint/2010/main" val="378448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Perfectly balanced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a big example, we saw the fourfold improvement</a:t>
            </a:r>
          </a:p>
          <a:p>
            <a:r>
              <a:rPr lang="en-US" dirty="0" smtClean="0"/>
              <a:t>Why not a fivefold improvement?</a:t>
            </a:r>
          </a:p>
          <a:p>
            <a:r>
              <a:rPr lang="en-US" dirty="0" smtClean="0"/>
              <a:t>The stages aren’t perfectly balanced!</a:t>
            </a:r>
          </a:p>
          <a:p>
            <a:pPr lvl="1"/>
            <a:r>
              <a:rPr lang="en-US" dirty="0" err="1" smtClean="0"/>
              <a:t>SINGLEcycle</a:t>
            </a:r>
            <a:r>
              <a:rPr lang="en-US" dirty="0" smtClean="0"/>
              <a:t>: 800ps</a:t>
            </a:r>
          </a:p>
          <a:p>
            <a:pPr lvl="1"/>
            <a:r>
              <a:rPr lang="en-US" dirty="0" smtClean="0"/>
              <a:t>Pipeline stage: 200ps</a:t>
            </a:r>
          </a:p>
          <a:p>
            <a:r>
              <a:rPr lang="en-US" dirty="0" smtClean="0"/>
              <a:t>What ratio does the fourfold increase represent?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550582"/>
              </p:ext>
            </p:extLst>
          </p:nvPr>
        </p:nvGraphicFramePr>
        <p:xfrm>
          <a:off x="3276600" y="5151120"/>
          <a:ext cx="5715008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7188"/>
                <a:gridCol w="357188"/>
                <a:gridCol w="178594"/>
                <a:gridCol w="178594"/>
                <a:gridCol w="178594"/>
                <a:gridCol w="178594"/>
                <a:gridCol w="178594"/>
                <a:gridCol w="178594"/>
                <a:gridCol w="178594"/>
                <a:gridCol w="178594"/>
                <a:gridCol w="178594"/>
                <a:gridCol w="178594"/>
                <a:gridCol w="178594"/>
                <a:gridCol w="178594"/>
                <a:gridCol w="357188"/>
                <a:gridCol w="357188"/>
                <a:gridCol w="357188"/>
                <a:gridCol w="357188"/>
                <a:gridCol w="357188"/>
                <a:gridCol w="357188"/>
                <a:gridCol w="357188"/>
                <a:gridCol w="357188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CC#</a:t>
                      </a:r>
                      <a:endParaRPr 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11</a:t>
                      </a:r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12</a:t>
                      </a:r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13</a:t>
                      </a:r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14</a:t>
                      </a:r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15</a:t>
                      </a:r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</a:t>
                      </a:r>
                      <a:endParaRPr 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IF</a:t>
                      </a:r>
                      <a:endParaRPr lang="en-US" sz="12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ID</a:t>
                      </a:r>
                      <a:endParaRPr lang="en-US" sz="12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EX</a:t>
                      </a:r>
                      <a:endParaRPr lang="en-US" sz="12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MEM</a:t>
                      </a:r>
                      <a:endParaRPr lang="en-US" sz="12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WB</a:t>
                      </a:r>
                      <a:endParaRPr lang="en-US" sz="12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</a:t>
                      </a:r>
                      <a:endParaRPr 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IF</a:t>
                      </a:r>
                      <a:endParaRPr lang="en-US" sz="1200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ID</a:t>
                      </a:r>
                      <a:endParaRPr lang="en-US" sz="1200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EX</a:t>
                      </a:r>
                      <a:endParaRPr lang="en-US" sz="1200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MEM</a:t>
                      </a:r>
                      <a:endParaRPr lang="en-US" sz="1200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WB</a:t>
                      </a:r>
                      <a:endParaRPr lang="en-US" sz="1200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/>
                    </a:p>
                  </a:txBody>
                  <a:tcPr marL="0" marR="0" marT="0" marB="0"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</a:t>
                      </a:r>
                      <a:endParaRPr 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IF</a:t>
                      </a:r>
                      <a:endParaRPr lang="en-US" sz="1200" dirty="0"/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ID</a:t>
                      </a:r>
                      <a:endParaRPr lang="en-US" sz="1200" dirty="0"/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EX</a:t>
                      </a:r>
                      <a:endParaRPr lang="en-US" sz="1200" dirty="0"/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MEM</a:t>
                      </a:r>
                      <a:endParaRPr lang="en-US" sz="1200" dirty="0"/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WB</a:t>
                      </a:r>
                      <a:endParaRPr lang="en-US" sz="1200" dirty="0"/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/>
                    </a:p>
                  </a:txBody>
                  <a:tcPr marL="0" marR="0" marT="0" marB="0"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200</a:t>
                      </a:r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400</a:t>
                      </a:r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600</a:t>
                      </a:r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800</a:t>
                      </a:r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1000</a:t>
                      </a:r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1200</a:t>
                      </a:r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1400</a:t>
                      </a:r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/>
                    </a:p>
                  </a:txBody>
                  <a:tcPr marL="0" marR="0" marT="0" marB="0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538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total execution 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Total execution times </a:t>
            </a:r>
            <a:r>
              <a:rPr lang="en-US" dirty="0" smtClean="0"/>
              <a:t>for programs on </a:t>
            </a:r>
            <a:r>
              <a:rPr lang="en-US" dirty="0" err="1" smtClean="0"/>
              <a:t>nonpipelined</a:t>
            </a:r>
            <a:r>
              <a:rPr lang="en-US" dirty="0" smtClean="0"/>
              <a:t> to pipelined processors is </a:t>
            </a:r>
            <a:r>
              <a:rPr lang="en-US" dirty="0" smtClean="0"/>
              <a:t>closer </a:t>
            </a:r>
            <a:r>
              <a:rPr lang="en-US" dirty="0" smtClean="0"/>
              <a:t>to the </a:t>
            </a:r>
            <a:r>
              <a:rPr lang="en-US" u="sng" dirty="0" smtClean="0"/>
              <a:t>ratio of times between instructions</a:t>
            </a:r>
          </a:p>
          <a:p>
            <a:r>
              <a:rPr lang="en-US" dirty="0" smtClean="0"/>
              <a:t>Balanced pipeline stages implies ...</a:t>
            </a:r>
          </a:p>
          <a:p>
            <a:pPr marL="457200" lvl="1" indent="0">
              <a:buNone/>
            </a:pPr>
            <a:r>
              <a:rPr lang="en-US" dirty="0" smtClean="0"/>
              <a:t>... total execution times on </a:t>
            </a:r>
            <a:r>
              <a:rPr lang="en-US" dirty="0" err="1" smtClean="0"/>
              <a:t>nonpipelined</a:t>
            </a:r>
            <a:r>
              <a:rPr lang="en-US" dirty="0" smtClean="0"/>
              <a:t> to pipelined processors is the _____??______</a:t>
            </a:r>
          </a:p>
          <a:p>
            <a:pPr lvl="2"/>
            <a:r>
              <a:rPr lang="en-US" u="sng" dirty="0" smtClean="0"/>
              <a:t>length of the pipe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447843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Pipelining improves performance by increasing throughput</a:t>
            </a:r>
          </a:p>
          <a:p>
            <a:r>
              <a:rPr lang="en-US" dirty="0" smtClean="0"/>
              <a:t>Does not decrease execution time of an individual instruction</a:t>
            </a:r>
          </a:p>
          <a:p>
            <a:r>
              <a:rPr lang="en-US" dirty="0" smtClean="0"/>
              <a:t>Instruction throughput is THE important metric, because… ???</a:t>
            </a:r>
          </a:p>
          <a:p>
            <a:pPr marL="457200" lvl="1" indent="0">
              <a:buNone/>
            </a:pPr>
            <a:r>
              <a:rPr lang="en-US" dirty="0" smtClean="0"/>
              <a:t>… real programs execute billions of </a:t>
            </a:r>
            <a:r>
              <a:rPr lang="en-US" dirty="0" smtClean="0"/>
              <a:t>instructions!</a:t>
            </a:r>
          </a:p>
        </p:txBody>
      </p:sp>
    </p:spTree>
    <p:extLst>
      <p:ext uri="{BB962C8B-B14F-4D97-AF65-F5344CB8AC3E}">
        <p14:creationId xmlns:p14="http://schemas.microsoft.com/office/powerpoint/2010/main" val="1868557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code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Same machine language program fragment…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…Executed on one of the </a:t>
            </a:r>
            <a:r>
              <a:rPr lang="en-US" dirty="0" err="1" smtClean="0"/>
              <a:t>Larc</a:t>
            </a:r>
            <a:r>
              <a:rPr lang="en-US" dirty="0" smtClean="0"/>
              <a:t> implementations: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SINGLE</a:t>
            </a:r>
          </a:p>
          <a:p>
            <a:pPr lvl="1"/>
            <a:r>
              <a:rPr lang="en-US" dirty="0" smtClean="0"/>
              <a:t>CPI?</a:t>
            </a:r>
          </a:p>
          <a:p>
            <a:pPr lvl="1"/>
            <a:r>
              <a:rPr lang="en-US" dirty="0" smtClean="0"/>
              <a:t>CCT?</a:t>
            </a:r>
          </a:p>
          <a:p>
            <a:r>
              <a:rPr lang="en-US" dirty="0" smtClean="0"/>
              <a:t>MULTI</a:t>
            </a:r>
          </a:p>
          <a:p>
            <a:pPr lvl="1"/>
            <a:r>
              <a:rPr lang="en-US" dirty="0" smtClean="0"/>
              <a:t>CPI?</a:t>
            </a:r>
          </a:p>
          <a:p>
            <a:pPr lvl="1"/>
            <a:r>
              <a:rPr lang="en-US" dirty="0" smtClean="0"/>
              <a:t>CCT?</a:t>
            </a:r>
          </a:p>
          <a:p>
            <a:r>
              <a:rPr lang="en-US" dirty="0" smtClean="0"/>
              <a:t>PIPELINE</a:t>
            </a:r>
          </a:p>
          <a:p>
            <a:pPr lvl="1"/>
            <a:r>
              <a:rPr lang="en-US" dirty="0" smtClean="0"/>
              <a:t>CPI?</a:t>
            </a:r>
          </a:p>
          <a:p>
            <a:pPr lvl="1"/>
            <a:r>
              <a:rPr lang="en-US" dirty="0" smtClean="0"/>
              <a:t>CCT?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	R1	9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	R2	10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	R3	3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	R4	4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	R5	5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R3	0(R1)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	R3	R1	R2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0(R2)	R2</a:t>
            </a:r>
          </a:p>
        </p:txBody>
      </p:sp>
    </p:spTree>
    <p:extLst>
      <p:ext uri="{BB962C8B-B14F-4D97-AF65-F5344CB8AC3E}">
        <p14:creationId xmlns:p14="http://schemas.microsoft.com/office/powerpoint/2010/main" val="47287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code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Same machine language program fragment…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…Executed on one of the </a:t>
            </a:r>
            <a:r>
              <a:rPr lang="en-US" dirty="0" err="1" smtClean="0"/>
              <a:t>Larc</a:t>
            </a:r>
            <a:r>
              <a:rPr lang="en-US" dirty="0" smtClean="0"/>
              <a:t> implementations:</a:t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smtClean="0"/>
              <a:t>SINGLE</a:t>
            </a:r>
          </a:p>
          <a:p>
            <a:pPr lvl="1"/>
            <a:r>
              <a:rPr lang="en-US" b="1" dirty="0"/>
              <a:t>CPI?   1.0</a:t>
            </a:r>
          </a:p>
          <a:p>
            <a:pPr lvl="1"/>
            <a:r>
              <a:rPr lang="en-US" b="1" dirty="0"/>
              <a:t>CCT?   MEM+RF+ALU+MEM+RF</a:t>
            </a:r>
          </a:p>
          <a:p>
            <a:r>
              <a:rPr lang="en-US" dirty="0" smtClean="0"/>
              <a:t>MULTI</a:t>
            </a:r>
          </a:p>
          <a:p>
            <a:pPr lvl="1"/>
            <a:r>
              <a:rPr lang="en-US" dirty="0" smtClean="0"/>
              <a:t>CPI?</a:t>
            </a:r>
          </a:p>
          <a:p>
            <a:pPr lvl="1"/>
            <a:r>
              <a:rPr lang="en-US" dirty="0" smtClean="0"/>
              <a:t>CCT?</a:t>
            </a:r>
          </a:p>
          <a:p>
            <a:r>
              <a:rPr lang="en-US" dirty="0" smtClean="0"/>
              <a:t>PIPELINE</a:t>
            </a:r>
          </a:p>
          <a:p>
            <a:pPr lvl="1"/>
            <a:r>
              <a:rPr lang="en-US" dirty="0" smtClean="0"/>
              <a:t>CPI?</a:t>
            </a:r>
          </a:p>
          <a:p>
            <a:pPr lvl="1"/>
            <a:r>
              <a:rPr lang="en-US" dirty="0" smtClean="0"/>
              <a:t>CCT?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28956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	R1	9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	R2	10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	R3	3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	R4	4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	R5	5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R3	0(R1)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	R3	R1	R2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0(R2)	R2</a:t>
            </a:r>
          </a:p>
        </p:txBody>
      </p:sp>
    </p:spTree>
    <p:extLst>
      <p:ext uri="{BB962C8B-B14F-4D97-AF65-F5344CB8AC3E}">
        <p14:creationId xmlns:p14="http://schemas.microsoft.com/office/powerpoint/2010/main" val="160429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code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Same machine language program fragment…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…Executed on one of the </a:t>
            </a:r>
            <a:r>
              <a:rPr lang="en-US" dirty="0" err="1" smtClean="0"/>
              <a:t>Larc</a:t>
            </a:r>
            <a:r>
              <a:rPr lang="en-US" dirty="0" smtClean="0"/>
              <a:t> implementations: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SINGLE</a:t>
            </a:r>
          </a:p>
          <a:p>
            <a:pPr lvl="1"/>
            <a:r>
              <a:rPr lang="en-US" dirty="0" smtClean="0"/>
              <a:t>CPI?   1.0</a:t>
            </a:r>
          </a:p>
          <a:p>
            <a:pPr lvl="1"/>
            <a:r>
              <a:rPr lang="en-US" dirty="0" smtClean="0"/>
              <a:t>CCT?   MEM+RF+ALU+MEM+RF</a:t>
            </a:r>
          </a:p>
          <a:p>
            <a:r>
              <a:rPr lang="en-US" b="1" dirty="0" smtClean="0"/>
              <a:t>MULTI</a:t>
            </a:r>
          </a:p>
          <a:p>
            <a:pPr lvl="1"/>
            <a:r>
              <a:rPr lang="en-US" b="1" dirty="0" smtClean="0"/>
              <a:t>CPI?</a:t>
            </a:r>
          </a:p>
          <a:p>
            <a:pPr lvl="1"/>
            <a:r>
              <a:rPr lang="en-US" b="1" dirty="0" smtClean="0"/>
              <a:t>CCT?</a:t>
            </a:r>
          </a:p>
          <a:p>
            <a:r>
              <a:rPr lang="en-US" dirty="0" smtClean="0"/>
              <a:t>PIPELINE</a:t>
            </a:r>
          </a:p>
          <a:p>
            <a:pPr lvl="1"/>
            <a:r>
              <a:rPr lang="en-US" dirty="0" smtClean="0"/>
              <a:t>CPI?</a:t>
            </a:r>
          </a:p>
          <a:p>
            <a:pPr lvl="1"/>
            <a:r>
              <a:rPr lang="en-US" dirty="0" smtClean="0"/>
              <a:t>CCT?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28956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	R1	9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	R2	10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	R3	3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	R4	4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	R5	5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R3	0(R1)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	R3	R1	R2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0(R2)	R2</a:t>
            </a:r>
          </a:p>
        </p:txBody>
      </p:sp>
      <p:sp>
        <p:nvSpPr>
          <p:cNvPr id="6" name="Rectangle 5"/>
          <p:cNvSpPr/>
          <p:nvPr/>
        </p:nvSpPr>
        <p:spPr>
          <a:xfrm>
            <a:off x="4521200" y="4953000"/>
            <a:ext cx="3479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Two cycles for each LI (IF, ID)</a:t>
            </a:r>
          </a:p>
          <a:p>
            <a:r>
              <a:rPr lang="en-US" dirty="0" smtClean="0"/>
              <a:t>Five cycles for LW</a:t>
            </a:r>
          </a:p>
          <a:p>
            <a:r>
              <a:rPr lang="en-US" dirty="0" smtClean="0"/>
              <a:t>Four cycles for ADD</a:t>
            </a:r>
          </a:p>
          <a:p>
            <a:r>
              <a:rPr lang="en-US" dirty="0" smtClean="0"/>
              <a:t>Four cycles for SW</a:t>
            </a:r>
          </a:p>
          <a:p>
            <a:r>
              <a:rPr lang="en-US" dirty="0" smtClean="0"/>
              <a:t>---------------------------------------</a:t>
            </a:r>
          </a:p>
          <a:p>
            <a:r>
              <a:rPr lang="en-US" dirty="0" smtClean="0"/>
              <a:t>Total cycles = 2*5 + 2*4 + 5 = 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85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code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Same machine language program fragment…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…Executed on one of the </a:t>
            </a:r>
            <a:r>
              <a:rPr lang="en-US" dirty="0" err="1" smtClean="0"/>
              <a:t>Larc</a:t>
            </a:r>
            <a:r>
              <a:rPr lang="en-US" dirty="0" smtClean="0"/>
              <a:t> implementations: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SINGLE</a:t>
            </a:r>
          </a:p>
          <a:p>
            <a:pPr lvl="1"/>
            <a:r>
              <a:rPr lang="en-US" dirty="0" smtClean="0"/>
              <a:t>CPI?   1.0</a:t>
            </a:r>
          </a:p>
          <a:p>
            <a:pPr lvl="1"/>
            <a:r>
              <a:rPr lang="en-US" dirty="0" smtClean="0"/>
              <a:t>CCT?   MEM+RF+ALU+MEM+RF</a:t>
            </a:r>
          </a:p>
          <a:p>
            <a:r>
              <a:rPr lang="en-US" b="1" dirty="0" smtClean="0"/>
              <a:t>MULTI</a:t>
            </a:r>
          </a:p>
          <a:p>
            <a:pPr lvl="1"/>
            <a:r>
              <a:rPr lang="en-US" b="1" dirty="0" smtClean="0"/>
              <a:t>CPI?	23/8</a:t>
            </a:r>
          </a:p>
          <a:p>
            <a:pPr lvl="1"/>
            <a:r>
              <a:rPr lang="en-US" b="1" dirty="0" smtClean="0"/>
              <a:t>CCT?	MAX{MEM, RF, ALU}</a:t>
            </a:r>
          </a:p>
          <a:p>
            <a:r>
              <a:rPr lang="en-US" dirty="0" smtClean="0"/>
              <a:t>PIPELINE</a:t>
            </a:r>
          </a:p>
          <a:p>
            <a:pPr lvl="1"/>
            <a:r>
              <a:rPr lang="en-US" dirty="0" smtClean="0"/>
              <a:t>CPI?</a:t>
            </a:r>
          </a:p>
          <a:p>
            <a:pPr lvl="1"/>
            <a:r>
              <a:rPr lang="en-US" dirty="0" smtClean="0"/>
              <a:t>CCT?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28956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	R1	9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	R2	10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	R3	3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	R4	4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	R5	5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R3	0(R1)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	R3	R1	R2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0(R2)	R2</a:t>
            </a:r>
          </a:p>
        </p:txBody>
      </p:sp>
      <p:sp>
        <p:nvSpPr>
          <p:cNvPr id="6" name="Rectangle 5"/>
          <p:cNvSpPr/>
          <p:nvPr/>
        </p:nvSpPr>
        <p:spPr>
          <a:xfrm>
            <a:off x="4521200" y="4953000"/>
            <a:ext cx="3479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Two cycles for each LI (IF, ID)</a:t>
            </a:r>
          </a:p>
          <a:p>
            <a:r>
              <a:rPr lang="en-US" dirty="0" smtClean="0"/>
              <a:t>Five cycles for LW</a:t>
            </a:r>
          </a:p>
          <a:p>
            <a:r>
              <a:rPr lang="en-US" dirty="0" smtClean="0"/>
              <a:t>Four cycles for ADD</a:t>
            </a:r>
          </a:p>
          <a:p>
            <a:r>
              <a:rPr lang="en-US" dirty="0" smtClean="0"/>
              <a:t>Four cycles for SW</a:t>
            </a:r>
          </a:p>
          <a:p>
            <a:r>
              <a:rPr lang="en-US" dirty="0" smtClean="0"/>
              <a:t>---------------------------------------</a:t>
            </a:r>
          </a:p>
          <a:p>
            <a:r>
              <a:rPr lang="en-US" dirty="0" smtClean="0"/>
              <a:t>Total cycles = 2*5 + 2*4 + 5 = 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20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code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Same machine language program fragment…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…Executed on one of the </a:t>
            </a:r>
            <a:r>
              <a:rPr lang="en-US" dirty="0" err="1" smtClean="0"/>
              <a:t>Larc</a:t>
            </a:r>
            <a:r>
              <a:rPr lang="en-US" dirty="0" smtClean="0"/>
              <a:t> implementations: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SINGLE</a:t>
            </a:r>
          </a:p>
          <a:p>
            <a:pPr lvl="1"/>
            <a:r>
              <a:rPr lang="en-US" dirty="0" smtClean="0"/>
              <a:t>CPI?   1.0</a:t>
            </a:r>
          </a:p>
          <a:p>
            <a:pPr lvl="1"/>
            <a:r>
              <a:rPr lang="en-US" dirty="0" smtClean="0"/>
              <a:t>CCT?   MEM+RF+ALU+MEM+RF</a:t>
            </a:r>
          </a:p>
          <a:p>
            <a:r>
              <a:rPr lang="en-US" dirty="0" smtClean="0"/>
              <a:t>MULTI</a:t>
            </a:r>
          </a:p>
          <a:p>
            <a:pPr lvl="1"/>
            <a:r>
              <a:rPr lang="en-US" dirty="0" smtClean="0"/>
              <a:t>CPI?	23/8</a:t>
            </a:r>
          </a:p>
          <a:p>
            <a:pPr lvl="1"/>
            <a:r>
              <a:rPr lang="en-US" dirty="0" smtClean="0"/>
              <a:t>CCT?	MAX{MEM, RF, ALU}</a:t>
            </a:r>
          </a:p>
          <a:p>
            <a:r>
              <a:rPr lang="en-US" b="1" dirty="0" smtClean="0"/>
              <a:t>PIPELINE</a:t>
            </a:r>
          </a:p>
          <a:p>
            <a:pPr lvl="1"/>
            <a:r>
              <a:rPr lang="en-US" b="1" dirty="0" smtClean="0"/>
              <a:t>CPI?</a:t>
            </a:r>
          </a:p>
          <a:p>
            <a:pPr lvl="1"/>
            <a:r>
              <a:rPr lang="en-US" b="1" dirty="0" smtClean="0"/>
              <a:t>CCT?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28956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	R1	9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	R2	10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	R3	3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	R4	4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	R5	5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R3	0(R1)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	R3	R1	R2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0(R2)	R2</a:t>
            </a:r>
          </a:p>
        </p:txBody>
      </p:sp>
      <p:sp>
        <p:nvSpPr>
          <p:cNvPr id="6" name="Rectangle 5"/>
          <p:cNvSpPr/>
          <p:nvPr/>
        </p:nvSpPr>
        <p:spPr>
          <a:xfrm>
            <a:off x="4521200" y="4953000"/>
            <a:ext cx="3479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9 cycles for LI</a:t>
            </a:r>
          </a:p>
          <a:p>
            <a:r>
              <a:rPr lang="en-US" dirty="0" smtClean="0"/>
              <a:t>1 more for LW</a:t>
            </a:r>
          </a:p>
          <a:p>
            <a:r>
              <a:rPr lang="en-US" dirty="0" smtClean="0"/>
              <a:t>1 more for ADD</a:t>
            </a:r>
          </a:p>
          <a:p>
            <a:r>
              <a:rPr lang="en-US" dirty="0" smtClean="0"/>
              <a:t>1 more for SW</a:t>
            </a:r>
          </a:p>
          <a:p>
            <a:r>
              <a:rPr lang="en-US" dirty="0" smtClean="0"/>
              <a:t>---------------------------------------</a:t>
            </a:r>
          </a:p>
          <a:p>
            <a:r>
              <a:rPr lang="en-US" dirty="0" smtClean="0"/>
              <a:t>Total cycles = 9+3=12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59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code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Same machine language program fragment…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…Executed on one of the </a:t>
            </a:r>
            <a:r>
              <a:rPr lang="en-US" dirty="0" err="1" smtClean="0"/>
              <a:t>Larc</a:t>
            </a:r>
            <a:r>
              <a:rPr lang="en-US" dirty="0" smtClean="0"/>
              <a:t> implementations: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SINGLE</a:t>
            </a:r>
          </a:p>
          <a:p>
            <a:pPr lvl="1"/>
            <a:r>
              <a:rPr lang="en-US" dirty="0" smtClean="0"/>
              <a:t>CPI?   1.0</a:t>
            </a:r>
          </a:p>
          <a:p>
            <a:pPr lvl="1"/>
            <a:r>
              <a:rPr lang="en-US" dirty="0" smtClean="0"/>
              <a:t>CCT?   MEM+RF+ALU+MEM+RF</a:t>
            </a:r>
          </a:p>
          <a:p>
            <a:r>
              <a:rPr lang="en-US" dirty="0" smtClean="0"/>
              <a:t>MULTI</a:t>
            </a:r>
          </a:p>
          <a:p>
            <a:pPr lvl="1"/>
            <a:r>
              <a:rPr lang="en-US" dirty="0" smtClean="0"/>
              <a:t>CPI?	23/8</a:t>
            </a:r>
          </a:p>
          <a:p>
            <a:pPr lvl="1"/>
            <a:r>
              <a:rPr lang="en-US" dirty="0" smtClean="0"/>
              <a:t>CCT?	MAX{MEM, RF, ALU}</a:t>
            </a:r>
          </a:p>
          <a:p>
            <a:r>
              <a:rPr lang="en-US" b="1" dirty="0" smtClean="0"/>
              <a:t>PIPELINE</a:t>
            </a:r>
          </a:p>
          <a:p>
            <a:pPr lvl="1"/>
            <a:r>
              <a:rPr lang="en-US" b="1" dirty="0" smtClean="0"/>
              <a:t>CPI?	12/8</a:t>
            </a:r>
          </a:p>
          <a:p>
            <a:pPr lvl="1"/>
            <a:r>
              <a:rPr lang="en-US" b="1" dirty="0" smtClean="0"/>
              <a:t>CCT?	MAX{MEM, RF, ALU}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28956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	R1	9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	R2	10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	R3	3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	R4	4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	R5	5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R3	0(R1)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	R3	R1	R2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0(R2)	R2</a:t>
            </a:r>
          </a:p>
        </p:txBody>
      </p:sp>
      <p:sp>
        <p:nvSpPr>
          <p:cNvPr id="6" name="Rectangle 5"/>
          <p:cNvSpPr/>
          <p:nvPr/>
        </p:nvSpPr>
        <p:spPr>
          <a:xfrm>
            <a:off x="4521200" y="4953000"/>
            <a:ext cx="3479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9 cycles for LI</a:t>
            </a:r>
          </a:p>
          <a:p>
            <a:r>
              <a:rPr lang="en-US" dirty="0" smtClean="0"/>
              <a:t>1 more for LW</a:t>
            </a:r>
          </a:p>
          <a:p>
            <a:r>
              <a:rPr lang="en-US" dirty="0" smtClean="0"/>
              <a:t>1 more for ADD</a:t>
            </a:r>
          </a:p>
          <a:p>
            <a:r>
              <a:rPr lang="en-US" dirty="0" smtClean="0"/>
              <a:t>1 more for SW</a:t>
            </a:r>
          </a:p>
          <a:p>
            <a:r>
              <a:rPr lang="en-US" dirty="0" smtClean="0"/>
              <a:t>---------------------------------------</a:t>
            </a:r>
          </a:p>
          <a:p>
            <a:r>
              <a:rPr lang="en-US" dirty="0" smtClean="0"/>
              <a:t>Total cycles = 9+3=12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14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Assignment 4 due </a:t>
            </a:r>
            <a:r>
              <a:rPr lang="en-US" sz="2000" dirty="0" smtClean="0"/>
              <a:t>tonight at 11:59 PM</a:t>
            </a:r>
            <a:endParaRPr lang="en-US" sz="2000" dirty="0"/>
          </a:p>
          <a:p>
            <a:pPr lvl="1"/>
            <a:r>
              <a:rPr lang="en-US" sz="1800" dirty="0"/>
              <a:t>Assignment 5 posted by Wednesday, 11/19</a:t>
            </a:r>
          </a:p>
          <a:p>
            <a:pPr lvl="2"/>
            <a:r>
              <a:rPr lang="en-US" sz="1600" dirty="0" smtClean="0"/>
              <a:t>Assignment 5 due Wednesday</a:t>
            </a:r>
            <a:r>
              <a:rPr lang="en-US" sz="1600" dirty="0"/>
              <a:t>, </a:t>
            </a:r>
            <a:r>
              <a:rPr lang="en-US" sz="1600" dirty="0" smtClean="0"/>
              <a:t>12/3</a:t>
            </a:r>
          </a:p>
          <a:p>
            <a:pPr lvl="3"/>
            <a:r>
              <a:rPr lang="en-US" sz="1400" dirty="0" smtClean="0"/>
              <a:t>Assessment component (online form)</a:t>
            </a:r>
            <a:endParaRPr lang="en-US" sz="1400" dirty="0"/>
          </a:p>
          <a:p>
            <a:r>
              <a:rPr lang="en-US" sz="2000" dirty="0"/>
              <a:t>Quiz </a:t>
            </a:r>
            <a:r>
              <a:rPr lang="en-US" sz="2000" dirty="0" smtClean="0"/>
              <a:t>13: Friday, 11/21</a:t>
            </a:r>
            <a:endParaRPr lang="en-US" sz="2000" dirty="0"/>
          </a:p>
          <a:p>
            <a:pPr lvl="1"/>
            <a:r>
              <a:rPr lang="en-US" sz="1800" dirty="0" smtClean="0"/>
              <a:t>Pipeline micro-architecture</a:t>
            </a:r>
          </a:p>
          <a:p>
            <a:r>
              <a:rPr lang="en-US" sz="2000" dirty="0" smtClean="0"/>
              <a:t>Quiz 14(last quiz): 12/3 or 12/5</a:t>
            </a:r>
          </a:p>
          <a:p>
            <a:pPr lvl="1"/>
            <a:r>
              <a:rPr lang="en-US" sz="1600" dirty="0" smtClean="0"/>
              <a:t>Memory</a:t>
            </a:r>
          </a:p>
          <a:p>
            <a:r>
              <a:rPr lang="en-US" sz="2000" dirty="0" smtClean="0"/>
              <a:t>Wrap-up / review: 12/8</a:t>
            </a:r>
          </a:p>
          <a:p>
            <a:r>
              <a:rPr lang="en-US" sz="2000" dirty="0" smtClean="0"/>
              <a:t>Exam 3(part 1): 12/10</a:t>
            </a:r>
          </a:p>
          <a:p>
            <a:pPr lvl="1"/>
            <a:r>
              <a:rPr lang="en-US" sz="1800" dirty="0" smtClean="0"/>
              <a:t>Old stuff</a:t>
            </a:r>
          </a:p>
          <a:p>
            <a:r>
              <a:rPr lang="en-US" sz="2000" dirty="0" smtClean="0"/>
              <a:t>Exam 3(part 2): 12/12</a:t>
            </a:r>
          </a:p>
          <a:p>
            <a:pPr lvl="1"/>
            <a:r>
              <a:rPr lang="en-US" sz="1800" dirty="0" smtClean="0"/>
              <a:t>New stuff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3841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performance formula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766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Using pipelining, will performance go up or down?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Time between instructions (pipelined) =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Time between instructions (non-pipelined) </a:t>
            </a: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---------------------------------------------------------</a:t>
            </a:r>
          </a:p>
          <a:p>
            <a:pPr marL="0" indent="0" algn="ctr">
              <a:buNone/>
            </a:pPr>
            <a:r>
              <a:rPr lang="en-US" dirty="0" smtClean="0"/>
              <a:t>Number of pipe stages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1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14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Assume the following operation times for the major functional units: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75004"/>
              </p:ext>
            </p:extLst>
          </p:nvPr>
        </p:nvGraphicFramePr>
        <p:xfrm>
          <a:off x="457200" y="2667000"/>
          <a:ext cx="83058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1160"/>
                <a:gridCol w="1661160"/>
                <a:gridCol w="1661160"/>
                <a:gridCol w="1661160"/>
                <a:gridCol w="166116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Memory unit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ALU and adders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Muxes</a:t>
                      </a:r>
                      <a:r>
                        <a:rPr lang="en-US" dirty="0" smtClean="0"/>
                        <a:t>, CU, etc.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 </a:t>
                      </a:r>
                      <a:r>
                        <a:rPr lang="en-US" baseline="0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r>
                        <a:rPr lang="en-US" baseline="0" dirty="0" smtClean="0"/>
                        <a:t>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100ps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negligible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1066800" y="3886200"/>
            <a:ext cx="7086600" cy="1828800"/>
            <a:chOff x="1066800" y="3886200"/>
            <a:chExt cx="7086600" cy="1828800"/>
          </a:xfrm>
        </p:grpSpPr>
        <p:sp>
          <p:nvSpPr>
            <p:cNvPr id="6" name="Rectangle 5"/>
            <p:cNvSpPr/>
            <p:nvPr/>
          </p:nvSpPr>
          <p:spPr>
            <a:xfrm>
              <a:off x="1066800" y="3886200"/>
              <a:ext cx="1219200" cy="609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ysClr val="windowText" lastClr="000000"/>
                  </a:solidFill>
                </a:rPr>
                <a:t>Instruction class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286000" y="3886200"/>
              <a:ext cx="1219200" cy="609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ysClr val="windowText" lastClr="000000"/>
                  </a:solidFill>
                </a:rPr>
                <a:t>Instruction fetch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505200" y="3886200"/>
              <a:ext cx="1066800" cy="609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ysClr val="windowText" lastClr="000000"/>
                  </a:solidFill>
                </a:rPr>
                <a:t>Register read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572000" y="3886200"/>
              <a:ext cx="762000" cy="609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ysClr val="windowText" lastClr="000000"/>
                  </a:solidFill>
                </a:rPr>
                <a:t>ALU op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334000" y="3886200"/>
              <a:ext cx="914400" cy="609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ysClr val="windowText" lastClr="000000"/>
                  </a:solidFill>
                </a:rPr>
                <a:t>Data access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248400" y="3886200"/>
              <a:ext cx="1066800" cy="609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ysClr val="windowText" lastClr="000000"/>
                  </a:solidFill>
                </a:rPr>
                <a:t>Register write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315200" y="3886200"/>
              <a:ext cx="838200" cy="609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ysClr val="windowText" lastClr="000000"/>
                  </a:solidFill>
                </a:rPr>
                <a:t>Total time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66800" y="4495800"/>
              <a:ext cx="12192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ysClr val="windowText" lastClr="000000"/>
                  </a:solidFill>
                </a:rPr>
                <a:t>Load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286000" y="4495800"/>
              <a:ext cx="12192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ysClr val="windowText" lastClr="000000"/>
                  </a:solidFill>
                </a:rPr>
                <a:t>200ps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505200" y="4495800"/>
              <a:ext cx="10668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ysClr val="windowText" lastClr="000000"/>
                  </a:solidFill>
                </a:rPr>
                <a:t>100ps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572000" y="4495800"/>
              <a:ext cx="7620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ysClr val="windowText" lastClr="000000"/>
                  </a:solidFill>
                </a:rPr>
                <a:t>200ps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334000" y="4495800"/>
              <a:ext cx="9144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ysClr val="windowText" lastClr="000000"/>
                  </a:solidFill>
                </a:rPr>
                <a:t>200ps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248400" y="4495800"/>
              <a:ext cx="10668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ysClr val="windowText" lastClr="000000"/>
                  </a:solidFill>
                </a:rPr>
                <a:t>100ps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315200" y="4495800"/>
              <a:ext cx="8382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ysClr val="windowText" lastClr="000000"/>
                  </a:solidFill>
                </a:rPr>
                <a:t>800ps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66800" y="4800600"/>
              <a:ext cx="12192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ysClr val="windowText" lastClr="000000"/>
                  </a:solidFill>
                </a:rPr>
                <a:t>Store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286000" y="4800600"/>
              <a:ext cx="12192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ysClr val="windowText" lastClr="000000"/>
                  </a:solidFill>
                </a:rPr>
                <a:t>200ps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505200" y="4800600"/>
              <a:ext cx="10668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ysClr val="windowText" lastClr="000000"/>
                  </a:solidFill>
                </a:rPr>
                <a:t>100ps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572000" y="4800600"/>
              <a:ext cx="7620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ysClr val="windowText" lastClr="000000"/>
                  </a:solidFill>
                </a:rPr>
                <a:t>200ps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334000" y="4800600"/>
              <a:ext cx="9144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ysClr val="windowText" lastClr="000000"/>
                  </a:solidFill>
                </a:rPr>
                <a:t>200ps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248400" y="4800600"/>
              <a:ext cx="10668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315200" y="4800600"/>
              <a:ext cx="8382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ysClr val="windowText" lastClr="000000"/>
                  </a:solidFill>
                </a:rPr>
                <a:t>700ps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066800" y="5105400"/>
              <a:ext cx="12192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ysClr val="windowText" lastClr="000000"/>
                  </a:solidFill>
                </a:rPr>
                <a:t>ALU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286000" y="5105400"/>
              <a:ext cx="12192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ysClr val="windowText" lastClr="000000"/>
                  </a:solidFill>
                </a:rPr>
                <a:t>200ps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505200" y="5105400"/>
              <a:ext cx="10668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ysClr val="windowText" lastClr="000000"/>
                  </a:solidFill>
                </a:rPr>
                <a:t>100ps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572000" y="5105400"/>
              <a:ext cx="7620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ysClr val="windowText" lastClr="000000"/>
                  </a:solidFill>
                </a:rPr>
                <a:t>200ps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334000" y="5105400"/>
              <a:ext cx="9144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248400" y="5105400"/>
              <a:ext cx="10668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ysClr val="windowText" lastClr="000000"/>
                  </a:solidFill>
                </a:rPr>
                <a:t>100ps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315200" y="5105400"/>
              <a:ext cx="8382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ysClr val="windowText" lastClr="000000"/>
                  </a:solidFill>
                </a:rPr>
                <a:t>600ps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066800" y="5410200"/>
              <a:ext cx="12192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ysClr val="windowText" lastClr="000000"/>
                  </a:solidFill>
                </a:rPr>
                <a:t>Branches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286000" y="5410200"/>
              <a:ext cx="12192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ysClr val="windowText" lastClr="000000"/>
                  </a:solidFill>
                </a:rPr>
                <a:t>200ps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505200" y="5410200"/>
              <a:ext cx="10668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ysClr val="windowText" lastClr="000000"/>
                  </a:solidFill>
                </a:rPr>
                <a:t>100ps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572000" y="5410200"/>
              <a:ext cx="7620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ysClr val="windowText" lastClr="000000"/>
                  </a:solidFill>
                </a:rPr>
                <a:t>200ps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334000" y="5410200"/>
              <a:ext cx="9144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248400" y="5410200"/>
              <a:ext cx="10668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315200" y="5410200"/>
              <a:ext cx="8382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ysClr val="windowText" lastClr="000000"/>
                  </a:solidFill>
                </a:rPr>
                <a:t>500ps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166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(2)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006524"/>
              </p:ext>
            </p:extLst>
          </p:nvPr>
        </p:nvGraphicFramePr>
        <p:xfrm>
          <a:off x="381000" y="1676400"/>
          <a:ext cx="5715008" cy="685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7188"/>
                <a:gridCol w="357188"/>
                <a:gridCol w="357188"/>
                <a:gridCol w="357188"/>
                <a:gridCol w="357188"/>
                <a:gridCol w="357188"/>
                <a:gridCol w="357188"/>
                <a:gridCol w="357188"/>
                <a:gridCol w="357188"/>
                <a:gridCol w="357188"/>
                <a:gridCol w="357188"/>
                <a:gridCol w="357188"/>
                <a:gridCol w="357188"/>
                <a:gridCol w="357188"/>
                <a:gridCol w="357188"/>
                <a:gridCol w="357188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CC#</a:t>
                      </a:r>
                      <a:endParaRPr lang="en-US" sz="1200" dirty="0"/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sz="16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sz="16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sz="16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0" marR="0" marT="0" marB="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IF</a:t>
                      </a:r>
                      <a:endParaRPr lang="en-US" sz="12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ID</a:t>
                      </a:r>
                      <a:endParaRPr lang="en-US" sz="12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EX</a:t>
                      </a:r>
                      <a:endParaRPr lang="en-US" sz="12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MEM</a:t>
                      </a:r>
                      <a:endParaRPr lang="en-US" sz="12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WB</a:t>
                      </a:r>
                      <a:endParaRPr lang="en-US" sz="12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IF</a:t>
                      </a:r>
                      <a:endParaRPr lang="en-US" sz="1200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ID</a:t>
                      </a:r>
                      <a:endParaRPr lang="en-US" sz="1200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EX</a:t>
                      </a:r>
                      <a:endParaRPr lang="en-US" sz="1200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MEM</a:t>
                      </a:r>
                      <a:endParaRPr lang="en-US" sz="1200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WB</a:t>
                      </a:r>
                      <a:endParaRPr lang="en-US" sz="1200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IF</a:t>
                      </a:r>
                      <a:endParaRPr lang="en-US" sz="1200" dirty="0"/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ID</a:t>
                      </a:r>
                      <a:endParaRPr lang="en-US" sz="1200" dirty="0"/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EX</a:t>
                      </a:r>
                      <a:endParaRPr lang="en-US" sz="1200" dirty="0"/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MEM</a:t>
                      </a:r>
                      <a:endParaRPr lang="en-US" sz="1200" dirty="0"/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WB</a:t>
                      </a:r>
                      <a:endParaRPr lang="en-US" sz="1200" dirty="0"/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800</a:t>
                      </a:r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800</a:t>
                      </a:r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800</a:t>
                      </a:r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28600" y="2590800"/>
            <a:ext cx="8686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SINGLEcycle</a:t>
            </a:r>
            <a:r>
              <a:rPr lang="en-US" dirty="0" smtClean="0"/>
              <a:t>: clock cycle large enough to handle all five stages (800ps)</a:t>
            </a:r>
          </a:p>
          <a:p>
            <a:endParaRPr lang="en-US" dirty="0"/>
          </a:p>
          <a:p>
            <a:r>
              <a:rPr lang="en-US" dirty="0" smtClean="0"/>
              <a:t>Time from start of first to start of fourth instruction =  …</a:t>
            </a:r>
          </a:p>
          <a:p>
            <a:r>
              <a:rPr lang="en-US" dirty="0"/>
              <a:t>	</a:t>
            </a:r>
            <a:r>
              <a:rPr lang="en-US" dirty="0" smtClean="0"/>
              <a:t>…3*800 = 2400ps</a:t>
            </a:r>
          </a:p>
          <a:p>
            <a:r>
              <a:rPr lang="en-US" dirty="0" smtClean="0"/>
              <a:t>What about pipelining?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839331"/>
              </p:ext>
            </p:extLst>
          </p:nvPr>
        </p:nvGraphicFramePr>
        <p:xfrm>
          <a:off x="380992" y="4267200"/>
          <a:ext cx="5715008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7188"/>
                <a:gridCol w="357188"/>
                <a:gridCol w="357188"/>
                <a:gridCol w="357188"/>
                <a:gridCol w="357188"/>
                <a:gridCol w="357188"/>
                <a:gridCol w="357188"/>
                <a:gridCol w="357188"/>
                <a:gridCol w="357188"/>
                <a:gridCol w="357188"/>
                <a:gridCol w="357188"/>
                <a:gridCol w="357188"/>
                <a:gridCol w="357188"/>
                <a:gridCol w="357188"/>
                <a:gridCol w="357188"/>
                <a:gridCol w="357188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CC#</a:t>
                      </a:r>
                      <a:endParaRPr 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11</a:t>
                      </a:r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12</a:t>
                      </a:r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13</a:t>
                      </a:r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14</a:t>
                      </a:r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15</a:t>
                      </a:r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</a:t>
                      </a:r>
                      <a:endParaRPr 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IF</a:t>
                      </a:r>
                      <a:endParaRPr lang="en-US" sz="12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ID</a:t>
                      </a:r>
                      <a:endParaRPr lang="en-US" sz="12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EX</a:t>
                      </a:r>
                      <a:endParaRPr lang="en-US" sz="12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MEM</a:t>
                      </a:r>
                      <a:endParaRPr lang="en-US" sz="12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WB</a:t>
                      </a:r>
                      <a:endParaRPr lang="en-US" sz="12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</a:t>
                      </a:r>
                      <a:endParaRPr 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IF</a:t>
                      </a:r>
                      <a:endParaRPr lang="en-US" sz="1200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ID</a:t>
                      </a:r>
                      <a:endParaRPr lang="en-US" sz="1200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EX</a:t>
                      </a:r>
                      <a:endParaRPr lang="en-US" sz="1200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MEM</a:t>
                      </a:r>
                      <a:endParaRPr lang="en-US" sz="1200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WB</a:t>
                      </a:r>
                      <a:endParaRPr lang="en-US" sz="1200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/>
                    </a:p>
                  </a:txBody>
                  <a:tcPr marL="0" marR="0" marT="0" marB="0"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</a:t>
                      </a:r>
                      <a:endParaRPr 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IF</a:t>
                      </a:r>
                      <a:endParaRPr lang="en-US" sz="1200" dirty="0"/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ID</a:t>
                      </a:r>
                      <a:endParaRPr lang="en-US" sz="1200" dirty="0"/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EX</a:t>
                      </a:r>
                      <a:endParaRPr lang="en-US" sz="1200" dirty="0"/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MEM</a:t>
                      </a:r>
                      <a:endParaRPr lang="en-US" sz="1200" dirty="0"/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WB</a:t>
                      </a:r>
                      <a:endParaRPr lang="en-US" sz="1200" dirty="0"/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/>
                    </a:p>
                  </a:txBody>
                  <a:tcPr marL="0" marR="0" marT="0" marB="0"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200</a:t>
                      </a:r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400</a:t>
                      </a:r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600</a:t>
                      </a:r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800</a:t>
                      </a:r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1000</a:t>
                      </a:r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1200</a:t>
                      </a:r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1400</a:t>
                      </a:r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/>
                    </a:p>
                  </a:txBody>
                  <a:tcPr marL="0" marR="0" marT="0" marB="0">
                    <a:noFill/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705600" y="4359533"/>
            <a:ext cx="160492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 = </a:t>
            </a:r>
            <a:r>
              <a:rPr lang="en-US" dirty="0" err="1" smtClean="0"/>
              <a:t>lw</a:t>
            </a:r>
            <a:r>
              <a:rPr lang="en-US" dirty="0" smtClean="0"/>
              <a:t> R0 0(R1)</a:t>
            </a:r>
          </a:p>
          <a:p>
            <a:r>
              <a:rPr lang="en-US" dirty="0" smtClean="0"/>
              <a:t>B = </a:t>
            </a:r>
            <a:r>
              <a:rPr lang="en-US" dirty="0" err="1" smtClean="0"/>
              <a:t>lw</a:t>
            </a:r>
            <a:r>
              <a:rPr lang="en-US" dirty="0" smtClean="0"/>
              <a:t> R2 1(R3)</a:t>
            </a:r>
          </a:p>
          <a:p>
            <a:r>
              <a:rPr lang="en-US" dirty="0" smtClean="0"/>
              <a:t>C = </a:t>
            </a:r>
            <a:r>
              <a:rPr lang="en-US" dirty="0" err="1" smtClean="0"/>
              <a:t>lw</a:t>
            </a:r>
            <a:r>
              <a:rPr lang="en-US" dirty="0" smtClean="0"/>
              <a:t> R4 2(R5)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41300" y="5574268"/>
            <a:ext cx="57785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Time from start of first to start of fourth instruction = …</a:t>
            </a:r>
          </a:p>
          <a:p>
            <a:r>
              <a:rPr lang="en-US" dirty="0"/>
              <a:t>	</a:t>
            </a:r>
            <a:r>
              <a:rPr lang="en-US" dirty="0" smtClean="0"/>
              <a:t>…3*200 = 600ps</a:t>
            </a:r>
          </a:p>
          <a:p>
            <a:r>
              <a:rPr lang="en-US" b="1" dirty="0" smtClean="0"/>
              <a:t>Fourfold</a:t>
            </a:r>
            <a:r>
              <a:rPr lang="en-US" dirty="0" smtClean="0"/>
              <a:t> improvement in performance!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40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wait!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76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Time between instructions (pipelined) =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Time between instructions (non-pipelined) </a:t>
            </a: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---------------------------------------------------------</a:t>
            </a:r>
          </a:p>
          <a:p>
            <a:pPr marL="0" indent="0" algn="ctr">
              <a:buNone/>
            </a:pPr>
            <a:r>
              <a:rPr lang="en-US" dirty="0" smtClean="0"/>
              <a:t>Number of pipe stages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5046664"/>
            <a:ext cx="7620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This formula suggests a fivefold speedup, but in our example, we saw only a fourfold speedup. </a:t>
            </a:r>
          </a:p>
          <a:p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		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82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execution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fourfold improvement is not even seen in total execution time</a:t>
            </a:r>
          </a:p>
          <a:p>
            <a:pPr lvl="1"/>
            <a:r>
              <a:rPr lang="en-US" dirty="0" err="1" smtClean="0"/>
              <a:t>SINGLEcycle</a:t>
            </a:r>
            <a:r>
              <a:rPr lang="en-US" dirty="0" smtClean="0"/>
              <a:t>: 2400ps</a:t>
            </a:r>
          </a:p>
          <a:p>
            <a:pPr lvl="1"/>
            <a:r>
              <a:rPr lang="en-US" dirty="0" smtClean="0"/>
              <a:t>Pipelined: 1400ps</a:t>
            </a:r>
          </a:p>
          <a:p>
            <a:pPr marL="457200" lvl="1" indent="0">
              <a:buNone/>
            </a:pPr>
            <a:r>
              <a:rPr lang="en-US" dirty="0" smtClean="0"/>
              <a:t>			2400 / 1400 &lt; 4</a:t>
            </a:r>
          </a:p>
          <a:p>
            <a:r>
              <a:rPr lang="en-US" dirty="0" smtClean="0"/>
              <a:t>Why?</a:t>
            </a:r>
          </a:p>
          <a:p>
            <a:r>
              <a:rPr lang="en-US" dirty="0" smtClean="0"/>
              <a:t>Because the example was too small…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700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we increase the number of instructions executed?</a:t>
            </a:r>
          </a:p>
          <a:p>
            <a:r>
              <a:rPr lang="en-US" dirty="0" smtClean="0"/>
              <a:t>What is the improvement factor?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95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1000000 more instructions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241627"/>
              </p:ext>
            </p:extLst>
          </p:nvPr>
        </p:nvGraphicFramePr>
        <p:xfrm>
          <a:off x="380992" y="1752600"/>
          <a:ext cx="8305812" cy="19811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7148"/>
                <a:gridCol w="437148"/>
                <a:gridCol w="437148"/>
                <a:gridCol w="437148"/>
                <a:gridCol w="437148"/>
                <a:gridCol w="437148"/>
                <a:gridCol w="437148"/>
                <a:gridCol w="437148"/>
                <a:gridCol w="437148"/>
                <a:gridCol w="437148"/>
                <a:gridCol w="437148"/>
                <a:gridCol w="437148"/>
                <a:gridCol w="437148"/>
                <a:gridCol w="437148"/>
                <a:gridCol w="437148"/>
                <a:gridCol w="437148"/>
                <a:gridCol w="437148"/>
                <a:gridCol w="437148"/>
                <a:gridCol w="437148"/>
              </a:tblGrid>
              <a:tr h="27516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CC#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???</a:t>
                      </a:r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???</a:t>
                      </a:r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???</a:t>
                      </a:r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???</a:t>
                      </a:r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???</a:t>
                      </a:r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IF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EX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MEM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WB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</a:tr>
              <a:tr h="27516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IF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EX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MEM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WB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/>
                    </a:p>
                  </a:txBody>
                  <a:tcPr marL="0" marR="0" marT="0" marB="0">
                    <a:noFill/>
                  </a:tcPr>
                </a:tc>
              </a:tr>
              <a:tr h="27516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IF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EX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MEM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WB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/>
                    </a:p>
                  </a:txBody>
                  <a:tcPr marL="0" marR="0" marT="0" marB="0">
                    <a:noFill/>
                  </a:tcPr>
                </a:tc>
              </a:tr>
              <a:tr h="275166">
                <a:tc gridSpan="19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 smtClean="0"/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 smtClean="0"/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 smtClean="0"/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</a:tr>
              <a:tr h="27516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r>
                        <a:rPr lang="en-US" sz="1400" baseline="30000" dirty="0" smtClean="0"/>
                        <a:t>6</a:t>
                      </a:r>
                      <a:r>
                        <a:rPr lang="en-US" sz="1400" dirty="0" smtClean="0"/>
                        <a:t>+3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/>
                    </a:p>
                  </a:txBody>
                  <a:tcPr marL="0" marR="0" marT="0" marB="0">
                    <a:noFill/>
                  </a:tcPr>
                </a:tc>
              </a:tr>
              <a:tr h="275166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200</a:t>
                      </a:r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400</a:t>
                      </a:r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600</a:t>
                      </a:r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800</a:t>
                      </a:r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1000</a:t>
                      </a:r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1200</a:t>
                      </a:r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1400</a:t>
                      </a:r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</a:p>
                  </a:txBody>
                  <a:tcPr marL="0" marR="0" marT="0" marB="0">
                    <a:noFill/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81000" y="3810000"/>
            <a:ext cx="3657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X = ???</a:t>
            </a:r>
          </a:p>
          <a:p>
            <a:r>
              <a:rPr lang="en-US" dirty="0" smtClean="0"/>
              <a:t>         10</a:t>
            </a:r>
            <a:r>
              <a:rPr lang="en-US" baseline="30000" dirty="0" smtClean="0"/>
              <a:t>6</a:t>
            </a:r>
            <a:r>
              <a:rPr lang="en-US" dirty="0" smtClean="0"/>
              <a:t>*200 + 1400 = 200001400ps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936275"/>
              </p:ext>
            </p:extLst>
          </p:nvPr>
        </p:nvGraphicFramePr>
        <p:xfrm>
          <a:off x="228588" y="5029200"/>
          <a:ext cx="7302520" cy="883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126"/>
                <a:gridCol w="365126"/>
                <a:gridCol w="365126"/>
                <a:gridCol w="365126"/>
                <a:gridCol w="365126"/>
                <a:gridCol w="365126"/>
                <a:gridCol w="365126"/>
                <a:gridCol w="365126"/>
                <a:gridCol w="365126"/>
                <a:gridCol w="365126"/>
                <a:gridCol w="365126"/>
                <a:gridCol w="365126"/>
                <a:gridCol w="365126"/>
                <a:gridCol w="365126"/>
                <a:gridCol w="365126"/>
                <a:gridCol w="365126"/>
                <a:gridCol w="365126"/>
                <a:gridCol w="365126"/>
                <a:gridCol w="365126"/>
                <a:gridCol w="365126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CC#</a:t>
                      </a:r>
                      <a:endParaRPr lang="en-US" sz="1400" dirty="0"/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sz="16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sz="16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sz="16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???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IF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EX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MEM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WB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IF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EX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MEM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WB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IF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EX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MEM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WB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800</a:t>
                      </a:r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1600</a:t>
                      </a:r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2400</a:t>
                      </a:r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</a:t>
                      </a:r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81000" y="6028789"/>
            <a:ext cx="3886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Y = ???</a:t>
            </a:r>
          </a:p>
          <a:p>
            <a:r>
              <a:rPr lang="en-US" dirty="0" smtClean="0"/>
              <a:t>         10</a:t>
            </a:r>
            <a:r>
              <a:rPr lang="en-US" baseline="30000" dirty="0" smtClean="0"/>
              <a:t>6</a:t>
            </a:r>
            <a:r>
              <a:rPr lang="en-US" dirty="0" smtClean="0"/>
              <a:t>*800 + 2400= 800002400ps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867400" y="6167288"/>
            <a:ext cx="2999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800002400 / 200001400 ≈ 4.0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172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8280</TotalTime>
  <Words>861</Words>
  <Application>Microsoft Office PowerPoint</Application>
  <PresentationFormat>On-screen Show (4:3)</PresentationFormat>
  <Paragraphs>470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Courier New</vt:lpstr>
      <vt:lpstr>Office Theme</vt:lpstr>
      <vt:lpstr>Comp Sci 310</vt:lpstr>
      <vt:lpstr>Announcements</vt:lpstr>
      <vt:lpstr>Pipeline performance formula</vt:lpstr>
      <vt:lpstr>Example (1)</vt:lpstr>
      <vt:lpstr>Example (2)</vt:lpstr>
      <vt:lpstr>But wait!</vt:lpstr>
      <vt:lpstr>Total execution time</vt:lpstr>
      <vt:lpstr>More instructions</vt:lpstr>
      <vt:lpstr>Add 1000000 more instructions</vt:lpstr>
      <vt:lpstr>Perfectly balanced</vt:lpstr>
      <vt:lpstr>Real total execution times</vt:lpstr>
      <vt:lpstr>Performance summary</vt:lpstr>
      <vt:lpstr>Sample code</vt:lpstr>
      <vt:lpstr>Sample code</vt:lpstr>
      <vt:lpstr>Sample code</vt:lpstr>
      <vt:lpstr>Sample code</vt:lpstr>
      <vt:lpstr>Sample code</vt:lpstr>
      <vt:lpstr>Sample code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Sci 310</dc:title>
  <dc:creator>Summers, Scott</dc:creator>
  <cp:lastModifiedBy>Account, Lab</cp:lastModifiedBy>
  <cp:revision>841</cp:revision>
  <dcterms:created xsi:type="dcterms:W3CDTF">2006-08-16T00:00:00Z</dcterms:created>
  <dcterms:modified xsi:type="dcterms:W3CDTF">2014-11-17T20:32:34Z</dcterms:modified>
</cp:coreProperties>
</file>