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333" r:id="rId3"/>
    <p:sldId id="380" r:id="rId4"/>
    <p:sldId id="393" r:id="rId5"/>
    <p:sldId id="364" r:id="rId6"/>
    <p:sldId id="371" r:id="rId7"/>
    <p:sldId id="378" r:id="rId8"/>
    <p:sldId id="382" r:id="rId9"/>
    <p:sldId id="379" r:id="rId10"/>
    <p:sldId id="381" r:id="rId11"/>
    <p:sldId id="365" r:id="rId12"/>
    <p:sldId id="384" r:id="rId13"/>
    <p:sldId id="385" r:id="rId14"/>
    <p:sldId id="387" r:id="rId15"/>
    <p:sldId id="421" r:id="rId16"/>
    <p:sldId id="388" r:id="rId17"/>
    <p:sldId id="389" r:id="rId18"/>
    <p:sldId id="39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008" userDrawn="1">
          <p15:clr>
            <a:srgbClr val="A4A3A4"/>
          </p15:clr>
        </p15:guide>
        <p15:guide id="2" pos="2352" userDrawn="1">
          <p15:clr>
            <a:srgbClr val="A4A3A4"/>
          </p15:clr>
        </p15:guide>
        <p15:guide id="3" pos="45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58" autoAdjust="0"/>
    <p:restoredTop sz="91667" autoAdjust="0"/>
  </p:normalViewPr>
  <p:slideViewPr>
    <p:cSldViewPr>
      <p:cViewPr varScale="1">
        <p:scale>
          <a:sx n="85" d="100"/>
          <a:sy n="85" d="100"/>
        </p:scale>
        <p:origin x="-1554" y="-96"/>
      </p:cViewPr>
      <p:guideLst>
        <p:guide orient="horz" pos="1008"/>
        <p:guide pos="2352"/>
        <p:guide pos="45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EB3DA0-8385-47CC-8B1A-891EF0E3A99D}" type="datetimeFigureOut">
              <a:rPr lang="en-US" smtClean="0"/>
              <a:t>11/19/2014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A70FA4-21DE-4F20-A1A5-B560E4125CF7}" type="slidenum">
              <a:rPr lang="en-US" smtClean="0"/>
              <a:t>‹#›</a:t>
            </a:fld>
            <a:endParaRPr lang="en-US"/>
          </a:p>
        </p:txBody>
      </p:sp>
    </p:spTree>
    <p:extLst>
      <p:ext uri="{BB962C8B-B14F-4D97-AF65-F5344CB8AC3E}">
        <p14:creationId xmlns:p14="http://schemas.microsoft.com/office/powerpoint/2010/main" val="1100776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Laundry:</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60A70FA4-21DE-4F20-A1A5-B560E4125CF7}" type="slidenum">
              <a:rPr lang="en-US" smtClean="0"/>
              <a:t>16</a:t>
            </a:fld>
            <a:endParaRPr lang="en-US"/>
          </a:p>
        </p:txBody>
      </p:sp>
    </p:spTree>
    <p:extLst>
      <p:ext uri="{BB962C8B-B14F-4D97-AF65-F5344CB8AC3E}">
        <p14:creationId xmlns:p14="http://schemas.microsoft.com/office/powerpoint/2010/main" val="3224569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 </a:t>
            </a:r>
            <a:r>
              <a:rPr lang="en-US" dirty="0" err="1" smtClean="0"/>
              <a:t>Sci</a:t>
            </a:r>
            <a:r>
              <a:rPr lang="en-US" dirty="0" smtClean="0"/>
              <a:t> 310</a:t>
            </a:r>
            <a:endParaRPr lang="en-US" dirty="0"/>
          </a:p>
        </p:txBody>
      </p:sp>
      <p:sp>
        <p:nvSpPr>
          <p:cNvPr id="3" name="Subtitle 2"/>
          <p:cNvSpPr>
            <a:spLocks noGrp="1"/>
          </p:cNvSpPr>
          <p:nvPr>
            <p:ph type="subTitle" idx="1"/>
          </p:nvPr>
        </p:nvSpPr>
        <p:spPr/>
        <p:txBody>
          <a:bodyPr/>
          <a:lstStyle/>
          <a:p>
            <a:r>
              <a:rPr lang="en-US" dirty="0" smtClean="0"/>
              <a:t>Day 34</a:t>
            </a:r>
          </a:p>
        </p:txBody>
      </p:sp>
    </p:spTree>
    <p:extLst>
      <p:ext uri="{BB962C8B-B14F-4D97-AF65-F5344CB8AC3E}">
        <p14:creationId xmlns:p14="http://schemas.microsoft.com/office/powerpoint/2010/main" val="3784487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Laundry example revisited</a:t>
            </a:r>
            <a:endParaRPr lang="en-US" dirty="0"/>
          </a:p>
        </p:txBody>
      </p:sp>
      <p:sp>
        <p:nvSpPr>
          <p:cNvPr id="3" name="Content Placeholder 2"/>
          <p:cNvSpPr>
            <a:spLocks noGrp="1"/>
          </p:cNvSpPr>
          <p:nvPr>
            <p:ph idx="1"/>
          </p:nvPr>
        </p:nvSpPr>
        <p:spPr/>
        <p:txBody>
          <a:bodyPr>
            <a:normAutofit lnSpcReduction="10000"/>
          </a:bodyPr>
          <a:lstStyle/>
          <a:p>
            <a:r>
              <a:rPr lang="en-US" dirty="0" smtClean="0"/>
              <a:t>Think back to the laundry example</a:t>
            </a:r>
          </a:p>
          <a:p>
            <a:r>
              <a:rPr lang="en-US" dirty="0" smtClean="0"/>
              <a:t>Going from one stage to the next, what extra “thing” do you need to help you?</a:t>
            </a:r>
          </a:p>
          <a:p>
            <a:r>
              <a:rPr lang="en-US" dirty="0" smtClean="0"/>
              <a:t>What if the washer is far away from the dryer, the dryer is far away from the folding table and the folding table is far away from the dresser?</a:t>
            </a:r>
          </a:p>
          <a:p>
            <a:r>
              <a:rPr lang="en-US" dirty="0" smtClean="0"/>
              <a:t>Is one extra basket enough?</a:t>
            </a:r>
          </a:p>
          <a:p>
            <a:pPr lvl="1"/>
            <a:r>
              <a:rPr lang="en-US" dirty="0" smtClean="0"/>
              <a:t>How many do you need?</a:t>
            </a:r>
            <a:endParaRPr lang="en-US" dirty="0"/>
          </a:p>
        </p:txBody>
      </p:sp>
    </p:spTree>
    <p:extLst>
      <p:ext uri="{BB962C8B-B14F-4D97-AF65-F5344CB8AC3E}">
        <p14:creationId xmlns:p14="http://schemas.microsoft.com/office/powerpoint/2010/main" val="149529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 stages in the </a:t>
            </a:r>
            <a:r>
              <a:rPr lang="en-US" dirty="0" err="1" smtClean="0"/>
              <a:t>Larc</a:t>
            </a:r>
            <a:r>
              <a:rPr lang="en-US" dirty="0" smtClean="0"/>
              <a:t> CPU</a:t>
            </a:r>
            <a:endParaRPr lang="en-US" dirty="0"/>
          </a:p>
        </p:txBody>
      </p:sp>
      <p:cxnSp>
        <p:nvCxnSpPr>
          <p:cNvPr id="228" name="Straight Connector 227"/>
          <p:cNvCxnSpPr/>
          <p:nvPr/>
        </p:nvCxnSpPr>
        <p:spPr>
          <a:xfrm>
            <a:off x="2286000" y="1417638"/>
            <a:ext cx="0" cy="5440362"/>
          </a:xfrm>
          <a:prstGeom prst="line">
            <a:avLst/>
          </a:prstGeom>
          <a:ln w="57150">
            <a:prstDash val="sysDash"/>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5638800" y="1417638"/>
            <a:ext cx="0" cy="5440362"/>
          </a:xfrm>
          <a:prstGeom prst="line">
            <a:avLst/>
          </a:prstGeom>
          <a:ln w="57150">
            <a:prstDash val="sysDash"/>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7010400" y="1417638"/>
            <a:ext cx="0" cy="5440362"/>
          </a:xfrm>
          <a:prstGeom prst="line">
            <a:avLst/>
          </a:prstGeom>
          <a:ln w="57150">
            <a:prstDash val="sysDash"/>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8458200" y="1417638"/>
            <a:ext cx="0" cy="5440362"/>
          </a:xfrm>
          <a:prstGeom prst="line">
            <a:avLst/>
          </a:prstGeom>
          <a:ln w="57150">
            <a:prstDash val="sysDash"/>
          </a:ln>
        </p:spPr>
        <p:style>
          <a:lnRef idx="1">
            <a:schemeClr val="accent1"/>
          </a:lnRef>
          <a:fillRef idx="0">
            <a:schemeClr val="accent1"/>
          </a:fillRef>
          <a:effectRef idx="0">
            <a:schemeClr val="accent1"/>
          </a:effectRef>
          <a:fontRef idx="minor">
            <a:schemeClr val="tx1"/>
          </a:fontRef>
        </p:style>
      </p:cxnSp>
      <p:sp>
        <p:nvSpPr>
          <p:cNvPr id="233" name="Rectangle 232"/>
          <p:cNvSpPr/>
          <p:nvPr/>
        </p:nvSpPr>
        <p:spPr>
          <a:xfrm>
            <a:off x="597700" y="1230868"/>
            <a:ext cx="950157" cy="369332"/>
          </a:xfrm>
          <a:prstGeom prst="rect">
            <a:avLst/>
          </a:prstGeom>
        </p:spPr>
        <p:txBody>
          <a:bodyPr wrap="square">
            <a:spAutoFit/>
          </a:bodyPr>
          <a:lstStyle/>
          <a:p>
            <a:pPr algn="ctr"/>
            <a:r>
              <a:rPr lang="en-US" b="1" dirty="0" smtClean="0">
                <a:solidFill>
                  <a:srgbClr val="FF0000"/>
                </a:solidFill>
              </a:rPr>
              <a:t>IF</a:t>
            </a:r>
            <a:endParaRPr lang="en-US" b="1" dirty="0">
              <a:solidFill>
                <a:srgbClr val="FF0000"/>
              </a:solidFill>
            </a:endParaRPr>
          </a:p>
        </p:txBody>
      </p:sp>
      <p:sp>
        <p:nvSpPr>
          <p:cNvPr id="234" name="Rectangle 233"/>
          <p:cNvSpPr/>
          <p:nvPr/>
        </p:nvSpPr>
        <p:spPr>
          <a:xfrm>
            <a:off x="3429000" y="1230868"/>
            <a:ext cx="950157" cy="369332"/>
          </a:xfrm>
          <a:prstGeom prst="rect">
            <a:avLst/>
          </a:prstGeom>
        </p:spPr>
        <p:txBody>
          <a:bodyPr wrap="square">
            <a:spAutoFit/>
          </a:bodyPr>
          <a:lstStyle/>
          <a:p>
            <a:pPr algn="ctr"/>
            <a:r>
              <a:rPr lang="en-US" b="1" dirty="0" smtClean="0">
                <a:solidFill>
                  <a:srgbClr val="FF0000"/>
                </a:solidFill>
              </a:rPr>
              <a:t>ID</a:t>
            </a:r>
            <a:endParaRPr lang="en-US" b="1" dirty="0">
              <a:solidFill>
                <a:srgbClr val="FF0000"/>
              </a:solidFill>
            </a:endParaRPr>
          </a:p>
        </p:txBody>
      </p:sp>
      <p:sp>
        <p:nvSpPr>
          <p:cNvPr id="235" name="Rectangle 234"/>
          <p:cNvSpPr/>
          <p:nvPr/>
        </p:nvSpPr>
        <p:spPr>
          <a:xfrm>
            <a:off x="5791200" y="1230868"/>
            <a:ext cx="950157" cy="369332"/>
          </a:xfrm>
          <a:prstGeom prst="rect">
            <a:avLst/>
          </a:prstGeom>
        </p:spPr>
        <p:txBody>
          <a:bodyPr wrap="square">
            <a:spAutoFit/>
          </a:bodyPr>
          <a:lstStyle/>
          <a:p>
            <a:pPr algn="ctr"/>
            <a:r>
              <a:rPr lang="en-US" b="1" dirty="0" smtClean="0">
                <a:solidFill>
                  <a:srgbClr val="FF0000"/>
                </a:solidFill>
              </a:rPr>
              <a:t>EX</a:t>
            </a:r>
            <a:endParaRPr lang="en-US" b="1" dirty="0">
              <a:solidFill>
                <a:srgbClr val="FF0000"/>
              </a:solidFill>
            </a:endParaRPr>
          </a:p>
        </p:txBody>
      </p:sp>
      <p:sp>
        <p:nvSpPr>
          <p:cNvPr id="236" name="Rectangle 235"/>
          <p:cNvSpPr/>
          <p:nvPr/>
        </p:nvSpPr>
        <p:spPr>
          <a:xfrm>
            <a:off x="7239000" y="1230868"/>
            <a:ext cx="950157" cy="369332"/>
          </a:xfrm>
          <a:prstGeom prst="rect">
            <a:avLst/>
          </a:prstGeom>
        </p:spPr>
        <p:txBody>
          <a:bodyPr wrap="square">
            <a:spAutoFit/>
          </a:bodyPr>
          <a:lstStyle/>
          <a:p>
            <a:pPr algn="ctr"/>
            <a:r>
              <a:rPr lang="en-US" b="1" dirty="0" smtClean="0">
                <a:solidFill>
                  <a:srgbClr val="FF0000"/>
                </a:solidFill>
              </a:rPr>
              <a:t>MEM</a:t>
            </a:r>
            <a:endParaRPr lang="en-US" b="1" dirty="0">
              <a:solidFill>
                <a:srgbClr val="FF0000"/>
              </a:solidFill>
            </a:endParaRPr>
          </a:p>
        </p:txBody>
      </p:sp>
      <p:sp>
        <p:nvSpPr>
          <p:cNvPr id="237" name="Rectangle 236"/>
          <p:cNvSpPr/>
          <p:nvPr/>
        </p:nvSpPr>
        <p:spPr>
          <a:xfrm>
            <a:off x="8534400" y="1230868"/>
            <a:ext cx="553159" cy="369332"/>
          </a:xfrm>
          <a:prstGeom prst="rect">
            <a:avLst/>
          </a:prstGeom>
        </p:spPr>
        <p:txBody>
          <a:bodyPr wrap="square">
            <a:spAutoFit/>
          </a:bodyPr>
          <a:lstStyle/>
          <a:p>
            <a:pPr algn="ctr"/>
            <a:r>
              <a:rPr lang="en-US" b="1" dirty="0" smtClean="0">
                <a:solidFill>
                  <a:srgbClr val="FF0000"/>
                </a:solidFill>
              </a:rPr>
              <a:t>WB</a:t>
            </a:r>
            <a:endParaRPr lang="en-US" b="1" dirty="0">
              <a:solidFill>
                <a:srgbClr val="FF0000"/>
              </a:solidFill>
            </a:endParaRPr>
          </a:p>
        </p:txBody>
      </p:sp>
      <p:grpSp>
        <p:nvGrpSpPr>
          <p:cNvPr id="238" name="Group 237"/>
          <p:cNvGrpSpPr/>
          <p:nvPr/>
        </p:nvGrpSpPr>
        <p:grpSpPr>
          <a:xfrm>
            <a:off x="152400" y="1600200"/>
            <a:ext cx="8850637" cy="5188504"/>
            <a:chOff x="152400" y="1600200"/>
            <a:chExt cx="8850637" cy="5188504"/>
          </a:xfrm>
        </p:grpSpPr>
        <p:sp>
          <p:nvSpPr>
            <p:cNvPr id="239" name="Rectangle 238"/>
            <p:cNvSpPr/>
            <p:nvPr/>
          </p:nvSpPr>
          <p:spPr>
            <a:xfrm>
              <a:off x="304800" y="4572000"/>
              <a:ext cx="381000" cy="1066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PC</a:t>
              </a:r>
              <a:endParaRPr lang="en-US" sz="1400" dirty="0">
                <a:solidFill>
                  <a:sysClr val="windowText" lastClr="000000"/>
                </a:solidFill>
              </a:endParaRPr>
            </a:p>
          </p:txBody>
        </p:sp>
        <p:sp>
          <p:nvSpPr>
            <p:cNvPr id="240" name="Rectangle 239"/>
            <p:cNvSpPr/>
            <p:nvPr/>
          </p:nvSpPr>
          <p:spPr>
            <a:xfrm>
              <a:off x="990600" y="3733800"/>
              <a:ext cx="1219200" cy="2057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u="sng" dirty="0" smtClean="0">
                  <a:solidFill>
                    <a:sysClr val="windowText" lastClr="000000"/>
                  </a:solidFill>
                </a:rPr>
                <a:t>IM</a:t>
              </a:r>
              <a:endParaRPr lang="en-US" u="sng" dirty="0">
                <a:solidFill>
                  <a:sysClr val="windowText" lastClr="000000"/>
                </a:solidFill>
              </a:endParaRPr>
            </a:p>
          </p:txBody>
        </p:sp>
        <p:cxnSp>
          <p:nvCxnSpPr>
            <p:cNvPr id="241" name="Straight Arrow Connector 240"/>
            <p:cNvCxnSpPr/>
            <p:nvPr/>
          </p:nvCxnSpPr>
          <p:spPr>
            <a:xfrm>
              <a:off x="685800" y="5105400"/>
              <a:ext cx="3048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2" name="Rectangle 241"/>
            <p:cNvSpPr/>
            <p:nvPr/>
          </p:nvSpPr>
          <p:spPr>
            <a:xfrm>
              <a:off x="990600" y="4953000"/>
              <a:ext cx="990600" cy="30480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ysClr val="windowText" lastClr="000000"/>
                  </a:solidFill>
                </a:rPr>
                <a:t>address</a:t>
              </a:r>
              <a:endParaRPr lang="en-US" sz="1400" dirty="0">
                <a:solidFill>
                  <a:sysClr val="windowText" lastClr="000000"/>
                </a:solidFill>
              </a:endParaRPr>
            </a:p>
          </p:txBody>
        </p:sp>
        <p:sp>
          <p:nvSpPr>
            <p:cNvPr id="243" name="Rectangle 242"/>
            <p:cNvSpPr/>
            <p:nvPr/>
          </p:nvSpPr>
          <p:spPr>
            <a:xfrm>
              <a:off x="1219200" y="5334000"/>
              <a:ext cx="990600" cy="30480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ysClr val="windowText" lastClr="000000"/>
                  </a:solidFill>
                </a:rPr>
                <a:t>instruction</a:t>
              </a:r>
              <a:endParaRPr lang="en-US" sz="1400" dirty="0">
                <a:solidFill>
                  <a:sysClr val="windowText" lastClr="000000"/>
                </a:solidFill>
              </a:endParaRPr>
            </a:p>
          </p:txBody>
        </p:sp>
        <p:cxnSp>
          <p:nvCxnSpPr>
            <p:cNvPr id="244" name="Straight Arrow Connector 243"/>
            <p:cNvCxnSpPr/>
            <p:nvPr/>
          </p:nvCxnSpPr>
          <p:spPr>
            <a:xfrm>
              <a:off x="2209800" y="5257800"/>
              <a:ext cx="204874"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5" name="Rectangle 244"/>
            <p:cNvSpPr/>
            <p:nvPr/>
          </p:nvSpPr>
          <p:spPr>
            <a:xfrm>
              <a:off x="4343400" y="3733800"/>
              <a:ext cx="1219200" cy="2057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u="sng" dirty="0" smtClean="0">
                  <a:solidFill>
                    <a:sysClr val="windowText" lastClr="000000"/>
                  </a:solidFill>
                </a:rPr>
                <a:t>RF</a:t>
              </a:r>
              <a:endParaRPr lang="en-US" u="sng" dirty="0">
                <a:solidFill>
                  <a:sysClr val="windowText" lastClr="000000"/>
                </a:solidFill>
              </a:endParaRPr>
            </a:p>
          </p:txBody>
        </p:sp>
        <p:sp>
          <p:nvSpPr>
            <p:cNvPr id="246" name="Rectangle 245"/>
            <p:cNvSpPr/>
            <p:nvPr/>
          </p:nvSpPr>
          <p:spPr>
            <a:xfrm>
              <a:off x="7162800" y="3733800"/>
              <a:ext cx="1219200" cy="2057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u="sng" dirty="0" smtClean="0">
                  <a:solidFill>
                    <a:sysClr val="windowText" lastClr="000000"/>
                  </a:solidFill>
                </a:rPr>
                <a:t>DM</a:t>
              </a:r>
              <a:endParaRPr lang="en-US" u="sng" dirty="0">
                <a:solidFill>
                  <a:sysClr val="windowText" lastClr="000000"/>
                </a:solidFill>
              </a:endParaRPr>
            </a:p>
          </p:txBody>
        </p:sp>
        <p:sp>
          <p:nvSpPr>
            <p:cNvPr id="247" name="Oval 246"/>
            <p:cNvSpPr/>
            <p:nvPr/>
          </p:nvSpPr>
          <p:spPr>
            <a:xfrm>
              <a:off x="806194" y="5068794"/>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8" name="Straight Connector 247"/>
            <p:cNvCxnSpPr/>
            <p:nvPr/>
          </p:nvCxnSpPr>
          <p:spPr>
            <a:xfrm flipH="1">
              <a:off x="4598007" y="6422444"/>
              <a:ext cx="11471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152400" y="1600200"/>
              <a:ext cx="0" cy="3505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a:endCxn id="239" idx="1"/>
            </p:cNvCxnSpPr>
            <p:nvPr/>
          </p:nvCxnSpPr>
          <p:spPr>
            <a:xfrm>
              <a:off x="152400" y="5105400"/>
              <a:ext cx="152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838200" y="2743200"/>
              <a:ext cx="0" cy="2362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2" name="Rectangle 251"/>
            <p:cNvSpPr/>
            <p:nvPr/>
          </p:nvSpPr>
          <p:spPr>
            <a:xfrm>
              <a:off x="4343399" y="4114346"/>
              <a:ext cx="533401" cy="30525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ysClr val="windowText" lastClr="000000"/>
                  </a:solidFill>
                </a:rPr>
                <a:t>RR1</a:t>
              </a:r>
              <a:endParaRPr lang="en-US" sz="1400" dirty="0">
                <a:solidFill>
                  <a:sysClr val="windowText" lastClr="000000"/>
                </a:solidFill>
              </a:endParaRPr>
            </a:p>
          </p:txBody>
        </p:sp>
        <p:sp>
          <p:nvSpPr>
            <p:cNvPr id="253" name="Rectangle 252"/>
            <p:cNvSpPr/>
            <p:nvPr/>
          </p:nvSpPr>
          <p:spPr>
            <a:xfrm>
              <a:off x="4343399" y="4419600"/>
              <a:ext cx="533401" cy="30525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ysClr val="windowText" lastClr="000000"/>
                  </a:solidFill>
                </a:rPr>
                <a:t>RR2</a:t>
              </a:r>
              <a:endParaRPr lang="en-US" sz="1400" dirty="0">
                <a:solidFill>
                  <a:sysClr val="windowText" lastClr="000000"/>
                </a:solidFill>
              </a:endParaRPr>
            </a:p>
          </p:txBody>
        </p:sp>
        <p:sp>
          <p:nvSpPr>
            <p:cNvPr id="254" name="Rectangle 253"/>
            <p:cNvSpPr/>
            <p:nvPr/>
          </p:nvSpPr>
          <p:spPr>
            <a:xfrm>
              <a:off x="4343400" y="4723946"/>
              <a:ext cx="533401" cy="30525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ysClr val="windowText" lastClr="000000"/>
                  </a:solidFill>
                </a:rPr>
                <a:t>WR</a:t>
              </a:r>
              <a:endParaRPr lang="en-US" sz="1400" dirty="0">
                <a:solidFill>
                  <a:sysClr val="windowText" lastClr="000000"/>
                </a:solidFill>
              </a:endParaRPr>
            </a:p>
          </p:txBody>
        </p:sp>
        <p:sp>
          <p:nvSpPr>
            <p:cNvPr id="255" name="Rectangle 254"/>
            <p:cNvSpPr/>
            <p:nvPr/>
          </p:nvSpPr>
          <p:spPr>
            <a:xfrm>
              <a:off x="4343399" y="5485946"/>
              <a:ext cx="533401" cy="30525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ysClr val="windowText" lastClr="000000"/>
                  </a:solidFill>
                </a:rPr>
                <a:t>WD</a:t>
              </a:r>
              <a:endParaRPr lang="en-US" sz="1400" dirty="0">
                <a:solidFill>
                  <a:sysClr val="windowText" lastClr="000000"/>
                </a:solidFill>
              </a:endParaRPr>
            </a:p>
          </p:txBody>
        </p:sp>
        <p:sp>
          <p:nvSpPr>
            <p:cNvPr id="256" name="Rectangle 255"/>
            <p:cNvSpPr/>
            <p:nvPr/>
          </p:nvSpPr>
          <p:spPr>
            <a:xfrm>
              <a:off x="5029199" y="4343400"/>
              <a:ext cx="533401" cy="30525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ysClr val="windowText" lastClr="000000"/>
                  </a:solidFill>
                </a:rPr>
                <a:t>RD1</a:t>
              </a:r>
              <a:endParaRPr lang="en-US" sz="1400" dirty="0">
                <a:solidFill>
                  <a:sysClr val="windowText" lastClr="000000"/>
                </a:solidFill>
              </a:endParaRPr>
            </a:p>
          </p:txBody>
        </p:sp>
        <p:sp>
          <p:nvSpPr>
            <p:cNvPr id="257" name="Rectangle 256"/>
            <p:cNvSpPr/>
            <p:nvPr/>
          </p:nvSpPr>
          <p:spPr>
            <a:xfrm>
              <a:off x="5029199" y="4953000"/>
              <a:ext cx="533401" cy="30525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ysClr val="windowText" lastClr="000000"/>
                  </a:solidFill>
                </a:rPr>
                <a:t>RD2</a:t>
              </a:r>
              <a:endParaRPr lang="en-US" sz="1400" dirty="0">
                <a:solidFill>
                  <a:sysClr val="windowText" lastClr="000000"/>
                </a:solidFill>
              </a:endParaRPr>
            </a:p>
          </p:txBody>
        </p:sp>
        <p:sp>
          <p:nvSpPr>
            <p:cNvPr id="258" name="Rectangle 257"/>
            <p:cNvSpPr/>
            <p:nvPr/>
          </p:nvSpPr>
          <p:spPr>
            <a:xfrm>
              <a:off x="7162800" y="4724400"/>
              <a:ext cx="990600" cy="30480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ysClr val="windowText" lastClr="000000"/>
                  </a:solidFill>
                </a:rPr>
                <a:t>address</a:t>
              </a:r>
              <a:endParaRPr lang="en-US" sz="1400" dirty="0">
                <a:solidFill>
                  <a:sysClr val="windowText" lastClr="000000"/>
                </a:solidFill>
              </a:endParaRPr>
            </a:p>
          </p:txBody>
        </p:sp>
        <p:sp>
          <p:nvSpPr>
            <p:cNvPr id="259" name="Rectangle 258"/>
            <p:cNvSpPr/>
            <p:nvPr/>
          </p:nvSpPr>
          <p:spPr>
            <a:xfrm>
              <a:off x="7848600" y="4647746"/>
              <a:ext cx="533401" cy="30525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ysClr val="windowText" lastClr="000000"/>
                  </a:solidFill>
                </a:rPr>
                <a:t>RD</a:t>
              </a:r>
              <a:endParaRPr lang="en-US" sz="1400" dirty="0">
                <a:solidFill>
                  <a:sysClr val="windowText" lastClr="000000"/>
                </a:solidFill>
              </a:endParaRPr>
            </a:p>
          </p:txBody>
        </p:sp>
        <p:sp>
          <p:nvSpPr>
            <p:cNvPr id="260" name="Rectangle 259"/>
            <p:cNvSpPr/>
            <p:nvPr/>
          </p:nvSpPr>
          <p:spPr>
            <a:xfrm>
              <a:off x="7162800" y="5486400"/>
              <a:ext cx="533401" cy="30525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ysClr val="windowText" lastClr="000000"/>
                  </a:solidFill>
                </a:rPr>
                <a:t>WD</a:t>
              </a:r>
              <a:endParaRPr lang="en-US" sz="1400" dirty="0">
                <a:solidFill>
                  <a:sysClr val="windowText" lastClr="000000"/>
                </a:solidFill>
              </a:endParaRPr>
            </a:p>
          </p:txBody>
        </p:sp>
        <p:sp>
          <p:nvSpPr>
            <p:cNvPr id="261" name="Trapezoid 260"/>
            <p:cNvSpPr/>
            <p:nvPr/>
          </p:nvSpPr>
          <p:spPr>
            <a:xfrm rot="5400000">
              <a:off x="3654374" y="5536990"/>
              <a:ext cx="838200" cy="222146"/>
            </a:xfrm>
            <a:prstGeom prst="trapezoi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62" name="Rectangle 261"/>
            <p:cNvSpPr/>
            <p:nvPr/>
          </p:nvSpPr>
          <p:spPr>
            <a:xfrm>
              <a:off x="3962400" y="5305163"/>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0</a:t>
              </a:r>
              <a:endParaRPr lang="en-US" sz="900" dirty="0">
                <a:solidFill>
                  <a:sysClr val="windowText" lastClr="000000"/>
                </a:solidFill>
              </a:endParaRPr>
            </a:p>
          </p:txBody>
        </p:sp>
        <p:sp>
          <p:nvSpPr>
            <p:cNvPr id="263" name="Rectangle 262"/>
            <p:cNvSpPr/>
            <p:nvPr/>
          </p:nvSpPr>
          <p:spPr>
            <a:xfrm>
              <a:off x="3962400" y="5483932"/>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1</a:t>
              </a:r>
              <a:endParaRPr lang="en-US" sz="900" dirty="0">
                <a:solidFill>
                  <a:sysClr val="windowText" lastClr="000000"/>
                </a:solidFill>
              </a:endParaRPr>
            </a:p>
          </p:txBody>
        </p:sp>
        <p:sp>
          <p:nvSpPr>
            <p:cNvPr id="264" name="Rectangle 263"/>
            <p:cNvSpPr/>
            <p:nvPr/>
          </p:nvSpPr>
          <p:spPr>
            <a:xfrm>
              <a:off x="3962400" y="5686163"/>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2</a:t>
              </a:r>
              <a:endParaRPr lang="en-US" sz="900" dirty="0">
                <a:solidFill>
                  <a:sysClr val="windowText" lastClr="000000"/>
                </a:solidFill>
              </a:endParaRPr>
            </a:p>
          </p:txBody>
        </p:sp>
        <p:sp>
          <p:nvSpPr>
            <p:cNvPr id="265" name="Rectangle 264"/>
            <p:cNvSpPr/>
            <p:nvPr/>
          </p:nvSpPr>
          <p:spPr>
            <a:xfrm>
              <a:off x="3962400" y="5864932"/>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3</a:t>
              </a:r>
              <a:endParaRPr lang="en-US" sz="900" dirty="0">
                <a:solidFill>
                  <a:sysClr val="windowText" lastClr="000000"/>
                </a:solidFill>
              </a:endParaRPr>
            </a:p>
          </p:txBody>
        </p:sp>
        <p:sp>
          <p:nvSpPr>
            <p:cNvPr id="266" name="Rectangle 265"/>
            <p:cNvSpPr/>
            <p:nvPr/>
          </p:nvSpPr>
          <p:spPr>
            <a:xfrm>
              <a:off x="2971800" y="3071405"/>
              <a:ext cx="6858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ysClr val="windowText" lastClr="000000"/>
                  </a:solidFill>
                </a:rPr>
                <a:t>SIGN EXTEND</a:t>
              </a:r>
              <a:endParaRPr lang="en-US" sz="1200" dirty="0">
                <a:solidFill>
                  <a:sysClr val="windowText" lastClr="000000"/>
                </a:solidFill>
              </a:endParaRPr>
            </a:p>
          </p:txBody>
        </p:sp>
        <p:sp>
          <p:nvSpPr>
            <p:cNvPr id="267" name="Rectangle 266"/>
            <p:cNvSpPr/>
            <p:nvPr/>
          </p:nvSpPr>
          <p:spPr>
            <a:xfrm>
              <a:off x="2971801" y="5139579"/>
              <a:ext cx="685800" cy="17876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ysClr val="windowText" lastClr="000000"/>
                  </a:solidFill>
                </a:rPr>
                <a:t>&lt;&lt; 8</a:t>
              </a:r>
              <a:endParaRPr lang="en-US" sz="1200" dirty="0">
                <a:solidFill>
                  <a:sysClr val="windowText" lastClr="000000"/>
                </a:solidFill>
              </a:endParaRPr>
            </a:p>
          </p:txBody>
        </p:sp>
        <p:cxnSp>
          <p:nvCxnSpPr>
            <p:cNvPr id="268" name="Straight Arrow Connector 267"/>
            <p:cNvCxnSpPr/>
            <p:nvPr/>
          </p:nvCxnSpPr>
          <p:spPr>
            <a:xfrm>
              <a:off x="2414672" y="3276600"/>
              <a:ext cx="55712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9" name="Rectangle 268"/>
            <p:cNvSpPr/>
            <p:nvPr/>
          </p:nvSpPr>
          <p:spPr>
            <a:xfrm>
              <a:off x="2362200" y="3128878"/>
              <a:ext cx="572941"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ysClr val="windowText" lastClr="000000"/>
                  </a:solidFill>
                </a:rPr>
                <a:t>LIMM</a:t>
              </a:r>
              <a:endParaRPr lang="en-US" sz="1100" dirty="0">
                <a:solidFill>
                  <a:sysClr val="windowText" lastClr="000000"/>
                </a:solidFill>
              </a:endParaRPr>
            </a:p>
          </p:txBody>
        </p:sp>
        <p:grpSp>
          <p:nvGrpSpPr>
            <p:cNvPr id="270" name="Group 269"/>
            <p:cNvGrpSpPr/>
            <p:nvPr/>
          </p:nvGrpSpPr>
          <p:grpSpPr>
            <a:xfrm>
              <a:off x="4114798" y="2543699"/>
              <a:ext cx="580084" cy="885301"/>
              <a:chOff x="4114798" y="2543699"/>
              <a:chExt cx="580084" cy="885301"/>
            </a:xfrm>
          </p:grpSpPr>
          <p:grpSp>
            <p:nvGrpSpPr>
              <p:cNvPr id="453" name="Group 452"/>
              <p:cNvGrpSpPr/>
              <p:nvPr/>
            </p:nvGrpSpPr>
            <p:grpSpPr>
              <a:xfrm>
                <a:off x="4114798" y="2543699"/>
                <a:ext cx="457202" cy="885301"/>
                <a:chOff x="3505198" y="4343400"/>
                <a:chExt cx="457202" cy="1371600"/>
              </a:xfrm>
            </p:grpSpPr>
            <p:cxnSp>
              <p:nvCxnSpPr>
                <p:cNvPr id="455" name="Straight Connector 454"/>
                <p:cNvCxnSpPr/>
                <p:nvPr/>
              </p:nvCxnSpPr>
              <p:spPr>
                <a:xfrm flipV="1">
                  <a:off x="3962400" y="4723493"/>
                  <a:ext cx="0" cy="552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6" name="Straight Connector 455"/>
                <p:cNvCxnSpPr/>
                <p:nvPr/>
              </p:nvCxnSpPr>
              <p:spPr>
                <a:xfrm flipH="1" flipV="1">
                  <a:off x="3505200" y="4343400"/>
                  <a:ext cx="457200" cy="380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7" name="Straight Connector 456"/>
                <p:cNvCxnSpPr/>
                <p:nvPr/>
              </p:nvCxnSpPr>
              <p:spPr>
                <a:xfrm flipH="1">
                  <a:off x="3505200" y="5275944"/>
                  <a:ext cx="457200" cy="439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p:cNvCxnSpPr/>
                <p:nvPr/>
              </p:nvCxnSpPr>
              <p:spPr>
                <a:xfrm flipH="1" flipV="1">
                  <a:off x="3505198" y="5181600"/>
                  <a:ext cx="2"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p:cNvCxnSpPr/>
                <p:nvPr/>
              </p:nvCxnSpPr>
              <p:spPr>
                <a:xfrm flipV="1">
                  <a:off x="3505200" y="4343400"/>
                  <a:ext cx="0" cy="552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p:cNvCxnSpPr/>
                <p:nvPr/>
              </p:nvCxnSpPr>
              <p:spPr>
                <a:xfrm flipH="1" flipV="1">
                  <a:off x="3505198" y="4895850"/>
                  <a:ext cx="152400" cy="1333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p:cNvCxnSpPr/>
                <p:nvPr/>
              </p:nvCxnSpPr>
              <p:spPr>
                <a:xfrm flipH="1">
                  <a:off x="3505198" y="5030109"/>
                  <a:ext cx="152401" cy="1514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54" name="Rectangle 453"/>
              <p:cNvSpPr/>
              <p:nvPr/>
            </p:nvSpPr>
            <p:spPr>
              <a:xfrm>
                <a:off x="4121941" y="2919123"/>
                <a:ext cx="572941"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ysClr val="windowText" lastClr="000000"/>
                    </a:solidFill>
                  </a:rPr>
                  <a:t>ADD</a:t>
                </a:r>
                <a:endParaRPr lang="en-US" sz="1100" dirty="0">
                  <a:solidFill>
                    <a:sysClr val="windowText" lastClr="000000"/>
                  </a:solidFill>
                </a:endParaRPr>
              </a:p>
            </p:txBody>
          </p:sp>
        </p:grpSp>
        <p:cxnSp>
          <p:nvCxnSpPr>
            <p:cNvPr id="271" name="Straight Arrow Connector 270"/>
            <p:cNvCxnSpPr/>
            <p:nvPr/>
          </p:nvCxnSpPr>
          <p:spPr>
            <a:xfrm>
              <a:off x="5772686" y="4226114"/>
              <a:ext cx="1828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2" name="Rectangle 271"/>
            <p:cNvSpPr/>
            <p:nvPr/>
          </p:nvSpPr>
          <p:spPr>
            <a:xfrm>
              <a:off x="5471108" y="4043278"/>
              <a:ext cx="548692"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dirty="0" smtClean="0">
                  <a:solidFill>
                    <a:sysClr val="windowText" lastClr="000000"/>
                  </a:solidFill>
                </a:rPr>
                <a:t>0..0</a:t>
              </a:r>
              <a:endParaRPr lang="en-US" sz="1100" dirty="0">
                <a:solidFill>
                  <a:sysClr val="windowText" lastClr="000000"/>
                </a:solidFill>
              </a:endParaRPr>
            </a:p>
          </p:txBody>
        </p:sp>
        <p:cxnSp>
          <p:nvCxnSpPr>
            <p:cNvPr id="273" name="Straight Arrow Connector 272"/>
            <p:cNvCxnSpPr/>
            <p:nvPr/>
          </p:nvCxnSpPr>
          <p:spPr>
            <a:xfrm>
              <a:off x="2414673" y="4882048"/>
              <a:ext cx="1928727" cy="2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4" name="Rectangle 273"/>
            <p:cNvSpPr/>
            <p:nvPr/>
          </p:nvSpPr>
          <p:spPr>
            <a:xfrm>
              <a:off x="2362200" y="3281278"/>
              <a:ext cx="572941"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ysClr val="windowText" lastClr="000000"/>
                  </a:solidFill>
                </a:rPr>
                <a:t>[4..11]</a:t>
              </a:r>
              <a:endParaRPr lang="en-US" sz="1100" dirty="0">
                <a:solidFill>
                  <a:sysClr val="windowText" lastClr="000000"/>
                </a:solidFill>
              </a:endParaRPr>
            </a:p>
          </p:txBody>
        </p:sp>
        <p:cxnSp>
          <p:nvCxnSpPr>
            <p:cNvPr id="275" name="Straight Arrow Connector 274"/>
            <p:cNvCxnSpPr/>
            <p:nvPr/>
          </p:nvCxnSpPr>
          <p:spPr>
            <a:xfrm flipV="1">
              <a:off x="4184547" y="5638573"/>
              <a:ext cx="158852" cy="32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6" name="Trapezoid 275"/>
            <p:cNvSpPr/>
            <p:nvPr/>
          </p:nvSpPr>
          <p:spPr>
            <a:xfrm rot="5400000">
              <a:off x="3283052" y="6316218"/>
              <a:ext cx="533399" cy="222147"/>
            </a:xfrm>
            <a:prstGeom prst="trapezoi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Rectangle 276"/>
            <p:cNvSpPr/>
            <p:nvPr/>
          </p:nvSpPr>
          <p:spPr>
            <a:xfrm>
              <a:off x="3456236" y="6235949"/>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0</a:t>
              </a:r>
              <a:endParaRPr lang="en-US" sz="900" dirty="0">
                <a:solidFill>
                  <a:sysClr val="windowText" lastClr="000000"/>
                </a:solidFill>
              </a:endParaRPr>
            </a:p>
          </p:txBody>
        </p:sp>
        <p:sp>
          <p:nvSpPr>
            <p:cNvPr id="278" name="Rectangle 277"/>
            <p:cNvSpPr/>
            <p:nvPr/>
          </p:nvSpPr>
          <p:spPr>
            <a:xfrm>
              <a:off x="3456236" y="6476280"/>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1</a:t>
              </a:r>
              <a:endParaRPr lang="en-US" sz="900" dirty="0">
                <a:solidFill>
                  <a:sysClr val="windowText" lastClr="000000"/>
                </a:solidFill>
              </a:endParaRPr>
            </a:p>
          </p:txBody>
        </p:sp>
        <p:cxnSp>
          <p:nvCxnSpPr>
            <p:cNvPr id="279" name="Straight Arrow Connector 278"/>
            <p:cNvCxnSpPr>
              <a:stCxn id="276" idx="0"/>
            </p:cNvCxnSpPr>
            <p:nvPr/>
          </p:nvCxnSpPr>
          <p:spPr>
            <a:xfrm flipV="1">
              <a:off x="3660825" y="6427291"/>
              <a:ext cx="251382"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0" name="Group 279"/>
            <p:cNvGrpSpPr/>
            <p:nvPr/>
          </p:nvGrpSpPr>
          <p:grpSpPr>
            <a:xfrm>
              <a:off x="1195856" y="2010299"/>
              <a:ext cx="457202" cy="885301"/>
              <a:chOff x="3505198" y="4343400"/>
              <a:chExt cx="457202" cy="1371600"/>
            </a:xfrm>
          </p:grpSpPr>
          <p:cxnSp>
            <p:nvCxnSpPr>
              <p:cNvPr id="446" name="Straight Connector 445"/>
              <p:cNvCxnSpPr/>
              <p:nvPr/>
            </p:nvCxnSpPr>
            <p:spPr>
              <a:xfrm flipV="1">
                <a:off x="3962400" y="4723493"/>
                <a:ext cx="0" cy="552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p:cNvCxnSpPr/>
              <p:nvPr/>
            </p:nvCxnSpPr>
            <p:spPr>
              <a:xfrm flipH="1" flipV="1">
                <a:off x="3505200" y="4343400"/>
                <a:ext cx="457200" cy="380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p:cNvCxnSpPr/>
              <p:nvPr/>
            </p:nvCxnSpPr>
            <p:spPr>
              <a:xfrm flipH="1">
                <a:off x="3505200" y="5275944"/>
                <a:ext cx="457200" cy="439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p:cNvCxnSpPr/>
              <p:nvPr/>
            </p:nvCxnSpPr>
            <p:spPr>
              <a:xfrm flipH="1" flipV="1">
                <a:off x="3505198" y="5181600"/>
                <a:ext cx="2"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p:cNvCxnSpPr/>
              <p:nvPr/>
            </p:nvCxnSpPr>
            <p:spPr>
              <a:xfrm flipV="1">
                <a:off x="3505200" y="4343400"/>
                <a:ext cx="0" cy="552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p:cNvCxnSpPr/>
              <p:nvPr/>
            </p:nvCxnSpPr>
            <p:spPr>
              <a:xfrm flipH="1" flipV="1">
                <a:off x="3505198" y="4895850"/>
                <a:ext cx="152400" cy="1333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p:cNvCxnSpPr/>
              <p:nvPr/>
            </p:nvCxnSpPr>
            <p:spPr>
              <a:xfrm flipH="1">
                <a:off x="3505198" y="5030109"/>
                <a:ext cx="152401" cy="1514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1" name="Rectangle 280"/>
            <p:cNvSpPr/>
            <p:nvPr/>
          </p:nvSpPr>
          <p:spPr>
            <a:xfrm>
              <a:off x="1202999" y="2385723"/>
              <a:ext cx="572941"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ysClr val="windowText" lastClr="000000"/>
                  </a:solidFill>
                </a:rPr>
                <a:t>ADD</a:t>
              </a:r>
              <a:endParaRPr lang="en-US" sz="1100" dirty="0">
                <a:solidFill>
                  <a:sysClr val="windowText" lastClr="000000"/>
                </a:solidFill>
              </a:endParaRPr>
            </a:p>
          </p:txBody>
        </p:sp>
        <p:cxnSp>
          <p:nvCxnSpPr>
            <p:cNvPr id="282" name="Straight Arrow Connector 281"/>
            <p:cNvCxnSpPr/>
            <p:nvPr/>
          </p:nvCxnSpPr>
          <p:spPr>
            <a:xfrm>
              <a:off x="891056" y="2133600"/>
              <a:ext cx="3048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3" name="Rectangle 282"/>
            <p:cNvSpPr/>
            <p:nvPr/>
          </p:nvSpPr>
          <p:spPr>
            <a:xfrm>
              <a:off x="381000" y="2057400"/>
              <a:ext cx="572941"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dirty="0" smtClean="0">
                  <a:solidFill>
                    <a:sysClr val="windowText" lastClr="000000"/>
                  </a:solidFill>
                </a:rPr>
                <a:t>00..01</a:t>
              </a:r>
              <a:endParaRPr lang="en-US" sz="1100" dirty="0">
                <a:solidFill>
                  <a:sysClr val="windowText" lastClr="000000"/>
                </a:solidFill>
              </a:endParaRPr>
            </a:p>
          </p:txBody>
        </p:sp>
        <p:cxnSp>
          <p:nvCxnSpPr>
            <p:cNvPr id="284" name="Straight Arrow Connector 283"/>
            <p:cNvCxnSpPr/>
            <p:nvPr/>
          </p:nvCxnSpPr>
          <p:spPr>
            <a:xfrm>
              <a:off x="6181126" y="4360675"/>
              <a:ext cx="21945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5" name="Rectangle 284"/>
            <p:cNvSpPr/>
            <p:nvPr/>
          </p:nvSpPr>
          <p:spPr>
            <a:xfrm>
              <a:off x="2971800" y="5398971"/>
              <a:ext cx="6858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ysClr val="windowText" lastClr="000000"/>
                  </a:solidFill>
                </a:rPr>
                <a:t>SIGN EXTEND</a:t>
              </a:r>
              <a:endParaRPr lang="en-US" sz="1200" dirty="0">
                <a:solidFill>
                  <a:sysClr val="windowText" lastClr="000000"/>
                </a:solidFill>
              </a:endParaRPr>
            </a:p>
          </p:txBody>
        </p:sp>
        <p:sp>
          <p:nvSpPr>
            <p:cNvPr id="286" name="Rectangle 285"/>
            <p:cNvSpPr/>
            <p:nvPr/>
          </p:nvSpPr>
          <p:spPr>
            <a:xfrm>
              <a:off x="3912207" y="6229998"/>
              <a:ext cx="6858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ysClr val="windowText" lastClr="000000"/>
                  </a:solidFill>
                </a:rPr>
                <a:t>SIGN EXTEND</a:t>
              </a:r>
              <a:endParaRPr lang="en-US" sz="1200" dirty="0">
                <a:solidFill>
                  <a:sysClr val="windowText" lastClr="000000"/>
                </a:solidFill>
              </a:endParaRPr>
            </a:p>
          </p:txBody>
        </p:sp>
        <p:grpSp>
          <p:nvGrpSpPr>
            <p:cNvPr id="287" name="Group 286"/>
            <p:cNvGrpSpPr/>
            <p:nvPr/>
          </p:nvGrpSpPr>
          <p:grpSpPr>
            <a:xfrm>
              <a:off x="6400800" y="4191002"/>
              <a:ext cx="580084" cy="1190100"/>
              <a:chOff x="4114798" y="2543699"/>
              <a:chExt cx="580084" cy="885301"/>
            </a:xfrm>
          </p:grpSpPr>
          <p:grpSp>
            <p:nvGrpSpPr>
              <p:cNvPr id="436" name="Group 435"/>
              <p:cNvGrpSpPr/>
              <p:nvPr/>
            </p:nvGrpSpPr>
            <p:grpSpPr>
              <a:xfrm>
                <a:off x="4114798" y="2543699"/>
                <a:ext cx="457202" cy="885301"/>
                <a:chOff x="3505198" y="4343400"/>
                <a:chExt cx="457202" cy="1371600"/>
              </a:xfrm>
            </p:grpSpPr>
            <p:cxnSp>
              <p:nvCxnSpPr>
                <p:cNvPr id="439" name="Straight Connector 438"/>
                <p:cNvCxnSpPr/>
                <p:nvPr/>
              </p:nvCxnSpPr>
              <p:spPr>
                <a:xfrm flipV="1">
                  <a:off x="3962400" y="4723493"/>
                  <a:ext cx="0" cy="552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p:cNvCxnSpPr/>
                <p:nvPr/>
              </p:nvCxnSpPr>
              <p:spPr>
                <a:xfrm flipH="1" flipV="1">
                  <a:off x="3505200" y="4343400"/>
                  <a:ext cx="457200" cy="380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flipH="1">
                  <a:off x="3505200" y="5275944"/>
                  <a:ext cx="457200" cy="439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p:cNvCxnSpPr/>
                <p:nvPr/>
              </p:nvCxnSpPr>
              <p:spPr>
                <a:xfrm flipH="1" flipV="1">
                  <a:off x="3505198" y="5181600"/>
                  <a:ext cx="2"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p:cNvCxnSpPr/>
                <p:nvPr/>
              </p:nvCxnSpPr>
              <p:spPr>
                <a:xfrm flipV="1">
                  <a:off x="3505200" y="4343400"/>
                  <a:ext cx="0" cy="552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p:cNvCxnSpPr/>
                <p:nvPr/>
              </p:nvCxnSpPr>
              <p:spPr>
                <a:xfrm flipH="1" flipV="1">
                  <a:off x="3505198" y="4895850"/>
                  <a:ext cx="152400" cy="1333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p:cNvCxnSpPr/>
                <p:nvPr/>
              </p:nvCxnSpPr>
              <p:spPr>
                <a:xfrm flipH="1">
                  <a:off x="3505198" y="5030109"/>
                  <a:ext cx="152401" cy="1514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7" name="Rectangle 436"/>
              <p:cNvSpPr/>
              <p:nvPr/>
            </p:nvSpPr>
            <p:spPr>
              <a:xfrm>
                <a:off x="4121941" y="2919123"/>
                <a:ext cx="572941"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ysClr val="windowText" lastClr="000000"/>
                    </a:solidFill>
                  </a:rPr>
                  <a:t>ALU</a:t>
                </a:r>
                <a:endParaRPr lang="en-US" sz="1100" dirty="0">
                  <a:solidFill>
                    <a:sysClr val="windowText" lastClr="000000"/>
                  </a:solidFill>
                </a:endParaRPr>
              </a:p>
            </p:txBody>
          </p:sp>
          <p:sp>
            <p:nvSpPr>
              <p:cNvPr id="438" name="Rectangle 437"/>
              <p:cNvSpPr/>
              <p:nvPr/>
            </p:nvSpPr>
            <p:spPr>
              <a:xfrm>
                <a:off x="4190998" y="2772299"/>
                <a:ext cx="420541"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dirty="0" smtClean="0">
                    <a:solidFill>
                      <a:sysClr val="windowText" lastClr="000000"/>
                    </a:solidFill>
                  </a:rPr>
                  <a:t>z</a:t>
                </a:r>
                <a:endParaRPr lang="en-US" sz="1100" dirty="0">
                  <a:solidFill>
                    <a:sysClr val="windowText" lastClr="000000"/>
                  </a:solidFill>
                </a:endParaRPr>
              </a:p>
            </p:txBody>
          </p:sp>
        </p:grpSp>
        <p:sp>
          <p:nvSpPr>
            <p:cNvPr id="288" name="Rectangle 287"/>
            <p:cNvSpPr/>
            <p:nvPr/>
          </p:nvSpPr>
          <p:spPr>
            <a:xfrm>
              <a:off x="2362200" y="4407156"/>
              <a:ext cx="873768" cy="15240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ysClr val="windowText" lastClr="000000"/>
                  </a:solidFill>
                </a:rPr>
                <a:t>RC[0..3]</a:t>
              </a:r>
              <a:endParaRPr lang="en-US" sz="1100" dirty="0">
                <a:solidFill>
                  <a:sysClr val="windowText" lastClr="000000"/>
                </a:solidFill>
              </a:endParaRPr>
            </a:p>
          </p:txBody>
        </p:sp>
        <p:sp>
          <p:nvSpPr>
            <p:cNvPr id="289" name="Rectangle 288"/>
            <p:cNvSpPr/>
            <p:nvPr/>
          </p:nvSpPr>
          <p:spPr>
            <a:xfrm>
              <a:off x="2369344" y="4716751"/>
              <a:ext cx="873768" cy="15240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ysClr val="windowText" lastClr="000000"/>
                  </a:solidFill>
                </a:rPr>
                <a:t>RA[8..11]</a:t>
              </a:r>
              <a:endParaRPr lang="en-US" sz="1100" dirty="0">
                <a:solidFill>
                  <a:sysClr val="windowText" lastClr="000000"/>
                </a:solidFill>
              </a:endParaRPr>
            </a:p>
          </p:txBody>
        </p:sp>
        <p:cxnSp>
          <p:nvCxnSpPr>
            <p:cNvPr id="290" name="Straight Arrow Connector 289"/>
            <p:cNvCxnSpPr>
              <a:endCxn id="285" idx="1"/>
            </p:cNvCxnSpPr>
            <p:nvPr/>
          </p:nvCxnSpPr>
          <p:spPr>
            <a:xfrm>
              <a:off x="2414674" y="5589471"/>
              <a:ext cx="55712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flipV="1">
              <a:off x="2819400" y="5228598"/>
              <a:ext cx="0" cy="3608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2" name="Rectangle 291"/>
            <p:cNvSpPr/>
            <p:nvPr/>
          </p:nvSpPr>
          <p:spPr>
            <a:xfrm>
              <a:off x="2362200" y="5441077"/>
              <a:ext cx="572941"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ysClr val="windowText" lastClr="000000"/>
                  </a:solidFill>
                </a:rPr>
                <a:t>LIMM</a:t>
              </a:r>
              <a:endParaRPr lang="en-US" sz="1100" dirty="0">
                <a:solidFill>
                  <a:sysClr val="windowText" lastClr="000000"/>
                </a:solidFill>
              </a:endParaRPr>
            </a:p>
          </p:txBody>
        </p:sp>
        <p:cxnSp>
          <p:nvCxnSpPr>
            <p:cNvPr id="293" name="Straight Arrow Connector 292"/>
            <p:cNvCxnSpPr/>
            <p:nvPr/>
          </p:nvCxnSpPr>
          <p:spPr>
            <a:xfrm>
              <a:off x="2819400" y="5228598"/>
              <a:ext cx="15597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2414673" y="4572000"/>
              <a:ext cx="1928727" cy="2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5" name="Rectangle 294"/>
            <p:cNvSpPr/>
            <p:nvPr/>
          </p:nvSpPr>
          <p:spPr>
            <a:xfrm>
              <a:off x="2362200" y="5593477"/>
              <a:ext cx="572941"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ysClr val="windowText" lastClr="000000"/>
                  </a:solidFill>
                </a:rPr>
                <a:t>[0..7]</a:t>
              </a:r>
              <a:endParaRPr lang="en-US" sz="1100" dirty="0">
                <a:solidFill>
                  <a:sysClr val="windowText" lastClr="000000"/>
                </a:solidFill>
              </a:endParaRPr>
            </a:p>
          </p:txBody>
        </p:sp>
        <p:cxnSp>
          <p:nvCxnSpPr>
            <p:cNvPr id="296" name="Straight Arrow Connector 295"/>
            <p:cNvCxnSpPr/>
            <p:nvPr/>
          </p:nvCxnSpPr>
          <p:spPr>
            <a:xfrm>
              <a:off x="2414673" y="6301260"/>
              <a:ext cx="102400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2414672" y="6553200"/>
              <a:ext cx="102400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8" name="Rectangle 297"/>
            <p:cNvSpPr/>
            <p:nvPr/>
          </p:nvSpPr>
          <p:spPr>
            <a:xfrm>
              <a:off x="2362200" y="6156137"/>
              <a:ext cx="990600"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ysClr val="windowText" lastClr="000000"/>
                  </a:solidFill>
                </a:rPr>
                <a:t>SIMM[8..11]</a:t>
              </a:r>
              <a:endParaRPr lang="en-US" sz="1100" dirty="0">
                <a:solidFill>
                  <a:sysClr val="windowText" lastClr="000000"/>
                </a:solidFill>
              </a:endParaRPr>
            </a:p>
          </p:txBody>
        </p:sp>
        <p:sp>
          <p:nvSpPr>
            <p:cNvPr id="299" name="Rectangle 298"/>
            <p:cNvSpPr/>
            <p:nvPr/>
          </p:nvSpPr>
          <p:spPr>
            <a:xfrm>
              <a:off x="2362200" y="6405478"/>
              <a:ext cx="990600"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ysClr val="windowText" lastClr="000000"/>
                  </a:solidFill>
                </a:rPr>
                <a:t>SIMM[0..3]</a:t>
              </a:r>
              <a:endParaRPr lang="en-US" sz="1100" dirty="0">
                <a:solidFill>
                  <a:sysClr val="windowText" lastClr="000000"/>
                </a:solidFill>
              </a:endParaRPr>
            </a:p>
          </p:txBody>
        </p:sp>
        <p:sp>
          <p:nvSpPr>
            <p:cNvPr id="300" name="Trapezoid 299"/>
            <p:cNvSpPr/>
            <p:nvPr/>
          </p:nvSpPr>
          <p:spPr>
            <a:xfrm rot="5400000">
              <a:off x="5800676" y="4249602"/>
              <a:ext cx="533399" cy="222147"/>
            </a:xfrm>
            <a:prstGeom prst="trapezoi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p:cNvSpPr/>
            <p:nvPr/>
          </p:nvSpPr>
          <p:spPr>
            <a:xfrm>
              <a:off x="5973860" y="4169333"/>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0</a:t>
              </a:r>
              <a:endParaRPr lang="en-US" sz="900" dirty="0">
                <a:solidFill>
                  <a:sysClr val="windowText" lastClr="000000"/>
                </a:solidFill>
              </a:endParaRPr>
            </a:p>
          </p:txBody>
        </p:sp>
        <p:sp>
          <p:nvSpPr>
            <p:cNvPr id="302" name="Rectangle 301"/>
            <p:cNvSpPr/>
            <p:nvPr/>
          </p:nvSpPr>
          <p:spPr>
            <a:xfrm>
              <a:off x="5973860" y="4409664"/>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1</a:t>
              </a:r>
              <a:endParaRPr lang="en-US" sz="900" dirty="0">
                <a:solidFill>
                  <a:sysClr val="windowText" lastClr="000000"/>
                </a:solidFill>
              </a:endParaRPr>
            </a:p>
          </p:txBody>
        </p:sp>
        <p:sp>
          <p:nvSpPr>
            <p:cNvPr id="303" name="Trapezoid 302"/>
            <p:cNvSpPr/>
            <p:nvPr/>
          </p:nvSpPr>
          <p:spPr>
            <a:xfrm rot="5400000">
              <a:off x="5794427" y="5108626"/>
              <a:ext cx="533399" cy="222147"/>
            </a:xfrm>
            <a:prstGeom prst="trapezoi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p:cNvSpPr/>
            <p:nvPr/>
          </p:nvSpPr>
          <p:spPr>
            <a:xfrm>
              <a:off x="5967611" y="5028357"/>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0</a:t>
              </a:r>
              <a:endParaRPr lang="en-US" sz="900" dirty="0">
                <a:solidFill>
                  <a:sysClr val="windowText" lastClr="000000"/>
                </a:solidFill>
              </a:endParaRPr>
            </a:p>
          </p:txBody>
        </p:sp>
        <p:sp>
          <p:nvSpPr>
            <p:cNvPr id="305" name="Rectangle 304"/>
            <p:cNvSpPr/>
            <p:nvPr/>
          </p:nvSpPr>
          <p:spPr>
            <a:xfrm>
              <a:off x="5967611" y="5268688"/>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1</a:t>
              </a:r>
              <a:endParaRPr lang="en-US" sz="900" dirty="0">
                <a:solidFill>
                  <a:sysClr val="windowText" lastClr="000000"/>
                </a:solidFill>
              </a:endParaRPr>
            </a:p>
          </p:txBody>
        </p:sp>
        <p:cxnSp>
          <p:nvCxnSpPr>
            <p:cNvPr id="306" name="Straight Arrow Connector 305"/>
            <p:cNvCxnSpPr/>
            <p:nvPr/>
          </p:nvCxnSpPr>
          <p:spPr>
            <a:xfrm>
              <a:off x="5562600" y="5105400"/>
              <a:ext cx="38745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p:cNvCxnSpPr/>
            <p:nvPr/>
          </p:nvCxnSpPr>
          <p:spPr>
            <a:xfrm>
              <a:off x="5745179" y="5334000"/>
              <a:ext cx="20487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5745179" y="5331702"/>
              <a:ext cx="0" cy="10955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5638800" y="5105400"/>
              <a:ext cx="0" cy="5807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flipH="1">
              <a:off x="5638800" y="5686163"/>
              <a:ext cx="1524000" cy="0"/>
            </a:xfrm>
            <a:prstGeom prst="line">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6172200" y="5219699"/>
              <a:ext cx="2286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5562599" y="4495610"/>
              <a:ext cx="393192"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1653058" y="2437953"/>
              <a:ext cx="4206240" cy="40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a:off x="3829050" y="2438400"/>
              <a:ext cx="0" cy="33284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3829050" y="2689860"/>
              <a:ext cx="28574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p:nvCxnSpPr>
          <p:spPr>
            <a:xfrm flipH="1">
              <a:off x="4567829" y="2971800"/>
              <a:ext cx="16184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flipV="1">
              <a:off x="6183567" y="2791084"/>
              <a:ext cx="1" cy="173736"/>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6181126" y="2789031"/>
              <a:ext cx="19176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p:nvCxnSpPr>
          <p:spPr>
            <a:xfrm flipH="1">
              <a:off x="6605275" y="2637403"/>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p:nvCxnSpPr>
          <p:spPr>
            <a:xfrm flipH="1">
              <a:off x="6833873" y="1609462"/>
              <a:ext cx="2" cy="10373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52400" y="1600200"/>
              <a:ext cx="6681473"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2" name="Trapezoid 321"/>
            <p:cNvSpPr/>
            <p:nvPr/>
          </p:nvSpPr>
          <p:spPr>
            <a:xfrm rot="5400000">
              <a:off x="8461427" y="2717672"/>
              <a:ext cx="533399" cy="222147"/>
            </a:xfrm>
            <a:prstGeom prst="trapezoi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Rectangle 322"/>
            <p:cNvSpPr/>
            <p:nvPr/>
          </p:nvSpPr>
          <p:spPr>
            <a:xfrm>
              <a:off x="8634611" y="2637403"/>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0</a:t>
              </a:r>
              <a:endParaRPr lang="en-US" sz="900" dirty="0">
                <a:solidFill>
                  <a:sysClr val="windowText" lastClr="000000"/>
                </a:solidFill>
              </a:endParaRPr>
            </a:p>
          </p:txBody>
        </p:sp>
        <p:sp>
          <p:nvSpPr>
            <p:cNvPr id="324" name="Rectangle 323"/>
            <p:cNvSpPr/>
            <p:nvPr/>
          </p:nvSpPr>
          <p:spPr>
            <a:xfrm>
              <a:off x="8634611" y="2877734"/>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1</a:t>
              </a:r>
              <a:endParaRPr lang="en-US" sz="900" dirty="0">
                <a:solidFill>
                  <a:sysClr val="windowText" lastClr="000000"/>
                </a:solidFill>
              </a:endParaRPr>
            </a:p>
          </p:txBody>
        </p:sp>
        <p:cxnSp>
          <p:nvCxnSpPr>
            <p:cNvPr id="325" name="Straight Connector 324"/>
            <p:cNvCxnSpPr/>
            <p:nvPr/>
          </p:nvCxnSpPr>
          <p:spPr>
            <a:xfrm flipH="1">
              <a:off x="8382001" y="4800600"/>
              <a:ext cx="1143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a:off x="8496301" y="2967321"/>
              <a:ext cx="0" cy="18328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p:nvCxnSpPr>
          <p:spPr>
            <a:xfrm flipH="1">
              <a:off x="8496301" y="2967321"/>
              <a:ext cx="114300" cy="0"/>
            </a:xfrm>
            <a:prstGeom prst="line">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6866584" y="4933253"/>
              <a:ext cx="2962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p:nvCxnSpPr>
          <p:spPr>
            <a:xfrm>
              <a:off x="7010400" y="2706768"/>
              <a:ext cx="0" cy="22264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p:nvCxnSpPr>
          <p:spPr>
            <a:xfrm flipH="1">
              <a:off x="7014692" y="2706768"/>
              <a:ext cx="1595908" cy="0"/>
            </a:xfrm>
            <a:prstGeom prst="line">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p:nvCxnSpPr>
          <p:spPr>
            <a:xfrm flipH="1">
              <a:off x="8839200" y="2819400"/>
              <a:ext cx="114300"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8953500" y="2814210"/>
              <a:ext cx="0" cy="33419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flipH="1">
              <a:off x="3829050" y="6156137"/>
              <a:ext cx="51244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3829050" y="5943600"/>
              <a:ext cx="0" cy="2117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Arrow Connector 334"/>
            <p:cNvCxnSpPr/>
            <p:nvPr/>
          </p:nvCxnSpPr>
          <p:spPr>
            <a:xfrm>
              <a:off x="3829050" y="5944682"/>
              <a:ext cx="13335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p:cNvCxnSpPr/>
            <p:nvPr/>
          </p:nvCxnSpPr>
          <p:spPr>
            <a:xfrm flipV="1">
              <a:off x="3656752" y="5561861"/>
              <a:ext cx="304800" cy="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p:nvCxnSpPr>
          <p:spPr>
            <a:xfrm flipH="1">
              <a:off x="3656752" y="5232918"/>
              <a:ext cx="885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p:nvCxnSpPr>
          <p:spPr>
            <a:xfrm>
              <a:off x="3743325" y="5234315"/>
              <a:ext cx="0" cy="1416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9" name="Straight Arrow Connector 338"/>
            <p:cNvCxnSpPr/>
            <p:nvPr/>
          </p:nvCxnSpPr>
          <p:spPr>
            <a:xfrm>
              <a:off x="3744499" y="5374966"/>
              <a:ext cx="212623" cy="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p:cNvCxnSpPr/>
            <p:nvPr/>
          </p:nvCxnSpPr>
          <p:spPr>
            <a:xfrm>
              <a:off x="3648160" y="3287305"/>
              <a:ext cx="46663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p:cNvCxnSpPr/>
            <p:nvPr/>
          </p:nvCxnSpPr>
          <p:spPr>
            <a:xfrm>
              <a:off x="4953000" y="3519801"/>
              <a:ext cx="0" cy="210822"/>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42" name="Rectangle 341"/>
            <p:cNvSpPr/>
            <p:nvPr/>
          </p:nvSpPr>
          <p:spPr>
            <a:xfrm>
              <a:off x="4687636" y="3416346"/>
              <a:ext cx="533401"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RFWRITE</a:t>
              </a:r>
              <a:endParaRPr lang="en-US" sz="700" b="1" dirty="0">
                <a:solidFill>
                  <a:srgbClr val="0070C0"/>
                </a:solidFill>
              </a:endParaRPr>
            </a:p>
          </p:txBody>
        </p:sp>
        <p:cxnSp>
          <p:nvCxnSpPr>
            <p:cNvPr id="343" name="Straight Arrow Connector 342"/>
            <p:cNvCxnSpPr/>
            <p:nvPr/>
          </p:nvCxnSpPr>
          <p:spPr>
            <a:xfrm>
              <a:off x="4076108" y="5035457"/>
              <a:ext cx="0" cy="210822"/>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44" name="Rectangle 343"/>
            <p:cNvSpPr/>
            <p:nvPr/>
          </p:nvSpPr>
          <p:spPr>
            <a:xfrm>
              <a:off x="3810744" y="4932002"/>
              <a:ext cx="533401"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RFWD</a:t>
              </a:r>
              <a:endParaRPr lang="en-US" sz="700" b="1" dirty="0">
                <a:solidFill>
                  <a:srgbClr val="0070C0"/>
                </a:solidFill>
              </a:endParaRPr>
            </a:p>
          </p:txBody>
        </p:sp>
        <p:cxnSp>
          <p:nvCxnSpPr>
            <p:cNvPr id="345" name="Straight Arrow Connector 344"/>
            <p:cNvCxnSpPr/>
            <p:nvPr/>
          </p:nvCxnSpPr>
          <p:spPr>
            <a:xfrm>
              <a:off x="8733537" y="2371283"/>
              <a:ext cx="0" cy="210822"/>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46" name="Rectangle 345"/>
            <p:cNvSpPr/>
            <p:nvPr/>
          </p:nvSpPr>
          <p:spPr>
            <a:xfrm>
              <a:off x="8469636" y="2259826"/>
              <a:ext cx="533401"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LW</a:t>
              </a:r>
              <a:endParaRPr lang="en-US" sz="700" b="1" dirty="0">
                <a:solidFill>
                  <a:srgbClr val="0070C0"/>
                </a:solidFill>
              </a:endParaRPr>
            </a:p>
          </p:txBody>
        </p:sp>
        <p:cxnSp>
          <p:nvCxnSpPr>
            <p:cNvPr id="347" name="Straight Arrow Connector 346"/>
            <p:cNvCxnSpPr/>
            <p:nvPr/>
          </p:nvCxnSpPr>
          <p:spPr>
            <a:xfrm flipV="1">
              <a:off x="6551770" y="5269096"/>
              <a:ext cx="0" cy="171981"/>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48" name="Straight Arrow Connector 347"/>
            <p:cNvCxnSpPr/>
            <p:nvPr/>
          </p:nvCxnSpPr>
          <p:spPr>
            <a:xfrm flipV="1">
              <a:off x="6781800" y="5074298"/>
              <a:ext cx="0" cy="171981"/>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49" name="Rectangle 348"/>
            <p:cNvSpPr/>
            <p:nvPr/>
          </p:nvSpPr>
          <p:spPr>
            <a:xfrm>
              <a:off x="6273799" y="5410200"/>
              <a:ext cx="533401"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SUB</a:t>
              </a:r>
              <a:endParaRPr lang="en-US" sz="700" b="1" dirty="0">
                <a:solidFill>
                  <a:srgbClr val="0070C0"/>
                </a:solidFill>
              </a:endParaRPr>
            </a:p>
          </p:txBody>
        </p:sp>
        <p:sp>
          <p:nvSpPr>
            <p:cNvPr id="350" name="Rectangle 349"/>
            <p:cNvSpPr/>
            <p:nvPr/>
          </p:nvSpPr>
          <p:spPr>
            <a:xfrm>
              <a:off x="6513530" y="5257800"/>
              <a:ext cx="533401"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NOR</a:t>
              </a:r>
              <a:endParaRPr lang="en-US" sz="700" b="1" dirty="0">
                <a:solidFill>
                  <a:srgbClr val="0070C0"/>
                </a:solidFill>
              </a:endParaRPr>
            </a:p>
          </p:txBody>
        </p:sp>
        <p:cxnSp>
          <p:nvCxnSpPr>
            <p:cNvPr id="351" name="Straight Arrow Connector 350"/>
            <p:cNvCxnSpPr/>
            <p:nvPr/>
          </p:nvCxnSpPr>
          <p:spPr>
            <a:xfrm>
              <a:off x="7783569" y="3515304"/>
              <a:ext cx="0" cy="210822"/>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52" name="Rectangle 351"/>
            <p:cNvSpPr/>
            <p:nvPr/>
          </p:nvSpPr>
          <p:spPr>
            <a:xfrm>
              <a:off x="7519668" y="3403847"/>
              <a:ext cx="533401"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SW</a:t>
              </a:r>
              <a:endParaRPr lang="en-US" sz="700" b="1" dirty="0">
                <a:solidFill>
                  <a:srgbClr val="0070C0"/>
                </a:solidFill>
              </a:endParaRPr>
            </a:p>
          </p:txBody>
        </p:sp>
        <p:cxnSp>
          <p:nvCxnSpPr>
            <p:cNvPr id="353" name="Straight Arrow Connector 352"/>
            <p:cNvCxnSpPr/>
            <p:nvPr/>
          </p:nvCxnSpPr>
          <p:spPr>
            <a:xfrm>
              <a:off x="6078199" y="3903109"/>
              <a:ext cx="0" cy="210822"/>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54" name="Rectangle 353"/>
            <p:cNvSpPr/>
            <p:nvPr/>
          </p:nvSpPr>
          <p:spPr>
            <a:xfrm>
              <a:off x="5812835" y="3799654"/>
              <a:ext cx="533401"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RD1</a:t>
              </a:r>
              <a:endParaRPr lang="en-US" sz="700" b="1" dirty="0">
                <a:solidFill>
                  <a:srgbClr val="0070C0"/>
                </a:solidFill>
              </a:endParaRPr>
            </a:p>
          </p:txBody>
        </p:sp>
        <p:sp>
          <p:nvSpPr>
            <p:cNvPr id="355" name="Oval 354"/>
            <p:cNvSpPr/>
            <p:nvPr/>
          </p:nvSpPr>
          <p:spPr>
            <a:xfrm>
              <a:off x="2384828" y="4087990"/>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6" name="Oval 355"/>
            <p:cNvSpPr/>
            <p:nvPr/>
          </p:nvSpPr>
          <p:spPr>
            <a:xfrm>
              <a:off x="2382668" y="4540223"/>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7" name="Oval 356"/>
            <p:cNvSpPr/>
            <p:nvPr/>
          </p:nvSpPr>
          <p:spPr>
            <a:xfrm>
              <a:off x="2382668" y="4849162"/>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8" name="Oval 357"/>
            <p:cNvSpPr/>
            <p:nvPr/>
          </p:nvSpPr>
          <p:spPr>
            <a:xfrm>
              <a:off x="2382567" y="5227580"/>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9" name="Oval 358"/>
            <p:cNvSpPr/>
            <p:nvPr/>
          </p:nvSpPr>
          <p:spPr>
            <a:xfrm>
              <a:off x="2384828" y="5556796"/>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0" name="Oval 359"/>
            <p:cNvSpPr/>
            <p:nvPr/>
          </p:nvSpPr>
          <p:spPr>
            <a:xfrm>
              <a:off x="2382567" y="6272011"/>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1" name="Oval 360"/>
            <p:cNvSpPr/>
            <p:nvPr/>
          </p:nvSpPr>
          <p:spPr>
            <a:xfrm>
              <a:off x="2786877" y="5554040"/>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2" name="Oval 361"/>
            <p:cNvSpPr/>
            <p:nvPr/>
          </p:nvSpPr>
          <p:spPr>
            <a:xfrm>
              <a:off x="5606796" y="5068549"/>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3" name="Oval 362"/>
            <p:cNvSpPr/>
            <p:nvPr/>
          </p:nvSpPr>
          <p:spPr>
            <a:xfrm>
              <a:off x="6980220" y="4899302"/>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4" name="Straight Connector 363"/>
            <p:cNvCxnSpPr/>
            <p:nvPr/>
          </p:nvCxnSpPr>
          <p:spPr>
            <a:xfrm flipH="1">
              <a:off x="4012497" y="5064248"/>
              <a:ext cx="127222" cy="5341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65" name="Rectangle 364"/>
            <p:cNvSpPr/>
            <p:nvPr/>
          </p:nvSpPr>
          <p:spPr>
            <a:xfrm>
              <a:off x="4114800" y="5071635"/>
              <a:ext cx="112964"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2</a:t>
              </a:r>
              <a:endParaRPr lang="en-US" sz="700" b="1" dirty="0">
                <a:solidFill>
                  <a:srgbClr val="0070C0"/>
                </a:solidFill>
              </a:endParaRPr>
            </a:p>
          </p:txBody>
        </p:sp>
        <p:cxnSp>
          <p:nvCxnSpPr>
            <p:cNvPr id="366" name="Straight Arrow Connector 365"/>
            <p:cNvCxnSpPr/>
            <p:nvPr/>
          </p:nvCxnSpPr>
          <p:spPr>
            <a:xfrm flipV="1">
              <a:off x="838200" y="2746375"/>
              <a:ext cx="357656"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7" name="Oval 366"/>
            <p:cNvSpPr/>
            <p:nvPr/>
          </p:nvSpPr>
          <p:spPr>
            <a:xfrm>
              <a:off x="3797933" y="2408977"/>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8" name="Straight Arrow Connector 367"/>
            <p:cNvCxnSpPr/>
            <p:nvPr/>
          </p:nvCxnSpPr>
          <p:spPr>
            <a:xfrm>
              <a:off x="152400" y="1600200"/>
              <a:ext cx="1732841"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9" name="Straight Arrow Connector 368"/>
            <p:cNvCxnSpPr/>
            <p:nvPr/>
          </p:nvCxnSpPr>
          <p:spPr>
            <a:xfrm>
              <a:off x="2414673" y="4114346"/>
              <a:ext cx="1547726"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0" name="Rectangle 369"/>
            <p:cNvSpPr/>
            <p:nvPr/>
          </p:nvSpPr>
          <p:spPr>
            <a:xfrm>
              <a:off x="2362200" y="3945277"/>
              <a:ext cx="873768" cy="15240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ysClr val="windowText" lastClr="000000"/>
                  </a:solidFill>
                </a:rPr>
                <a:t>RB[4..7]</a:t>
              </a:r>
              <a:endParaRPr lang="en-US" sz="1100" dirty="0">
                <a:solidFill>
                  <a:sysClr val="windowText" lastClr="000000"/>
                </a:solidFill>
              </a:endParaRPr>
            </a:p>
          </p:txBody>
        </p:sp>
        <p:cxnSp>
          <p:nvCxnSpPr>
            <p:cNvPr id="371" name="Straight Arrow Connector 370"/>
            <p:cNvCxnSpPr/>
            <p:nvPr/>
          </p:nvCxnSpPr>
          <p:spPr>
            <a:xfrm flipH="1" flipV="1">
              <a:off x="3962400" y="4117382"/>
              <a:ext cx="80" cy="108732"/>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2" name="Straight Arrow Connector 371"/>
            <p:cNvCxnSpPr/>
            <p:nvPr/>
          </p:nvCxnSpPr>
          <p:spPr>
            <a:xfrm>
              <a:off x="3957122" y="4226114"/>
              <a:ext cx="383600" cy="15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73" name="Group 69"/>
            <p:cNvGrpSpPr>
              <a:grpSpLocks noChangeAspect="1"/>
            </p:cNvGrpSpPr>
            <p:nvPr/>
          </p:nvGrpSpPr>
          <p:grpSpPr bwMode="auto">
            <a:xfrm rot="16200000">
              <a:off x="6042345" y="3612088"/>
              <a:ext cx="715644" cy="219710"/>
              <a:chOff x="1782" y="3542"/>
              <a:chExt cx="1127" cy="346"/>
            </a:xfrm>
          </p:grpSpPr>
          <p:sp>
            <p:nvSpPr>
              <p:cNvPr id="432" name="AutoShape 65"/>
              <p:cNvSpPr>
                <a:spLocks noChangeArrowheads="1"/>
              </p:cNvSpPr>
              <p:nvPr/>
            </p:nvSpPr>
            <p:spPr bwMode="auto">
              <a:xfrm>
                <a:off x="2419" y="3542"/>
                <a:ext cx="346" cy="346"/>
              </a:xfrm>
              <a:prstGeom prst="flowChartDelay">
                <a:avLst/>
              </a:prstGeom>
              <a:noFill/>
              <a:ln w="19050">
                <a:solidFill>
                  <a:schemeClr val="tx1"/>
                </a:solidFill>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3" name="Line 66"/>
              <p:cNvSpPr>
                <a:spLocks noChangeShapeType="1"/>
              </p:cNvSpPr>
              <p:nvPr/>
            </p:nvSpPr>
            <p:spPr bwMode="auto">
              <a:xfrm flipV="1">
                <a:off x="2765" y="3715"/>
                <a:ext cx="144" cy="0"/>
              </a:xfrm>
              <a:prstGeom prst="line">
                <a:avLst/>
              </a:prstGeom>
              <a:noFill/>
              <a:ln w="19050">
                <a:solidFill>
                  <a:schemeClr val="tx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4" name="Line 67"/>
              <p:cNvSpPr>
                <a:spLocks noChangeShapeType="1"/>
              </p:cNvSpPr>
              <p:nvPr/>
            </p:nvSpPr>
            <p:spPr bwMode="auto">
              <a:xfrm>
                <a:off x="1782" y="3600"/>
                <a:ext cx="637" cy="0"/>
              </a:xfrm>
              <a:prstGeom prst="line">
                <a:avLst/>
              </a:prstGeom>
              <a:noFill/>
              <a:ln w="19050">
                <a:solidFill>
                  <a:srgbClr val="0070C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5" name="Line 68"/>
              <p:cNvSpPr>
                <a:spLocks noChangeShapeType="1"/>
              </p:cNvSpPr>
              <p:nvPr/>
            </p:nvSpPr>
            <p:spPr bwMode="auto">
              <a:xfrm>
                <a:off x="2304" y="3830"/>
                <a:ext cx="115" cy="0"/>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4" name="Group 155"/>
            <p:cNvGrpSpPr>
              <a:grpSpLocks/>
            </p:cNvGrpSpPr>
            <p:nvPr/>
          </p:nvGrpSpPr>
          <p:grpSpPr bwMode="auto">
            <a:xfrm rot="16200000">
              <a:off x="6209883" y="3020009"/>
              <a:ext cx="528320" cy="219710"/>
              <a:chOff x="4180" y="3715"/>
              <a:chExt cx="832" cy="346"/>
            </a:xfrm>
          </p:grpSpPr>
          <p:sp>
            <p:nvSpPr>
              <p:cNvPr id="424" name="Line 146"/>
              <p:cNvSpPr>
                <a:spLocks noChangeShapeType="1"/>
              </p:cNvSpPr>
              <p:nvPr/>
            </p:nvSpPr>
            <p:spPr bwMode="auto">
              <a:xfrm>
                <a:off x="4724" y="3888"/>
                <a:ext cx="288" cy="0"/>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5" name="Line 147"/>
              <p:cNvSpPr>
                <a:spLocks noChangeShapeType="1"/>
              </p:cNvSpPr>
              <p:nvPr/>
            </p:nvSpPr>
            <p:spPr bwMode="auto">
              <a:xfrm flipV="1">
                <a:off x="4180" y="3773"/>
                <a:ext cx="203" cy="1"/>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6" name="Line 148"/>
              <p:cNvSpPr>
                <a:spLocks noChangeShapeType="1"/>
              </p:cNvSpPr>
              <p:nvPr/>
            </p:nvSpPr>
            <p:spPr bwMode="auto">
              <a:xfrm flipV="1">
                <a:off x="4186" y="4003"/>
                <a:ext cx="192" cy="1"/>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27" name="Group 149"/>
              <p:cNvGrpSpPr>
                <a:grpSpLocks/>
              </p:cNvGrpSpPr>
              <p:nvPr/>
            </p:nvGrpSpPr>
            <p:grpSpPr bwMode="auto">
              <a:xfrm>
                <a:off x="4344" y="3715"/>
                <a:ext cx="380" cy="346"/>
                <a:chOff x="2419" y="3542"/>
                <a:chExt cx="346" cy="346"/>
              </a:xfrm>
            </p:grpSpPr>
            <p:grpSp>
              <p:nvGrpSpPr>
                <p:cNvPr id="428" name="Group 150"/>
                <p:cNvGrpSpPr>
                  <a:grpSpLocks/>
                </p:cNvGrpSpPr>
                <p:nvPr/>
              </p:nvGrpSpPr>
              <p:grpSpPr bwMode="auto">
                <a:xfrm>
                  <a:off x="2419" y="3542"/>
                  <a:ext cx="346" cy="346"/>
                  <a:chOff x="2477" y="3542"/>
                  <a:chExt cx="288" cy="346"/>
                </a:xfrm>
              </p:grpSpPr>
              <p:sp>
                <p:nvSpPr>
                  <p:cNvPr id="430" name="Freeform 151"/>
                  <p:cNvSpPr>
                    <a:spLocks/>
                  </p:cNvSpPr>
                  <p:nvPr/>
                </p:nvSpPr>
                <p:spPr bwMode="auto">
                  <a:xfrm>
                    <a:off x="2477" y="3542"/>
                    <a:ext cx="288" cy="173"/>
                  </a:xfrm>
                  <a:custGeom>
                    <a:avLst/>
                    <a:gdLst>
                      <a:gd name="T0" fmla="*/ 0 w 173"/>
                      <a:gd name="T1" fmla="*/ 0 h 173"/>
                      <a:gd name="T2" fmla="*/ 115 w 173"/>
                      <a:gd name="T3" fmla="*/ 58 h 173"/>
                      <a:gd name="T4" fmla="*/ 173 w 173"/>
                      <a:gd name="T5" fmla="*/ 173 h 173"/>
                    </a:gdLst>
                    <a:ahLst/>
                    <a:cxnLst>
                      <a:cxn ang="0">
                        <a:pos x="T0" y="T1"/>
                      </a:cxn>
                      <a:cxn ang="0">
                        <a:pos x="T2" y="T3"/>
                      </a:cxn>
                      <a:cxn ang="0">
                        <a:pos x="T4" y="T5"/>
                      </a:cxn>
                    </a:cxnLst>
                    <a:rect l="0" t="0" r="r" b="b"/>
                    <a:pathLst>
                      <a:path w="173" h="173">
                        <a:moveTo>
                          <a:pt x="0" y="0"/>
                        </a:moveTo>
                        <a:cubicBezTo>
                          <a:pt x="43" y="14"/>
                          <a:pt x="86" y="29"/>
                          <a:pt x="115" y="58"/>
                        </a:cubicBezTo>
                        <a:cubicBezTo>
                          <a:pt x="144" y="87"/>
                          <a:pt x="158" y="130"/>
                          <a:pt x="173" y="173"/>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1" name="Freeform 152"/>
                  <p:cNvSpPr>
                    <a:spLocks/>
                  </p:cNvSpPr>
                  <p:nvPr/>
                </p:nvSpPr>
                <p:spPr bwMode="auto">
                  <a:xfrm flipV="1">
                    <a:off x="2477" y="3715"/>
                    <a:ext cx="288" cy="173"/>
                  </a:xfrm>
                  <a:custGeom>
                    <a:avLst/>
                    <a:gdLst>
                      <a:gd name="T0" fmla="*/ 0 w 173"/>
                      <a:gd name="T1" fmla="*/ 0 h 173"/>
                      <a:gd name="T2" fmla="*/ 115 w 173"/>
                      <a:gd name="T3" fmla="*/ 58 h 173"/>
                      <a:gd name="T4" fmla="*/ 173 w 173"/>
                      <a:gd name="T5" fmla="*/ 173 h 173"/>
                    </a:gdLst>
                    <a:ahLst/>
                    <a:cxnLst>
                      <a:cxn ang="0">
                        <a:pos x="T0" y="T1"/>
                      </a:cxn>
                      <a:cxn ang="0">
                        <a:pos x="T2" y="T3"/>
                      </a:cxn>
                      <a:cxn ang="0">
                        <a:pos x="T4" y="T5"/>
                      </a:cxn>
                    </a:cxnLst>
                    <a:rect l="0" t="0" r="r" b="b"/>
                    <a:pathLst>
                      <a:path w="173" h="173">
                        <a:moveTo>
                          <a:pt x="0" y="0"/>
                        </a:moveTo>
                        <a:cubicBezTo>
                          <a:pt x="43" y="14"/>
                          <a:pt x="86" y="29"/>
                          <a:pt x="115" y="58"/>
                        </a:cubicBezTo>
                        <a:cubicBezTo>
                          <a:pt x="144" y="87"/>
                          <a:pt x="158" y="130"/>
                          <a:pt x="173" y="173"/>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29" name="Freeform 153"/>
                <p:cNvSpPr>
                  <a:spLocks/>
                </p:cNvSpPr>
                <p:nvPr/>
              </p:nvSpPr>
              <p:spPr bwMode="auto">
                <a:xfrm>
                  <a:off x="2419" y="3542"/>
                  <a:ext cx="58" cy="346"/>
                </a:xfrm>
                <a:custGeom>
                  <a:avLst/>
                  <a:gdLst>
                    <a:gd name="T0" fmla="*/ 0 w 58"/>
                    <a:gd name="T1" fmla="*/ 0 h 346"/>
                    <a:gd name="T2" fmla="*/ 58 w 58"/>
                    <a:gd name="T3" fmla="*/ 173 h 346"/>
                    <a:gd name="T4" fmla="*/ 0 w 58"/>
                    <a:gd name="T5" fmla="*/ 346 h 346"/>
                  </a:gdLst>
                  <a:ahLst/>
                  <a:cxnLst>
                    <a:cxn ang="0">
                      <a:pos x="T0" y="T1"/>
                    </a:cxn>
                    <a:cxn ang="0">
                      <a:pos x="T2" y="T3"/>
                    </a:cxn>
                    <a:cxn ang="0">
                      <a:pos x="T4" y="T5"/>
                    </a:cxn>
                  </a:cxnLst>
                  <a:rect l="0" t="0" r="r" b="b"/>
                  <a:pathLst>
                    <a:path w="58" h="346">
                      <a:moveTo>
                        <a:pt x="0" y="0"/>
                      </a:moveTo>
                      <a:cubicBezTo>
                        <a:pt x="29" y="57"/>
                        <a:pt x="58" y="115"/>
                        <a:pt x="58" y="173"/>
                      </a:cubicBezTo>
                      <a:cubicBezTo>
                        <a:pt x="58" y="231"/>
                        <a:pt x="29" y="288"/>
                        <a:pt x="0" y="346"/>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75" name="Freeform 837"/>
            <p:cNvSpPr>
              <a:spLocks/>
            </p:cNvSpPr>
            <p:nvPr/>
          </p:nvSpPr>
          <p:spPr bwMode="auto">
            <a:xfrm rot="16200000">
              <a:off x="6290628" y="2972644"/>
              <a:ext cx="365760" cy="146685"/>
            </a:xfrm>
            <a:custGeom>
              <a:avLst/>
              <a:gdLst>
                <a:gd name="T0" fmla="*/ 0 w 576"/>
                <a:gd name="T1" fmla="*/ 0 h 231"/>
                <a:gd name="T2" fmla="*/ 0 w 576"/>
                <a:gd name="T3" fmla="*/ 231 h 231"/>
                <a:gd name="T4" fmla="*/ 576 w 576"/>
                <a:gd name="T5" fmla="*/ 116 h 231"/>
                <a:gd name="T6" fmla="*/ 0 w 576"/>
                <a:gd name="T7" fmla="*/ 0 h 231"/>
              </a:gdLst>
              <a:ahLst/>
              <a:cxnLst>
                <a:cxn ang="0">
                  <a:pos x="T0" y="T1"/>
                </a:cxn>
                <a:cxn ang="0">
                  <a:pos x="T2" y="T3"/>
                </a:cxn>
                <a:cxn ang="0">
                  <a:pos x="T4" y="T5"/>
                </a:cxn>
                <a:cxn ang="0">
                  <a:pos x="T6" y="T7"/>
                </a:cxn>
              </a:cxnLst>
              <a:rect l="0" t="0" r="r" b="b"/>
              <a:pathLst>
                <a:path w="576" h="231">
                  <a:moveTo>
                    <a:pt x="0" y="0"/>
                  </a:moveTo>
                  <a:lnTo>
                    <a:pt x="0" y="231"/>
                  </a:lnTo>
                  <a:lnTo>
                    <a:pt x="576" y="116"/>
                  </a:lnTo>
                  <a:lnTo>
                    <a:pt x="0"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76" name="Group 69"/>
            <p:cNvGrpSpPr>
              <a:grpSpLocks noChangeAspect="1"/>
            </p:cNvGrpSpPr>
            <p:nvPr/>
          </p:nvGrpSpPr>
          <p:grpSpPr bwMode="auto">
            <a:xfrm rot="16200000">
              <a:off x="6217924" y="3885138"/>
              <a:ext cx="1206499" cy="219710"/>
              <a:chOff x="980" y="3542"/>
              <a:chExt cx="1900" cy="346"/>
            </a:xfrm>
          </p:grpSpPr>
          <p:sp>
            <p:nvSpPr>
              <p:cNvPr id="420" name="AutoShape 65"/>
              <p:cNvSpPr>
                <a:spLocks noChangeArrowheads="1"/>
              </p:cNvSpPr>
              <p:nvPr/>
            </p:nvSpPr>
            <p:spPr bwMode="auto">
              <a:xfrm>
                <a:off x="2419" y="3542"/>
                <a:ext cx="346" cy="346"/>
              </a:xfrm>
              <a:prstGeom prst="flowChartDelay">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 name="Line 66"/>
              <p:cNvSpPr>
                <a:spLocks noChangeShapeType="1"/>
              </p:cNvSpPr>
              <p:nvPr/>
            </p:nvSpPr>
            <p:spPr bwMode="auto">
              <a:xfrm>
                <a:off x="2765" y="3715"/>
                <a:ext cx="11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2" name="Line 67"/>
              <p:cNvSpPr>
                <a:spLocks noChangeShapeType="1"/>
              </p:cNvSpPr>
              <p:nvPr/>
            </p:nvSpPr>
            <p:spPr bwMode="auto">
              <a:xfrm flipV="1">
                <a:off x="2074" y="3600"/>
                <a:ext cx="346" cy="0"/>
              </a:xfrm>
              <a:prstGeom prst="line">
                <a:avLst/>
              </a:prstGeom>
              <a:noFill/>
              <a:ln w="19050">
                <a:solidFill>
                  <a:srgbClr val="0070C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3" name="Line 68"/>
              <p:cNvSpPr>
                <a:spLocks noChangeShapeType="1"/>
              </p:cNvSpPr>
              <p:nvPr/>
            </p:nvSpPr>
            <p:spPr bwMode="auto">
              <a:xfrm>
                <a:off x="980" y="3842"/>
                <a:ext cx="1440" cy="0"/>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7" name="Group 866"/>
            <p:cNvGrpSpPr>
              <a:grpSpLocks noChangeAspect="1"/>
            </p:cNvGrpSpPr>
            <p:nvPr/>
          </p:nvGrpSpPr>
          <p:grpSpPr bwMode="auto">
            <a:xfrm rot="10800000">
              <a:off x="6400164" y="3715275"/>
              <a:ext cx="146050" cy="365760"/>
              <a:chOff x="1325" y="893"/>
              <a:chExt cx="230" cy="576"/>
            </a:xfrm>
          </p:grpSpPr>
          <p:grpSp>
            <p:nvGrpSpPr>
              <p:cNvPr id="414" name="Group 622"/>
              <p:cNvGrpSpPr>
                <a:grpSpLocks/>
              </p:cNvGrpSpPr>
              <p:nvPr/>
            </p:nvGrpSpPr>
            <p:grpSpPr bwMode="auto">
              <a:xfrm>
                <a:off x="1325" y="893"/>
                <a:ext cx="230" cy="576"/>
                <a:chOff x="2440" y="1411"/>
                <a:chExt cx="230" cy="576"/>
              </a:xfrm>
            </p:grpSpPr>
            <p:sp>
              <p:nvSpPr>
                <p:cNvPr id="416" name="AutoShape 616"/>
                <p:cNvSpPr>
                  <a:spLocks noChangeArrowheads="1"/>
                </p:cNvSpPr>
                <p:nvPr/>
              </p:nvSpPr>
              <p:spPr bwMode="auto">
                <a:xfrm flipV="1">
                  <a:off x="2440" y="1584"/>
                  <a:ext cx="230" cy="230"/>
                </a:xfrm>
                <a:prstGeom prst="triangle">
                  <a:avLst>
                    <a:gd name="adj"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7" name="Line 617"/>
                <p:cNvSpPr>
                  <a:spLocks noChangeShapeType="1"/>
                </p:cNvSpPr>
                <p:nvPr/>
              </p:nvSpPr>
              <p:spPr bwMode="auto">
                <a:xfrm>
                  <a:off x="2555" y="1814"/>
                  <a:ext cx="0" cy="17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8" name="Line 618"/>
                <p:cNvSpPr>
                  <a:spLocks noChangeShapeType="1"/>
                </p:cNvSpPr>
                <p:nvPr/>
              </p:nvSpPr>
              <p:spPr bwMode="auto">
                <a:xfrm flipV="1">
                  <a:off x="2555" y="1411"/>
                  <a:ext cx="0" cy="17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 name="Oval 621"/>
                <p:cNvSpPr>
                  <a:spLocks noChangeArrowheads="1"/>
                </p:cNvSpPr>
                <p:nvPr/>
              </p:nvSpPr>
              <p:spPr bwMode="auto">
                <a:xfrm>
                  <a:off x="2528" y="1814"/>
                  <a:ext cx="58" cy="58"/>
                </a:xfrm>
                <a:prstGeom prst="ellipse">
                  <a:avLst/>
                </a:prstGeom>
                <a:solidFill>
                  <a:schemeClr val="bg1"/>
                </a:solid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15" name="Freeform 865"/>
              <p:cNvSpPr>
                <a:spLocks/>
              </p:cNvSpPr>
              <p:nvPr/>
            </p:nvSpPr>
            <p:spPr bwMode="auto">
              <a:xfrm>
                <a:off x="1325" y="893"/>
                <a:ext cx="230" cy="576"/>
              </a:xfrm>
              <a:custGeom>
                <a:avLst/>
                <a:gdLst>
                  <a:gd name="T0" fmla="*/ 115 w 230"/>
                  <a:gd name="T1" fmla="*/ 0 h 576"/>
                  <a:gd name="T2" fmla="*/ 0 w 230"/>
                  <a:gd name="T3" fmla="*/ 173 h 576"/>
                  <a:gd name="T4" fmla="*/ 115 w 230"/>
                  <a:gd name="T5" fmla="*/ 576 h 576"/>
                  <a:gd name="T6" fmla="*/ 230 w 230"/>
                  <a:gd name="T7" fmla="*/ 173 h 576"/>
                  <a:gd name="T8" fmla="*/ 115 w 230"/>
                  <a:gd name="T9" fmla="*/ 0 h 576"/>
                </a:gdLst>
                <a:ahLst/>
                <a:cxnLst>
                  <a:cxn ang="0">
                    <a:pos x="T0" y="T1"/>
                  </a:cxn>
                  <a:cxn ang="0">
                    <a:pos x="T2" y="T3"/>
                  </a:cxn>
                  <a:cxn ang="0">
                    <a:pos x="T4" y="T5"/>
                  </a:cxn>
                  <a:cxn ang="0">
                    <a:pos x="T6" y="T7"/>
                  </a:cxn>
                  <a:cxn ang="0">
                    <a:pos x="T8" y="T9"/>
                  </a:cxn>
                </a:cxnLst>
                <a:rect l="0" t="0" r="r" b="b"/>
                <a:pathLst>
                  <a:path w="230" h="576">
                    <a:moveTo>
                      <a:pt x="115" y="0"/>
                    </a:moveTo>
                    <a:lnTo>
                      <a:pt x="0" y="173"/>
                    </a:lnTo>
                    <a:lnTo>
                      <a:pt x="115" y="576"/>
                    </a:lnTo>
                    <a:lnTo>
                      <a:pt x="230" y="173"/>
                    </a:lnTo>
                    <a:lnTo>
                      <a:pt x="115"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378" name="Straight Connector 377"/>
            <p:cNvCxnSpPr>
              <a:endCxn id="415" idx="0"/>
            </p:cNvCxnSpPr>
            <p:nvPr/>
          </p:nvCxnSpPr>
          <p:spPr>
            <a:xfrm flipH="1">
              <a:off x="6473189" y="4079765"/>
              <a:ext cx="424352" cy="1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p:nvCxnSpPr>
          <p:spPr>
            <a:xfrm flipH="1">
              <a:off x="6545582" y="3395093"/>
              <a:ext cx="275588" cy="1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0" name="Rectangle 379"/>
            <p:cNvSpPr/>
            <p:nvPr/>
          </p:nvSpPr>
          <p:spPr>
            <a:xfrm>
              <a:off x="6172200" y="4081035"/>
              <a:ext cx="303212"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BN</a:t>
              </a:r>
              <a:endParaRPr lang="en-US" sz="700" b="1" dirty="0">
                <a:solidFill>
                  <a:srgbClr val="0070C0"/>
                </a:solidFill>
              </a:endParaRPr>
            </a:p>
          </p:txBody>
        </p:sp>
        <p:sp>
          <p:nvSpPr>
            <p:cNvPr id="381" name="Rectangle 380"/>
            <p:cNvSpPr/>
            <p:nvPr/>
          </p:nvSpPr>
          <p:spPr>
            <a:xfrm>
              <a:off x="6598601" y="3894870"/>
              <a:ext cx="303212"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BE</a:t>
              </a:r>
              <a:endParaRPr lang="en-US" sz="700" b="1" dirty="0">
                <a:solidFill>
                  <a:srgbClr val="0070C0"/>
                </a:solidFill>
              </a:endParaRPr>
            </a:p>
          </p:txBody>
        </p:sp>
        <p:sp>
          <p:nvSpPr>
            <p:cNvPr id="382" name="Oval 381"/>
            <p:cNvSpPr/>
            <p:nvPr/>
          </p:nvSpPr>
          <p:spPr>
            <a:xfrm>
              <a:off x="6867021" y="4047761"/>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3" name="Trapezoid 382"/>
            <p:cNvSpPr/>
            <p:nvPr/>
          </p:nvSpPr>
          <p:spPr>
            <a:xfrm rot="5400000">
              <a:off x="6225610" y="2504836"/>
              <a:ext cx="533399" cy="222147"/>
            </a:xfrm>
            <a:prstGeom prst="trapezoi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Rectangle 383"/>
            <p:cNvSpPr/>
            <p:nvPr/>
          </p:nvSpPr>
          <p:spPr>
            <a:xfrm>
              <a:off x="6398794" y="2424567"/>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0</a:t>
              </a:r>
              <a:endParaRPr lang="en-US" sz="900" dirty="0">
                <a:solidFill>
                  <a:sysClr val="windowText" lastClr="000000"/>
                </a:solidFill>
              </a:endParaRPr>
            </a:p>
          </p:txBody>
        </p:sp>
        <p:sp>
          <p:nvSpPr>
            <p:cNvPr id="385" name="Rectangle 384"/>
            <p:cNvSpPr/>
            <p:nvPr/>
          </p:nvSpPr>
          <p:spPr>
            <a:xfrm>
              <a:off x="6398794" y="2664898"/>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1</a:t>
              </a:r>
              <a:endParaRPr lang="en-US" sz="900" dirty="0">
                <a:solidFill>
                  <a:sysClr val="windowText" lastClr="000000"/>
                </a:solidFill>
              </a:endParaRPr>
            </a:p>
          </p:txBody>
        </p:sp>
        <p:cxnSp>
          <p:nvCxnSpPr>
            <p:cNvPr id="386" name="Straight Connector 385"/>
            <p:cNvCxnSpPr/>
            <p:nvPr/>
          </p:nvCxnSpPr>
          <p:spPr>
            <a:xfrm flipH="1">
              <a:off x="6863028" y="4598706"/>
              <a:ext cx="45720" cy="1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7" name="Trapezoid 386"/>
            <p:cNvSpPr/>
            <p:nvPr/>
          </p:nvSpPr>
          <p:spPr>
            <a:xfrm rot="5400000">
              <a:off x="5703342" y="2441627"/>
              <a:ext cx="533399" cy="222147"/>
            </a:xfrm>
            <a:prstGeom prst="trapezoi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Rectangle 387"/>
            <p:cNvSpPr/>
            <p:nvPr/>
          </p:nvSpPr>
          <p:spPr>
            <a:xfrm>
              <a:off x="5876526" y="2361358"/>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0</a:t>
              </a:r>
              <a:endParaRPr lang="en-US" sz="900" dirty="0">
                <a:solidFill>
                  <a:sysClr val="windowText" lastClr="000000"/>
                </a:solidFill>
              </a:endParaRPr>
            </a:p>
          </p:txBody>
        </p:sp>
        <p:sp>
          <p:nvSpPr>
            <p:cNvPr id="389" name="Rectangle 388"/>
            <p:cNvSpPr/>
            <p:nvPr/>
          </p:nvSpPr>
          <p:spPr>
            <a:xfrm>
              <a:off x="5876526" y="2601689"/>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1</a:t>
              </a:r>
              <a:endParaRPr lang="en-US" sz="900" dirty="0">
                <a:solidFill>
                  <a:sysClr val="windowText" lastClr="000000"/>
                </a:solidFill>
              </a:endParaRPr>
            </a:p>
          </p:txBody>
        </p:sp>
        <p:cxnSp>
          <p:nvCxnSpPr>
            <p:cNvPr id="390" name="Straight Arrow Connector 389"/>
            <p:cNvCxnSpPr/>
            <p:nvPr/>
          </p:nvCxnSpPr>
          <p:spPr>
            <a:xfrm>
              <a:off x="5975452" y="2095927"/>
              <a:ext cx="0" cy="210822"/>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91" name="Rectangle 390"/>
            <p:cNvSpPr/>
            <p:nvPr/>
          </p:nvSpPr>
          <p:spPr>
            <a:xfrm>
              <a:off x="5715000" y="1982016"/>
              <a:ext cx="533401"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JAL</a:t>
              </a:r>
              <a:endParaRPr lang="en-US" sz="700" b="1" dirty="0">
                <a:solidFill>
                  <a:srgbClr val="0070C0"/>
                </a:solidFill>
              </a:endParaRPr>
            </a:p>
          </p:txBody>
        </p:sp>
        <p:cxnSp>
          <p:nvCxnSpPr>
            <p:cNvPr id="392" name="Straight Connector 391"/>
            <p:cNvCxnSpPr/>
            <p:nvPr/>
          </p:nvCxnSpPr>
          <p:spPr>
            <a:xfrm>
              <a:off x="5678469" y="2667000"/>
              <a:ext cx="0" cy="1828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3" name="Straight Arrow Connector 392"/>
            <p:cNvCxnSpPr/>
            <p:nvPr/>
          </p:nvCxnSpPr>
          <p:spPr>
            <a:xfrm>
              <a:off x="5670804" y="2664898"/>
              <a:ext cx="1828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4" name="Oval 393"/>
            <p:cNvSpPr/>
            <p:nvPr/>
          </p:nvSpPr>
          <p:spPr>
            <a:xfrm>
              <a:off x="5646074" y="4463606"/>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5" name="Straight Arrow Connector 394"/>
            <p:cNvCxnSpPr/>
            <p:nvPr/>
          </p:nvCxnSpPr>
          <p:spPr>
            <a:xfrm>
              <a:off x="6190015" y="2487389"/>
              <a:ext cx="1828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6" name="Straight Arrow Connector 395"/>
            <p:cNvCxnSpPr/>
            <p:nvPr/>
          </p:nvCxnSpPr>
          <p:spPr>
            <a:xfrm flipV="1">
              <a:off x="6185142" y="2482730"/>
              <a:ext cx="1" cy="9144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7" name="Straight Arrow Connector 396"/>
            <p:cNvCxnSpPr/>
            <p:nvPr/>
          </p:nvCxnSpPr>
          <p:spPr>
            <a:xfrm>
              <a:off x="6089686" y="2573725"/>
              <a:ext cx="100584"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8" name="Straight Arrow Connector 397"/>
            <p:cNvCxnSpPr/>
            <p:nvPr/>
          </p:nvCxnSpPr>
          <p:spPr>
            <a:xfrm>
              <a:off x="3823772" y="5766815"/>
              <a:ext cx="13335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9" name="Oval 398"/>
            <p:cNvSpPr/>
            <p:nvPr/>
          </p:nvSpPr>
          <p:spPr>
            <a:xfrm>
              <a:off x="3797933" y="2656881"/>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0" name="Straight Connector 399"/>
            <p:cNvCxnSpPr/>
            <p:nvPr/>
          </p:nvCxnSpPr>
          <p:spPr>
            <a:xfrm>
              <a:off x="2414674" y="3276600"/>
              <a:ext cx="0" cy="34747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1" name="Rectangle 400"/>
            <p:cNvSpPr/>
            <p:nvPr/>
          </p:nvSpPr>
          <p:spPr>
            <a:xfrm>
              <a:off x="6075458" y="6407704"/>
              <a:ext cx="6858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CONTROL UNIT</a:t>
              </a:r>
              <a:endParaRPr lang="en-US" sz="900" dirty="0">
                <a:solidFill>
                  <a:sysClr val="windowText" lastClr="000000"/>
                </a:solidFill>
              </a:endParaRPr>
            </a:p>
          </p:txBody>
        </p:sp>
        <p:cxnSp>
          <p:nvCxnSpPr>
            <p:cNvPr id="402" name="Straight Arrow Connector 401"/>
            <p:cNvCxnSpPr/>
            <p:nvPr/>
          </p:nvCxnSpPr>
          <p:spPr>
            <a:xfrm>
              <a:off x="2414671" y="6751320"/>
              <a:ext cx="36576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3" name="Rectangle 402"/>
            <p:cNvSpPr/>
            <p:nvPr/>
          </p:nvSpPr>
          <p:spPr>
            <a:xfrm>
              <a:off x="2362200" y="6603599"/>
              <a:ext cx="1143000"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ysClr val="windowText" lastClr="000000"/>
                  </a:solidFill>
                </a:rPr>
                <a:t>OPCODE[12..15]</a:t>
              </a:r>
              <a:endParaRPr lang="en-US" sz="1100" dirty="0">
                <a:solidFill>
                  <a:sysClr val="windowText" lastClr="000000"/>
                </a:solidFill>
              </a:endParaRPr>
            </a:p>
          </p:txBody>
        </p:sp>
        <p:cxnSp>
          <p:nvCxnSpPr>
            <p:cNvPr id="404" name="Straight Arrow Connector 403"/>
            <p:cNvCxnSpPr/>
            <p:nvPr/>
          </p:nvCxnSpPr>
          <p:spPr>
            <a:xfrm flipV="1">
              <a:off x="6761258" y="6427291"/>
              <a:ext cx="251382" cy="1"/>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05" name="Straight Arrow Connector 404"/>
            <p:cNvCxnSpPr/>
            <p:nvPr/>
          </p:nvCxnSpPr>
          <p:spPr>
            <a:xfrm flipV="1">
              <a:off x="6761258" y="6520620"/>
              <a:ext cx="251382" cy="1"/>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06" name="Straight Arrow Connector 405"/>
            <p:cNvCxnSpPr/>
            <p:nvPr/>
          </p:nvCxnSpPr>
          <p:spPr>
            <a:xfrm flipV="1">
              <a:off x="6761258" y="6683379"/>
              <a:ext cx="251382" cy="1"/>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07" name="Straight Arrow Connector 406"/>
            <p:cNvCxnSpPr/>
            <p:nvPr/>
          </p:nvCxnSpPr>
          <p:spPr>
            <a:xfrm flipV="1">
              <a:off x="6761258" y="6772187"/>
              <a:ext cx="251382" cy="1"/>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08" name="Straight Arrow Connector 407"/>
            <p:cNvCxnSpPr/>
            <p:nvPr/>
          </p:nvCxnSpPr>
          <p:spPr>
            <a:xfrm flipV="1">
              <a:off x="6787037" y="6601887"/>
              <a:ext cx="182880" cy="1"/>
            </a:xfrm>
            <a:prstGeom prst="straightConnector1">
              <a:avLst/>
            </a:prstGeom>
            <a:ln w="19050">
              <a:solidFill>
                <a:srgbClr val="0070C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9" name="Oval 408"/>
            <p:cNvSpPr/>
            <p:nvPr/>
          </p:nvSpPr>
          <p:spPr>
            <a:xfrm>
              <a:off x="2382567" y="6520620"/>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0" name="Straight Arrow Connector 409"/>
            <p:cNvCxnSpPr/>
            <p:nvPr/>
          </p:nvCxnSpPr>
          <p:spPr>
            <a:xfrm>
              <a:off x="3551444" y="5967888"/>
              <a:ext cx="0" cy="210822"/>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11" name="Rectangle 410"/>
            <p:cNvSpPr/>
            <p:nvPr/>
          </p:nvSpPr>
          <p:spPr>
            <a:xfrm>
              <a:off x="3276599" y="5857923"/>
              <a:ext cx="533401"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SE</a:t>
              </a:r>
              <a:endParaRPr lang="en-US" sz="700" b="1" dirty="0">
                <a:solidFill>
                  <a:srgbClr val="0070C0"/>
                </a:solidFill>
              </a:endParaRPr>
            </a:p>
          </p:txBody>
        </p:sp>
        <p:cxnSp>
          <p:nvCxnSpPr>
            <p:cNvPr id="412" name="Straight Arrow Connector 411"/>
            <p:cNvCxnSpPr/>
            <p:nvPr/>
          </p:nvCxnSpPr>
          <p:spPr>
            <a:xfrm>
              <a:off x="6064726" y="4807896"/>
              <a:ext cx="635" cy="168509"/>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13" name="Rectangle 412"/>
            <p:cNvSpPr/>
            <p:nvPr/>
          </p:nvSpPr>
          <p:spPr>
            <a:xfrm>
              <a:off x="5796919" y="4686303"/>
              <a:ext cx="533401"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ALU</a:t>
              </a:r>
              <a:endParaRPr lang="en-US" sz="700" b="1" dirty="0">
                <a:solidFill>
                  <a:srgbClr val="0070C0"/>
                </a:solidFill>
              </a:endParaRPr>
            </a:p>
          </p:txBody>
        </p:sp>
      </p:grpSp>
      <p:cxnSp>
        <p:nvCxnSpPr>
          <p:cNvPr id="462" name="Straight Arrow Connector 461"/>
          <p:cNvCxnSpPr/>
          <p:nvPr/>
        </p:nvCxnSpPr>
        <p:spPr>
          <a:xfrm>
            <a:off x="1560763" y="3532455"/>
            <a:ext cx="0" cy="210822"/>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63" name="Rectangle 462"/>
          <p:cNvSpPr/>
          <p:nvPr/>
        </p:nvSpPr>
        <p:spPr>
          <a:xfrm>
            <a:off x="1219201" y="3429000"/>
            <a:ext cx="685800"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MEMWRITE</a:t>
            </a:r>
            <a:endParaRPr lang="en-US" sz="700" b="1" dirty="0">
              <a:solidFill>
                <a:srgbClr val="0070C0"/>
              </a:solidFill>
            </a:endParaRPr>
          </a:p>
        </p:txBody>
      </p:sp>
    </p:spTree>
    <p:extLst>
      <p:ext uri="{BB962C8B-B14F-4D97-AF65-F5344CB8AC3E}">
        <p14:creationId xmlns:p14="http://schemas.microsoft.com/office/powerpoint/2010/main" val="35486520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 buffers in the </a:t>
            </a:r>
            <a:r>
              <a:rPr lang="en-US" dirty="0" err="1" smtClean="0"/>
              <a:t>Larc</a:t>
            </a:r>
            <a:r>
              <a:rPr lang="en-US" dirty="0" smtClean="0"/>
              <a:t> CPU</a:t>
            </a:r>
            <a:endParaRPr lang="en-US" dirty="0"/>
          </a:p>
        </p:txBody>
      </p:sp>
      <p:grpSp>
        <p:nvGrpSpPr>
          <p:cNvPr id="253" name="Group 252"/>
          <p:cNvGrpSpPr/>
          <p:nvPr/>
        </p:nvGrpSpPr>
        <p:grpSpPr>
          <a:xfrm>
            <a:off x="152400" y="1600200"/>
            <a:ext cx="8850637" cy="5188504"/>
            <a:chOff x="152400" y="1600200"/>
            <a:chExt cx="8850637" cy="5188504"/>
          </a:xfrm>
        </p:grpSpPr>
        <p:sp>
          <p:nvSpPr>
            <p:cNvPr id="5" name="Rectangle 4"/>
            <p:cNvSpPr/>
            <p:nvPr/>
          </p:nvSpPr>
          <p:spPr>
            <a:xfrm>
              <a:off x="304800" y="4571999"/>
              <a:ext cx="381000" cy="111416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PC</a:t>
              </a:r>
              <a:endParaRPr lang="en-US" sz="1400" dirty="0">
                <a:solidFill>
                  <a:sysClr val="windowText" lastClr="000000"/>
                </a:solidFill>
              </a:endParaRPr>
            </a:p>
          </p:txBody>
        </p:sp>
        <p:sp>
          <p:nvSpPr>
            <p:cNvPr id="6" name="Rectangle 5"/>
            <p:cNvSpPr/>
            <p:nvPr/>
          </p:nvSpPr>
          <p:spPr>
            <a:xfrm>
              <a:off x="990600" y="3733800"/>
              <a:ext cx="805721" cy="2057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u="sng" dirty="0" smtClean="0">
                  <a:solidFill>
                    <a:sysClr val="windowText" lastClr="000000"/>
                  </a:solidFill>
                </a:rPr>
                <a:t>IM</a:t>
              </a:r>
              <a:endParaRPr lang="en-US" u="sng" dirty="0">
                <a:solidFill>
                  <a:sysClr val="windowText" lastClr="000000"/>
                </a:solidFill>
              </a:endParaRPr>
            </a:p>
          </p:txBody>
        </p:sp>
        <p:cxnSp>
          <p:nvCxnSpPr>
            <p:cNvPr id="7" name="Straight Arrow Connector 6"/>
            <p:cNvCxnSpPr/>
            <p:nvPr/>
          </p:nvCxnSpPr>
          <p:spPr>
            <a:xfrm>
              <a:off x="685800" y="5105400"/>
              <a:ext cx="3048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952499" y="4938554"/>
              <a:ext cx="990600" cy="30480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ysClr val="windowText" lastClr="000000"/>
                  </a:solidFill>
                </a:rPr>
                <a:t>address</a:t>
              </a:r>
              <a:endParaRPr lang="en-US" sz="1400" dirty="0">
                <a:solidFill>
                  <a:sysClr val="windowText" lastClr="000000"/>
                </a:solidFill>
              </a:endParaRPr>
            </a:p>
          </p:txBody>
        </p:sp>
        <p:sp>
          <p:nvSpPr>
            <p:cNvPr id="11" name="Rectangle 10"/>
            <p:cNvSpPr/>
            <p:nvPr/>
          </p:nvSpPr>
          <p:spPr>
            <a:xfrm>
              <a:off x="4343400" y="3733800"/>
              <a:ext cx="888921" cy="2057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u="sng" dirty="0" smtClean="0">
                  <a:solidFill>
                    <a:sysClr val="windowText" lastClr="000000"/>
                  </a:solidFill>
                </a:rPr>
                <a:t>RF</a:t>
              </a:r>
              <a:endParaRPr lang="en-US" u="sng" dirty="0">
                <a:solidFill>
                  <a:sysClr val="windowText" lastClr="000000"/>
                </a:solidFill>
              </a:endParaRPr>
            </a:p>
          </p:txBody>
        </p:sp>
        <p:sp>
          <p:nvSpPr>
            <p:cNvPr id="12" name="Rectangle 11"/>
            <p:cNvSpPr/>
            <p:nvPr/>
          </p:nvSpPr>
          <p:spPr>
            <a:xfrm>
              <a:off x="7383141" y="3733800"/>
              <a:ext cx="669928" cy="2057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u="sng" dirty="0" smtClean="0">
                  <a:solidFill>
                    <a:sysClr val="windowText" lastClr="000000"/>
                  </a:solidFill>
                </a:rPr>
                <a:t>DM</a:t>
              </a:r>
              <a:endParaRPr lang="en-US" u="sng" dirty="0">
                <a:solidFill>
                  <a:sysClr val="windowText" lastClr="000000"/>
                </a:solidFill>
              </a:endParaRPr>
            </a:p>
          </p:txBody>
        </p:sp>
        <p:sp>
          <p:nvSpPr>
            <p:cNvPr id="13" name="Oval 12"/>
            <p:cNvSpPr/>
            <p:nvPr/>
          </p:nvSpPr>
          <p:spPr>
            <a:xfrm>
              <a:off x="806194" y="5068794"/>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p:cNvCxnSpPr/>
            <p:nvPr/>
          </p:nvCxnSpPr>
          <p:spPr>
            <a:xfrm>
              <a:off x="152400" y="1600200"/>
              <a:ext cx="0" cy="3505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5" idx="1"/>
            </p:cNvCxnSpPr>
            <p:nvPr/>
          </p:nvCxnSpPr>
          <p:spPr>
            <a:xfrm>
              <a:off x="152400" y="5105400"/>
              <a:ext cx="152400" cy="236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38200" y="2743200"/>
              <a:ext cx="0" cy="2362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343399" y="4114346"/>
              <a:ext cx="533401" cy="30525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ysClr val="windowText" lastClr="000000"/>
                  </a:solidFill>
                </a:rPr>
                <a:t>RR1</a:t>
              </a:r>
              <a:endParaRPr lang="en-US" sz="1400" dirty="0">
                <a:solidFill>
                  <a:sysClr val="windowText" lastClr="000000"/>
                </a:solidFill>
              </a:endParaRPr>
            </a:p>
          </p:txBody>
        </p:sp>
        <p:sp>
          <p:nvSpPr>
            <p:cNvPr id="19" name="Rectangle 18"/>
            <p:cNvSpPr/>
            <p:nvPr/>
          </p:nvSpPr>
          <p:spPr>
            <a:xfrm>
              <a:off x="4343399" y="4419600"/>
              <a:ext cx="533401" cy="30525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ysClr val="windowText" lastClr="000000"/>
                  </a:solidFill>
                </a:rPr>
                <a:t>RR2</a:t>
              </a:r>
              <a:endParaRPr lang="en-US" sz="1400" dirty="0">
                <a:solidFill>
                  <a:sysClr val="windowText" lastClr="000000"/>
                </a:solidFill>
              </a:endParaRPr>
            </a:p>
          </p:txBody>
        </p:sp>
        <p:sp>
          <p:nvSpPr>
            <p:cNvPr id="20" name="Rectangle 19"/>
            <p:cNvSpPr/>
            <p:nvPr/>
          </p:nvSpPr>
          <p:spPr>
            <a:xfrm>
              <a:off x="4343400" y="4723946"/>
              <a:ext cx="533401" cy="30525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ysClr val="windowText" lastClr="000000"/>
                  </a:solidFill>
                </a:rPr>
                <a:t>WR</a:t>
              </a:r>
              <a:endParaRPr lang="en-US" sz="1400" dirty="0">
                <a:solidFill>
                  <a:sysClr val="windowText" lastClr="000000"/>
                </a:solidFill>
              </a:endParaRPr>
            </a:p>
          </p:txBody>
        </p:sp>
        <p:sp>
          <p:nvSpPr>
            <p:cNvPr id="21" name="Rectangle 20"/>
            <p:cNvSpPr/>
            <p:nvPr/>
          </p:nvSpPr>
          <p:spPr>
            <a:xfrm>
              <a:off x="4343399" y="5485946"/>
              <a:ext cx="533401" cy="30525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ysClr val="windowText" lastClr="000000"/>
                  </a:solidFill>
                </a:rPr>
                <a:t>WD</a:t>
              </a:r>
              <a:endParaRPr lang="en-US" sz="1400" dirty="0">
                <a:solidFill>
                  <a:sysClr val="windowText" lastClr="000000"/>
                </a:solidFill>
              </a:endParaRPr>
            </a:p>
          </p:txBody>
        </p:sp>
        <p:sp>
          <p:nvSpPr>
            <p:cNvPr id="22" name="Rectangle 21"/>
            <p:cNvSpPr/>
            <p:nvPr/>
          </p:nvSpPr>
          <p:spPr>
            <a:xfrm>
              <a:off x="4800600" y="4343400"/>
              <a:ext cx="533401" cy="30525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ysClr val="windowText" lastClr="000000"/>
                  </a:solidFill>
                </a:rPr>
                <a:t>RD1</a:t>
              </a:r>
              <a:endParaRPr lang="en-US" sz="1400" dirty="0">
                <a:solidFill>
                  <a:sysClr val="windowText" lastClr="000000"/>
                </a:solidFill>
              </a:endParaRPr>
            </a:p>
          </p:txBody>
        </p:sp>
        <p:sp>
          <p:nvSpPr>
            <p:cNvPr id="23" name="Rectangle 22"/>
            <p:cNvSpPr/>
            <p:nvPr/>
          </p:nvSpPr>
          <p:spPr>
            <a:xfrm>
              <a:off x="4800600" y="4953000"/>
              <a:ext cx="533401" cy="30525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ysClr val="windowText" lastClr="000000"/>
                  </a:solidFill>
                </a:rPr>
                <a:t>RD2</a:t>
              </a:r>
              <a:endParaRPr lang="en-US" sz="1400" dirty="0">
                <a:solidFill>
                  <a:sysClr val="windowText" lastClr="000000"/>
                </a:solidFill>
              </a:endParaRPr>
            </a:p>
          </p:txBody>
        </p:sp>
        <p:sp>
          <p:nvSpPr>
            <p:cNvPr id="24" name="Rectangle 23"/>
            <p:cNvSpPr/>
            <p:nvPr/>
          </p:nvSpPr>
          <p:spPr>
            <a:xfrm>
              <a:off x="7320024" y="4760770"/>
              <a:ext cx="990600" cy="30480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ysClr val="windowText" lastClr="000000"/>
                  </a:solidFill>
                </a:rPr>
                <a:t>address</a:t>
              </a:r>
              <a:endParaRPr lang="en-US" sz="1100" dirty="0">
                <a:solidFill>
                  <a:sysClr val="windowText" lastClr="000000"/>
                </a:solidFill>
              </a:endParaRPr>
            </a:p>
          </p:txBody>
        </p:sp>
        <p:sp>
          <p:nvSpPr>
            <p:cNvPr id="25" name="Rectangle 24"/>
            <p:cNvSpPr/>
            <p:nvPr/>
          </p:nvSpPr>
          <p:spPr>
            <a:xfrm>
              <a:off x="7593968" y="4647746"/>
              <a:ext cx="533401" cy="30525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ysClr val="windowText" lastClr="000000"/>
                  </a:solidFill>
                </a:rPr>
                <a:t>RD</a:t>
              </a:r>
              <a:endParaRPr lang="en-US" sz="1400" dirty="0">
                <a:solidFill>
                  <a:sysClr val="windowText" lastClr="000000"/>
                </a:solidFill>
              </a:endParaRPr>
            </a:p>
          </p:txBody>
        </p:sp>
        <p:sp>
          <p:nvSpPr>
            <p:cNvPr id="26" name="Rectangle 25"/>
            <p:cNvSpPr/>
            <p:nvPr/>
          </p:nvSpPr>
          <p:spPr>
            <a:xfrm>
              <a:off x="7315200" y="5493620"/>
              <a:ext cx="533401" cy="30525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ysClr val="windowText" lastClr="000000"/>
                  </a:solidFill>
                </a:rPr>
                <a:t>WD</a:t>
              </a:r>
              <a:endParaRPr lang="en-US" sz="1400" dirty="0">
                <a:solidFill>
                  <a:sysClr val="windowText" lastClr="000000"/>
                </a:solidFill>
              </a:endParaRPr>
            </a:p>
          </p:txBody>
        </p:sp>
        <p:sp>
          <p:nvSpPr>
            <p:cNvPr id="27" name="Trapezoid 26"/>
            <p:cNvSpPr/>
            <p:nvPr/>
          </p:nvSpPr>
          <p:spPr>
            <a:xfrm rot="5400000">
              <a:off x="3654374" y="5536990"/>
              <a:ext cx="838200" cy="222146"/>
            </a:xfrm>
            <a:prstGeom prst="trapezoi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Rectangle 27"/>
            <p:cNvSpPr/>
            <p:nvPr/>
          </p:nvSpPr>
          <p:spPr>
            <a:xfrm>
              <a:off x="3962400" y="5305163"/>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0</a:t>
              </a:r>
              <a:endParaRPr lang="en-US" sz="900" dirty="0">
                <a:solidFill>
                  <a:sysClr val="windowText" lastClr="000000"/>
                </a:solidFill>
              </a:endParaRPr>
            </a:p>
          </p:txBody>
        </p:sp>
        <p:sp>
          <p:nvSpPr>
            <p:cNvPr id="29" name="Rectangle 28"/>
            <p:cNvSpPr/>
            <p:nvPr/>
          </p:nvSpPr>
          <p:spPr>
            <a:xfrm>
              <a:off x="3962400" y="5483932"/>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1</a:t>
              </a:r>
              <a:endParaRPr lang="en-US" sz="900" dirty="0">
                <a:solidFill>
                  <a:sysClr val="windowText" lastClr="000000"/>
                </a:solidFill>
              </a:endParaRPr>
            </a:p>
          </p:txBody>
        </p:sp>
        <p:sp>
          <p:nvSpPr>
            <p:cNvPr id="30" name="Rectangle 29"/>
            <p:cNvSpPr/>
            <p:nvPr/>
          </p:nvSpPr>
          <p:spPr>
            <a:xfrm>
              <a:off x="3962400" y="5686163"/>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2</a:t>
              </a:r>
              <a:endParaRPr lang="en-US" sz="900" dirty="0">
                <a:solidFill>
                  <a:sysClr val="windowText" lastClr="000000"/>
                </a:solidFill>
              </a:endParaRPr>
            </a:p>
          </p:txBody>
        </p:sp>
        <p:sp>
          <p:nvSpPr>
            <p:cNvPr id="31" name="Rectangle 30"/>
            <p:cNvSpPr/>
            <p:nvPr/>
          </p:nvSpPr>
          <p:spPr>
            <a:xfrm>
              <a:off x="3962400" y="5864932"/>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3</a:t>
              </a:r>
              <a:endParaRPr lang="en-US" sz="900" dirty="0">
                <a:solidFill>
                  <a:sysClr val="windowText" lastClr="000000"/>
                </a:solidFill>
              </a:endParaRPr>
            </a:p>
          </p:txBody>
        </p:sp>
        <p:sp>
          <p:nvSpPr>
            <p:cNvPr id="32" name="Rectangle 31"/>
            <p:cNvSpPr/>
            <p:nvPr/>
          </p:nvSpPr>
          <p:spPr>
            <a:xfrm>
              <a:off x="2971800" y="3071405"/>
              <a:ext cx="6858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ysClr val="windowText" lastClr="000000"/>
                  </a:solidFill>
                </a:rPr>
                <a:t>SIGN EXTEND</a:t>
              </a:r>
              <a:endParaRPr lang="en-US" sz="1200" dirty="0">
                <a:solidFill>
                  <a:sysClr val="windowText" lastClr="000000"/>
                </a:solidFill>
              </a:endParaRPr>
            </a:p>
          </p:txBody>
        </p:sp>
        <p:sp>
          <p:nvSpPr>
            <p:cNvPr id="33" name="Rectangle 32"/>
            <p:cNvSpPr/>
            <p:nvPr/>
          </p:nvSpPr>
          <p:spPr>
            <a:xfrm>
              <a:off x="2971801" y="5139579"/>
              <a:ext cx="685800" cy="17876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ysClr val="windowText" lastClr="000000"/>
                  </a:solidFill>
                </a:rPr>
                <a:t>&lt;&lt; 8</a:t>
              </a:r>
              <a:endParaRPr lang="en-US" sz="1200" dirty="0">
                <a:solidFill>
                  <a:sysClr val="windowText" lastClr="000000"/>
                </a:solidFill>
              </a:endParaRPr>
            </a:p>
          </p:txBody>
        </p:sp>
        <p:cxnSp>
          <p:nvCxnSpPr>
            <p:cNvPr id="34" name="Straight Arrow Connector 33"/>
            <p:cNvCxnSpPr/>
            <p:nvPr/>
          </p:nvCxnSpPr>
          <p:spPr>
            <a:xfrm>
              <a:off x="2414672" y="3276600"/>
              <a:ext cx="55712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362200" y="3128878"/>
              <a:ext cx="572941"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ysClr val="windowText" lastClr="000000"/>
                  </a:solidFill>
                </a:rPr>
                <a:t>LIMM</a:t>
              </a:r>
              <a:endParaRPr lang="en-US" sz="1100" dirty="0">
                <a:solidFill>
                  <a:sysClr val="windowText" lastClr="000000"/>
                </a:solidFill>
              </a:endParaRPr>
            </a:p>
          </p:txBody>
        </p:sp>
        <p:grpSp>
          <p:nvGrpSpPr>
            <p:cNvPr id="36" name="Group 35"/>
            <p:cNvGrpSpPr/>
            <p:nvPr/>
          </p:nvGrpSpPr>
          <p:grpSpPr>
            <a:xfrm>
              <a:off x="4114798" y="2543699"/>
              <a:ext cx="580084" cy="885301"/>
              <a:chOff x="4114798" y="2543699"/>
              <a:chExt cx="580084" cy="885301"/>
            </a:xfrm>
          </p:grpSpPr>
          <p:grpSp>
            <p:nvGrpSpPr>
              <p:cNvPr id="219" name="Group 218"/>
              <p:cNvGrpSpPr/>
              <p:nvPr/>
            </p:nvGrpSpPr>
            <p:grpSpPr>
              <a:xfrm>
                <a:off x="4114798" y="2543699"/>
                <a:ext cx="457202" cy="885301"/>
                <a:chOff x="3505198" y="4343400"/>
                <a:chExt cx="457202" cy="1371600"/>
              </a:xfrm>
            </p:grpSpPr>
            <p:cxnSp>
              <p:nvCxnSpPr>
                <p:cNvPr id="221" name="Straight Connector 220"/>
                <p:cNvCxnSpPr/>
                <p:nvPr/>
              </p:nvCxnSpPr>
              <p:spPr>
                <a:xfrm flipV="1">
                  <a:off x="3962400" y="4723493"/>
                  <a:ext cx="0" cy="552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flipH="1" flipV="1">
                  <a:off x="3505200" y="4343400"/>
                  <a:ext cx="457200" cy="380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H="1">
                  <a:off x="3505200" y="5275944"/>
                  <a:ext cx="457200" cy="439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flipH="1" flipV="1">
                  <a:off x="3505198" y="5181600"/>
                  <a:ext cx="2"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3505200" y="4343400"/>
                  <a:ext cx="0" cy="552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H="1" flipV="1">
                  <a:off x="3505198" y="4895850"/>
                  <a:ext cx="152400" cy="1333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flipH="1">
                  <a:off x="3505198" y="5030109"/>
                  <a:ext cx="152401" cy="1514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0" name="Rectangle 219"/>
              <p:cNvSpPr/>
              <p:nvPr/>
            </p:nvSpPr>
            <p:spPr>
              <a:xfrm>
                <a:off x="4121941" y="2919123"/>
                <a:ext cx="572941"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ysClr val="windowText" lastClr="000000"/>
                    </a:solidFill>
                  </a:rPr>
                  <a:t>ADD</a:t>
                </a:r>
                <a:endParaRPr lang="en-US" sz="1100" dirty="0">
                  <a:solidFill>
                    <a:sysClr val="windowText" lastClr="000000"/>
                  </a:solidFill>
                </a:endParaRPr>
              </a:p>
            </p:txBody>
          </p:sp>
        </p:grpSp>
        <p:cxnSp>
          <p:nvCxnSpPr>
            <p:cNvPr id="37" name="Straight Arrow Connector 36"/>
            <p:cNvCxnSpPr/>
            <p:nvPr/>
          </p:nvCxnSpPr>
          <p:spPr>
            <a:xfrm>
              <a:off x="5772686" y="4226114"/>
              <a:ext cx="1828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5471108" y="4043278"/>
              <a:ext cx="548692"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dirty="0" smtClean="0">
                  <a:solidFill>
                    <a:sysClr val="windowText" lastClr="000000"/>
                  </a:solidFill>
                </a:rPr>
                <a:t>0..0</a:t>
              </a:r>
              <a:endParaRPr lang="en-US" sz="1100" dirty="0">
                <a:solidFill>
                  <a:sysClr val="windowText" lastClr="000000"/>
                </a:solidFill>
              </a:endParaRPr>
            </a:p>
          </p:txBody>
        </p:sp>
        <p:cxnSp>
          <p:nvCxnSpPr>
            <p:cNvPr id="39" name="Straight Arrow Connector 38"/>
            <p:cNvCxnSpPr/>
            <p:nvPr/>
          </p:nvCxnSpPr>
          <p:spPr>
            <a:xfrm>
              <a:off x="2414673" y="4882048"/>
              <a:ext cx="1928727" cy="2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2362200" y="3281278"/>
              <a:ext cx="572941"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ysClr val="windowText" lastClr="000000"/>
                  </a:solidFill>
                </a:rPr>
                <a:t>[4..11]</a:t>
              </a:r>
              <a:endParaRPr lang="en-US" sz="1100" dirty="0">
                <a:solidFill>
                  <a:sysClr val="windowText" lastClr="000000"/>
                </a:solidFill>
              </a:endParaRPr>
            </a:p>
          </p:txBody>
        </p:sp>
        <p:cxnSp>
          <p:nvCxnSpPr>
            <p:cNvPr id="41" name="Straight Arrow Connector 40"/>
            <p:cNvCxnSpPr/>
            <p:nvPr/>
          </p:nvCxnSpPr>
          <p:spPr>
            <a:xfrm flipV="1">
              <a:off x="4184547" y="5638573"/>
              <a:ext cx="158852" cy="32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rapezoid 41"/>
            <p:cNvSpPr/>
            <p:nvPr/>
          </p:nvSpPr>
          <p:spPr>
            <a:xfrm rot="5400000">
              <a:off x="3283052" y="6316218"/>
              <a:ext cx="533399" cy="222147"/>
            </a:xfrm>
            <a:prstGeom prst="trapezoi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456236" y="6235949"/>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0</a:t>
              </a:r>
              <a:endParaRPr lang="en-US" sz="900" dirty="0">
                <a:solidFill>
                  <a:sysClr val="windowText" lastClr="000000"/>
                </a:solidFill>
              </a:endParaRPr>
            </a:p>
          </p:txBody>
        </p:sp>
        <p:sp>
          <p:nvSpPr>
            <p:cNvPr id="44" name="Rectangle 43"/>
            <p:cNvSpPr/>
            <p:nvPr/>
          </p:nvSpPr>
          <p:spPr>
            <a:xfrm>
              <a:off x="3456236" y="6476280"/>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1</a:t>
              </a:r>
              <a:endParaRPr lang="en-US" sz="900" dirty="0">
                <a:solidFill>
                  <a:sysClr val="windowText" lastClr="000000"/>
                </a:solidFill>
              </a:endParaRPr>
            </a:p>
          </p:txBody>
        </p:sp>
        <p:cxnSp>
          <p:nvCxnSpPr>
            <p:cNvPr id="45" name="Straight Arrow Connector 44"/>
            <p:cNvCxnSpPr>
              <a:stCxn id="42" idx="0"/>
            </p:cNvCxnSpPr>
            <p:nvPr/>
          </p:nvCxnSpPr>
          <p:spPr>
            <a:xfrm flipV="1">
              <a:off x="3660825" y="6427291"/>
              <a:ext cx="251382"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1195856" y="2010299"/>
              <a:ext cx="457202" cy="885301"/>
              <a:chOff x="3505198" y="4343400"/>
              <a:chExt cx="457202" cy="1371600"/>
            </a:xfrm>
          </p:grpSpPr>
          <p:cxnSp>
            <p:nvCxnSpPr>
              <p:cNvPr id="212" name="Straight Connector 211"/>
              <p:cNvCxnSpPr/>
              <p:nvPr/>
            </p:nvCxnSpPr>
            <p:spPr>
              <a:xfrm flipV="1">
                <a:off x="3962400" y="4723493"/>
                <a:ext cx="0" cy="552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flipV="1">
                <a:off x="3505200" y="4343400"/>
                <a:ext cx="457200" cy="380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flipH="1">
                <a:off x="3505200" y="5275944"/>
                <a:ext cx="457200" cy="439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H="1" flipV="1">
                <a:off x="3505198" y="5181600"/>
                <a:ext cx="2"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flipV="1">
                <a:off x="3505200" y="4343400"/>
                <a:ext cx="0" cy="552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flipV="1">
                <a:off x="3505198" y="4895850"/>
                <a:ext cx="152400" cy="1333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H="1">
                <a:off x="3505198" y="5030109"/>
                <a:ext cx="152401" cy="1514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7" name="Rectangle 46"/>
            <p:cNvSpPr/>
            <p:nvPr/>
          </p:nvSpPr>
          <p:spPr>
            <a:xfrm>
              <a:off x="1202999" y="2385723"/>
              <a:ext cx="572941"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ysClr val="windowText" lastClr="000000"/>
                  </a:solidFill>
                </a:rPr>
                <a:t>ADD</a:t>
              </a:r>
              <a:endParaRPr lang="en-US" sz="1100" dirty="0">
                <a:solidFill>
                  <a:sysClr val="windowText" lastClr="000000"/>
                </a:solidFill>
              </a:endParaRPr>
            </a:p>
          </p:txBody>
        </p:sp>
        <p:cxnSp>
          <p:nvCxnSpPr>
            <p:cNvPr id="48" name="Straight Arrow Connector 47"/>
            <p:cNvCxnSpPr/>
            <p:nvPr/>
          </p:nvCxnSpPr>
          <p:spPr>
            <a:xfrm>
              <a:off x="891056" y="2133600"/>
              <a:ext cx="3048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381000" y="2057400"/>
              <a:ext cx="572941"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dirty="0" smtClean="0">
                  <a:solidFill>
                    <a:sysClr val="windowText" lastClr="000000"/>
                  </a:solidFill>
                </a:rPr>
                <a:t>00..01</a:t>
              </a:r>
              <a:endParaRPr lang="en-US" sz="1100" dirty="0">
                <a:solidFill>
                  <a:sysClr val="windowText" lastClr="000000"/>
                </a:solidFill>
              </a:endParaRPr>
            </a:p>
          </p:txBody>
        </p:sp>
        <p:cxnSp>
          <p:nvCxnSpPr>
            <p:cNvPr id="50" name="Straight Arrow Connector 49"/>
            <p:cNvCxnSpPr/>
            <p:nvPr/>
          </p:nvCxnSpPr>
          <p:spPr>
            <a:xfrm>
              <a:off x="6181126" y="4360675"/>
              <a:ext cx="21945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2971800" y="5398971"/>
              <a:ext cx="6858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ysClr val="windowText" lastClr="000000"/>
                  </a:solidFill>
                </a:rPr>
                <a:t>SIGN EXTEND</a:t>
              </a:r>
              <a:endParaRPr lang="en-US" sz="1200" dirty="0">
                <a:solidFill>
                  <a:sysClr val="windowText" lastClr="000000"/>
                </a:solidFill>
              </a:endParaRPr>
            </a:p>
          </p:txBody>
        </p:sp>
        <p:sp>
          <p:nvSpPr>
            <p:cNvPr id="52" name="Rectangle 51"/>
            <p:cNvSpPr/>
            <p:nvPr/>
          </p:nvSpPr>
          <p:spPr>
            <a:xfrm>
              <a:off x="3912207" y="6229998"/>
              <a:ext cx="6858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ysClr val="windowText" lastClr="000000"/>
                  </a:solidFill>
                </a:rPr>
                <a:t>SIGN EXTEND</a:t>
              </a:r>
              <a:endParaRPr lang="en-US" sz="1200" dirty="0">
                <a:solidFill>
                  <a:sysClr val="windowText" lastClr="000000"/>
                </a:solidFill>
              </a:endParaRPr>
            </a:p>
          </p:txBody>
        </p:sp>
        <p:grpSp>
          <p:nvGrpSpPr>
            <p:cNvPr id="53" name="Group 52"/>
            <p:cNvGrpSpPr/>
            <p:nvPr/>
          </p:nvGrpSpPr>
          <p:grpSpPr>
            <a:xfrm>
              <a:off x="6400800" y="4191002"/>
              <a:ext cx="580084" cy="1190100"/>
              <a:chOff x="4114798" y="2543699"/>
              <a:chExt cx="580084" cy="885301"/>
            </a:xfrm>
          </p:grpSpPr>
          <p:grpSp>
            <p:nvGrpSpPr>
              <p:cNvPr id="202" name="Group 201"/>
              <p:cNvGrpSpPr/>
              <p:nvPr/>
            </p:nvGrpSpPr>
            <p:grpSpPr>
              <a:xfrm>
                <a:off x="4114798" y="2543699"/>
                <a:ext cx="457202" cy="885301"/>
                <a:chOff x="3505198" y="4343400"/>
                <a:chExt cx="457202" cy="1371600"/>
              </a:xfrm>
            </p:grpSpPr>
            <p:cxnSp>
              <p:nvCxnSpPr>
                <p:cNvPr id="205" name="Straight Connector 204"/>
                <p:cNvCxnSpPr/>
                <p:nvPr/>
              </p:nvCxnSpPr>
              <p:spPr>
                <a:xfrm flipV="1">
                  <a:off x="3962400" y="4723493"/>
                  <a:ext cx="0" cy="552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flipV="1">
                  <a:off x="3505200" y="4343400"/>
                  <a:ext cx="457200" cy="380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a:off x="3505200" y="5275944"/>
                  <a:ext cx="457200" cy="439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H="1" flipV="1">
                  <a:off x="3505198" y="5181600"/>
                  <a:ext cx="2"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flipV="1">
                  <a:off x="3505200" y="4343400"/>
                  <a:ext cx="0" cy="552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flipH="1" flipV="1">
                  <a:off x="3505198" y="4895850"/>
                  <a:ext cx="152400" cy="1333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flipH="1">
                  <a:off x="3505198" y="5030109"/>
                  <a:ext cx="152401" cy="1514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3" name="Rectangle 202"/>
              <p:cNvSpPr/>
              <p:nvPr/>
            </p:nvSpPr>
            <p:spPr>
              <a:xfrm>
                <a:off x="4121941" y="2919123"/>
                <a:ext cx="572941"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ysClr val="windowText" lastClr="000000"/>
                    </a:solidFill>
                  </a:rPr>
                  <a:t>ALU</a:t>
                </a:r>
                <a:endParaRPr lang="en-US" sz="1100" dirty="0">
                  <a:solidFill>
                    <a:sysClr val="windowText" lastClr="000000"/>
                  </a:solidFill>
                </a:endParaRPr>
              </a:p>
            </p:txBody>
          </p:sp>
          <p:sp>
            <p:nvSpPr>
              <p:cNvPr id="204" name="Rectangle 203"/>
              <p:cNvSpPr/>
              <p:nvPr/>
            </p:nvSpPr>
            <p:spPr>
              <a:xfrm>
                <a:off x="4190998" y="2772299"/>
                <a:ext cx="420541"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dirty="0" smtClean="0">
                    <a:solidFill>
                      <a:sysClr val="windowText" lastClr="000000"/>
                    </a:solidFill>
                  </a:rPr>
                  <a:t>z</a:t>
                </a:r>
                <a:endParaRPr lang="en-US" sz="1100" dirty="0">
                  <a:solidFill>
                    <a:sysClr val="windowText" lastClr="000000"/>
                  </a:solidFill>
                </a:endParaRPr>
              </a:p>
            </p:txBody>
          </p:sp>
        </p:grpSp>
        <p:sp>
          <p:nvSpPr>
            <p:cNvPr id="54" name="Rectangle 53"/>
            <p:cNvSpPr/>
            <p:nvPr/>
          </p:nvSpPr>
          <p:spPr>
            <a:xfrm>
              <a:off x="2362200" y="4407156"/>
              <a:ext cx="873768" cy="15240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ysClr val="windowText" lastClr="000000"/>
                  </a:solidFill>
                </a:rPr>
                <a:t>RC[0..3]</a:t>
              </a:r>
              <a:endParaRPr lang="en-US" sz="1100" dirty="0">
                <a:solidFill>
                  <a:sysClr val="windowText" lastClr="000000"/>
                </a:solidFill>
              </a:endParaRPr>
            </a:p>
          </p:txBody>
        </p:sp>
        <p:sp>
          <p:nvSpPr>
            <p:cNvPr id="55" name="Rectangle 54"/>
            <p:cNvSpPr/>
            <p:nvPr/>
          </p:nvSpPr>
          <p:spPr>
            <a:xfrm>
              <a:off x="2369344" y="4716751"/>
              <a:ext cx="873768" cy="15240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ysClr val="windowText" lastClr="000000"/>
                  </a:solidFill>
                </a:rPr>
                <a:t>RA[8..11]</a:t>
              </a:r>
              <a:endParaRPr lang="en-US" sz="1100" dirty="0">
                <a:solidFill>
                  <a:sysClr val="windowText" lastClr="000000"/>
                </a:solidFill>
              </a:endParaRPr>
            </a:p>
          </p:txBody>
        </p:sp>
        <p:cxnSp>
          <p:nvCxnSpPr>
            <p:cNvPr id="56" name="Straight Arrow Connector 55"/>
            <p:cNvCxnSpPr>
              <a:endCxn id="51" idx="1"/>
            </p:cNvCxnSpPr>
            <p:nvPr/>
          </p:nvCxnSpPr>
          <p:spPr>
            <a:xfrm>
              <a:off x="2414674" y="5589471"/>
              <a:ext cx="55712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2819400" y="5228598"/>
              <a:ext cx="0" cy="3608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362200" y="5441077"/>
              <a:ext cx="572941"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ysClr val="windowText" lastClr="000000"/>
                  </a:solidFill>
                </a:rPr>
                <a:t>LIMM</a:t>
              </a:r>
              <a:endParaRPr lang="en-US" sz="1100" dirty="0">
                <a:solidFill>
                  <a:sysClr val="windowText" lastClr="000000"/>
                </a:solidFill>
              </a:endParaRPr>
            </a:p>
          </p:txBody>
        </p:sp>
        <p:cxnSp>
          <p:nvCxnSpPr>
            <p:cNvPr id="59" name="Straight Arrow Connector 58"/>
            <p:cNvCxnSpPr/>
            <p:nvPr/>
          </p:nvCxnSpPr>
          <p:spPr>
            <a:xfrm>
              <a:off x="2819400" y="5228598"/>
              <a:ext cx="15597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2414673" y="4572000"/>
              <a:ext cx="1928727" cy="2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2362200" y="5593477"/>
              <a:ext cx="572941"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ysClr val="windowText" lastClr="000000"/>
                  </a:solidFill>
                </a:rPr>
                <a:t>[0..7]</a:t>
              </a:r>
              <a:endParaRPr lang="en-US" sz="1100" dirty="0">
                <a:solidFill>
                  <a:sysClr val="windowText" lastClr="000000"/>
                </a:solidFill>
              </a:endParaRPr>
            </a:p>
          </p:txBody>
        </p:sp>
        <p:cxnSp>
          <p:nvCxnSpPr>
            <p:cNvPr id="62" name="Straight Arrow Connector 61"/>
            <p:cNvCxnSpPr/>
            <p:nvPr/>
          </p:nvCxnSpPr>
          <p:spPr>
            <a:xfrm>
              <a:off x="2414673" y="6301260"/>
              <a:ext cx="102400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2414672" y="6553200"/>
              <a:ext cx="102400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2362200" y="6156137"/>
              <a:ext cx="990600"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ysClr val="windowText" lastClr="000000"/>
                  </a:solidFill>
                </a:rPr>
                <a:t>SIMM[8..11]</a:t>
              </a:r>
              <a:endParaRPr lang="en-US" sz="1100" dirty="0">
                <a:solidFill>
                  <a:sysClr val="windowText" lastClr="000000"/>
                </a:solidFill>
              </a:endParaRPr>
            </a:p>
          </p:txBody>
        </p:sp>
        <p:sp>
          <p:nvSpPr>
            <p:cNvPr id="65" name="Rectangle 64"/>
            <p:cNvSpPr/>
            <p:nvPr/>
          </p:nvSpPr>
          <p:spPr>
            <a:xfrm>
              <a:off x="2362200" y="6405478"/>
              <a:ext cx="990600"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ysClr val="windowText" lastClr="000000"/>
                  </a:solidFill>
                </a:rPr>
                <a:t>SIMM[0..3]</a:t>
              </a:r>
              <a:endParaRPr lang="en-US" sz="1100" dirty="0">
                <a:solidFill>
                  <a:sysClr val="windowText" lastClr="000000"/>
                </a:solidFill>
              </a:endParaRPr>
            </a:p>
          </p:txBody>
        </p:sp>
        <p:sp>
          <p:nvSpPr>
            <p:cNvPr id="66" name="Trapezoid 65"/>
            <p:cNvSpPr/>
            <p:nvPr/>
          </p:nvSpPr>
          <p:spPr>
            <a:xfrm rot="5400000">
              <a:off x="5800676" y="4249602"/>
              <a:ext cx="533399" cy="222147"/>
            </a:xfrm>
            <a:prstGeom prst="trapezoi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973860" y="4169333"/>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0</a:t>
              </a:r>
              <a:endParaRPr lang="en-US" sz="900" dirty="0">
                <a:solidFill>
                  <a:sysClr val="windowText" lastClr="000000"/>
                </a:solidFill>
              </a:endParaRPr>
            </a:p>
          </p:txBody>
        </p:sp>
        <p:sp>
          <p:nvSpPr>
            <p:cNvPr id="68" name="Rectangle 67"/>
            <p:cNvSpPr/>
            <p:nvPr/>
          </p:nvSpPr>
          <p:spPr>
            <a:xfrm>
              <a:off x="5973860" y="4409664"/>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1</a:t>
              </a:r>
              <a:endParaRPr lang="en-US" sz="900" dirty="0">
                <a:solidFill>
                  <a:sysClr val="windowText" lastClr="000000"/>
                </a:solidFill>
              </a:endParaRPr>
            </a:p>
          </p:txBody>
        </p:sp>
        <p:sp>
          <p:nvSpPr>
            <p:cNvPr id="69" name="Trapezoid 68"/>
            <p:cNvSpPr/>
            <p:nvPr/>
          </p:nvSpPr>
          <p:spPr>
            <a:xfrm rot="5400000">
              <a:off x="5794427" y="5108626"/>
              <a:ext cx="533399" cy="222147"/>
            </a:xfrm>
            <a:prstGeom prst="trapezoi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967611" y="5028357"/>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0</a:t>
              </a:r>
              <a:endParaRPr lang="en-US" sz="900" dirty="0">
                <a:solidFill>
                  <a:sysClr val="windowText" lastClr="000000"/>
                </a:solidFill>
              </a:endParaRPr>
            </a:p>
          </p:txBody>
        </p:sp>
        <p:sp>
          <p:nvSpPr>
            <p:cNvPr id="71" name="Rectangle 70"/>
            <p:cNvSpPr/>
            <p:nvPr/>
          </p:nvSpPr>
          <p:spPr>
            <a:xfrm>
              <a:off x="5967611" y="5268688"/>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1</a:t>
              </a:r>
              <a:endParaRPr lang="en-US" sz="900" dirty="0">
                <a:solidFill>
                  <a:sysClr val="windowText" lastClr="000000"/>
                </a:solidFill>
              </a:endParaRPr>
            </a:p>
          </p:txBody>
        </p:sp>
        <p:cxnSp>
          <p:nvCxnSpPr>
            <p:cNvPr id="73" name="Straight Arrow Connector 72"/>
            <p:cNvCxnSpPr/>
            <p:nvPr/>
          </p:nvCxnSpPr>
          <p:spPr>
            <a:xfrm>
              <a:off x="5745179" y="5334000"/>
              <a:ext cx="20487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745179" y="5331702"/>
              <a:ext cx="0" cy="10955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638800" y="5105400"/>
              <a:ext cx="0" cy="5807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6172200" y="5219699"/>
              <a:ext cx="2286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3829050" y="2438400"/>
              <a:ext cx="0" cy="33284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3829050" y="2689860"/>
              <a:ext cx="28574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6183567" y="2791084"/>
              <a:ext cx="1" cy="173736"/>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6181126" y="2789031"/>
              <a:ext cx="19176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6605275" y="2637403"/>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6833873" y="1609462"/>
              <a:ext cx="2" cy="10373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152400" y="1600200"/>
              <a:ext cx="6681473"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8" name="Trapezoid 87"/>
            <p:cNvSpPr/>
            <p:nvPr/>
          </p:nvSpPr>
          <p:spPr>
            <a:xfrm rot="5400000">
              <a:off x="8461427" y="2717672"/>
              <a:ext cx="533399" cy="222147"/>
            </a:xfrm>
            <a:prstGeom prst="trapezoi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8634611" y="2637403"/>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0</a:t>
              </a:r>
              <a:endParaRPr lang="en-US" sz="900" dirty="0">
                <a:solidFill>
                  <a:sysClr val="windowText" lastClr="000000"/>
                </a:solidFill>
              </a:endParaRPr>
            </a:p>
          </p:txBody>
        </p:sp>
        <p:sp>
          <p:nvSpPr>
            <p:cNvPr id="90" name="Rectangle 89"/>
            <p:cNvSpPr/>
            <p:nvPr/>
          </p:nvSpPr>
          <p:spPr>
            <a:xfrm>
              <a:off x="8634611" y="2877734"/>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1</a:t>
              </a:r>
              <a:endParaRPr lang="en-US" sz="900" dirty="0">
                <a:solidFill>
                  <a:sysClr val="windowText" lastClr="000000"/>
                </a:solidFill>
              </a:endParaRPr>
            </a:p>
          </p:txBody>
        </p:sp>
        <p:cxnSp>
          <p:nvCxnSpPr>
            <p:cNvPr id="92" name="Straight Connector 91"/>
            <p:cNvCxnSpPr/>
            <p:nvPr/>
          </p:nvCxnSpPr>
          <p:spPr>
            <a:xfrm>
              <a:off x="8496301" y="2967321"/>
              <a:ext cx="0" cy="18328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8496301" y="2967321"/>
              <a:ext cx="114300" cy="0"/>
            </a:xfrm>
            <a:prstGeom prst="line">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252746" y="2712069"/>
              <a:ext cx="0" cy="22264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8839200" y="2819400"/>
              <a:ext cx="114300"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8953500" y="2814210"/>
              <a:ext cx="0" cy="33419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3829050" y="5943600"/>
              <a:ext cx="0" cy="2117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3829050" y="5944682"/>
              <a:ext cx="13335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V="1">
              <a:off x="3656752" y="5561861"/>
              <a:ext cx="304800" cy="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3656752" y="5232918"/>
              <a:ext cx="885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3743325" y="5234315"/>
              <a:ext cx="0" cy="1416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3744499" y="5374966"/>
              <a:ext cx="212623" cy="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3648160" y="3287305"/>
              <a:ext cx="46663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4953000" y="3519801"/>
              <a:ext cx="0" cy="210822"/>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4687636" y="3416346"/>
              <a:ext cx="533401"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RFWRITE</a:t>
              </a:r>
              <a:endParaRPr lang="en-US" sz="700" b="1" dirty="0">
                <a:solidFill>
                  <a:srgbClr val="0070C0"/>
                </a:solidFill>
              </a:endParaRPr>
            </a:p>
          </p:txBody>
        </p:sp>
        <p:cxnSp>
          <p:nvCxnSpPr>
            <p:cNvPr id="109" name="Straight Arrow Connector 108"/>
            <p:cNvCxnSpPr/>
            <p:nvPr/>
          </p:nvCxnSpPr>
          <p:spPr>
            <a:xfrm>
              <a:off x="4076108" y="5035457"/>
              <a:ext cx="0" cy="210822"/>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3810744" y="4932002"/>
              <a:ext cx="533401"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RFWD</a:t>
              </a:r>
              <a:endParaRPr lang="en-US" sz="700" b="1" dirty="0">
                <a:solidFill>
                  <a:srgbClr val="0070C0"/>
                </a:solidFill>
              </a:endParaRPr>
            </a:p>
          </p:txBody>
        </p:sp>
        <p:cxnSp>
          <p:nvCxnSpPr>
            <p:cNvPr id="111" name="Straight Arrow Connector 110"/>
            <p:cNvCxnSpPr/>
            <p:nvPr/>
          </p:nvCxnSpPr>
          <p:spPr>
            <a:xfrm>
              <a:off x="8733537" y="2371283"/>
              <a:ext cx="0" cy="210822"/>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8469636" y="2259826"/>
              <a:ext cx="533401"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LW</a:t>
              </a:r>
              <a:endParaRPr lang="en-US" sz="700" b="1" dirty="0">
                <a:solidFill>
                  <a:srgbClr val="0070C0"/>
                </a:solidFill>
              </a:endParaRPr>
            </a:p>
          </p:txBody>
        </p:sp>
        <p:cxnSp>
          <p:nvCxnSpPr>
            <p:cNvPr id="113" name="Straight Arrow Connector 112"/>
            <p:cNvCxnSpPr/>
            <p:nvPr/>
          </p:nvCxnSpPr>
          <p:spPr>
            <a:xfrm flipV="1">
              <a:off x="6551770" y="5269096"/>
              <a:ext cx="0" cy="171981"/>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V="1">
              <a:off x="6781800" y="5074298"/>
              <a:ext cx="0" cy="171981"/>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6273799" y="5410200"/>
              <a:ext cx="533401"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SUB</a:t>
              </a:r>
              <a:endParaRPr lang="en-US" sz="700" b="1" dirty="0">
                <a:solidFill>
                  <a:srgbClr val="0070C0"/>
                </a:solidFill>
              </a:endParaRPr>
            </a:p>
          </p:txBody>
        </p:sp>
        <p:sp>
          <p:nvSpPr>
            <p:cNvPr id="116" name="Rectangle 115"/>
            <p:cNvSpPr/>
            <p:nvPr/>
          </p:nvSpPr>
          <p:spPr>
            <a:xfrm>
              <a:off x="6513530" y="5257800"/>
              <a:ext cx="533401"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NOR</a:t>
              </a:r>
              <a:endParaRPr lang="en-US" sz="700" b="1" dirty="0">
                <a:solidFill>
                  <a:srgbClr val="0070C0"/>
                </a:solidFill>
              </a:endParaRPr>
            </a:p>
          </p:txBody>
        </p:sp>
        <p:cxnSp>
          <p:nvCxnSpPr>
            <p:cNvPr id="117" name="Straight Arrow Connector 116"/>
            <p:cNvCxnSpPr/>
            <p:nvPr/>
          </p:nvCxnSpPr>
          <p:spPr>
            <a:xfrm>
              <a:off x="7783569" y="3515304"/>
              <a:ext cx="0" cy="210822"/>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7519668" y="3403847"/>
              <a:ext cx="533401"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SW</a:t>
              </a:r>
              <a:endParaRPr lang="en-US" sz="700" b="1" dirty="0">
                <a:solidFill>
                  <a:srgbClr val="0070C0"/>
                </a:solidFill>
              </a:endParaRPr>
            </a:p>
          </p:txBody>
        </p:sp>
        <p:cxnSp>
          <p:nvCxnSpPr>
            <p:cNvPr id="119" name="Straight Arrow Connector 118"/>
            <p:cNvCxnSpPr/>
            <p:nvPr/>
          </p:nvCxnSpPr>
          <p:spPr>
            <a:xfrm>
              <a:off x="6078199" y="3903109"/>
              <a:ext cx="0" cy="210822"/>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5812835" y="3799654"/>
              <a:ext cx="533401"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RD1</a:t>
              </a:r>
              <a:endParaRPr lang="en-US" sz="700" b="1" dirty="0">
                <a:solidFill>
                  <a:srgbClr val="0070C0"/>
                </a:solidFill>
              </a:endParaRPr>
            </a:p>
          </p:txBody>
        </p:sp>
        <p:sp>
          <p:nvSpPr>
            <p:cNvPr id="121" name="Oval 120"/>
            <p:cNvSpPr/>
            <p:nvPr/>
          </p:nvSpPr>
          <p:spPr>
            <a:xfrm>
              <a:off x="2384828" y="4087990"/>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2382668" y="4540223"/>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2382668" y="4849162"/>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2382567" y="5227580"/>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2384828" y="5556796"/>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2382567" y="6272011"/>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2786877" y="5554040"/>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5606796" y="5068549"/>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7222566" y="4904603"/>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0" name="Straight Connector 129"/>
            <p:cNvCxnSpPr/>
            <p:nvPr/>
          </p:nvCxnSpPr>
          <p:spPr>
            <a:xfrm flipH="1">
              <a:off x="4012497" y="5064248"/>
              <a:ext cx="127222" cy="5341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4114800" y="5071635"/>
              <a:ext cx="112964"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2</a:t>
              </a:r>
              <a:endParaRPr lang="en-US" sz="700" b="1" dirty="0">
                <a:solidFill>
                  <a:srgbClr val="0070C0"/>
                </a:solidFill>
              </a:endParaRPr>
            </a:p>
          </p:txBody>
        </p:sp>
        <p:cxnSp>
          <p:nvCxnSpPr>
            <p:cNvPr id="132" name="Straight Arrow Connector 131"/>
            <p:cNvCxnSpPr/>
            <p:nvPr/>
          </p:nvCxnSpPr>
          <p:spPr>
            <a:xfrm flipV="1">
              <a:off x="838200" y="2746375"/>
              <a:ext cx="357656"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3" name="Oval 132"/>
            <p:cNvSpPr/>
            <p:nvPr/>
          </p:nvSpPr>
          <p:spPr>
            <a:xfrm>
              <a:off x="3797933" y="2408977"/>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4" name="Straight Arrow Connector 133"/>
            <p:cNvCxnSpPr/>
            <p:nvPr/>
          </p:nvCxnSpPr>
          <p:spPr>
            <a:xfrm>
              <a:off x="152400" y="1600200"/>
              <a:ext cx="1732841"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2414673" y="4114346"/>
              <a:ext cx="1547726"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6" name="Rectangle 135"/>
            <p:cNvSpPr/>
            <p:nvPr/>
          </p:nvSpPr>
          <p:spPr>
            <a:xfrm>
              <a:off x="2362200" y="3945277"/>
              <a:ext cx="873768" cy="15240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ysClr val="windowText" lastClr="000000"/>
                  </a:solidFill>
                </a:rPr>
                <a:t>RB[4..7]</a:t>
              </a:r>
              <a:endParaRPr lang="en-US" sz="1100" dirty="0">
                <a:solidFill>
                  <a:sysClr val="windowText" lastClr="000000"/>
                </a:solidFill>
              </a:endParaRPr>
            </a:p>
          </p:txBody>
        </p:sp>
        <p:cxnSp>
          <p:nvCxnSpPr>
            <p:cNvPr id="137" name="Straight Arrow Connector 136"/>
            <p:cNvCxnSpPr/>
            <p:nvPr/>
          </p:nvCxnSpPr>
          <p:spPr>
            <a:xfrm flipH="1" flipV="1">
              <a:off x="3962400" y="4117382"/>
              <a:ext cx="80" cy="108732"/>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a:off x="3957122" y="4226114"/>
              <a:ext cx="383600" cy="15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9" name="Group 69"/>
            <p:cNvGrpSpPr>
              <a:grpSpLocks noChangeAspect="1"/>
            </p:cNvGrpSpPr>
            <p:nvPr/>
          </p:nvGrpSpPr>
          <p:grpSpPr bwMode="auto">
            <a:xfrm rot="16200000">
              <a:off x="6042345" y="3612088"/>
              <a:ext cx="715644" cy="219710"/>
              <a:chOff x="1782" y="3542"/>
              <a:chExt cx="1127" cy="346"/>
            </a:xfrm>
          </p:grpSpPr>
          <p:sp>
            <p:nvSpPr>
              <p:cNvPr id="198" name="AutoShape 65"/>
              <p:cNvSpPr>
                <a:spLocks noChangeArrowheads="1"/>
              </p:cNvSpPr>
              <p:nvPr/>
            </p:nvSpPr>
            <p:spPr bwMode="auto">
              <a:xfrm>
                <a:off x="2419" y="3542"/>
                <a:ext cx="346" cy="346"/>
              </a:xfrm>
              <a:prstGeom prst="flowChartDelay">
                <a:avLst/>
              </a:prstGeom>
              <a:noFill/>
              <a:ln w="19050">
                <a:solidFill>
                  <a:schemeClr val="tx1"/>
                </a:solidFill>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 name="Line 66"/>
              <p:cNvSpPr>
                <a:spLocks noChangeShapeType="1"/>
              </p:cNvSpPr>
              <p:nvPr/>
            </p:nvSpPr>
            <p:spPr bwMode="auto">
              <a:xfrm flipV="1">
                <a:off x="2765" y="3715"/>
                <a:ext cx="144" cy="0"/>
              </a:xfrm>
              <a:prstGeom prst="line">
                <a:avLst/>
              </a:prstGeom>
              <a:noFill/>
              <a:ln w="19050">
                <a:solidFill>
                  <a:schemeClr val="tx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0" name="Line 67"/>
              <p:cNvSpPr>
                <a:spLocks noChangeShapeType="1"/>
              </p:cNvSpPr>
              <p:nvPr/>
            </p:nvSpPr>
            <p:spPr bwMode="auto">
              <a:xfrm>
                <a:off x="1782" y="3600"/>
                <a:ext cx="637" cy="0"/>
              </a:xfrm>
              <a:prstGeom prst="line">
                <a:avLst/>
              </a:prstGeom>
              <a:noFill/>
              <a:ln w="19050">
                <a:solidFill>
                  <a:srgbClr val="0070C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1" name="Line 68"/>
              <p:cNvSpPr>
                <a:spLocks noChangeShapeType="1"/>
              </p:cNvSpPr>
              <p:nvPr/>
            </p:nvSpPr>
            <p:spPr bwMode="auto">
              <a:xfrm>
                <a:off x="2304" y="3830"/>
                <a:ext cx="115" cy="0"/>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0" name="Group 155"/>
            <p:cNvGrpSpPr>
              <a:grpSpLocks/>
            </p:cNvGrpSpPr>
            <p:nvPr/>
          </p:nvGrpSpPr>
          <p:grpSpPr bwMode="auto">
            <a:xfrm rot="16200000">
              <a:off x="6209883" y="3020009"/>
              <a:ext cx="528320" cy="219710"/>
              <a:chOff x="4180" y="3715"/>
              <a:chExt cx="832" cy="346"/>
            </a:xfrm>
          </p:grpSpPr>
          <p:sp>
            <p:nvSpPr>
              <p:cNvPr id="190" name="Line 146"/>
              <p:cNvSpPr>
                <a:spLocks noChangeShapeType="1"/>
              </p:cNvSpPr>
              <p:nvPr/>
            </p:nvSpPr>
            <p:spPr bwMode="auto">
              <a:xfrm>
                <a:off x="4724" y="3888"/>
                <a:ext cx="288" cy="0"/>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1" name="Line 147"/>
              <p:cNvSpPr>
                <a:spLocks noChangeShapeType="1"/>
              </p:cNvSpPr>
              <p:nvPr/>
            </p:nvSpPr>
            <p:spPr bwMode="auto">
              <a:xfrm flipV="1">
                <a:off x="4180" y="3773"/>
                <a:ext cx="203" cy="1"/>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2" name="Line 148"/>
              <p:cNvSpPr>
                <a:spLocks noChangeShapeType="1"/>
              </p:cNvSpPr>
              <p:nvPr/>
            </p:nvSpPr>
            <p:spPr bwMode="auto">
              <a:xfrm flipV="1">
                <a:off x="4186" y="4003"/>
                <a:ext cx="192" cy="1"/>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93" name="Group 149"/>
              <p:cNvGrpSpPr>
                <a:grpSpLocks/>
              </p:cNvGrpSpPr>
              <p:nvPr/>
            </p:nvGrpSpPr>
            <p:grpSpPr bwMode="auto">
              <a:xfrm>
                <a:off x="4344" y="3715"/>
                <a:ext cx="380" cy="346"/>
                <a:chOff x="2419" y="3542"/>
                <a:chExt cx="346" cy="346"/>
              </a:xfrm>
            </p:grpSpPr>
            <p:grpSp>
              <p:nvGrpSpPr>
                <p:cNvPr id="194" name="Group 150"/>
                <p:cNvGrpSpPr>
                  <a:grpSpLocks/>
                </p:cNvGrpSpPr>
                <p:nvPr/>
              </p:nvGrpSpPr>
              <p:grpSpPr bwMode="auto">
                <a:xfrm>
                  <a:off x="2419" y="3542"/>
                  <a:ext cx="346" cy="346"/>
                  <a:chOff x="2477" y="3542"/>
                  <a:chExt cx="288" cy="346"/>
                </a:xfrm>
              </p:grpSpPr>
              <p:sp>
                <p:nvSpPr>
                  <p:cNvPr id="196" name="Freeform 151"/>
                  <p:cNvSpPr>
                    <a:spLocks/>
                  </p:cNvSpPr>
                  <p:nvPr/>
                </p:nvSpPr>
                <p:spPr bwMode="auto">
                  <a:xfrm>
                    <a:off x="2477" y="3542"/>
                    <a:ext cx="288" cy="173"/>
                  </a:xfrm>
                  <a:custGeom>
                    <a:avLst/>
                    <a:gdLst>
                      <a:gd name="T0" fmla="*/ 0 w 173"/>
                      <a:gd name="T1" fmla="*/ 0 h 173"/>
                      <a:gd name="T2" fmla="*/ 115 w 173"/>
                      <a:gd name="T3" fmla="*/ 58 h 173"/>
                      <a:gd name="T4" fmla="*/ 173 w 173"/>
                      <a:gd name="T5" fmla="*/ 173 h 173"/>
                    </a:gdLst>
                    <a:ahLst/>
                    <a:cxnLst>
                      <a:cxn ang="0">
                        <a:pos x="T0" y="T1"/>
                      </a:cxn>
                      <a:cxn ang="0">
                        <a:pos x="T2" y="T3"/>
                      </a:cxn>
                      <a:cxn ang="0">
                        <a:pos x="T4" y="T5"/>
                      </a:cxn>
                    </a:cxnLst>
                    <a:rect l="0" t="0" r="r" b="b"/>
                    <a:pathLst>
                      <a:path w="173" h="173">
                        <a:moveTo>
                          <a:pt x="0" y="0"/>
                        </a:moveTo>
                        <a:cubicBezTo>
                          <a:pt x="43" y="14"/>
                          <a:pt x="86" y="29"/>
                          <a:pt x="115" y="58"/>
                        </a:cubicBezTo>
                        <a:cubicBezTo>
                          <a:pt x="144" y="87"/>
                          <a:pt x="158" y="130"/>
                          <a:pt x="173" y="173"/>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7" name="Freeform 152"/>
                  <p:cNvSpPr>
                    <a:spLocks/>
                  </p:cNvSpPr>
                  <p:nvPr/>
                </p:nvSpPr>
                <p:spPr bwMode="auto">
                  <a:xfrm flipV="1">
                    <a:off x="2477" y="3715"/>
                    <a:ext cx="288" cy="173"/>
                  </a:xfrm>
                  <a:custGeom>
                    <a:avLst/>
                    <a:gdLst>
                      <a:gd name="T0" fmla="*/ 0 w 173"/>
                      <a:gd name="T1" fmla="*/ 0 h 173"/>
                      <a:gd name="T2" fmla="*/ 115 w 173"/>
                      <a:gd name="T3" fmla="*/ 58 h 173"/>
                      <a:gd name="T4" fmla="*/ 173 w 173"/>
                      <a:gd name="T5" fmla="*/ 173 h 173"/>
                    </a:gdLst>
                    <a:ahLst/>
                    <a:cxnLst>
                      <a:cxn ang="0">
                        <a:pos x="T0" y="T1"/>
                      </a:cxn>
                      <a:cxn ang="0">
                        <a:pos x="T2" y="T3"/>
                      </a:cxn>
                      <a:cxn ang="0">
                        <a:pos x="T4" y="T5"/>
                      </a:cxn>
                    </a:cxnLst>
                    <a:rect l="0" t="0" r="r" b="b"/>
                    <a:pathLst>
                      <a:path w="173" h="173">
                        <a:moveTo>
                          <a:pt x="0" y="0"/>
                        </a:moveTo>
                        <a:cubicBezTo>
                          <a:pt x="43" y="14"/>
                          <a:pt x="86" y="29"/>
                          <a:pt x="115" y="58"/>
                        </a:cubicBezTo>
                        <a:cubicBezTo>
                          <a:pt x="144" y="87"/>
                          <a:pt x="158" y="130"/>
                          <a:pt x="173" y="173"/>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5" name="Freeform 153"/>
                <p:cNvSpPr>
                  <a:spLocks/>
                </p:cNvSpPr>
                <p:nvPr/>
              </p:nvSpPr>
              <p:spPr bwMode="auto">
                <a:xfrm>
                  <a:off x="2419" y="3542"/>
                  <a:ext cx="58" cy="346"/>
                </a:xfrm>
                <a:custGeom>
                  <a:avLst/>
                  <a:gdLst>
                    <a:gd name="T0" fmla="*/ 0 w 58"/>
                    <a:gd name="T1" fmla="*/ 0 h 346"/>
                    <a:gd name="T2" fmla="*/ 58 w 58"/>
                    <a:gd name="T3" fmla="*/ 173 h 346"/>
                    <a:gd name="T4" fmla="*/ 0 w 58"/>
                    <a:gd name="T5" fmla="*/ 346 h 346"/>
                  </a:gdLst>
                  <a:ahLst/>
                  <a:cxnLst>
                    <a:cxn ang="0">
                      <a:pos x="T0" y="T1"/>
                    </a:cxn>
                    <a:cxn ang="0">
                      <a:pos x="T2" y="T3"/>
                    </a:cxn>
                    <a:cxn ang="0">
                      <a:pos x="T4" y="T5"/>
                    </a:cxn>
                  </a:cxnLst>
                  <a:rect l="0" t="0" r="r" b="b"/>
                  <a:pathLst>
                    <a:path w="58" h="346">
                      <a:moveTo>
                        <a:pt x="0" y="0"/>
                      </a:moveTo>
                      <a:cubicBezTo>
                        <a:pt x="29" y="57"/>
                        <a:pt x="58" y="115"/>
                        <a:pt x="58" y="173"/>
                      </a:cubicBezTo>
                      <a:cubicBezTo>
                        <a:pt x="58" y="231"/>
                        <a:pt x="29" y="288"/>
                        <a:pt x="0" y="346"/>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41" name="Freeform 837"/>
            <p:cNvSpPr>
              <a:spLocks/>
            </p:cNvSpPr>
            <p:nvPr/>
          </p:nvSpPr>
          <p:spPr bwMode="auto">
            <a:xfrm rot="16200000">
              <a:off x="6290628" y="2972644"/>
              <a:ext cx="365760" cy="146685"/>
            </a:xfrm>
            <a:custGeom>
              <a:avLst/>
              <a:gdLst>
                <a:gd name="T0" fmla="*/ 0 w 576"/>
                <a:gd name="T1" fmla="*/ 0 h 231"/>
                <a:gd name="T2" fmla="*/ 0 w 576"/>
                <a:gd name="T3" fmla="*/ 231 h 231"/>
                <a:gd name="T4" fmla="*/ 576 w 576"/>
                <a:gd name="T5" fmla="*/ 116 h 231"/>
                <a:gd name="T6" fmla="*/ 0 w 576"/>
                <a:gd name="T7" fmla="*/ 0 h 231"/>
              </a:gdLst>
              <a:ahLst/>
              <a:cxnLst>
                <a:cxn ang="0">
                  <a:pos x="T0" y="T1"/>
                </a:cxn>
                <a:cxn ang="0">
                  <a:pos x="T2" y="T3"/>
                </a:cxn>
                <a:cxn ang="0">
                  <a:pos x="T4" y="T5"/>
                </a:cxn>
                <a:cxn ang="0">
                  <a:pos x="T6" y="T7"/>
                </a:cxn>
              </a:cxnLst>
              <a:rect l="0" t="0" r="r" b="b"/>
              <a:pathLst>
                <a:path w="576" h="231">
                  <a:moveTo>
                    <a:pt x="0" y="0"/>
                  </a:moveTo>
                  <a:lnTo>
                    <a:pt x="0" y="231"/>
                  </a:lnTo>
                  <a:lnTo>
                    <a:pt x="576" y="116"/>
                  </a:lnTo>
                  <a:lnTo>
                    <a:pt x="0"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2" name="Group 69"/>
            <p:cNvGrpSpPr>
              <a:grpSpLocks noChangeAspect="1"/>
            </p:cNvGrpSpPr>
            <p:nvPr/>
          </p:nvGrpSpPr>
          <p:grpSpPr bwMode="auto">
            <a:xfrm rot="16200000">
              <a:off x="6217924" y="3885138"/>
              <a:ext cx="1206499" cy="219710"/>
              <a:chOff x="980" y="3542"/>
              <a:chExt cx="1900" cy="346"/>
            </a:xfrm>
          </p:grpSpPr>
          <p:sp>
            <p:nvSpPr>
              <p:cNvPr id="186" name="AutoShape 65"/>
              <p:cNvSpPr>
                <a:spLocks noChangeArrowheads="1"/>
              </p:cNvSpPr>
              <p:nvPr/>
            </p:nvSpPr>
            <p:spPr bwMode="auto">
              <a:xfrm>
                <a:off x="2419" y="3542"/>
                <a:ext cx="346" cy="346"/>
              </a:xfrm>
              <a:prstGeom prst="flowChartDelay">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 name="Line 66"/>
              <p:cNvSpPr>
                <a:spLocks noChangeShapeType="1"/>
              </p:cNvSpPr>
              <p:nvPr/>
            </p:nvSpPr>
            <p:spPr bwMode="auto">
              <a:xfrm>
                <a:off x="2765" y="3715"/>
                <a:ext cx="11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 name="Line 67"/>
              <p:cNvSpPr>
                <a:spLocks noChangeShapeType="1"/>
              </p:cNvSpPr>
              <p:nvPr/>
            </p:nvSpPr>
            <p:spPr bwMode="auto">
              <a:xfrm flipV="1">
                <a:off x="2074" y="3600"/>
                <a:ext cx="346" cy="0"/>
              </a:xfrm>
              <a:prstGeom prst="line">
                <a:avLst/>
              </a:prstGeom>
              <a:noFill/>
              <a:ln w="19050">
                <a:solidFill>
                  <a:srgbClr val="0070C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9" name="Line 68"/>
              <p:cNvSpPr>
                <a:spLocks noChangeShapeType="1"/>
              </p:cNvSpPr>
              <p:nvPr/>
            </p:nvSpPr>
            <p:spPr bwMode="auto">
              <a:xfrm>
                <a:off x="980" y="3842"/>
                <a:ext cx="1440" cy="0"/>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3" name="Group 866"/>
            <p:cNvGrpSpPr>
              <a:grpSpLocks noChangeAspect="1"/>
            </p:cNvGrpSpPr>
            <p:nvPr/>
          </p:nvGrpSpPr>
          <p:grpSpPr bwMode="auto">
            <a:xfrm rot="10800000">
              <a:off x="6400164" y="3715275"/>
              <a:ext cx="146050" cy="365760"/>
              <a:chOff x="1325" y="893"/>
              <a:chExt cx="230" cy="576"/>
            </a:xfrm>
          </p:grpSpPr>
          <p:grpSp>
            <p:nvGrpSpPr>
              <p:cNvPr id="180" name="Group 622"/>
              <p:cNvGrpSpPr>
                <a:grpSpLocks/>
              </p:cNvGrpSpPr>
              <p:nvPr/>
            </p:nvGrpSpPr>
            <p:grpSpPr bwMode="auto">
              <a:xfrm>
                <a:off x="1325" y="893"/>
                <a:ext cx="230" cy="576"/>
                <a:chOff x="2440" y="1411"/>
                <a:chExt cx="230" cy="576"/>
              </a:xfrm>
            </p:grpSpPr>
            <p:sp>
              <p:nvSpPr>
                <p:cNvPr id="182" name="AutoShape 616"/>
                <p:cNvSpPr>
                  <a:spLocks noChangeArrowheads="1"/>
                </p:cNvSpPr>
                <p:nvPr/>
              </p:nvSpPr>
              <p:spPr bwMode="auto">
                <a:xfrm flipV="1">
                  <a:off x="2440" y="1584"/>
                  <a:ext cx="230" cy="230"/>
                </a:xfrm>
                <a:prstGeom prst="triangle">
                  <a:avLst>
                    <a:gd name="adj"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 name="Line 617"/>
                <p:cNvSpPr>
                  <a:spLocks noChangeShapeType="1"/>
                </p:cNvSpPr>
                <p:nvPr/>
              </p:nvSpPr>
              <p:spPr bwMode="auto">
                <a:xfrm>
                  <a:off x="2555" y="1814"/>
                  <a:ext cx="0" cy="17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 name="Line 618"/>
                <p:cNvSpPr>
                  <a:spLocks noChangeShapeType="1"/>
                </p:cNvSpPr>
                <p:nvPr/>
              </p:nvSpPr>
              <p:spPr bwMode="auto">
                <a:xfrm flipV="1">
                  <a:off x="2555" y="1411"/>
                  <a:ext cx="0" cy="17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 name="Oval 621"/>
                <p:cNvSpPr>
                  <a:spLocks noChangeArrowheads="1"/>
                </p:cNvSpPr>
                <p:nvPr/>
              </p:nvSpPr>
              <p:spPr bwMode="auto">
                <a:xfrm>
                  <a:off x="2528" y="1814"/>
                  <a:ext cx="58" cy="58"/>
                </a:xfrm>
                <a:prstGeom prst="ellipse">
                  <a:avLst/>
                </a:prstGeom>
                <a:solidFill>
                  <a:schemeClr val="bg1"/>
                </a:solid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1" name="Freeform 865"/>
              <p:cNvSpPr>
                <a:spLocks/>
              </p:cNvSpPr>
              <p:nvPr/>
            </p:nvSpPr>
            <p:spPr bwMode="auto">
              <a:xfrm>
                <a:off x="1325" y="893"/>
                <a:ext cx="230" cy="576"/>
              </a:xfrm>
              <a:custGeom>
                <a:avLst/>
                <a:gdLst>
                  <a:gd name="T0" fmla="*/ 115 w 230"/>
                  <a:gd name="T1" fmla="*/ 0 h 576"/>
                  <a:gd name="T2" fmla="*/ 0 w 230"/>
                  <a:gd name="T3" fmla="*/ 173 h 576"/>
                  <a:gd name="T4" fmla="*/ 115 w 230"/>
                  <a:gd name="T5" fmla="*/ 576 h 576"/>
                  <a:gd name="T6" fmla="*/ 230 w 230"/>
                  <a:gd name="T7" fmla="*/ 173 h 576"/>
                  <a:gd name="T8" fmla="*/ 115 w 230"/>
                  <a:gd name="T9" fmla="*/ 0 h 576"/>
                </a:gdLst>
                <a:ahLst/>
                <a:cxnLst>
                  <a:cxn ang="0">
                    <a:pos x="T0" y="T1"/>
                  </a:cxn>
                  <a:cxn ang="0">
                    <a:pos x="T2" y="T3"/>
                  </a:cxn>
                  <a:cxn ang="0">
                    <a:pos x="T4" y="T5"/>
                  </a:cxn>
                  <a:cxn ang="0">
                    <a:pos x="T6" y="T7"/>
                  </a:cxn>
                  <a:cxn ang="0">
                    <a:pos x="T8" y="T9"/>
                  </a:cxn>
                </a:cxnLst>
                <a:rect l="0" t="0" r="r" b="b"/>
                <a:pathLst>
                  <a:path w="230" h="576">
                    <a:moveTo>
                      <a:pt x="115" y="0"/>
                    </a:moveTo>
                    <a:lnTo>
                      <a:pt x="0" y="173"/>
                    </a:lnTo>
                    <a:lnTo>
                      <a:pt x="115" y="576"/>
                    </a:lnTo>
                    <a:lnTo>
                      <a:pt x="230" y="173"/>
                    </a:lnTo>
                    <a:lnTo>
                      <a:pt x="115"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44" name="Straight Connector 143"/>
            <p:cNvCxnSpPr>
              <a:endCxn id="181" idx="0"/>
            </p:cNvCxnSpPr>
            <p:nvPr/>
          </p:nvCxnSpPr>
          <p:spPr>
            <a:xfrm flipH="1">
              <a:off x="6473189" y="4079765"/>
              <a:ext cx="424352" cy="1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H="1">
              <a:off x="6545582" y="3395093"/>
              <a:ext cx="275588" cy="1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a:xfrm>
              <a:off x="6172200" y="4081035"/>
              <a:ext cx="303212"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BN</a:t>
              </a:r>
              <a:endParaRPr lang="en-US" sz="700" b="1" dirty="0">
                <a:solidFill>
                  <a:srgbClr val="0070C0"/>
                </a:solidFill>
              </a:endParaRPr>
            </a:p>
          </p:txBody>
        </p:sp>
        <p:sp>
          <p:nvSpPr>
            <p:cNvPr id="147" name="Rectangle 146"/>
            <p:cNvSpPr/>
            <p:nvPr/>
          </p:nvSpPr>
          <p:spPr>
            <a:xfrm>
              <a:off x="6598601" y="3894870"/>
              <a:ext cx="303212"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BE</a:t>
              </a:r>
              <a:endParaRPr lang="en-US" sz="700" b="1" dirty="0">
                <a:solidFill>
                  <a:srgbClr val="0070C0"/>
                </a:solidFill>
              </a:endParaRPr>
            </a:p>
          </p:txBody>
        </p:sp>
        <p:sp>
          <p:nvSpPr>
            <p:cNvPr id="148" name="Oval 147"/>
            <p:cNvSpPr/>
            <p:nvPr/>
          </p:nvSpPr>
          <p:spPr>
            <a:xfrm>
              <a:off x="6867021" y="4047761"/>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Trapezoid 148"/>
            <p:cNvSpPr/>
            <p:nvPr/>
          </p:nvSpPr>
          <p:spPr>
            <a:xfrm rot="5400000">
              <a:off x="6225610" y="2504836"/>
              <a:ext cx="533399" cy="222147"/>
            </a:xfrm>
            <a:prstGeom prst="trapezoi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6398794" y="2424567"/>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0</a:t>
              </a:r>
              <a:endParaRPr lang="en-US" sz="900" dirty="0">
                <a:solidFill>
                  <a:sysClr val="windowText" lastClr="000000"/>
                </a:solidFill>
              </a:endParaRPr>
            </a:p>
          </p:txBody>
        </p:sp>
        <p:sp>
          <p:nvSpPr>
            <p:cNvPr id="151" name="Rectangle 150"/>
            <p:cNvSpPr/>
            <p:nvPr/>
          </p:nvSpPr>
          <p:spPr>
            <a:xfrm>
              <a:off x="6398794" y="2664898"/>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1</a:t>
              </a:r>
              <a:endParaRPr lang="en-US" sz="900" dirty="0">
                <a:solidFill>
                  <a:sysClr val="windowText" lastClr="000000"/>
                </a:solidFill>
              </a:endParaRPr>
            </a:p>
          </p:txBody>
        </p:sp>
        <p:cxnSp>
          <p:nvCxnSpPr>
            <p:cNvPr id="152" name="Straight Connector 151"/>
            <p:cNvCxnSpPr/>
            <p:nvPr/>
          </p:nvCxnSpPr>
          <p:spPr>
            <a:xfrm flipH="1">
              <a:off x="6863028" y="4598706"/>
              <a:ext cx="45720" cy="1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3" name="Trapezoid 152"/>
            <p:cNvSpPr/>
            <p:nvPr/>
          </p:nvSpPr>
          <p:spPr>
            <a:xfrm rot="5400000">
              <a:off x="5703342" y="2441627"/>
              <a:ext cx="533399" cy="222147"/>
            </a:xfrm>
            <a:prstGeom prst="trapezoi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5876526" y="2361358"/>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0</a:t>
              </a:r>
              <a:endParaRPr lang="en-US" sz="900" dirty="0">
                <a:solidFill>
                  <a:sysClr val="windowText" lastClr="000000"/>
                </a:solidFill>
              </a:endParaRPr>
            </a:p>
          </p:txBody>
        </p:sp>
        <p:sp>
          <p:nvSpPr>
            <p:cNvPr id="155" name="Rectangle 154"/>
            <p:cNvSpPr/>
            <p:nvPr/>
          </p:nvSpPr>
          <p:spPr>
            <a:xfrm>
              <a:off x="5876526" y="2601689"/>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1</a:t>
              </a:r>
              <a:endParaRPr lang="en-US" sz="900" dirty="0">
                <a:solidFill>
                  <a:sysClr val="windowText" lastClr="000000"/>
                </a:solidFill>
              </a:endParaRPr>
            </a:p>
          </p:txBody>
        </p:sp>
        <p:cxnSp>
          <p:nvCxnSpPr>
            <p:cNvPr id="156" name="Straight Arrow Connector 155"/>
            <p:cNvCxnSpPr/>
            <p:nvPr/>
          </p:nvCxnSpPr>
          <p:spPr>
            <a:xfrm>
              <a:off x="5975452" y="2095927"/>
              <a:ext cx="0" cy="210822"/>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5715000" y="1982016"/>
              <a:ext cx="533401"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JAL</a:t>
              </a:r>
              <a:endParaRPr lang="en-US" sz="700" b="1" dirty="0">
                <a:solidFill>
                  <a:srgbClr val="0070C0"/>
                </a:solidFill>
              </a:endParaRPr>
            </a:p>
          </p:txBody>
        </p:sp>
        <p:cxnSp>
          <p:nvCxnSpPr>
            <p:cNvPr id="159" name="Straight Arrow Connector 158"/>
            <p:cNvCxnSpPr/>
            <p:nvPr/>
          </p:nvCxnSpPr>
          <p:spPr>
            <a:xfrm>
              <a:off x="5670804" y="2664898"/>
              <a:ext cx="1828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0" name="Oval 159"/>
            <p:cNvSpPr/>
            <p:nvPr/>
          </p:nvSpPr>
          <p:spPr>
            <a:xfrm>
              <a:off x="5646074" y="4463606"/>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1" name="Straight Arrow Connector 160"/>
            <p:cNvCxnSpPr/>
            <p:nvPr/>
          </p:nvCxnSpPr>
          <p:spPr>
            <a:xfrm>
              <a:off x="6190015" y="2487389"/>
              <a:ext cx="1828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V="1">
              <a:off x="6185142" y="2482730"/>
              <a:ext cx="1" cy="9144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6089686" y="2573725"/>
              <a:ext cx="100584"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a:off x="3823772" y="5766815"/>
              <a:ext cx="13335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5" name="Oval 164"/>
            <p:cNvSpPr/>
            <p:nvPr/>
          </p:nvSpPr>
          <p:spPr>
            <a:xfrm>
              <a:off x="3797933" y="2656881"/>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6" name="Straight Connector 165"/>
            <p:cNvCxnSpPr/>
            <p:nvPr/>
          </p:nvCxnSpPr>
          <p:spPr>
            <a:xfrm>
              <a:off x="2414674" y="3276600"/>
              <a:ext cx="0" cy="34747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6075458" y="6407704"/>
              <a:ext cx="6858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CONTROL UNIT</a:t>
              </a:r>
              <a:endParaRPr lang="en-US" sz="900" dirty="0">
                <a:solidFill>
                  <a:sysClr val="windowText" lastClr="000000"/>
                </a:solidFill>
              </a:endParaRPr>
            </a:p>
          </p:txBody>
        </p:sp>
        <p:cxnSp>
          <p:nvCxnSpPr>
            <p:cNvPr id="168" name="Straight Arrow Connector 167"/>
            <p:cNvCxnSpPr/>
            <p:nvPr/>
          </p:nvCxnSpPr>
          <p:spPr>
            <a:xfrm>
              <a:off x="2414671" y="6751320"/>
              <a:ext cx="36576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9" name="Rectangle 168"/>
            <p:cNvSpPr/>
            <p:nvPr/>
          </p:nvSpPr>
          <p:spPr>
            <a:xfrm>
              <a:off x="2362200" y="6603599"/>
              <a:ext cx="1143000"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ysClr val="windowText" lastClr="000000"/>
                  </a:solidFill>
                </a:rPr>
                <a:t>OPCODE[12..15]</a:t>
              </a:r>
              <a:endParaRPr lang="en-US" sz="1100" dirty="0">
                <a:solidFill>
                  <a:sysClr val="windowText" lastClr="000000"/>
                </a:solidFill>
              </a:endParaRPr>
            </a:p>
          </p:txBody>
        </p:sp>
        <p:sp>
          <p:nvSpPr>
            <p:cNvPr id="175" name="Oval 174"/>
            <p:cNvSpPr/>
            <p:nvPr/>
          </p:nvSpPr>
          <p:spPr>
            <a:xfrm>
              <a:off x="2382567" y="6520620"/>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6" name="Straight Arrow Connector 175"/>
            <p:cNvCxnSpPr/>
            <p:nvPr/>
          </p:nvCxnSpPr>
          <p:spPr>
            <a:xfrm>
              <a:off x="3551444" y="5967888"/>
              <a:ext cx="0" cy="210822"/>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77" name="Rectangle 176"/>
            <p:cNvSpPr/>
            <p:nvPr/>
          </p:nvSpPr>
          <p:spPr>
            <a:xfrm>
              <a:off x="3276599" y="5857923"/>
              <a:ext cx="533401"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SE</a:t>
              </a:r>
              <a:endParaRPr lang="en-US" sz="700" b="1" dirty="0">
                <a:solidFill>
                  <a:srgbClr val="0070C0"/>
                </a:solidFill>
              </a:endParaRPr>
            </a:p>
          </p:txBody>
        </p:sp>
        <p:cxnSp>
          <p:nvCxnSpPr>
            <p:cNvPr id="178" name="Straight Arrow Connector 177"/>
            <p:cNvCxnSpPr/>
            <p:nvPr/>
          </p:nvCxnSpPr>
          <p:spPr>
            <a:xfrm>
              <a:off x="6064726" y="4807896"/>
              <a:ext cx="635" cy="168509"/>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79" name="Rectangle 178"/>
            <p:cNvSpPr/>
            <p:nvPr/>
          </p:nvSpPr>
          <p:spPr>
            <a:xfrm>
              <a:off x="5796919" y="4686303"/>
              <a:ext cx="533401"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ALU</a:t>
              </a:r>
              <a:endParaRPr lang="en-US" sz="700" b="1" dirty="0">
                <a:solidFill>
                  <a:srgbClr val="0070C0"/>
                </a:solidFill>
              </a:endParaRPr>
            </a:p>
          </p:txBody>
        </p:sp>
        <p:sp>
          <p:nvSpPr>
            <p:cNvPr id="228" name="Oval 227"/>
            <p:cNvSpPr/>
            <p:nvPr/>
          </p:nvSpPr>
          <p:spPr>
            <a:xfrm>
              <a:off x="2269414" y="5227580"/>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9" name="Straight Connector 228"/>
            <p:cNvCxnSpPr/>
            <p:nvPr/>
          </p:nvCxnSpPr>
          <p:spPr>
            <a:xfrm flipV="1">
              <a:off x="2301418" y="5274054"/>
              <a:ext cx="0" cy="13553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H="1" flipV="1">
              <a:off x="381000" y="6629400"/>
              <a:ext cx="19204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flipV="1">
              <a:off x="381000" y="6191752"/>
              <a:ext cx="0" cy="437648"/>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V="1">
              <a:off x="457200" y="6191752"/>
              <a:ext cx="0" cy="437648"/>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V="1">
              <a:off x="533400" y="6191752"/>
              <a:ext cx="0" cy="437648"/>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flipV="1">
              <a:off x="609600" y="6191752"/>
              <a:ext cx="0" cy="437648"/>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37" name="Group 69"/>
            <p:cNvGrpSpPr>
              <a:grpSpLocks noChangeAspect="1"/>
            </p:cNvGrpSpPr>
            <p:nvPr/>
          </p:nvGrpSpPr>
          <p:grpSpPr bwMode="auto">
            <a:xfrm rot="16200000">
              <a:off x="248289" y="5790756"/>
              <a:ext cx="494026" cy="304801"/>
              <a:chOff x="2419" y="3542"/>
              <a:chExt cx="778" cy="346"/>
            </a:xfrm>
          </p:grpSpPr>
          <p:sp>
            <p:nvSpPr>
              <p:cNvPr id="238" name="AutoShape 65"/>
              <p:cNvSpPr>
                <a:spLocks noChangeArrowheads="1"/>
              </p:cNvSpPr>
              <p:nvPr/>
            </p:nvSpPr>
            <p:spPr bwMode="auto">
              <a:xfrm>
                <a:off x="2419" y="3542"/>
                <a:ext cx="346" cy="346"/>
              </a:xfrm>
              <a:prstGeom prst="flowChartDelay">
                <a:avLst/>
              </a:prstGeom>
              <a:noFill/>
              <a:ln w="19050">
                <a:solidFill>
                  <a:schemeClr val="tx1"/>
                </a:solidFill>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 name="Line 66"/>
              <p:cNvSpPr>
                <a:spLocks noChangeShapeType="1"/>
              </p:cNvSpPr>
              <p:nvPr/>
            </p:nvSpPr>
            <p:spPr bwMode="auto">
              <a:xfrm flipV="1">
                <a:off x="2765" y="3715"/>
                <a:ext cx="432" cy="0"/>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43" name="Oval 621"/>
            <p:cNvSpPr>
              <a:spLocks noChangeArrowheads="1"/>
            </p:cNvSpPr>
            <p:nvPr/>
          </p:nvSpPr>
          <p:spPr bwMode="auto">
            <a:xfrm rot="10800000">
              <a:off x="476885" y="5922168"/>
              <a:ext cx="36830" cy="36830"/>
            </a:xfrm>
            <a:prstGeom prst="ellipse">
              <a:avLst/>
            </a:prstGeom>
            <a:solidFill>
              <a:schemeClr val="bg1"/>
            </a:solid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 name="Rectangle 247"/>
            <p:cNvSpPr/>
            <p:nvPr/>
          </p:nvSpPr>
          <p:spPr>
            <a:xfrm>
              <a:off x="1885171" y="1973983"/>
              <a:ext cx="228600" cy="4579217"/>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p:cNvSpPr/>
            <p:nvPr/>
          </p:nvSpPr>
          <p:spPr>
            <a:xfrm>
              <a:off x="5287737" y="1981200"/>
              <a:ext cx="228600" cy="4579217"/>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p:cNvSpPr/>
            <p:nvPr/>
          </p:nvSpPr>
          <p:spPr>
            <a:xfrm>
              <a:off x="8153400" y="1973983"/>
              <a:ext cx="228600" cy="4579217"/>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0" name="Straight Arrow Connector 169"/>
            <p:cNvCxnSpPr/>
            <p:nvPr/>
          </p:nvCxnSpPr>
          <p:spPr>
            <a:xfrm flipV="1">
              <a:off x="6761258" y="6427291"/>
              <a:ext cx="251382" cy="1"/>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flipV="1">
              <a:off x="6761258" y="6520620"/>
              <a:ext cx="251382" cy="1"/>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flipV="1">
              <a:off x="6761258" y="6683379"/>
              <a:ext cx="251382" cy="1"/>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flipV="1">
              <a:off x="6761258" y="6772187"/>
              <a:ext cx="251382" cy="1"/>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p:nvPr/>
          </p:nvCxnSpPr>
          <p:spPr>
            <a:xfrm flipV="1">
              <a:off x="6787037" y="6601887"/>
              <a:ext cx="182880" cy="1"/>
            </a:xfrm>
            <a:prstGeom prst="straightConnector1">
              <a:avLst/>
            </a:prstGeom>
            <a:ln w="19050">
              <a:solidFill>
                <a:srgbClr val="0070C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7" name="Rectangle 256"/>
            <p:cNvSpPr/>
            <p:nvPr/>
          </p:nvSpPr>
          <p:spPr>
            <a:xfrm>
              <a:off x="6974192" y="1981200"/>
              <a:ext cx="228600" cy="4579217"/>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flipH="1">
              <a:off x="5638800" y="5686162"/>
              <a:ext cx="1700525" cy="1"/>
            </a:xfrm>
            <a:prstGeom prst="line">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6866584" y="4933253"/>
              <a:ext cx="51655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3829050" y="6156137"/>
              <a:ext cx="51244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5232321" y="5100553"/>
              <a:ext cx="71773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1653058" y="2437953"/>
              <a:ext cx="4206240" cy="40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4567829" y="2971800"/>
              <a:ext cx="16184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5678469" y="2667000"/>
              <a:ext cx="0" cy="1828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flipV="1">
              <a:off x="8053069" y="4800600"/>
              <a:ext cx="4432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7252746" y="2706768"/>
              <a:ext cx="1357854" cy="0"/>
            </a:xfrm>
            <a:prstGeom prst="line">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796321" y="5257800"/>
              <a:ext cx="618353"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598007" y="6422444"/>
              <a:ext cx="11471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5232321" y="4495346"/>
              <a:ext cx="71794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p:nvPr/>
          </p:nvCxnSpPr>
          <p:spPr>
            <a:xfrm>
              <a:off x="1560763" y="3532455"/>
              <a:ext cx="0" cy="210822"/>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1" name="Rectangle 240"/>
            <p:cNvSpPr/>
            <p:nvPr/>
          </p:nvSpPr>
          <p:spPr>
            <a:xfrm>
              <a:off x="1219201" y="3429000"/>
              <a:ext cx="685800"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MEMWRITE</a:t>
              </a:r>
              <a:endParaRPr lang="en-US" sz="700" b="1" dirty="0">
                <a:solidFill>
                  <a:srgbClr val="0070C0"/>
                </a:solidFill>
              </a:endParaRPr>
            </a:p>
          </p:txBody>
        </p:sp>
        <p:sp>
          <p:nvSpPr>
            <p:cNvPr id="3" name="Rectangle 2"/>
            <p:cNvSpPr/>
            <p:nvPr/>
          </p:nvSpPr>
          <p:spPr>
            <a:xfrm>
              <a:off x="1653058" y="1600200"/>
              <a:ext cx="651332" cy="369332"/>
            </a:xfrm>
            <a:prstGeom prst="rect">
              <a:avLst/>
            </a:prstGeom>
          </p:spPr>
          <p:txBody>
            <a:bodyPr wrap="none">
              <a:spAutoFit/>
            </a:bodyPr>
            <a:lstStyle/>
            <a:p>
              <a:r>
                <a:rPr lang="en-US" b="1" dirty="0" smtClean="0">
                  <a:solidFill>
                    <a:schemeClr val="accent1">
                      <a:lumMod val="60000"/>
                      <a:lumOff val="40000"/>
                    </a:schemeClr>
                  </a:solidFill>
                </a:rPr>
                <a:t>IF/ID</a:t>
              </a:r>
              <a:endParaRPr lang="en-US" b="1" dirty="0">
                <a:solidFill>
                  <a:schemeClr val="accent1">
                    <a:lumMod val="60000"/>
                    <a:lumOff val="40000"/>
                  </a:schemeClr>
                </a:solidFill>
              </a:endParaRPr>
            </a:p>
          </p:txBody>
        </p:sp>
        <p:sp>
          <p:nvSpPr>
            <p:cNvPr id="244" name="Rectangle 243"/>
            <p:cNvSpPr/>
            <p:nvPr/>
          </p:nvSpPr>
          <p:spPr>
            <a:xfrm>
              <a:off x="5029200" y="1600200"/>
              <a:ext cx="729687" cy="369332"/>
            </a:xfrm>
            <a:prstGeom prst="rect">
              <a:avLst/>
            </a:prstGeom>
          </p:spPr>
          <p:txBody>
            <a:bodyPr wrap="none">
              <a:spAutoFit/>
            </a:bodyPr>
            <a:lstStyle/>
            <a:p>
              <a:r>
                <a:rPr lang="en-US" b="1" dirty="0" smtClean="0">
                  <a:solidFill>
                    <a:schemeClr val="accent1">
                      <a:lumMod val="60000"/>
                      <a:lumOff val="40000"/>
                    </a:schemeClr>
                  </a:solidFill>
                </a:rPr>
                <a:t>ID/EX</a:t>
              </a:r>
              <a:endParaRPr lang="en-US" b="1" dirty="0">
                <a:solidFill>
                  <a:schemeClr val="accent1">
                    <a:lumMod val="60000"/>
                    <a:lumOff val="40000"/>
                  </a:schemeClr>
                </a:solidFill>
              </a:endParaRPr>
            </a:p>
          </p:txBody>
        </p:sp>
        <p:sp>
          <p:nvSpPr>
            <p:cNvPr id="245" name="Rectangle 244"/>
            <p:cNvSpPr/>
            <p:nvPr/>
          </p:nvSpPr>
          <p:spPr>
            <a:xfrm>
              <a:off x="6580933" y="1600200"/>
              <a:ext cx="1039067" cy="369332"/>
            </a:xfrm>
            <a:prstGeom prst="rect">
              <a:avLst/>
            </a:prstGeom>
          </p:spPr>
          <p:txBody>
            <a:bodyPr wrap="none">
              <a:spAutoFit/>
            </a:bodyPr>
            <a:lstStyle/>
            <a:p>
              <a:r>
                <a:rPr lang="en-US" b="1" dirty="0" smtClean="0">
                  <a:solidFill>
                    <a:schemeClr val="accent1">
                      <a:lumMod val="60000"/>
                      <a:lumOff val="40000"/>
                    </a:schemeClr>
                  </a:solidFill>
                </a:rPr>
                <a:t>EX/MEM</a:t>
              </a:r>
              <a:endParaRPr lang="en-US" b="1" dirty="0">
                <a:solidFill>
                  <a:schemeClr val="accent1">
                    <a:lumMod val="60000"/>
                    <a:lumOff val="40000"/>
                  </a:schemeClr>
                </a:solidFill>
              </a:endParaRPr>
            </a:p>
          </p:txBody>
        </p:sp>
        <p:sp>
          <p:nvSpPr>
            <p:cNvPr id="246" name="Rectangle 245"/>
            <p:cNvSpPr/>
            <p:nvPr/>
          </p:nvSpPr>
          <p:spPr>
            <a:xfrm>
              <a:off x="7723933" y="1600200"/>
              <a:ext cx="1140056" cy="369332"/>
            </a:xfrm>
            <a:prstGeom prst="rect">
              <a:avLst/>
            </a:prstGeom>
          </p:spPr>
          <p:txBody>
            <a:bodyPr wrap="none">
              <a:spAutoFit/>
            </a:bodyPr>
            <a:lstStyle/>
            <a:p>
              <a:r>
                <a:rPr lang="en-US" b="1" dirty="0" smtClean="0">
                  <a:solidFill>
                    <a:schemeClr val="accent1">
                      <a:lumMod val="60000"/>
                      <a:lumOff val="40000"/>
                    </a:schemeClr>
                  </a:solidFill>
                </a:rPr>
                <a:t>MEM/WB</a:t>
              </a:r>
              <a:endParaRPr lang="en-US" b="1" dirty="0">
                <a:solidFill>
                  <a:schemeClr val="accent1">
                    <a:lumMod val="60000"/>
                    <a:lumOff val="40000"/>
                  </a:schemeClr>
                </a:solidFill>
              </a:endParaRPr>
            </a:p>
          </p:txBody>
        </p:sp>
      </p:grpSp>
    </p:spTree>
    <p:extLst>
      <p:ext uri="{BB962C8B-B14F-4D97-AF65-F5344CB8AC3E}">
        <p14:creationId xmlns:p14="http://schemas.microsoft.com/office/powerpoint/2010/main" val="19358073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 buffers</a:t>
            </a:r>
            <a:endParaRPr lang="en-US" dirty="0"/>
          </a:p>
        </p:txBody>
      </p:sp>
      <p:sp>
        <p:nvSpPr>
          <p:cNvPr id="3" name="Content Placeholder 2"/>
          <p:cNvSpPr>
            <a:spLocks noGrp="1"/>
          </p:cNvSpPr>
          <p:nvPr>
            <p:ph idx="1"/>
          </p:nvPr>
        </p:nvSpPr>
        <p:spPr/>
        <p:txBody>
          <a:bodyPr/>
          <a:lstStyle/>
          <a:p>
            <a:r>
              <a:rPr lang="en-US" dirty="0" smtClean="0"/>
              <a:t>Main difference between single-cycle and pipeline </a:t>
            </a:r>
            <a:r>
              <a:rPr lang="en-US" dirty="0" err="1" smtClean="0"/>
              <a:t>datapath</a:t>
            </a:r>
            <a:r>
              <a:rPr lang="en-US" dirty="0" smtClean="0"/>
              <a:t>…</a:t>
            </a:r>
          </a:p>
          <a:p>
            <a:pPr lvl="1"/>
            <a:r>
              <a:rPr lang="en-US" dirty="0" smtClean="0"/>
              <a:t>Need for pipeline buffers between pipeline stages</a:t>
            </a:r>
          </a:p>
          <a:p>
            <a:r>
              <a:rPr lang="en-US" dirty="0" smtClean="0"/>
              <a:t>Why is there no buffer after the WB stage?</a:t>
            </a:r>
          </a:p>
          <a:p>
            <a:r>
              <a:rPr lang="en-US" dirty="0" smtClean="0"/>
              <a:t>What is the difference between the PC and the blue buffers (groups of registers)?</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200" y="4876800"/>
            <a:ext cx="3057525" cy="1827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843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 hazards</a:t>
            </a:r>
            <a:endParaRPr lang="en-US" dirty="0"/>
          </a:p>
        </p:txBody>
      </p:sp>
      <p:sp>
        <p:nvSpPr>
          <p:cNvPr id="3" name="Content Placeholder 2"/>
          <p:cNvSpPr>
            <a:spLocks noGrp="1"/>
          </p:cNvSpPr>
          <p:nvPr>
            <p:ph idx="1"/>
          </p:nvPr>
        </p:nvSpPr>
        <p:spPr/>
        <p:txBody>
          <a:bodyPr/>
          <a:lstStyle/>
          <a:p>
            <a:r>
              <a:rPr lang="en-US" dirty="0" smtClean="0"/>
              <a:t>There are situations in pipelining when the next instruction cannot execute in the following clock cycle</a:t>
            </a:r>
          </a:p>
          <a:p>
            <a:r>
              <a:rPr lang="en-US" dirty="0" smtClean="0"/>
              <a:t>These events are called </a:t>
            </a:r>
            <a:r>
              <a:rPr lang="en-US" b="1" dirty="0" smtClean="0"/>
              <a:t>hazards</a:t>
            </a:r>
          </a:p>
          <a:p>
            <a:r>
              <a:rPr lang="en-US" dirty="0" smtClean="0"/>
              <a:t>Three different types:</a:t>
            </a:r>
          </a:p>
          <a:p>
            <a:pPr lvl="1"/>
            <a:r>
              <a:rPr lang="en-US" dirty="0" smtClean="0"/>
              <a:t>Structural</a:t>
            </a:r>
          </a:p>
          <a:p>
            <a:pPr lvl="1"/>
            <a:r>
              <a:rPr lang="en-US" dirty="0" smtClean="0"/>
              <a:t>Data</a:t>
            </a:r>
          </a:p>
          <a:p>
            <a:pPr lvl="1"/>
            <a:r>
              <a:rPr lang="en-US" dirty="0" smtClean="0"/>
              <a:t>Control</a:t>
            </a:r>
            <a:endParaRPr lang="en-US" dirty="0"/>
          </a:p>
        </p:txBody>
      </p:sp>
    </p:spTree>
    <p:extLst>
      <p:ext uri="{BB962C8B-B14F-4D97-AF65-F5344CB8AC3E}">
        <p14:creationId xmlns:p14="http://schemas.microsoft.com/office/powerpoint/2010/main" val="448189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 hazards</a:t>
            </a:r>
            <a:endParaRPr lang="en-US" dirty="0"/>
          </a:p>
        </p:txBody>
      </p:sp>
      <p:sp>
        <p:nvSpPr>
          <p:cNvPr id="3" name="Content Placeholder 2"/>
          <p:cNvSpPr>
            <a:spLocks noGrp="1"/>
          </p:cNvSpPr>
          <p:nvPr>
            <p:ph idx="1"/>
          </p:nvPr>
        </p:nvSpPr>
        <p:spPr/>
        <p:txBody>
          <a:bodyPr/>
          <a:lstStyle/>
          <a:p>
            <a:r>
              <a:rPr lang="en-US" dirty="0" smtClean="0"/>
              <a:t>There are situations in pipelining when the next instruction cannot execute in the following clock cycle</a:t>
            </a:r>
          </a:p>
          <a:p>
            <a:r>
              <a:rPr lang="en-US" dirty="0" smtClean="0"/>
              <a:t>These events are called </a:t>
            </a:r>
            <a:r>
              <a:rPr lang="en-US" b="1" dirty="0" smtClean="0"/>
              <a:t>hazards</a:t>
            </a:r>
          </a:p>
          <a:p>
            <a:r>
              <a:rPr lang="en-US" dirty="0" smtClean="0"/>
              <a:t>Three different types:</a:t>
            </a:r>
          </a:p>
          <a:p>
            <a:pPr lvl="1"/>
            <a:r>
              <a:rPr lang="en-US" b="1" dirty="0" smtClean="0"/>
              <a:t>Structural</a:t>
            </a:r>
          </a:p>
          <a:p>
            <a:pPr lvl="1"/>
            <a:r>
              <a:rPr lang="en-US" dirty="0" smtClean="0"/>
              <a:t>Data</a:t>
            </a:r>
          </a:p>
          <a:p>
            <a:pPr lvl="1"/>
            <a:r>
              <a:rPr lang="en-US" dirty="0" smtClean="0"/>
              <a:t>Control</a:t>
            </a:r>
            <a:endParaRPr lang="en-US" dirty="0"/>
          </a:p>
        </p:txBody>
      </p:sp>
    </p:spTree>
    <p:extLst>
      <p:ext uri="{BB962C8B-B14F-4D97-AF65-F5344CB8AC3E}">
        <p14:creationId xmlns:p14="http://schemas.microsoft.com/office/powerpoint/2010/main" val="5304753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hazards</a:t>
            </a:r>
            <a:endParaRPr lang="en-US" dirty="0"/>
          </a:p>
        </p:txBody>
      </p:sp>
      <p:sp>
        <p:nvSpPr>
          <p:cNvPr id="3" name="Content Placeholder 2"/>
          <p:cNvSpPr>
            <a:spLocks noGrp="1"/>
          </p:cNvSpPr>
          <p:nvPr>
            <p:ph idx="1"/>
          </p:nvPr>
        </p:nvSpPr>
        <p:spPr/>
        <p:txBody>
          <a:bodyPr>
            <a:normAutofit/>
          </a:bodyPr>
          <a:lstStyle/>
          <a:p>
            <a:r>
              <a:rPr lang="en-US" dirty="0" smtClean="0"/>
              <a:t>Structural hazard: hardware cannot support the combination of instructions that we want to execute in the same clock cycle</a:t>
            </a:r>
          </a:p>
          <a:p>
            <a:r>
              <a:rPr lang="en-US" dirty="0" smtClean="0"/>
              <a:t>Many instruction sets are designed to be pipelined</a:t>
            </a:r>
          </a:p>
          <a:p>
            <a:pPr lvl="1"/>
            <a:r>
              <a:rPr lang="en-US" dirty="0" smtClean="0"/>
              <a:t>E.g., </a:t>
            </a:r>
            <a:r>
              <a:rPr lang="en-US" dirty="0" err="1" smtClean="0"/>
              <a:t>Larc</a:t>
            </a:r>
            <a:endParaRPr lang="en-US" dirty="0" smtClean="0"/>
          </a:p>
          <a:p>
            <a:r>
              <a:rPr lang="en-US" dirty="0" smtClean="0"/>
              <a:t>Human / laundry analogies? </a:t>
            </a:r>
          </a:p>
        </p:txBody>
      </p:sp>
    </p:spTree>
    <p:extLst>
      <p:ext uri="{BB962C8B-B14F-4D97-AF65-F5344CB8AC3E}">
        <p14:creationId xmlns:p14="http://schemas.microsoft.com/office/powerpoint/2010/main" val="470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Suppose our micro-architecture had one memory</a:t>
            </a:r>
          </a:p>
          <a:p>
            <a:pPr lvl="1"/>
            <a:r>
              <a:rPr lang="en-US" dirty="0" smtClean="0"/>
              <a:t>Data and instructions</a:t>
            </a:r>
          </a:p>
          <a:p>
            <a:r>
              <a:rPr lang="en-US" dirty="0" smtClean="0"/>
              <a:t>Imagine four (LW) instructions in the pipeline</a:t>
            </a:r>
          </a:p>
          <a:p>
            <a:pPr lvl="1"/>
            <a:r>
              <a:rPr lang="en-US" dirty="0" smtClean="0"/>
              <a:t>What happens?</a:t>
            </a:r>
          </a:p>
          <a:p>
            <a:pPr lvl="1"/>
            <a:r>
              <a:rPr lang="en-US" dirty="0" smtClean="0"/>
              <a:t>The first instruction is reading data from memory at the same time…</a:t>
            </a:r>
          </a:p>
          <a:p>
            <a:pPr marL="457200" lvl="1" indent="0">
              <a:buNone/>
            </a:pPr>
            <a:r>
              <a:rPr lang="en-US" dirty="0" smtClean="0"/>
              <a:t>…the fourth instruction is fetching the instruction from memory</a:t>
            </a:r>
            <a:endParaRPr lang="en-US" dirty="0"/>
          </a:p>
        </p:txBody>
      </p:sp>
    </p:spTree>
    <p:extLst>
      <p:ext uri="{BB962C8B-B14F-4D97-AF65-F5344CB8AC3E}">
        <p14:creationId xmlns:p14="http://schemas.microsoft.com/office/powerpoint/2010/main" val="322095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hazard example</a:t>
            </a:r>
            <a:endParaRPr lang="en-US" dirty="0"/>
          </a:p>
        </p:txBody>
      </p:sp>
      <p:cxnSp>
        <p:nvCxnSpPr>
          <p:cNvPr id="112" name="Straight Connector 111"/>
          <p:cNvCxnSpPr/>
          <p:nvPr/>
        </p:nvCxnSpPr>
        <p:spPr>
          <a:xfrm>
            <a:off x="2413000" y="1935480"/>
            <a:ext cx="0" cy="4206240"/>
          </a:xfrm>
          <a:prstGeom prst="line">
            <a:avLst/>
          </a:prstGeom>
          <a:ln w="57150">
            <a:prstDash val="sysDash"/>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3429000" y="1935480"/>
            <a:ext cx="0" cy="4206240"/>
          </a:xfrm>
          <a:prstGeom prst="line">
            <a:avLst/>
          </a:prstGeom>
          <a:ln w="57150">
            <a:prstDash val="sysDash"/>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4343400" y="1935480"/>
            <a:ext cx="0" cy="4206240"/>
          </a:xfrm>
          <a:prstGeom prst="line">
            <a:avLst/>
          </a:prstGeom>
          <a:ln w="57150">
            <a:prstDash val="sys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5257800" y="1935480"/>
            <a:ext cx="0" cy="4206240"/>
          </a:xfrm>
          <a:prstGeom prst="line">
            <a:avLst/>
          </a:prstGeom>
          <a:ln w="57150">
            <a:prstDash val="sysDash"/>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6172200" y="1965960"/>
            <a:ext cx="0" cy="4206240"/>
          </a:xfrm>
          <a:prstGeom prst="line">
            <a:avLst/>
          </a:prstGeom>
          <a:ln w="57150">
            <a:prstDash val="sysDash"/>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7086600" y="1935480"/>
            <a:ext cx="0" cy="4206240"/>
          </a:xfrm>
          <a:prstGeom prst="line">
            <a:avLst/>
          </a:prstGeom>
          <a:ln w="57150">
            <a:prstDash val="sysDash"/>
          </a:ln>
        </p:spPr>
        <p:style>
          <a:lnRef idx="1">
            <a:schemeClr val="accent1"/>
          </a:lnRef>
          <a:fillRef idx="0">
            <a:schemeClr val="accent1"/>
          </a:fillRef>
          <a:effectRef idx="0">
            <a:schemeClr val="accent1"/>
          </a:effectRef>
          <a:fontRef idx="minor">
            <a:schemeClr val="tx1"/>
          </a:fontRef>
        </p:style>
      </p:cxnSp>
      <p:grpSp>
        <p:nvGrpSpPr>
          <p:cNvPr id="146" name="Group 145"/>
          <p:cNvGrpSpPr/>
          <p:nvPr/>
        </p:nvGrpSpPr>
        <p:grpSpPr>
          <a:xfrm>
            <a:off x="3505200" y="4191000"/>
            <a:ext cx="4389120" cy="1196340"/>
            <a:chOff x="2133600" y="2083380"/>
            <a:chExt cx="4389120" cy="1196340"/>
          </a:xfrm>
        </p:grpSpPr>
        <p:sp>
          <p:nvSpPr>
            <p:cNvPr id="4" name="Rectangle 3"/>
            <p:cNvSpPr/>
            <p:nvPr/>
          </p:nvSpPr>
          <p:spPr>
            <a:xfrm>
              <a:off x="2133600" y="2416261"/>
              <a:ext cx="3048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438400" y="2416261"/>
              <a:ext cx="304800" cy="533400"/>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133600" y="2416261"/>
              <a:ext cx="6096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M</a:t>
              </a:r>
              <a:endParaRPr lang="en-US" b="1" dirty="0">
                <a:solidFill>
                  <a:srgbClr val="FF0000"/>
                </a:solidFill>
              </a:endParaRPr>
            </a:p>
          </p:txBody>
        </p:sp>
        <p:sp>
          <p:nvSpPr>
            <p:cNvPr id="7" name="Rectangle 6"/>
            <p:cNvSpPr/>
            <p:nvPr/>
          </p:nvSpPr>
          <p:spPr>
            <a:xfrm>
              <a:off x="3200400" y="2416261"/>
              <a:ext cx="3048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505200" y="2416261"/>
              <a:ext cx="304800" cy="533400"/>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200400" y="2416261"/>
              <a:ext cx="6096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 F</a:t>
              </a:r>
              <a:endParaRPr lang="en-US" b="1" dirty="0">
                <a:solidFill>
                  <a:srgbClr val="FF0000"/>
                </a:solidFill>
              </a:endParaRPr>
            </a:p>
          </p:txBody>
        </p:sp>
        <p:sp>
          <p:nvSpPr>
            <p:cNvPr id="10" name="Rectangle 9"/>
            <p:cNvSpPr/>
            <p:nvPr/>
          </p:nvSpPr>
          <p:spPr>
            <a:xfrm>
              <a:off x="4998722" y="2387509"/>
              <a:ext cx="3048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303520" y="2387509"/>
              <a:ext cx="304800" cy="533400"/>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998722" y="2387509"/>
              <a:ext cx="6096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M</a:t>
              </a:r>
              <a:endParaRPr lang="en-US" b="1" dirty="0">
                <a:solidFill>
                  <a:srgbClr val="FF0000"/>
                </a:solidFill>
              </a:endParaRPr>
            </a:p>
          </p:txBody>
        </p:sp>
        <p:sp>
          <p:nvSpPr>
            <p:cNvPr id="14" name="Rectangle 13"/>
            <p:cNvSpPr/>
            <p:nvPr/>
          </p:nvSpPr>
          <p:spPr>
            <a:xfrm>
              <a:off x="6217920" y="2387509"/>
              <a:ext cx="3048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913120" y="2387509"/>
              <a:ext cx="6096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 F</a:t>
              </a:r>
              <a:endParaRPr lang="en-US" b="1" dirty="0">
                <a:solidFill>
                  <a:srgbClr val="FF0000"/>
                </a:solidFill>
              </a:endParaRPr>
            </a:p>
          </p:txBody>
        </p:sp>
        <p:cxnSp>
          <p:nvCxnSpPr>
            <p:cNvPr id="26" name="Straight Connector 25"/>
            <p:cNvCxnSpPr>
              <a:stCxn id="6" idx="3"/>
            </p:cNvCxnSpPr>
            <p:nvPr/>
          </p:nvCxnSpPr>
          <p:spPr>
            <a:xfrm flipV="1">
              <a:off x="2743200" y="2681550"/>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971800" y="2568661"/>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971800" y="2798947"/>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2971800" y="2568661"/>
              <a:ext cx="0" cy="2273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810000" y="2492461"/>
              <a:ext cx="3657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810000" y="2873461"/>
              <a:ext cx="3657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648202" y="2654209"/>
              <a:ext cx="3505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2" idx="3"/>
              <a:endCxn id="15" idx="1"/>
            </p:cNvCxnSpPr>
            <p:nvPr/>
          </p:nvCxnSpPr>
          <p:spPr>
            <a:xfrm>
              <a:off x="5608322" y="2654209"/>
              <a:ext cx="3047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846320" y="2662600"/>
              <a:ext cx="0" cy="3670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5760720" y="2662600"/>
              <a:ext cx="0" cy="3670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846320" y="3024004"/>
              <a:ext cx="914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Freeform 119"/>
            <p:cNvSpPr/>
            <p:nvPr/>
          </p:nvSpPr>
          <p:spPr>
            <a:xfrm>
              <a:off x="4191000" y="2083380"/>
              <a:ext cx="457200" cy="1196340"/>
            </a:xfrm>
            <a:custGeom>
              <a:avLst/>
              <a:gdLst>
                <a:gd name="connsiteX0" fmla="*/ 0 w 457200"/>
                <a:gd name="connsiteY0" fmla="*/ 1196340 h 1196340"/>
                <a:gd name="connsiteX1" fmla="*/ 457200 w 457200"/>
                <a:gd name="connsiteY1" fmla="*/ 807720 h 1196340"/>
                <a:gd name="connsiteX2" fmla="*/ 457200 w 457200"/>
                <a:gd name="connsiteY2" fmla="*/ 335280 h 1196340"/>
                <a:gd name="connsiteX3" fmla="*/ 0 w 457200"/>
                <a:gd name="connsiteY3" fmla="*/ 0 h 1196340"/>
                <a:gd name="connsiteX4" fmla="*/ 0 w 457200"/>
                <a:gd name="connsiteY4" fmla="*/ 495300 h 1196340"/>
                <a:gd name="connsiteX5" fmla="*/ 160020 w 457200"/>
                <a:gd name="connsiteY5" fmla="*/ 586740 h 1196340"/>
                <a:gd name="connsiteX6" fmla="*/ 0 w 457200"/>
                <a:gd name="connsiteY6" fmla="*/ 723900 h 1196340"/>
                <a:gd name="connsiteX7" fmla="*/ 0 w 457200"/>
                <a:gd name="connsiteY7" fmla="*/ 1196340 h 1196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 h="1196340">
                  <a:moveTo>
                    <a:pt x="0" y="1196340"/>
                  </a:moveTo>
                  <a:lnTo>
                    <a:pt x="457200" y="807720"/>
                  </a:lnTo>
                  <a:lnTo>
                    <a:pt x="457200" y="335280"/>
                  </a:lnTo>
                  <a:lnTo>
                    <a:pt x="0" y="0"/>
                  </a:lnTo>
                  <a:lnTo>
                    <a:pt x="0" y="495300"/>
                  </a:lnTo>
                  <a:lnTo>
                    <a:pt x="160020" y="586740"/>
                  </a:lnTo>
                  <a:lnTo>
                    <a:pt x="0" y="723900"/>
                  </a:lnTo>
                  <a:lnTo>
                    <a:pt x="0" y="1196340"/>
                  </a:lnTo>
                  <a:close/>
                </a:path>
              </a:pathLst>
            </a:cu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en-US" sz="1400" b="1" dirty="0" smtClean="0">
                  <a:solidFill>
                    <a:srgbClr val="FF0000"/>
                  </a:solidFill>
                </a:rPr>
                <a:t>ALU</a:t>
              </a:r>
              <a:endParaRPr lang="en-US" sz="1200" b="1" dirty="0">
                <a:solidFill>
                  <a:srgbClr val="FF0000"/>
                </a:solidFill>
              </a:endParaRPr>
            </a:p>
          </p:txBody>
        </p:sp>
      </p:grpSp>
      <p:grpSp>
        <p:nvGrpSpPr>
          <p:cNvPr id="148" name="Group 147"/>
          <p:cNvGrpSpPr/>
          <p:nvPr/>
        </p:nvGrpSpPr>
        <p:grpSpPr>
          <a:xfrm>
            <a:off x="2545080" y="3048000"/>
            <a:ext cx="4389120" cy="1196340"/>
            <a:chOff x="3078480" y="3351439"/>
            <a:chExt cx="4389120" cy="1196340"/>
          </a:xfrm>
        </p:grpSpPr>
        <p:sp>
          <p:nvSpPr>
            <p:cNvPr id="46" name="Rectangle 45"/>
            <p:cNvSpPr/>
            <p:nvPr/>
          </p:nvSpPr>
          <p:spPr>
            <a:xfrm>
              <a:off x="3078480" y="3711661"/>
              <a:ext cx="3048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383280" y="3711661"/>
              <a:ext cx="304800" cy="533400"/>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078480" y="3711661"/>
              <a:ext cx="6096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M</a:t>
              </a:r>
              <a:endParaRPr lang="en-US" b="1" dirty="0">
                <a:solidFill>
                  <a:srgbClr val="FF0000"/>
                </a:solidFill>
              </a:endParaRPr>
            </a:p>
          </p:txBody>
        </p:sp>
        <p:sp>
          <p:nvSpPr>
            <p:cNvPr id="49" name="Rectangle 48"/>
            <p:cNvSpPr/>
            <p:nvPr/>
          </p:nvSpPr>
          <p:spPr>
            <a:xfrm>
              <a:off x="4145280" y="3711661"/>
              <a:ext cx="3048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450080" y="3711661"/>
              <a:ext cx="304800" cy="533400"/>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145280" y="3711661"/>
              <a:ext cx="6096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 F</a:t>
              </a:r>
              <a:endParaRPr lang="en-US" b="1" dirty="0">
                <a:solidFill>
                  <a:srgbClr val="FF0000"/>
                </a:solidFill>
              </a:endParaRPr>
            </a:p>
          </p:txBody>
        </p:sp>
        <p:sp>
          <p:nvSpPr>
            <p:cNvPr id="52" name="Rectangle 51"/>
            <p:cNvSpPr/>
            <p:nvPr/>
          </p:nvSpPr>
          <p:spPr>
            <a:xfrm>
              <a:off x="6248400" y="3682909"/>
              <a:ext cx="304800" cy="533400"/>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943602" y="3682909"/>
              <a:ext cx="6096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M</a:t>
              </a:r>
              <a:endParaRPr lang="en-US" b="1" dirty="0">
                <a:solidFill>
                  <a:srgbClr val="FF0000"/>
                </a:solidFill>
              </a:endParaRPr>
            </a:p>
          </p:txBody>
        </p:sp>
        <p:sp>
          <p:nvSpPr>
            <p:cNvPr id="55" name="Rectangle 54"/>
            <p:cNvSpPr/>
            <p:nvPr/>
          </p:nvSpPr>
          <p:spPr>
            <a:xfrm>
              <a:off x="6858000" y="3682909"/>
              <a:ext cx="304800" cy="533400"/>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7162800" y="3682909"/>
              <a:ext cx="3048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858000" y="3682909"/>
              <a:ext cx="6096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 F</a:t>
              </a:r>
              <a:endParaRPr lang="en-US" b="1" dirty="0">
                <a:solidFill>
                  <a:srgbClr val="FF0000"/>
                </a:solidFill>
              </a:endParaRPr>
            </a:p>
          </p:txBody>
        </p:sp>
        <p:cxnSp>
          <p:nvCxnSpPr>
            <p:cNvPr id="68" name="Straight Connector 67"/>
            <p:cNvCxnSpPr>
              <a:stCxn id="48" idx="3"/>
            </p:cNvCxnSpPr>
            <p:nvPr/>
          </p:nvCxnSpPr>
          <p:spPr>
            <a:xfrm flipV="1">
              <a:off x="3688080" y="3976950"/>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916680" y="3864061"/>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916680" y="4094347"/>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3916680" y="3864061"/>
              <a:ext cx="0" cy="2273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754880" y="3787861"/>
              <a:ext cx="3657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754880" y="4168861"/>
              <a:ext cx="3657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577748" y="3949609"/>
              <a:ext cx="3658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57" idx="1"/>
            </p:cNvCxnSpPr>
            <p:nvPr/>
          </p:nvCxnSpPr>
          <p:spPr>
            <a:xfrm>
              <a:off x="6553202" y="3949609"/>
              <a:ext cx="3047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5791200" y="3958000"/>
              <a:ext cx="0" cy="3670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6705600" y="3958000"/>
              <a:ext cx="0" cy="3670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5791200" y="4325052"/>
              <a:ext cx="914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Freeform 121"/>
            <p:cNvSpPr/>
            <p:nvPr/>
          </p:nvSpPr>
          <p:spPr>
            <a:xfrm>
              <a:off x="5118098" y="3351439"/>
              <a:ext cx="457200" cy="1196340"/>
            </a:xfrm>
            <a:custGeom>
              <a:avLst/>
              <a:gdLst>
                <a:gd name="connsiteX0" fmla="*/ 0 w 457200"/>
                <a:gd name="connsiteY0" fmla="*/ 1196340 h 1196340"/>
                <a:gd name="connsiteX1" fmla="*/ 457200 w 457200"/>
                <a:gd name="connsiteY1" fmla="*/ 807720 h 1196340"/>
                <a:gd name="connsiteX2" fmla="*/ 457200 w 457200"/>
                <a:gd name="connsiteY2" fmla="*/ 335280 h 1196340"/>
                <a:gd name="connsiteX3" fmla="*/ 0 w 457200"/>
                <a:gd name="connsiteY3" fmla="*/ 0 h 1196340"/>
                <a:gd name="connsiteX4" fmla="*/ 0 w 457200"/>
                <a:gd name="connsiteY4" fmla="*/ 495300 h 1196340"/>
                <a:gd name="connsiteX5" fmla="*/ 160020 w 457200"/>
                <a:gd name="connsiteY5" fmla="*/ 586740 h 1196340"/>
                <a:gd name="connsiteX6" fmla="*/ 0 w 457200"/>
                <a:gd name="connsiteY6" fmla="*/ 723900 h 1196340"/>
                <a:gd name="connsiteX7" fmla="*/ 0 w 457200"/>
                <a:gd name="connsiteY7" fmla="*/ 1196340 h 1196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 h="1196340">
                  <a:moveTo>
                    <a:pt x="0" y="1196340"/>
                  </a:moveTo>
                  <a:lnTo>
                    <a:pt x="457200" y="807720"/>
                  </a:lnTo>
                  <a:lnTo>
                    <a:pt x="457200" y="335280"/>
                  </a:lnTo>
                  <a:lnTo>
                    <a:pt x="0" y="0"/>
                  </a:lnTo>
                  <a:lnTo>
                    <a:pt x="0" y="495300"/>
                  </a:lnTo>
                  <a:lnTo>
                    <a:pt x="160020" y="586740"/>
                  </a:lnTo>
                  <a:lnTo>
                    <a:pt x="0" y="723900"/>
                  </a:lnTo>
                  <a:lnTo>
                    <a:pt x="0" y="1196340"/>
                  </a:lnTo>
                  <a:close/>
                </a:path>
              </a:pathLst>
            </a:cu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en-US" sz="1400" b="1" dirty="0" smtClean="0">
                  <a:solidFill>
                    <a:srgbClr val="FF0000"/>
                  </a:solidFill>
                </a:rPr>
                <a:t>ALU</a:t>
              </a:r>
              <a:endParaRPr lang="en-US" sz="1200" b="1" dirty="0">
                <a:solidFill>
                  <a:srgbClr val="FF0000"/>
                </a:solidFill>
              </a:endParaRPr>
            </a:p>
          </p:txBody>
        </p:sp>
      </p:grpSp>
      <p:grpSp>
        <p:nvGrpSpPr>
          <p:cNvPr id="147" name="Group 146"/>
          <p:cNvGrpSpPr/>
          <p:nvPr/>
        </p:nvGrpSpPr>
        <p:grpSpPr>
          <a:xfrm>
            <a:off x="1630680" y="1905000"/>
            <a:ext cx="4389120" cy="1196340"/>
            <a:chOff x="4069080" y="4656430"/>
            <a:chExt cx="4389120" cy="1196340"/>
          </a:xfrm>
        </p:grpSpPr>
        <p:sp>
          <p:nvSpPr>
            <p:cNvPr id="79" name="Rectangle 78"/>
            <p:cNvSpPr/>
            <p:nvPr/>
          </p:nvSpPr>
          <p:spPr>
            <a:xfrm>
              <a:off x="4069080" y="5007061"/>
              <a:ext cx="3048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4373880" y="5007061"/>
              <a:ext cx="304800" cy="533400"/>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069080" y="5007061"/>
              <a:ext cx="6096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M</a:t>
              </a:r>
              <a:endParaRPr lang="en-US" b="1" dirty="0">
                <a:solidFill>
                  <a:srgbClr val="FF0000"/>
                </a:solidFill>
              </a:endParaRPr>
            </a:p>
          </p:txBody>
        </p:sp>
        <p:sp>
          <p:nvSpPr>
            <p:cNvPr id="82" name="Rectangle 81"/>
            <p:cNvSpPr/>
            <p:nvPr/>
          </p:nvSpPr>
          <p:spPr>
            <a:xfrm>
              <a:off x="5135880" y="5007061"/>
              <a:ext cx="3048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5440680" y="5007061"/>
              <a:ext cx="304800" cy="533400"/>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5135880" y="5007061"/>
              <a:ext cx="6096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 F</a:t>
              </a:r>
              <a:endParaRPr lang="en-US" b="1" dirty="0">
                <a:solidFill>
                  <a:srgbClr val="FF0000"/>
                </a:solidFill>
              </a:endParaRPr>
            </a:p>
          </p:txBody>
        </p:sp>
        <p:sp>
          <p:nvSpPr>
            <p:cNvPr id="85" name="Rectangle 84"/>
            <p:cNvSpPr/>
            <p:nvPr/>
          </p:nvSpPr>
          <p:spPr>
            <a:xfrm>
              <a:off x="6934202" y="4978309"/>
              <a:ext cx="3048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7239002" y="4978309"/>
              <a:ext cx="304800" cy="533400"/>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6934202" y="4978309"/>
              <a:ext cx="6096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M</a:t>
              </a:r>
              <a:endParaRPr lang="en-US" b="1" dirty="0">
                <a:solidFill>
                  <a:srgbClr val="FF0000"/>
                </a:solidFill>
              </a:endParaRPr>
            </a:p>
          </p:txBody>
        </p:sp>
        <p:sp>
          <p:nvSpPr>
            <p:cNvPr id="88" name="Rectangle 87"/>
            <p:cNvSpPr/>
            <p:nvPr/>
          </p:nvSpPr>
          <p:spPr>
            <a:xfrm>
              <a:off x="7848600" y="4978309"/>
              <a:ext cx="304800" cy="533400"/>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8153400" y="4978309"/>
              <a:ext cx="3048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7848600" y="4978309"/>
              <a:ext cx="6096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 F</a:t>
              </a:r>
              <a:endParaRPr lang="en-US" b="1" dirty="0">
                <a:solidFill>
                  <a:srgbClr val="FF0000"/>
                </a:solidFill>
              </a:endParaRPr>
            </a:p>
          </p:txBody>
        </p:sp>
        <p:cxnSp>
          <p:nvCxnSpPr>
            <p:cNvPr id="101" name="Straight Connector 100"/>
            <p:cNvCxnSpPr>
              <a:stCxn id="81" idx="3"/>
            </p:cNvCxnSpPr>
            <p:nvPr/>
          </p:nvCxnSpPr>
          <p:spPr>
            <a:xfrm flipV="1">
              <a:off x="4678680" y="5272350"/>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4907280" y="5159461"/>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4907280" y="5389747"/>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4907280" y="5159461"/>
              <a:ext cx="0" cy="2273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5745480" y="5083261"/>
              <a:ext cx="3657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5745480" y="5464261"/>
              <a:ext cx="3657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6553200" y="5245009"/>
              <a:ext cx="381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86" idx="3"/>
              <a:endCxn id="90" idx="1"/>
            </p:cNvCxnSpPr>
            <p:nvPr/>
          </p:nvCxnSpPr>
          <p:spPr>
            <a:xfrm>
              <a:off x="7543802" y="5245009"/>
              <a:ext cx="3047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V="1">
              <a:off x="6781800" y="5253400"/>
              <a:ext cx="0" cy="3670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7696200" y="5253400"/>
              <a:ext cx="0" cy="3670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6781800" y="5620452"/>
              <a:ext cx="914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Freeform 122"/>
            <p:cNvSpPr/>
            <p:nvPr/>
          </p:nvSpPr>
          <p:spPr>
            <a:xfrm>
              <a:off x="6095999" y="4656430"/>
              <a:ext cx="457200" cy="1196340"/>
            </a:xfrm>
            <a:custGeom>
              <a:avLst/>
              <a:gdLst>
                <a:gd name="connsiteX0" fmla="*/ 0 w 457200"/>
                <a:gd name="connsiteY0" fmla="*/ 1196340 h 1196340"/>
                <a:gd name="connsiteX1" fmla="*/ 457200 w 457200"/>
                <a:gd name="connsiteY1" fmla="*/ 807720 h 1196340"/>
                <a:gd name="connsiteX2" fmla="*/ 457200 w 457200"/>
                <a:gd name="connsiteY2" fmla="*/ 335280 h 1196340"/>
                <a:gd name="connsiteX3" fmla="*/ 0 w 457200"/>
                <a:gd name="connsiteY3" fmla="*/ 0 h 1196340"/>
                <a:gd name="connsiteX4" fmla="*/ 0 w 457200"/>
                <a:gd name="connsiteY4" fmla="*/ 495300 h 1196340"/>
                <a:gd name="connsiteX5" fmla="*/ 160020 w 457200"/>
                <a:gd name="connsiteY5" fmla="*/ 586740 h 1196340"/>
                <a:gd name="connsiteX6" fmla="*/ 0 w 457200"/>
                <a:gd name="connsiteY6" fmla="*/ 723900 h 1196340"/>
                <a:gd name="connsiteX7" fmla="*/ 0 w 457200"/>
                <a:gd name="connsiteY7" fmla="*/ 1196340 h 1196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 h="1196340">
                  <a:moveTo>
                    <a:pt x="0" y="1196340"/>
                  </a:moveTo>
                  <a:lnTo>
                    <a:pt x="457200" y="807720"/>
                  </a:lnTo>
                  <a:lnTo>
                    <a:pt x="457200" y="335280"/>
                  </a:lnTo>
                  <a:lnTo>
                    <a:pt x="0" y="0"/>
                  </a:lnTo>
                  <a:lnTo>
                    <a:pt x="0" y="495300"/>
                  </a:lnTo>
                  <a:lnTo>
                    <a:pt x="160020" y="586740"/>
                  </a:lnTo>
                  <a:lnTo>
                    <a:pt x="0" y="723900"/>
                  </a:lnTo>
                  <a:lnTo>
                    <a:pt x="0" y="1196340"/>
                  </a:lnTo>
                  <a:close/>
                </a:path>
              </a:pathLst>
            </a:cu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en-US" sz="1400" b="1" dirty="0" smtClean="0">
                  <a:solidFill>
                    <a:srgbClr val="FF0000"/>
                  </a:solidFill>
                </a:rPr>
                <a:t>ALU</a:t>
              </a:r>
              <a:endParaRPr lang="en-US" sz="1200" b="1" dirty="0">
                <a:solidFill>
                  <a:srgbClr val="FF0000"/>
                </a:solidFill>
              </a:endParaRPr>
            </a:p>
          </p:txBody>
        </p:sp>
      </p:grpSp>
      <p:sp>
        <p:nvSpPr>
          <p:cNvPr id="124" name="Rectangle 123"/>
          <p:cNvSpPr/>
          <p:nvPr/>
        </p:nvSpPr>
        <p:spPr>
          <a:xfrm>
            <a:off x="1600200" y="1524000"/>
            <a:ext cx="548548" cy="369332"/>
          </a:xfrm>
          <a:prstGeom prst="rect">
            <a:avLst/>
          </a:prstGeom>
        </p:spPr>
        <p:txBody>
          <a:bodyPr wrap="none">
            <a:spAutoFit/>
          </a:bodyPr>
          <a:lstStyle/>
          <a:p>
            <a:r>
              <a:rPr lang="en-US" dirty="0" smtClean="0"/>
              <a:t>CC1</a:t>
            </a:r>
            <a:endParaRPr lang="en-US" dirty="0"/>
          </a:p>
        </p:txBody>
      </p:sp>
      <p:sp>
        <p:nvSpPr>
          <p:cNvPr id="131" name="Rectangle 130"/>
          <p:cNvSpPr/>
          <p:nvPr/>
        </p:nvSpPr>
        <p:spPr>
          <a:xfrm>
            <a:off x="2667000" y="1524000"/>
            <a:ext cx="548548" cy="369332"/>
          </a:xfrm>
          <a:prstGeom prst="rect">
            <a:avLst/>
          </a:prstGeom>
        </p:spPr>
        <p:txBody>
          <a:bodyPr wrap="none">
            <a:spAutoFit/>
          </a:bodyPr>
          <a:lstStyle/>
          <a:p>
            <a:r>
              <a:rPr lang="en-US" dirty="0" smtClean="0"/>
              <a:t>CC2</a:t>
            </a:r>
            <a:endParaRPr lang="en-US" dirty="0"/>
          </a:p>
        </p:txBody>
      </p:sp>
      <p:sp>
        <p:nvSpPr>
          <p:cNvPr id="132" name="Rectangle 131"/>
          <p:cNvSpPr/>
          <p:nvPr/>
        </p:nvSpPr>
        <p:spPr>
          <a:xfrm>
            <a:off x="3642452" y="1524000"/>
            <a:ext cx="548548" cy="369332"/>
          </a:xfrm>
          <a:prstGeom prst="rect">
            <a:avLst/>
          </a:prstGeom>
        </p:spPr>
        <p:txBody>
          <a:bodyPr wrap="none">
            <a:spAutoFit/>
          </a:bodyPr>
          <a:lstStyle/>
          <a:p>
            <a:r>
              <a:rPr lang="en-US" dirty="0" smtClean="0"/>
              <a:t>CC3</a:t>
            </a:r>
            <a:endParaRPr lang="en-US" dirty="0"/>
          </a:p>
        </p:txBody>
      </p:sp>
      <p:sp>
        <p:nvSpPr>
          <p:cNvPr id="133" name="Rectangle 132"/>
          <p:cNvSpPr/>
          <p:nvPr/>
        </p:nvSpPr>
        <p:spPr>
          <a:xfrm>
            <a:off x="4495800" y="1524000"/>
            <a:ext cx="548548" cy="369332"/>
          </a:xfrm>
          <a:prstGeom prst="rect">
            <a:avLst/>
          </a:prstGeom>
        </p:spPr>
        <p:txBody>
          <a:bodyPr wrap="none">
            <a:spAutoFit/>
          </a:bodyPr>
          <a:lstStyle/>
          <a:p>
            <a:r>
              <a:rPr lang="en-US" dirty="0" smtClean="0"/>
              <a:t>CC4</a:t>
            </a:r>
            <a:endParaRPr lang="en-US" dirty="0"/>
          </a:p>
        </p:txBody>
      </p:sp>
      <p:sp>
        <p:nvSpPr>
          <p:cNvPr id="134" name="Rectangle 133"/>
          <p:cNvSpPr/>
          <p:nvPr/>
        </p:nvSpPr>
        <p:spPr>
          <a:xfrm>
            <a:off x="5471252" y="1524000"/>
            <a:ext cx="548548" cy="369332"/>
          </a:xfrm>
          <a:prstGeom prst="rect">
            <a:avLst/>
          </a:prstGeom>
        </p:spPr>
        <p:txBody>
          <a:bodyPr wrap="none">
            <a:spAutoFit/>
          </a:bodyPr>
          <a:lstStyle/>
          <a:p>
            <a:r>
              <a:rPr lang="en-US" dirty="0" smtClean="0"/>
              <a:t>CC5</a:t>
            </a:r>
            <a:endParaRPr lang="en-US" dirty="0"/>
          </a:p>
        </p:txBody>
      </p:sp>
      <p:sp>
        <p:nvSpPr>
          <p:cNvPr id="135" name="Rectangle 134"/>
          <p:cNvSpPr/>
          <p:nvPr/>
        </p:nvSpPr>
        <p:spPr>
          <a:xfrm>
            <a:off x="6385652" y="1524000"/>
            <a:ext cx="548548" cy="369332"/>
          </a:xfrm>
          <a:prstGeom prst="rect">
            <a:avLst/>
          </a:prstGeom>
        </p:spPr>
        <p:txBody>
          <a:bodyPr wrap="none">
            <a:spAutoFit/>
          </a:bodyPr>
          <a:lstStyle/>
          <a:p>
            <a:r>
              <a:rPr lang="en-US" dirty="0" smtClean="0"/>
              <a:t>CC6</a:t>
            </a:r>
            <a:endParaRPr lang="en-US" dirty="0"/>
          </a:p>
        </p:txBody>
      </p:sp>
      <p:sp>
        <p:nvSpPr>
          <p:cNvPr id="136" name="Rectangle 135"/>
          <p:cNvSpPr/>
          <p:nvPr/>
        </p:nvSpPr>
        <p:spPr>
          <a:xfrm>
            <a:off x="7300052" y="1535668"/>
            <a:ext cx="548548" cy="369332"/>
          </a:xfrm>
          <a:prstGeom prst="rect">
            <a:avLst/>
          </a:prstGeom>
        </p:spPr>
        <p:txBody>
          <a:bodyPr wrap="none">
            <a:spAutoFit/>
          </a:bodyPr>
          <a:lstStyle/>
          <a:p>
            <a:r>
              <a:rPr lang="en-US" dirty="0" smtClean="0"/>
              <a:t>CC7</a:t>
            </a:r>
            <a:endParaRPr lang="en-US" dirty="0"/>
          </a:p>
        </p:txBody>
      </p:sp>
      <p:cxnSp>
        <p:nvCxnSpPr>
          <p:cNvPr id="138" name="Straight Arrow Connector 137"/>
          <p:cNvCxnSpPr/>
          <p:nvPr/>
        </p:nvCxnSpPr>
        <p:spPr>
          <a:xfrm>
            <a:off x="1447800" y="1535668"/>
            <a:ext cx="69342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4805677" y="1135574"/>
            <a:ext cx="657552" cy="369332"/>
          </a:xfrm>
          <a:prstGeom prst="rect">
            <a:avLst/>
          </a:prstGeom>
        </p:spPr>
        <p:txBody>
          <a:bodyPr wrap="none">
            <a:spAutoFit/>
          </a:bodyPr>
          <a:lstStyle/>
          <a:p>
            <a:r>
              <a:rPr lang="en-US" b="1" dirty="0" smtClean="0">
                <a:solidFill>
                  <a:srgbClr val="FF0000"/>
                </a:solidFill>
              </a:rPr>
              <a:t>Time</a:t>
            </a:r>
            <a:endParaRPr lang="en-US" b="1" dirty="0">
              <a:solidFill>
                <a:srgbClr val="FF0000"/>
              </a:solidFill>
            </a:endParaRPr>
          </a:p>
        </p:txBody>
      </p:sp>
      <p:cxnSp>
        <p:nvCxnSpPr>
          <p:cNvPr id="140" name="Straight Arrow Connector 139"/>
          <p:cNvCxnSpPr/>
          <p:nvPr/>
        </p:nvCxnSpPr>
        <p:spPr>
          <a:xfrm>
            <a:off x="152400" y="1708666"/>
            <a:ext cx="0" cy="492073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152399" y="1750814"/>
            <a:ext cx="1524000" cy="923330"/>
          </a:xfrm>
          <a:prstGeom prst="rect">
            <a:avLst/>
          </a:prstGeom>
        </p:spPr>
        <p:txBody>
          <a:bodyPr wrap="square">
            <a:spAutoFit/>
          </a:bodyPr>
          <a:lstStyle/>
          <a:p>
            <a:r>
              <a:rPr lang="en-US" b="1" dirty="0" smtClean="0">
                <a:solidFill>
                  <a:srgbClr val="FF0000"/>
                </a:solidFill>
              </a:rPr>
              <a:t>Program execution order</a:t>
            </a:r>
            <a:endParaRPr lang="en-US" b="1" dirty="0">
              <a:solidFill>
                <a:srgbClr val="FF0000"/>
              </a:solidFill>
            </a:endParaRPr>
          </a:p>
        </p:txBody>
      </p:sp>
      <p:grpSp>
        <p:nvGrpSpPr>
          <p:cNvPr id="96" name="Group 95"/>
          <p:cNvGrpSpPr/>
          <p:nvPr/>
        </p:nvGrpSpPr>
        <p:grpSpPr>
          <a:xfrm>
            <a:off x="4419600" y="5356860"/>
            <a:ext cx="4389120" cy="1196340"/>
            <a:chOff x="2133600" y="2083380"/>
            <a:chExt cx="4389120" cy="1196340"/>
          </a:xfrm>
        </p:grpSpPr>
        <p:sp>
          <p:nvSpPr>
            <p:cNvPr id="97" name="Rectangle 96"/>
            <p:cNvSpPr/>
            <p:nvPr/>
          </p:nvSpPr>
          <p:spPr>
            <a:xfrm>
              <a:off x="2133600" y="2416261"/>
              <a:ext cx="3048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2438400" y="2416261"/>
              <a:ext cx="304800" cy="533400"/>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2133600" y="2416261"/>
              <a:ext cx="6096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M</a:t>
              </a:r>
              <a:endParaRPr lang="en-US" b="1" dirty="0">
                <a:solidFill>
                  <a:srgbClr val="FF0000"/>
                </a:solidFill>
              </a:endParaRPr>
            </a:p>
          </p:txBody>
        </p:sp>
        <p:sp>
          <p:nvSpPr>
            <p:cNvPr id="100" name="Rectangle 99"/>
            <p:cNvSpPr/>
            <p:nvPr/>
          </p:nvSpPr>
          <p:spPr>
            <a:xfrm>
              <a:off x="3200400" y="2416261"/>
              <a:ext cx="3048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3505200" y="2416261"/>
              <a:ext cx="304800" cy="533400"/>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3200400" y="2416261"/>
              <a:ext cx="6096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 F</a:t>
              </a:r>
              <a:endParaRPr lang="en-US" b="1" dirty="0">
                <a:solidFill>
                  <a:srgbClr val="FF0000"/>
                </a:solidFill>
              </a:endParaRPr>
            </a:p>
          </p:txBody>
        </p:sp>
        <p:sp>
          <p:nvSpPr>
            <p:cNvPr id="121" name="Rectangle 120"/>
            <p:cNvSpPr/>
            <p:nvPr/>
          </p:nvSpPr>
          <p:spPr>
            <a:xfrm>
              <a:off x="4998722" y="2387509"/>
              <a:ext cx="3048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5303520" y="2387509"/>
              <a:ext cx="304800" cy="533400"/>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4998722" y="2387509"/>
              <a:ext cx="6096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M</a:t>
              </a:r>
              <a:endParaRPr lang="en-US" b="1" dirty="0">
                <a:solidFill>
                  <a:srgbClr val="FF0000"/>
                </a:solidFill>
              </a:endParaRPr>
            </a:p>
          </p:txBody>
        </p:sp>
        <p:sp>
          <p:nvSpPr>
            <p:cNvPr id="127" name="Rectangle 126"/>
            <p:cNvSpPr/>
            <p:nvPr/>
          </p:nvSpPr>
          <p:spPr>
            <a:xfrm>
              <a:off x="6217920" y="2387509"/>
              <a:ext cx="3048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5913120" y="2387509"/>
              <a:ext cx="6096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 F</a:t>
              </a:r>
              <a:endParaRPr lang="en-US" b="1" dirty="0">
                <a:solidFill>
                  <a:srgbClr val="FF0000"/>
                </a:solidFill>
              </a:endParaRPr>
            </a:p>
          </p:txBody>
        </p:sp>
        <p:cxnSp>
          <p:nvCxnSpPr>
            <p:cNvPr id="129" name="Straight Connector 128"/>
            <p:cNvCxnSpPr>
              <a:stCxn id="99" idx="3"/>
            </p:cNvCxnSpPr>
            <p:nvPr/>
          </p:nvCxnSpPr>
          <p:spPr>
            <a:xfrm flipV="1">
              <a:off x="2743200" y="2681550"/>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971800" y="2568661"/>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971800" y="2798947"/>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2971800" y="2568661"/>
              <a:ext cx="0" cy="2273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3810000" y="2492461"/>
              <a:ext cx="3657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3810000" y="2873461"/>
              <a:ext cx="3657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4648202" y="2654209"/>
              <a:ext cx="3505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126" idx="3"/>
              <a:endCxn id="128" idx="1"/>
            </p:cNvCxnSpPr>
            <p:nvPr/>
          </p:nvCxnSpPr>
          <p:spPr>
            <a:xfrm>
              <a:off x="5608322" y="2654209"/>
              <a:ext cx="3047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V="1">
              <a:off x="4846320" y="2662600"/>
              <a:ext cx="0" cy="3670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5760720" y="2662600"/>
              <a:ext cx="0" cy="3670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4846320" y="3024004"/>
              <a:ext cx="914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6" name="Freeform 155"/>
            <p:cNvSpPr/>
            <p:nvPr/>
          </p:nvSpPr>
          <p:spPr>
            <a:xfrm>
              <a:off x="4191000" y="2083380"/>
              <a:ext cx="457200" cy="1196340"/>
            </a:xfrm>
            <a:custGeom>
              <a:avLst/>
              <a:gdLst>
                <a:gd name="connsiteX0" fmla="*/ 0 w 457200"/>
                <a:gd name="connsiteY0" fmla="*/ 1196340 h 1196340"/>
                <a:gd name="connsiteX1" fmla="*/ 457200 w 457200"/>
                <a:gd name="connsiteY1" fmla="*/ 807720 h 1196340"/>
                <a:gd name="connsiteX2" fmla="*/ 457200 w 457200"/>
                <a:gd name="connsiteY2" fmla="*/ 335280 h 1196340"/>
                <a:gd name="connsiteX3" fmla="*/ 0 w 457200"/>
                <a:gd name="connsiteY3" fmla="*/ 0 h 1196340"/>
                <a:gd name="connsiteX4" fmla="*/ 0 w 457200"/>
                <a:gd name="connsiteY4" fmla="*/ 495300 h 1196340"/>
                <a:gd name="connsiteX5" fmla="*/ 160020 w 457200"/>
                <a:gd name="connsiteY5" fmla="*/ 586740 h 1196340"/>
                <a:gd name="connsiteX6" fmla="*/ 0 w 457200"/>
                <a:gd name="connsiteY6" fmla="*/ 723900 h 1196340"/>
                <a:gd name="connsiteX7" fmla="*/ 0 w 457200"/>
                <a:gd name="connsiteY7" fmla="*/ 1196340 h 1196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 h="1196340">
                  <a:moveTo>
                    <a:pt x="0" y="1196340"/>
                  </a:moveTo>
                  <a:lnTo>
                    <a:pt x="457200" y="807720"/>
                  </a:lnTo>
                  <a:lnTo>
                    <a:pt x="457200" y="335280"/>
                  </a:lnTo>
                  <a:lnTo>
                    <a:pt x="0" y="0"/>
                  </a:lnTo>
                  <a:lnTo>
                    <a:pt x="0" y="495300"/>
                  </a:lnTo>
                  <a:lnTo>
                    <a:pt x="160020" y="586740"/>
                  </a:lnTo>
                  <a:lnTo>
                    <a:pt x="0" y="723900"/>
                  </a:lnTo>
                  <a:lnTo>
                    <a:pt x="0" y="1196340"/>
                  </a:lnTo>
                  <a:close/>
                </a:path>
              </a:pathLst>
            </a:cu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en-US" sz="1400" b="1" dirty="0" smtClean="0">
                  <a:solidFill>
                    <a:srgbClr val="FF0000"/>
                  </a:solidFill>
                </a:rPr>
                <a:t>ALU</a:t>
              </a:r>
              <a:endParaRPr lang="en-US" sz="1200" b="1" dirty="0">
                <a:solidFill>
                  <a:srgbClr val="FF0000"/>
                </a:solidFill>
              </a:endParaRPr>
            </a:p>
          </p:txBody>
        </p:sp>
      </p:grpSp>
      <p:cxnSp>
        <p:nvCxnSpPr>
          <p:cNvPr id="157" name="Straight Connector 156"/>
          <p:cNvCxnSpPr/>
          <p:nvPr/>
        </p:nvCxnSpPr>
        <p:spPr>
          <a:xfrm>
            <a:off x="8001000" y="1981200"/>
            <a:ext cx="0" cy="4206240"/>
          </a:xfrm>
          <a:prstGeom prst="line">
            <a:avLst/>
          </a:prstGeom>
          <a:ln w="5715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27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p:txBody>
          <a:bodyPr>
            <a:normAutofit/>
          </a:bodyPr>
          <a:lstStyle/>
          <a:p>
            <a:r>
              <a:rPr lang="en-US" sz="2000" dirty="0" smtClean="0"/>
              <a:t>Assignment </a:t>
            </a:r>
            <a:r>
              <a:rPr lang="en-US" sz="2000" dirty="0"/>
              <a:t>5 posted by </a:t>
            </a:r>
            <a:r>
              <a:rPr lang="en-US" sz="2000" dirty="0" smtClean="0"/>
              <a:t>tonight</a:t>
            </a:r>
            <a:endParaRPr lang="en-US" sz="2000" dirty="0"/>
          </a:p>
          <a:p>
            <a:pPr lvl="1"/>
            <a:r>
              <a:rPr lang="en-US" sz="1800" dirty="0" smtClean="0"/>
              <a:t>Assignment 5 due Wednesday</a:t>
            </a:r>
            <a:r>
              <a:rPr lang="en-US" sz="1800" dirty="0"/>
              <a:t>, </a:t>
            </a:r>
            <a:r>
              <a:rPr lang="en-US" sz="1800" dirty="0" smtClean="0"/>
              <a:t>12/3</a:t>
            </a:r>
          </a:p>
          <a:p>
            <a:pPr lvl="2"/>
            <a:r>
              <a:rPr lang="en-US" sz="1600" dirty="0" smtClean="0"/>
              <a:t>Partner(s) / self assessment component (online form)</a:t>
            </a:r>
            <a:endParaRPr lang="en-US" sz="1600" dirty="0"/>
          </a:p>
          <a:p>
            <a:r>
              <a:rPr lang="en-US" sz="2000" dirty="0"/>
              <a:t>Quiz </a:t>
            </a:r>
            <a:r>
              <a:rPr lang="en-US" sz="2000" dirty="0" smtClean="0"/>
              <a:t>13: Friday, 11/21</a:t>
            </a:r>
            <a:endParaRPr lang="en-US" sz="2000" dirty="0"/>
          </a:p>
          <a:p>
            <a:pPr lvl="1"/>
            <a:r>
              <a:rPr lang="en-US" sz="1800" dirty="0" smtClean="0"/>
              <a:t>Pipeline micro-architecture</a:t>
            </a:r>
          </a:p>
          <a:p>
            <a:r>
              <a:rPr lang="en-US" sz="2000" dirty="0" smtClean="0"/>
              <a:t>Quiz 14(last quiz): 12/3 or 12/5</a:t>
            </a:r>
          </a:p>
          <a:p>
            <a:r>
              <a:rPr lang="en-US" sz="2000" dirty="0" smtClean="0"/>
              <a:t>Wrap-up / review: 12/8</a:t>
            </a:r>
          </a:p>
          <a:p>
            <a:r>
              <a:rPr lang="en-US" sz="2000" dirty="0" smtClean="0"/>
              <a:t>Exam 3(part 1): 12/10</a:t>
            </a:r>
          </a:p>
          <a:p>
            <a:pPr lvl="1"/>
            <a:r>
              <a:rPr lang="en-US" sz="1800" dirty="0" smtClean="0"/>
              <a:t>Old stuff</a:t>
            </a:r>
          </a:p>
          <a:p>
            <a:r>
              <a:rPr lang="en-US" sz="2000" dirty="0" smtClean="0"/>
              <a:t>Exam 3(part 2): 12/12</a:t>
            </a:r>
          </a:p>
          <a:p>
            <a:pPr lvl="1"/>
            <a:r>
              <a:rPr lang="en-US" sz="1800" dirty="0" smtClean="0"/>
              <a:t>New stuff</a:t>
            </a:r>
            <a:endParaRPr lang="en-US" sz="1800" dirty="0"/>
          </a:p>
        </p:txBody>
      </p:sp>
    </p:spTree>
    <p:extLst>
      <p:ext uri="{BB962C8B-B14F-4D97-AF65-F5344CB8AC3E}">
        <p14:creationId xmlns:p14="http://schemas.microsoft.com/office/powerpoint/2010/main" val="25384136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Instruction-level parallelism</a:t>
            </a:r>
            <a:endParaRPr lang="en-US" dirty="0"/>
          </a:p>
        </p:txBody>
      </p:sp>
      <p:sp>
        <p:nvSpPr>
          <p:cNvPr id="3" name="Content Placeholder 2"/>
          <p:cNvSpPr>
            <a:spLocks noGrp="1"/>
          </p:cNvSpPr>
          <p:nvPr>
            <p:ph idx="1"/>
          </p:nvPr>
        </p:nvSpPr>
        <p:spPr/>
        <p:txBody>
          <a:bodyPr/>
          <a:lstStyle/>
          <a:p>
            <a:r>
              <a:rPr lang="en-US" dirty="0" smtClean="0"/>
              <a:t>Note that pipelining is a form of instruction-level parallelism (ILP)</a:t>
            </a:r>
          </a:p>
          <a:p>
            <a:r>
              <a:rPr lang="en-US" dirty="0" smtClean="0"/>
              <a:t>What about a programmer using a sequential programming model?</a:t>
            </a:r>
          </a:p>
          <a:p>
            <a:r>
              <a:rPr lang="en-US" dirty="0" smtClean="0"/>
              <a:t>Pipelining is invisible to the programmer</a:t>
            </a:r>
          </a:p>
        </p:txBody>
      </p:sp>
    </p:spTree>
    <p:extLst>
      <p:ext uri="{BB962C8B-B14F-4D97-AF65-F5344CB8AC3E}">
        <p14:creationId xmlns:p14="http://schemas.microsoft.com/office/powerpoint/2010/main" val="426203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discussion</a:t>
            </a:r>
            <a:endParaRPr lang="en-US" dirty="0"/>
          </a:p>
        </p:txBody>
      </p:sp>
      <p:sp>
        <p:nvSpPr>
          <p:cNvPr id="3" name="Content Placeholder 2"/>
          <p:cNvSpPr>
            <a:spLocks noGrp="1"/>
          </p:cNvSpPr>
          <p:nvPr>
            <p:ph idx="1"/>
          </p:nvPr>
        </p:nvSpPr>
        <p:spPr>
          <a:xfrm>
            <a:off x="457200" y="1600200"/>
            <a:ext cx="8229600" cy="4953000"/>
          </a:xfrm>
        </p:spPr>
        <p:txBody>
          <a:bodyPr>
            <a:noAutofit/>
          </a:bodyPr>
          <a:lstStyle/>
          <a:p>
            <a:pPr marL="0" indent="0">
              <a:buNone/>
            </a:pPr>
            <a:r>
              <a:rPr lang="en-US" sz="2400" dirty="0" smtClean="0"/>
              <a:t>Which one(s) is(are) correct?</a:t>
            </a:r>
          </a:p>
          <a:p>
            <a:pPr marL="514350" indent="-514350">
              <a:buFont typeface="+mj-lt"/>
              <a:buAutoNum type="arabicPeriod"/>
            </a:pPr>
            <a:r>
              <a:rPr lang="en-US" sz="2400" dirty="0" smtClean="0"/>
              <a:t>Allowing jumps, branches and ALU instructions to take fewer stages than the five required by the load instruction will increase pipeline performance under all circumstances.</a:t>
            </a:r>
          </a:p>
          <a:p>
            <a:pPr marL="514350" indent="-514350">
              <a:buFont typeface="+mj-lt"/>
              <a:buAutoNum type="arabicPeriod"/>
            </a:pPr>
            <a:r>
              <a:rPr lang="en-US" sz="2400" dirty="0" smtClean="0"/>
              <a:t>Trying to allow some instructions to take fewer cycles does not help, since the throughput is determined by the clock cycle; the number of pipe stages per instruction affects instruction execution latency, not throughput.</a:t>
            </a:r>
          </a:p>
          <a:p>
            <a:pPr marL="514350" indent="-514350">
              <a:buFont typeface="+mj-lt"/>
              <a:buAutoNum type="arabicPeriod"/>
            </a:pPr>
            <a:r>
              <a:rPr lang="en-US" sz="2400" dirty="0" smtClean="0"/>
              <a:t>Instead of trying to make instructions take fewer cycles, we should explore making the pipeline longer, so that instructions take more cycles, but the cycles are shorter. This could improve performance.</a:t>
            </a:r>
            <a:endParaRPr lang="en-US" sz="2400" dirty="0"/>
          </a:p>
        </p:txBody>
      </p:sp>
    </p:spTree>
    <p:extLst>
      <p:ext uri="{BB962C8B-B14F-4D97-AF65-F5344CB8AC3E}">
        <p14:creationId xmlns:p14="http://schemas.microsoft.com/office/powerpoint/2010/main" val="1667067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SINGLEcycle</a:t>
            </a:r>
            <a:r>
              <a:rPr lang="en-US" dirty="0" smtClean="0"/>
              <a:t> </a:t>
            </a:r>
            <a:r>
              <a:rPr lang="en-US" dirty="0" err="1" smtClean="0"/>
              <a:t>Larc</a:t>
            </a:r>
            <a:r>
              <a:rPr lang="en-US" dirty="0" smtClean="0"/>
              <a:t> CPU</a:t>
            </a:r>
            <a:endParaRPr lang="en-US" dirty="0"/>
          </a:p>
        </p:txBody>
      </p:sp>
      <p:grpSp>
        <p:nvGrpSpPr>
          <p:cNvPr id="4" name="Group 3"/>
          <p:cNvGrpSpPr/>
          <p:nvPr/>
        </p:nvGrpSpPr>
        <p:grpSpPr>
          <a:xfrm>
            <a:off x="152400" y="1600200"/>
            <a:ext cx="8850637" cy="5188504"/>
            <a:chOff x="152400" y="1600200"/>
            <a:chExt cx="8850637" cy="5188504"/>
          </a:xfrm>
        </p:grpSpPr>
        <p:sp>
          <p:nvSpPr>
            <p:cNvPr id="5" name="Rectangle 4"/>
            <p:cNvSpPr/>
            <p:nvPr/>
          </p:nvSpPr>
          <p:spPr>
            <a:xfrm>
              <a:off x="304800" y="4572000"/>
              <a:ext cx="381000" cy="1066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PC</a:t>
              </a:r>
              <a:endParaRPr lang="en-US" sz="1400" dirty="0">
                <a:solidFill>
                  <a:sysClr val="windowText" lastClr="000000"/>
                </a:solidFill>
              </a:endParaRPr>
            </a:p>
          </p:txBody>
        </p:sp>
        <p:sp>
          <p:nvSpPr>
            <p:cNvPr id="6" name="Rectangle 5"/>
            <p:cNvSpPr/>
            <p:nvPr/>
          </p:nvSpPr>
          <p:spPr>
            <a:xfrm>
              <a:off x="990600" y="3733800"/>
              <a:ext cx="1219200" cy="2057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u="sng" dirty="0" smtClean="0">
                  <a:solidFill>
                    <a:sysClr val="windowText" lastClr="000000"/>
                  </a:solidFill>
                </a:rPr>
                <a:t>IM</a:t>
              </a:r>
              <a:endParaRPr lang="en-US" u="sng" dirty="0">
                <a:solidFill>
                  <a:sysClr val="windowText" lastClr="000000"/>
                </a:solidFill>
              </a:endParaRPr>
            </a:p>
          </p:txBody>
        </p:sp>
        <p:cxnSp>
          <p:nvCxnSpPr>
            <p:cNvPr id="7" name="Straight Arrow Connector 6"/>
            <p:cNvCxnSpPr/>
            <p:nvPr/>
          </p:nvCxnSpPr>
          <p:spPr>
            <a:xfrm>
              <a:off x="685800" y="5105400"/>
              <a:ext cx="3048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990600" y="4953000"/>
              <a:ext cx="990600" cy="30480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ysClr val="windowText" lastClr="000000"/>
                  </a:solidFill>
                </a:rPr>
                <a:t>address</a:t>
              </a:r>
              <a:endParaRPr lang="en-US" sz="1400" dirty="0">
                <a:solidFill>
                  <a:sysClr val="windowText" lastClr="000000"/>
                </a:solidFill>
              </a:endParaRPr>
            </a:p>
          </p:txBody>
        </p:sp>
        <p:sp>
          <p:nvSpPr>
            <p:cNvPr id="9" name="Rectangle 8"/>
            <p:cNvSpPr/>
            <p:nvPr/>
          </p:nvSpPr>
          <p:spPr>
            <a:xfrm>
              <a:off x="1219200" y="5334000"/>
              <a:ext cx="990600" cy="30480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ysClr val="windowText" lastClr="000000"/>
                  </a:solidFill>
                </a:rPr>
                <a:t>instruction</a:t>
              </a:r>
              <a:endParaRPr lang="en-US" sz="1400" dirty="0">
                <a:solidFill>
                  <a:sysClr val="windowText" lastClr="000000"/>
                </a:solidFill>
              </a:endParaRPr>
            </a:p>
          </p:txBody>
        </p:sp>
        <p:cxnSp>
          <p:nvCxnSpPr>
            <p:cNvPr id="10" name="Straight Arrow Connector 9"/>
            <p:cNvCxnSpPr/>
            <p:nvPr/>
          </p:nvCxnSpPr>
          <p:spPr>
            <a:xfrm>
              <a:off x="2209800" y="5257800"/>
              <a:ext cx="204874"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343400" y="3733800"/>
              <a:ext cx="1219200" cy="2057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u="sng" dirty="0" smtClean="0">
                  <a:solidFill>
                    <a:sysClr val="windowText" lastClr="000000"/>
                  </a:solidFill>
                </a:rPr>
                <a:t>RF</a:t>
              </a:r>
              <a:endParaRPr lang="en-US" u="sng" dirty="0">
                <a:solidFill>
                  <a:sysClr val="windowText" lastClr="000000"/>
                </a:solidFill>
              </a:endParaRPr>
            </a:p>
          </p:txBody>
        </p:sp>
        <p:sp>
          <p:nvSpPr>
            <p:cNvPr id="12" name="Rectangle 11"/>
            <p:cNvSpPr/>
            <p:nvPr/>
          </p:nvSpPr>
          <p:spPr>
            <a:xfrm>
              <a:off x="7162800" y="3733800"/>
              <a:ext cx="1219200" cy="2057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u="sng" dirty="0" smtClean="0">
                  <a:solidFill>
                    <a:sysClr val="windowText" lastClr="000000"/>
                  </a:solidFill>
                </a:rPr>
                <a:t>DM</a:t>
              </a:r>
              <a:endParaRPr lang="en-US" u="sng" dirty="0">
                <a:solidFill>
                  <a:sysClr val="windowText" lastClr="000000"/>
                </a:solidFill>
              </a:endParaRPr>
            </a:p>
          </p:txBody>
        </p:sp>
        <p:sp>
          <p:nvSpPr>
            <p:cNvPr id="13" name="Oval 12"/>
            <p:cNvSpPr/>
            <p:nvPr/>
          </p:nvSpPr>
          <p:spPr>
            <a:xfrm>
              <a:off x="806194" y="5068794"/>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p:cNvCxnSpPr/>
            <p:nvPr/>
          </p:nvCxnSpPr>
          <p:spPr>
            <a:xfrm flipH="1">
              <a:off x="4598007" y="6422444"/>
              <a:ext cx="11471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52400" y="1600200"/>
              <a:ext cx="0" cy="3505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5" idx="1"/>
            </p:cNvCxnSpPr>
            <p:nvPr/>
          </p:nvCxnSpPr>
          <p:spPr>
            <a:xfrm>
              <a:off x="152400" y="5105400"/>
              <a:ext cx="152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38200" y="2743200"/>
              <a:ext cx="0" cy="2362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343399" y="4114346"/>
              <a:ext cx="533401" cy="30525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ysClr val="windowText" lastClr="000000"/>
                  </a:solidFill>
                </a:rPr>
                <a:t>RR1</a:t>
              </a:r>
              <a:endParaRPr lang="en-US" sz="1400" dirty="0">
                <a:solidFill>
                  <a:sysClr val="windowText" lastClr="000000"/>
                </a:solidFill>
              </a:endParaRPr>
            </a:p>
          </p:txBody>
        </p:sp>
        <p:sp>
          <p:nvSpPr>
            <p:cNvPr id="19" name="Rectangle 18"/>
            <p:cNvSpPr/>
            <p:nvPr/>
          </p:nvSpPr>
          <p:spPr>
            <a:xfrm>
              <a:off x="4343399" y="4419600"/>
              <a:ext cx="533401" cy="30525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ysClr val="windowText" lastClr="000000"/>
                  </a:solidFill>
                </a:rPr>
                <a:t>RR2</a:t>
              </a:r>
              <a:endParaRPr lang="en-US" sz="1400" dirty="0">
                <a:solidFill>
                  <a:sysClr val="windowText" lastClr="000000"/>
                </a:solidFill>
              </a:endParaRPr>
            </a:p>
          </p:txBody>
        </p:sp>
        <p:sp>
          <p:nvSpPr>
            <p:cNvPr id="20" name="Rectangle 19"/>
            <p:cNvSpPr/>
            <p:nvPr/>
          </p:nvSpPr>
          <p:spPr>
            <a:xfrm>
              <a:off x="4343400" y="4723946"/>
              <a:ext cx="533401" cy="30525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ysClr val="windowText" lastClr="000000"/>
                  </a:solidFill>
                </a:rPr>
                <a:t>WR</a:t>
              </a:r>
              <a:endParaRPr lang="en-US" sz="1400" dirty="0">
                <a:solidFill>
                  <a:sysClr val="windowText" lastClr="000000"/>
                </a:solidFill>
              </a:endParaRPr>
            </a:p>
          </p:txBody>
        </p:sp>
        <p:sp>
          <p:nvSpPr>
            <p:cNvPr id="21" name="Rectangle 20"/>
            <p:cNvSpPr/>
            <p:nvPr/>
          </p:nvSpPr>
          <p:spPr>
            <a:xfrm>
              <a:off x="4343399" y="5485946"/>
              <a:ext cx="533401" cy="30525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ysClr val="windowText" lastClr="000000"/>
                  </a:solidFill>
                </a:rPr>
                <a:t>WD</a:t>
              </a:r>
              <a:endParaRPr lang="en-US" sz="1400" dirty="0">
                <a:solidFill>
                  <a:sysClr val="windowText" lastClr="000000"/>
                </a:solidFill>
              </a:endParaRPr>
            </a:p>
          </p:txBody>
        </p:sp>
        <p:sp>
          <p:nvSpPr>
            <p:cNvPr id="22" name="Rectangle 21"/>
            <p:cNvSpPr/>
            <p:nvPr/>
          </p:nvSpPr>
          <p:spPr>
            <a:xfrm>
              <a:off x="5029199" y="4343400"/>
              <a:ext cx="533401" cy="30525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ysClr val="windowText" lastClr="000000"/>
                  </a:solidFill>
                </a:rPr>
                <a:t>RD1</a:t>
              </a:r>
              <a:endParaRPr lang="en-US" sz="1400" dirty="0">
                <a:solidFill>
                  <a:sysClr val="windowText" lastClr="000000"/>
                </a:solidFill>
              </a:endParaRPr>
            </a:p>
          </p:txBody>
        </p:sp>
        <p:sp>
          <p:nvSpPr>
            <p:cNvPr id="23" name="Rectangle 22"/>
            <p:cNvSpPr/>
            <p:nvPr/>
          </p:nvSpPr>
          <p:spPr>
            <a:xfrm>
              <a:off x="5029199" y="4953000"/>
              <a:ext cx="533401" cy="30525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ysClr val="windowText" lastClr="000000"/>
                  </a:solidFill>
                </a:rPr>
                <a:t>RD2</a:t>
              </a:r>
              <a:endParaRPr lang="en-US" sz="1400" dirty="0">
                <a:solidFill>
                  <a:sysClr val="windowText" lastClr="000000"/>
                </a:solidFill>
              </a:endParaRPr>
            </a:p>
          </p:txBody>
        </p:sp>
        <p:sp>
          <p:nvSpPr>
            <p:cNvPr id="24" name="Rectangle 23"/>
            <p:cNvSpPr/>
            <p:nvPr/>
          </p:nvSpPr>
          <p:spPr>
            <a:xfrm>
              <a:off x="7162800" y="4724400"/>
              <a:ext cx="990600" cy="30480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ysClr val="windowText" lastClr="000000"/>
                  </a:solidFill>
                </a:rPr>
                <a:t>address</a:t>
              </a:r>
              <a:endParaRPr lang="en-US" sz="1400" dirty="0">
                <a:solidFill>
                  <a:sysClr val="windowText" lastClr="000000"/>
                </a:solidFill>
              </a:endParaRPr>
            </a:p>
          </p:txBody>
        </p:sp>
        <p:sp>
          <p:nvSpPr>
            <p:cNvPr id="25" name="Rectangle 24"/>
            <p:cNvSpPr/>
            <p:nvPr/>
          </p:nvSpPr>
          <p:spPr>
            <a:xfrm>
              <a:off x="7848600" y="4647746"/>
              <a:ext cx="533401" cy="30525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ysClr val="windowText" lastClr="000000"/>
                  </a:solidFill>
                </a:rPr>
                <a:t>RD</a:t>
              </a:r>
              <a:endParaRPr lang="en-US" sz="1400" dirty="0">
                <a:solidFill>
                  <a:sysClr val="windowText" lastClr="000000"/>
                </a:solidFill>
              </a:endParaRPr>
            </a:p>
          </p:txBody>
        </p:sp>
        <p:sp>
          <p:nvSpPr>
            <p:cNvPr id="26" name="Rectangle 25"/>
            <p:cNvSpPr/>
            <p:nvPr/>
          </p:nvSpPr>
          <p:spPr>
            <a:xfrm>
              <a:off x="7162800" y="5486400"/>
              <a:ext cx="533401" cy="30525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ysClr val="windowText" lastClr="000000"/>
                  </a:solidFill>
                </a:rPr>
                <a:t>WD</a:t>
              </a:r>
              <a:endParaRPr lang="en-US" sz="1400" dirty="0">
                <a:solidFill>
                  <a:sysClr val="windowText" lastClr="000000"/>
                </a:solidFill>
              </a:endParaRPr>
            </a:p>
          </p:txBody>
        </p:sp>
        <p:sp>
          <p:nvSpPr>
            <p:cNvPr id="27" name="Trapezoid 26"/>
            <p:cNvSpPr/>
            <p:nvPr/>
          </p:nvSpPr>
          <p:spPr>
            <a:xfrm rot="5400000">
              <a:off x="3654374" y="5536990"/>
              <a:ext cx="838200" cy="222146"/>
            </a:xfrm>
            <a:prstGeom prst="trapezoi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Rectangle 27"/>
            <p:cNvSpPr/>
            <p:nvPr/>
          </p:nvSpPr>
          <p:spPr>
            <a:xfrm>
              <a:off x="3962400" y="5305163"/>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0</a:t>
              </a:r>
              <a:endParaRPr lang="en-US" sz="900" dirty="0">
                <a:solidFill>
                  <a:sysClr val="windowText" lastClr="000000"/>
                </a:solidFill>
              </a:endParaRPr>
            </a:p>
          </p:txBody>
        </p:sp>
        <p:sp>
          <p:nvSpPr>
            <p:cNvPr id="29" name="Rectangle 28"/>
            <p:cNvSpPr/>
            <p:nvPr/>
          </p:nvSpPr>
          <p:spPr>
            <a:xfrm>
              <a:off x="3962400" y="5483932"/>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1</a:t>
              </a:r>
              <a:endParaRPr lang="en-US" sz="900" dirty="0">
                <a:solidFill>
                  <a:sysClr val="windowText" lastClr="000000"/>
                </a:solidFill>
              </a:endParaRPr>
            </a:p>
          </p:txBody>
        </p:sp>
        <p:sp>
          <p:nvSpPr>
            <p:cNvPr id="30" name="Rectangle 29"/>
            <p:cNvSpPr/>
            <p:nvPr/>
          </p:nvSpPr>
          <p:spPr>
            <a:xfrm>
              <a:off x="3962400" y="5686163"/>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2</a:t>
              </a:r>
              <a:endParaRPr lang="en-US" sz="900" dirty="0">
                <a:solidFill>
                  <a:sysClr val="windowText" lastClr="000000"/>
                </a:solidFill>
              </a:endParaRPr>
            </a:p>
          </p:txBody>
        </p:sp>
        <p:sp>
          <p:nvSpPr>
            <p:cNvPr id="31" name="Rectangle 30"/>
            <p:cNvSpPr/>
            <p:nvPr/>
          </p:nvSpPr>
          <p:spPr>
            <a:xfrm>
              <a:off x="3962400" y="5864932"/>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3</a:t>
              </a:r>
              <a:endParaRPr lang="en-US" sz="900" dirty="0">
                <a:solidFill>
                  <a:sysClr val="windowText" lastClr="000000"/>
                </a:solidFill>
              </a:endParaRPr>
            </a:p>
          </p:txBody>
        </p:sp>
        <p:sp>
          <p:nvSpPr>
            <p:cNvPr id="32" name="Rectangle 31"/>
            <p:cNvSpPr/>
            <p:nvPr/>
          </p:nvSpPr>
          <p:spPr>
            <a:xfrm>
              <a:off x="2971800" y="3071405"/>
              <a:ext cx="6858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ysClr val="windowText" lastClr="000000"/>
                  </a:solidFill>
                </a:rPr>
                <a:t>SIGN EXTEND</a:t>
              </a:r>
              <a:endParaRPr lang="en-US" sz="1200" dirty="0">
                <a:solidFill>
                  <a:sysClr val="windowText" lastClr="000000"/>
                </a:solidFill>
              </a:endParaRPr>
            </a:p>
          </p:txBody>
        </p:sp>
        <p:sp>
          <p:nvSpPr>
            <p:cNvPr id="33" name="Rectangle 32"/>
            <p:cNvSpPr/>
            <p:nvPr/>
          </p:nvSpPr>
          <p:spPr>
            <a:xfrm>
              <a:off x="2971801" y="5139579"/>
              <a:ext cx="685800" cy="17876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ysClr val="windowText" lastClr="000000"/>
                  </a:solidFill>
                </a:rPr>
                <a:t>&lt;&lt; 8</a:t>
              </a:r>
              <a:endParaRPr lang="en-US" sz="1200" dirty="0">
                <a:solidFill>
                  <a:sysClr val="windowText" lastClr="000000"/>
                </a:solidFill>
              </a:endParaRPr>
            </a:p>
          </p:txBody>
        </p:sp>
        <p:cxnSp>
          <p:nvCxnSpPr>
            <p:cNvPr id="34" name="Straight Arrow Connector 33"/>
            <p:cNvCxnSpPr/>
            <p:nvPr/>
          </p:nvCxnSpPr>
          <p:spPr>
            <a:xfrm>
              <a:off x="2414672" y="3276600"/>
              <a:ext cx="55712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362200" y="3128878"/>
              <a:ext cx="572941"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ysClr val="windowText" lastClr="000000"/>
                  </a:solidFill>
                </a:rPr>
                <a:t>LIMM</a:t>
              </a:r>
              <a:endParaRPr lang="en-US" sz="1100" dirty="0">
                <a:solidFill>
                  <a:sysClr val="windowText" lastClr="000000"/>
                </a:solidFill>
              </a:endParaRPr>
            </a:p>
          </p:txBody>
        </p:sp>
        <p:grpSp>
          <p:nvGrpSpPr>
            <p:cNvPr id="36" name="Group 35"/>
            <p:cNvGrpSpPr/>
            <p:nvPr/>
          </p:nvGrpSpPr>
          <p:grpSpPr>
            <a:xfrm>
              <a:off x="4114798" y="2543699"/>
              <a:ext cx="580084" cy="885301"/>
              <a:chOff x="4114798" y="2543699"/>
              <a:chExt cx="580084" cy="885301"/>
            </a:xfrm>
          </p:grpSpPr>
          <p:grpSp>
            <p:nvGrpSpPr>
              <p:cNvPr id="219" name="Group 218"/>
              <p:cNvGrpSpPr/>
              <p:nvPr/>
            </p:nvGrpSpPr>
            <p:grpSpPr>
              <a:xfrm>
                <a:off x="4114798" y="2543699"/>
                <a:ext cx="457202" cy="885301"/>
                <a:chOff x="3505198" y="4343400"/>
                <a:chExt cx="457202" cy="1371600"/>
              </a:xfrm>
            </p:grpSpPr>
            <p:cxnSp>
              <p:nvCxnSpPr>
                <p:cNvPr id="221" name="Straight Connector 220"/>
                <p:cNvCxnSpPr/>
                <p:nvPr/>
              </p:nvCxnSpPr>
              <p:spPr>
                <a:xfrm flipV="1">
                  <a:off x="3962400" y="4723493"/>
                  <a:ext cx="0" cy="552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flipH="1" flipV="1">
                  <a:off x="3505200" y="4343400"/>
                  <a:ext cx="457200" cy="380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H="1">
                  <a:off x="3505200" y="5275944"/>
                  <a:ext cx="457200" cy="439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flipH="1" flipV="1">
                  <a:off x="3505198" y="5181600"/>
                  <a:ext cx="2"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3505200" y="4343400"/>
                  <a:ext cx="0" cy="552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H="1" flipV="1">
                  <a:off x="3505198" y="4895850"/>
                  <a:ext cx="152400" cy="1333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flipH="1">
                  <a:off x="3505198" y="5030109"/>
                  <a:ext cx="152401" cy="1514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0" name="Rectangle 219"/>
              <p:cNvSpPr/>
              <p:nvPr/>
            </p:nvSpPr>
            <p:spPr>
              <a:xfrm>
                <a:off x="4121941" y="2919123"/>
                <a:ext cx="572941"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ysClr val="windowText" lastClr="000000"/>
                    </a:solidFill>
                  </a:rPr>
                  <a:t>ADD</a:t>
                </a:r>
                <a:endParaRPr lang="en-US" sz="1100" dirty="0">
                  <a:solidFill>
                    <a:sysClr val="windowText" lastClr="000000"/>
                  </a:solidFill>
                </a:endParaRPr>
              </a:p>
            </p:txBody>
          </p:sp>
        </p:grpSp>
        <p:cxnSp>
          <p:nvCxnSpPr>
            <p:cNvPr id="37" name="Straight Arrow Connector 36"/>
            <p:cNvCxnSpPr/>
            <p:nvPr/>
          </p:nvCxnSpPr>
          <p:spPr>
            <a:xfrm>
              <a:off x="5772686" y="4226114"/>
              <a:ext cx="1828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5471108" y="4043278"/>
              <a:ext cx="548692"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dirty="0" smtClean="0">
                  <a:solidFill>
                    <a:sysClr val="windowText" lastClr="000000"/>
                  </a:solidFill>
                </a:rPr>
                <a:t>0..0</a:t>
              </a:r>
              <a:endParaRPr lang="en-US" sz="1100" dirty="0">
                <a:solidFill>
                  <a:sysClr val="windowText" lastClr="000000"/>
                </a:solidFill>
              </a:endParaRPr>
            </a:p>
          </p:txBody>
        </p:sp>
        <p:cxnSp>
          <p:nvCxnSpPr>
            <p:cNvPr id="39" name="Straight Arrow Connector 38"/>
            <p:cNvCxnSpPr/>
            <p:nvPr/>
          </p:nvCxnSpPr>
          <p:spPr>
            <a:xfrm>
              <a:off x="2414673" y="4882048"/>
              <a:ext cx="1928727" cy="2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2362200" y="3281278"/>
              <a:ext cx="572941"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ysClr val="windowText" lastClr="000000"/>
                  </a:solidFill>
                </a:rPr>
                <a:t>[4..11]</a:t>
              </a:r>
              <a:endParaRPr lang="en-US" sz="1100" dirty="0">
                <a:solidFill>
                  <a:sysClr val="windowText" lastClr="000000"/>
                </a:solidFill>
              </a:endParaRPr>
            </a:p>
          </p:txBody>
        </p:sp>
        <p:cxnSp>
          <p:nvCxnSpPr>
            <p:cNvPr id="41" name="Straight Arrow Connector 40"/>
            <p:cNvCxnSpPr/>
            <p:nvPr/>
          </p:nvCxnSpPr>
          <p:spPr>
            <a:xfrm flipV="1">
              <a:off x="4184547" y="5638573"/>
              <a:ext cx="158852" cy="32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rapezoid 41"/>
            <p:cNvSpPr/>
            <p:nvPr/>
          </p:nvSpPr>
          <p:spPr>
            <a:xfrm rot="5400000">
              <a:off x="3283052" y="6316218"/>
              <a:ext cx="533399" cy="222147"/>
            </a:xfrm>
            <a:prstGeom prst="trapezoi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456236" y="6235949"/>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0</a:t>
              </a:r>
              <a:endParaRPr lang="en-US" sz="900" dirty="0">
                <a:solidFill>
                  <a:sysClr val="windowText" lastClr="000000"/>
                </a:solidFill>
              </a:endParaRPr>
            </a:p>
          </p:txBody>
        </p:sp>
        <p:sp>
          <p:nvSpPr>
            <p:cNvPr id="44" name="Rectangle 43"/>
            <p:cNvSpPr/>
            <p:nvPr/>
          </p:nvSpPr>
          <p:spPr>
            <a:xfrm>
              <a:off x="3456236" y="6476280"/>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1</a:t>
              </a:r>
              <a:endParaRPr lang="en-US" sz="900" dirty="0">
                <a:solidFill>
                  <a:sysClr val="windowText" lastClr="000000"/>
                </a:solidFill>
              </a:endParaRPr>
            </a:p>
          </p:txBody>
        </p:sp>
        <p:cxnSp>
          <p:nvCxnSpPr>
            <p:cNvPr id="45" name="Straight Arrow Connector 44"/>
            <p:cNvCxnSpPr>
              <a:stCxn id="42" idx="0"/>
            </p:cNvCxnSpPr>
            <p:nvPr/>
          </p:nvCxnSpPr>
          <p:spPr>
            <a:xfrm flipV="1">
              <a:off x="3660825" y="6427291"/>
              <a:ext cx="251382"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1195856" y="2010299"/>
              <a:ext cx="457202" cy="885301"/>
              <a:chOff x="3505198" y="4343400"/>
              <a:chExt cx="457202" cy="1371600"/>
            </a:xfrm>
          </p:grpSpPr>
          <p:cxnSp>
            <p:nvCxnSpPr>
              <p:cNvPr id="212" name="Straight Connector 211"/>
              <p:cNvCxnSpPr/>
              <p:nvPr/>
            </p:nvCxnSpPr>
            <p:spPr>
              <a:xfrm flipV="1">
                <a:off x="3962400" y="4723493"/>
                <a:ext cx="0" cy="552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flipV="1">
                <a:off x="3505200" y="4343400"/>
                <a:ext cx="457200" cy="380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flipH="1">
                <a:off x="3505200" y="5275944"/>
                <a:ext cx="457200" cy="439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flipH="1" flipV="1">
                <a:off x="3505198" y="5181600"/>
                <a:ext cx="2"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flipV="1">
                <a:off x="3505200" y="4343400"/>
                <a:ext cx="0" cy="552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flipH="1" flipV="1">
                <a:off x="3505198" y="4895850"/>
                <a:ext cx="152400" cy="1333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H="1">
                <a:off x="3505198" y="5030109"/>
                <a:ext cx="152401" cy="1514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7" name="Rectangle 46"/>
            <p:cNvSpPr/>
            <p:nvPr/>
          </p:nvSpPr>
          <p:spPr>
            <a:xfrm>
              <a:off x="1202999" y="2385723"/>
              <a:ext cx="572941"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ysClr val="windowText" lastClr="000000"/>
                  </a:solidFill>
                </a:rPr>
                <a:t>ADD</a:t>
              </a:r>
              <a:endParaRPr lang="en-US" sz="1100" dirty="0">
                <a:solidFill>
                  <a:sysClr val="windowText" lastClr="000000"/>
                </a:solidFill>
              </a:endParaRPr>
            </a:p>
          </p:txBody>
        </p:sp>
        <p:cxnSp>
          <p:nvCxnSpPr>
            <p:cNvPr id="48" name="Straight Arrow Connector 47"/>
            <p:cNvCxnSpPr/>
            <p:nvPr/>
          </p:nvCxnSpPr>
          <p:spPr>
            <a:xfrm>
              <a:off x="891056" y="2133600"/>
              <a:ext cx="3048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381000" y="2057400"/>
              <a:ext cx="572941"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dirty="0" smtClean="0">
                  <a:solidFill>
                    <a:sysClr val="windowText" lastClr="000000"/>
                  </a:solidFill>
                </a:rPr>
                <a:t>00..01</a:t>
              </a:r>
              <a:endParaRPr lang="en-US" sz="1100" dirty="0">
                <a:solidFill>
                  <a:sysClr val="windowText" lastClr="000000"/>
                </a:solidFill>
              </a:endParaRPr>
            </a:p>
          </p:txBody>
        </p:sp>
        <p:cxnSp>
          <p:nvCxnSpPr>
            <p:cNvPr id="50" name="Straight Arrow Connector 49"/>
            <p:cNvCxnSpPr/>
            <p:nvPr/>
          </p:nvCxnSpPr>
          <p:spPr>
            <a:xfrm>
              <a:off x="6181126" y="4360675"/>
              <a:ext cx="21945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2971800" y="5398971"/>
              <a:ext cx="6858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ysClr val="windowText" lastClr="000000"/>
                  </a:solidFill>
                </a:rPr>
                <a:t>SIGN EXTEND</a:t>
              </a:r>
              <a:endParaRPr lang="en-US" sz="1200" dirty="0">
                <a:solidFill>
                  <a:sysClr val="windowText" lastClr="000000"/>
                </a:solidFill>
              </a:endParaRPr>
            </a:p>
          </p:txBody>
        </p:sp>
        <p:sp>
          <p:nvSpPr>
            <p:cNvPr id="52" name="Rectangle 51"/>
            <p:cNvSpPr/>
            <p:nvPr/>
          </p:nvSpPr>
          <p:spPr>
            <a:xfrm>
              <a:off x="3912207" y="6229998"/>
              <a:ext cx="6858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ysClr val="windowText" lastClr="000000"/>
                  </a:solidFill>
                </a:rPr>
                <a:t>SIGN EXTEND</a:t>
              </a:r>
              <a:endParaRPr lang="en-US" sz="1200" dirty="0">
                <a:solidFill>
                  <a:sysClr val="windowText" lastClr="000000"/>
                </a:solidFill>
              </a:endParaRPr>
            </a:p>
          </p:txBody>
        </p:sp>
        <p:grpSp>
          <p:nvGrpSpPr>
            <p:cNvPr id="53" name="Group 52"/>
            <p:cNvGrpSpPr/>
            <p:nvPr/>
          </p:nvGrpSpPr>
          <p:grpSpPr>
            <a:xfrm>
              <a:off x="6400800" y="4191002"/>
              <a:ext cx="580084" cy="1190100"/>
              <a:chOff x="4114798" y="2543699"/>
              <a:chExt cx="580084" cy="885301"/>
            </a:xfrm>
          </p:grpSpPr>
          <p:grpSp>
            <p:nvGrpSpPr>
              <p:cNvPr id="202" name="Group 201"/>
              <p:cNvGrpSpPr/>
              <p:nvPr/>
            </p:nvGrpSpPr>
            <p:grpSpPr>
              <a:xfrm>
                <a:off x="4114798" y="2543699"/>
                <a:ext cx="457202" cy="885301"/>
                <a:chOff x="3505198" y="4343400"/>
                <a:chExt cx="457202" cy="1371600"/>
              </a:xfrm>
            </p:grpSpPr>
            <p:cxnSp>
              <p:nvCxnSpPr>
                <p:cNvPr id="205" name="Straight Connector 204"/>
                <p:cNvCxnSpPr/>
                <p:nvPr/>
              </p:nvCxnSpPr>
              <p:spPr>
                <a:xfrm flipV="1">
                  <a:off x="3962400" y="4723493"/>
                  <a:ext cx="0" cy="552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flipV="1">
                  <a:off x="3505200" y="4343400"/>
                  <a:ext cx="457200" cy="3800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H="1">
                  <a:off x="3505200" y="5275944"/>
                  <a:ext cx="457200" cy="439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flipH="1" flipV="1">
                  <a:off x="3505198" y="5181600"/>
                  <a:ext cx="2"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flipV="1">
                  <a:off x="3505200" y="4343400"/>
                  <a:ext cx="0" cy="552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flipH="1" flipV="1">
                  <a:off x="3505198" y="4895850"/>
                  <a:ext cx="152400" cy="1333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flipH="1">
                  <a:off x="3505198" y="5030109"/>
                  <a:ext cx="152401" cy="1514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3" name="Rectangle 202"/>
              <p:cNvSpPr/>
              <p:nvPr/>
            </p:nvSpPr>
            <p:spPr>
              <a:xfrm>
                <a:off x="4121941" y="2919123"/>
                <a:ext cx="572941"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ysClr val="windowText" lastClr="000000"/>
                    </a:solidFill>
                  </a:rPr>
                  <a:t>ALU</a:t>
                </a:r>
                <a:endParaRPr lang="en-US" sz="1100" dirty="0">
                  <a:solidFill>
                    <a:sysClr val="windowText" lastClr="000000"/>
                  </a:solidFill>
                </a:endParaRPr>
              </a:p>
            </p:txBody>
          </p:sp>
          <p:sp>
            <p:nvSpPr>
              <p:cNvPr id="204" name="Rectangle 203"/>
              <p:cNvSpPr/>
              <p:nvPr/>
            </p:nvSpPr>
            <p:spPr>
              <a:xfrm>
                <a:off x="4190998" y="2772299"/>
                <a:ext cx="420541"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dirty="0" smtClean="0">
                    <a:solidFill>
                      <a:sysClr val="windowText" lastClr="000000"/>
                    </a:solidFill>
                  </a:rPr>
                  <a:t>z</a:t>
                </a:r>
                <a:endParaRPr lang="en-US" sz="1100" dirty="0">
                  <a:solidFill>
                    <a:sysClr val="windowText" lastClr="000000"/>
                  </a:solidFill>
                </a:endParaRPr>
              </a:p>
            </p:txBody>
          </p:sp>
        </p:grpSp>
        <p:sp>
          <p:nvSpPr>
            <p:cNvPr id="54" name="Rectangle 53"/>
            <p:cNvSpPr/>
            <p:nvPr/>
          </p:nvSpPr>
          <p:spPr>
            <a:xfrm>
              <a:off x="2362200" y="4407156"/>
              <a:ext cx="873768" cy="15240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ysClr val="windowText" lastClr="000000"/>
                  </a:solidFill>
                </a:rPr>
                <a:t>RC[0..3]</a:t>
              </a:r>
              <a:endParaRPr lang="en-US" sz="1100" dirty="0">
                <a:solidFill>
                  <a:sysClr val="windowText" lastClr="000000"/>
                </a:solidFill>
              </a:endParaRPr>
            </a:p>
          </p:txBody>
        </p:sp>
        <p:sp>
          <p:nvSpPr>
            <p:cNvPr id="55" name="Rectangle 54"/>
            <p:cNvSpPr/>
            <p:nvPr/>
          </p:nvSpPr>
          <p:spPr>
            <a:xfrm>
              <a:off x="2369344" y="4716751"/>
              <a:ext cx="873768" cy="15240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ysClr val="windowText" lastClr="000000"/>
                  </a:solidFill>
                </a:rPr>
                <a:t>RA[8..11]</a:t>
              </a:r>
              <a:endParaRPr lang="en-US" sz="1100" dirty="0">
                <a:solidFill>
                  <a:sysClr val="windowText" lastClr="000000"/>
                </a:solidFill>
              </a:endParaRPr>
            </a:p>
          </p:txBody>
        </p:sp>
        <p:cxnSp>
          <p:nvCxnSpPr>
            <p:cNvPr id="56" name="Straight Arrow Connector 55"/>
            <p:cNvCxnSpPr>
              <a:endCxn id="51" idx="1"/>
            </p:cNvCxnSpPr>
            <p:nvPr/>
          </p:nvCxnSpPr>
          <p:spPr>
            <a:xfrm>
              <a:off x="2414674" y="5589471"/>
              <a:ext cx="55712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2819400" y="5228598"/>
              <a:ext cx="0" cy="3608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362200" y="5441077"/>
              <a:ext cx="572941"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ysClr val="windowText" lastClr="000000"/>
                  </a:solidFill>
                </a:rPr>
                <a:t>LIMM</a:t>
              </a:r>
              <a:endParaRPr lang="en-US" sz="1100" dirty="0">
                <a:solidFill>
                  <a:sysClr val="windowText" lastClr="000000"/>
                </a:solidFill>
              </a:endParaRPr>
            </a:p>
          </p:txBody>
        </p:sp>
        <p:cxnSp>
          <p:nvCxnSpPr>
            <p:cNvPr id="59" name="Straight Arrow Connector 58"/>
            <p:cNvCxnSpPr/>
            <p:nvPr/>
          </p:nvCxnSpPr>
          <p:spPr>
            <a:xfrm>
              <a:off x="2819400" y="5228598"/>
              <a:ext cx="15597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2414673" y="4572000"/>
              <a:ext cx="1928727" cy="2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2362200" y="5593477"/>
              <a:ext cx="572941"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ysClr val="windowText" lastClr="000000"/>
                  </a:solidFill>
                </a:rPr>
                <a:t>[0..7]</a:t>
              </a:r>
              <a:endParaRPr lang="en-US" sz="1100" dirty="0">
                <a:solidFill>
                  <a:sysClr val="windowText" lastClr="000000"/>
                </a:solidFill>
              </a:endParaRPr>
            </a:p>
          </p:txBody>
        </p:sp>
        <p:cxnSp>
          <p:nvCxnSpPr>
            <p:cNvPr id="62" name="Straight Arrow Connector 61"/>
            <p:cNvCxnSpPr/>
            <p:nvPr/>
          </p:nvCxnSpPr>
          <p:spPr>
            <a:xfrm>
              <a:off x="2414673" y="6301260"/>
              <a:ext cx="102400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2414672" y="6553200"/>
              <a:ext cx="102400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2362200" y="6156137"/>
              <a:ext cx="990600"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ysClr val="windowText" lastClr="000000"/>
                  </a:solidFill>
                </a:rPr>
                <a:t>SIMM[8..11]</a:t>
              </a:r>
              <a:endParaRPr lang="en-US" sz="1100" dirty="0">
                <a:solidFill>
                  <a:sysClr val="windowText" lastClr="000000"/>
                </a:solidFill>
              </a:endParaRPr>
            </a:p>
          </p:txBody>
        </p:sp>
        <p:sp>
          <p:nvSpPr>
            <p:cNvPr id="65" name="Rectangle 64"/>
            <p:cNvSpPr/>
            <p:nvPr/>
          </p:nvSpPr>
          <p:spPr>
            <a:xfrm>
              <a:off x="2362200" y="6405478"/>
              <a:ext cx="990600"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ysClr val="windowText" lastClr="000000"/>
                  </a:solidFill>
                </a:rPr>
                <a:t>SIMM[0..3]</a:t>
              </a:r>
              <a:endParaRPr lang="en-US" sz="1100" dirty="0">
                <a:solidFill>
                  <a:sysClr val="windowText" lastClr="000000"/>
                </a:solidFill>
              </a:endParaRPr>
            </a:p>
          </p:txBody>
        </p:sp>
        <p:sp>
          <p:nvSpPr>
            <p:cNvPr id="66" name="Trapezoid 65"/>
            <p:cNvSpPr/>
            <p:nvPr/>
          </p:nvSpPr>
          <p:spPr>
            <a:xfrm rot="5400000">
              <a:off x="5800676" y="4249602"/>
              <a:ext cx="533399" cy="222147"/>
            </a:xfrm>
            <a:prstGeom prst="trapezoi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973860" y="4169333"/>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0</a:t>
              </a:r>
              <a:endParaRPr lang="en-US" sz="900" dirty="0">
                <a:solidFill>
                  <a:sysClr val="windowText" lastClr="000000"/>
                </a:solidFill>
              </a:endParaRPr>
            </a:p>
          </p:txBody>
        </p:sp>
        <p:sp>
          <p:nvSpPr>
            <p:cNvPr id="68" name="Rectangle 67"/>
            <p:cNvSpPr/>
            <p:nvPr/>
          </p:nvSpPr>
          <p:spPr>
            <a:xfrm>
              <a:off x="5973860" y="4409664"/>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1</a:t>
              </a:r>
              <a:endParaRPr lang="en-US" sz="900" dirty="0">
                <a:solidFill>
                  <a:sysClr val="windowText" lastClr="000000"/>
                </a:solidFill>
              </a:endParaRPr>
            </a:p>
          </p:txBody>
        </p:sp>
        <p:sp>
          <p:nvSpPr>
            <p:cNvPr id="69" name="Trapezoid 68"/>
            <p:cNvSpPr/>
            <p:nvPr/>
          </p:nvSpPr>
          <p:spPr>
            <a:xfrm rot="5400000">
              <a:off x="5794427" y="5108626"/>
              <a:ext cx="533399" cy="222147"/>
            </a:xfrm>
            <a:prstGeom prst="trapezoi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967611" y="5028357"/>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0</a:t>
              </a:r>
              <a:endParaRPr lang="en-US" sz="900" dirty="0">
                <a:solidFill>
                  <a:sysClr val="windowText" lastClr="000000"/>
                </a:solidFill>
              </a:endParaRPr>
            </a:p>
          </p:txBody>
        </p:sp>
        <p:sp>
          <p:nvSpPr>
            <p:cNvPr id="71" name="Rectangle 70"/>
            <p:cNvSpPr/>
            <p:nvPr/>
          </p:nvSpPr>
          <p:spPr>
            <a:xfrm>
              <a:off x="5967611" y="5268688"/>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1</a:t>
              </a:r>
              <a:endParaRPr lang="en-US" sz="900" dirty="0">
                <a:solidFill>
                  <a:sysClr val="windowText" lastClr="000000"/>
                </a:solidFill>
              </a:endParaRPr>
            </a:p>
          </p:txBody>
        </p:sp>
        <p:cxnSp>
          <p:nvCxnSpPr>
            <p:cNvPr id="72" name="Straight Arrow Connector 71"/>
            <p:cNvCxnSpPr/>
            <p:nvPr/>
          </p:nvCxnSpPr>
          <p:spPr>
            <a:xfrm>
              <a:off x="5562600" y="5105400"/>
              <a:ext cx="38745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5745179" y="5334000"/>
              <a:ext cx="20487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745179" y="5331702"/>
              <a:ext cx="0" cy="10955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638800" y="5105400"/>
              <a:ext cx="0" cy="5807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5638800" y="5686163"/>
              <a:ext cx="1524000" cy="0"/>
            </a:xfrm>
            <a:prstGeom prst="line">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6172200" y="5219699"/>
              <a:ext cx="2286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5562599" y="4495610"/>
              <a:ext cx="393192"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1653058" y="2437953"/>
              <a:ext cx="4206240" cy="40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3829050" y="2438400"/>
              <a:ext cx="0" cy="33284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3829050" y="2689860"/>
              <a:ext cx="28574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4567829" y="2971800"/>
              <a:ext cx="16184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6183567" y="2791084"/>
              <a:ext cx="1" cy="173736"/>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6181126" y="2789031"/>
              <a:ext cx="19176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6605275" y="2637403"/>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6833873" y="1609462"/>
              <a:ext cx="2" cy="10373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152400" y="1600200"/>
              <a:ext cx="6681473"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8" name="Trapezoid 87"/>
            <p:cNvSpPr/>
            <p:nvPr/>
          </p:nvSpPr>
          <p:spPr>
            <a:xfrm rot="5400000">
              <a:off x="8461427" y="2717672"/>
              <a:ext cx="533399" cy="222147"/>
            </a:xfrm>
            <a:prstGeom prst="trapezoi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8634611" y="2637403"/>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0</a:t>
              </a:r>
              <a:endParaRPr lang="en-US" sz="900" dirty="0">
                <a:solidFill>
                  <a:sysClr val="windowText" lastClr="000000"/>
                </a:solidFill>
              </a:endParaRPr>
            </a:p>
          </p:txBody>
        </p:sp>
        <p:sp>
          <p:nvSpPr>
            <p:cNvPr id="90" name="Rectangle 89"/>
            <p:cNvSpPr/>
            <p:nvPr/>
          </p:nvSpPr>
          <p:spPr>
            <a:xfrm>
              <a:off x="8634611" y="2877734"/>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1</a:t>
              </a:r>
              <a:endParaRPr lang="en-US" sz="900" dirty="0">
                <a:solidFill>
                  <a:sysClr val="windowText" lastClr="000000"/>
                </a:solidFill>
              </a:endParaRPr>
            </a:p>
          </p:txBody>
        </p:sp>
        <p:cxnSp>
          <p:nvCxnSpPr>
            <p:cNvPr id="91" name="Straight Connector 90"/>
            <p:cNvCxnSpPr/>
            <p:nvPr/>
          </p:nvCxnSpPr>
          <p:spPr>
            <a:xfrm flipH="1">
              <a:off x="8382001" y="4800600"/>
              <a:ext cx="1143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8496301" y="2967321"/>
              <a:ext cx="0" cy="18328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8496301" y="2967321"/>
              <a:ext cx="114300" cy="0"/>
            </a:xfrm>
            <a:prstGeom prst="line">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6866584" y="4933253"/>
              <a:ext cx="2962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010400" y="2706768"/>
              <a:ext cx="0" cy="22264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7014692" y="2706768"/>
              <a:ext cx="1595908" cy="0"/>
            </a:xfrm>
            <a:prstGeom prst="line">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8839200" y="2819400"/>
              <a:ext cx="114300"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8953500" y="2814210"/>
              <a:ext cx="0" cy="33419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3829050" y="6156137"/>
              <a:ext cx="51244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3829050" y="5943600"/>
              <a:ext cx="0" cy="2117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3829050" y="5944682"/>
              <a:ext cx="13335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V="1">
              <a:off x="3656752" y="5561861"/>
              <a:ext cx="304800" cy="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3656752" y="5232918"/>
              <a:ext cx="885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3743325" y="5234315"/>
              <a:ext cx="0" cy="1416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3744499" y="5374966"/>
              <a:ext cx="212623" cy="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3648160" y="3287305"/>
              <a:ext cx="46663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4953000" y="3519801"/>
              <a:ext cx="0" cy="210822"/>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4687636" y="3416346"/>
              <a:ext cx="533401"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RFWRITE</a:t>
              </a:r>
              <a:endParaRPr lang="en-US" sz="700" b="1" dirty="0">
                <a:solidFill>
                  <a:srgbClr val="0070C0"/>
                </a:solidFill>
              </a:endParaRPr>
            </a:p>
          </p:txBody>
        </p:sp>
        <p:cxnSp>
          <p:nvCxnSpPr>
            <p:cNvPr id="109" name="Straight Arrow Connector 108"/>
            <p:cNvCxnSpPr/>
            <p:nvPr/>
          </p:nvCxnSpPr>
          <p:spPr>
            <a:xfrm>
              <a:off x="4076108" y="5035457"/>
              <a:ext cx="0" cy="210822"/>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3810744" y="4932002"/>
              <a:ext cx="533401"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RFWD</a:t>
              </a:r>
              <a:endParaRPr lang="en-US" sz="700" b="1" dirty="0">
                <a:solidFill>
                  <a:srgbClr val="0070C0"/>
                </a:solidFill>
              </a:endParaRPr>
            </a:p>
          </p:txBody>
        </p:sp>
        <p:cxnSp>
          <p:nvCxnSpPr>
            <p:cNvPr id="111" name="Straight Arrow Connector 110"/>
            <p:cNvCxnSpPr/>
            <p:nvPr/>
          </p:nvCxnSpPr>
          <p:spPr>
            <a:xfrm>
              <a:off x="8733537" y="2371283"/>
              <a:ext cx="0" cy="210822"/>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8469636" y="2259826"/>
              <a:ext cx="533401"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LW</a:t>
              </a:r>
              <a:endParaRPr lang="en-US" sz="700" b="1" dirty="0">
                <a:solidFill>
                  <a:srgbClr val="0070C0"/>
                </a:solidFill>
              </a:endParaRPr>
            </a:p>
          </p:txBody>
        </p:sp>
        <p:cxnSp>
          <p:nvCxnSpPr>
            <p:cNvPr id="113" name="Straight Arrow Connector 112"/>
            <p:cNvCxnSpPr/>
            <p:nvPr/>
          </p:nvCxnSpPr>
          <p:spPr>
            <a:xfrm flipV="1">
              <a:off x="6551770" y="5269096"/>
              <a:ext cx="0" cy="171981"/>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V="1">
              <a:off x="6781800" y="5074298"/>
              <a:ext cx="0" cy="171981"/>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6273799" y="5410200"/>
              <a:ext cx="533401"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SUB</a:t>
              </a:r>
              <a:endParaRPr lang="en-US" sz="700" b="1" dirty="0">
                <a:solidFill>
                  <a:srgbClr val="0070C0"/>
                </a:solidFill>
              </a:endParaRPr>
            </a:p>
          </p:txBody>
        </p:sp>
        <p:sp>
          <p:nvSpPr>
            <p:cNvPr id="116" name="Rectangle 115"/>
            <p:cNvSpPr/>
            <p:nvPr/>
          </p:nvSpPr>
          <p:spPr>
            <a:xfrm>
              <a:off x="6513530" y="5257800"/>
              <a:ext cx="533401"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NOR</a:t>
              </a:r>
              <a:endParaRPr lang="en-US" sz="700" b="1" dirty="0">
                <a:solidFill>
                  <a:srgbClr val="0070C0"/>
                </a:solidFill>
              </a:endParaRPr>
            </a:p>
          </p:txBody>
        </p:sp>
        <p:cxnSp>
          <p:nvCxnSpPr>
            <p:cNvPr id="117" name="Straight Arrow Connector 116"/>
            <p:cNvCxnSpPr/>
            <p:nvPr/>
          </p:nvCxnSpPr>
          <p:spPr>
            <a:xfrm>
              <a:off x="7783569" y="3515304"/>
              <a:ext cx="0" cy="210822"/>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7519668" y="3403847"/>
              <a:ext cx="533401"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SW</a:t>
              </a:r>
              <a:endParaRPr lang="en-US" sz="700" b="1" dirty="0">
                <a:solidFill>
                  <a:srgbClr val="0070C0"/>
                </a:solidFill>
              </a:endParaRPr>
            </a:p>
          </p:txBody>
        </p:sp>
        <p:cxnSp>
          <p:nvCxnSpPr>
            <p:cNvPr id="119" name="Straight Arrow Connector 118"/>
            <p:cNvCxnSpPr/>
            <p:nvPr/>
          </p:nvCxnSpPr>
          <p:spPr>
            <a:xfrm>
              <a:off x="6078199" y="3903109"/>
              <a:ext cx="0" cy="210822"/>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5812835" y="3799654"/>
              <a:ext cx="533401"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RD1</a:t>
              </a:r>
              <a:endParaRPr lang="en-US" sz="700" b="1" dirty="0">
                <a:solidFill>
                  <a:srgbClr val="0070C0"/>
                </a:solidFill>
              </a:endParaRPr>
            </a:p>
          </p:txBody>
        </p:sp>
        <p:sp>
          <p:nvSpPr>
            <p:cNvPr id="121" name="Oval 120"/>
            <p:cNvSpPr/>
            <p:nvPr/>
          </p:nvSpPr>
          <p:spPr>
            <a:xfrm>
              <a:off x="2384828" y="4087990"/>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2382668" y="4540223"/>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2382668" y="4849162"/>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2382567" y="5227580"/>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2384828" y="5556796"/>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2382567" y="6272011"/>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2786877" y="5554040"/>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5606796" y="5068549"/>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6980220" y="4899302"/>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0" name="Straight Connector 129"/>
            <p:cNvCxnSpPr/>
            <p:nvPr/>
          </p:nvCxnSpPr>
          <p:spPr>
            <a:xfrm flipH="1">
              <a:off x="4012497" y="5064248"/>
              <a:ext cx="127222" cy="5341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4114800" y="5071635"/>
              <a:ext cx="112964"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2</a:t>
              </a:r>
              <a:endParaRPr lang="en-US" sz="700" b="1" dirty="0">
                <a:solidFill>
                  <a:srgbClr val="0070C0"/>
                </a:solidFill>
              </a:endParaRPr>
            </a:p>
          </p:txBody>
        </p:sp>
        <p:cxnSp>
          <p:nvCxnSpPr>
            <p:cNvPr id="132" name="Straight Arrow Connector 131"/>
            <p:cNvCxnSpPr/>
            <p:nvPr/>
          </p:nvCxnSpPr>
          <p:spPr>
            <a:xfrm flipV="1">
              <a:off x="838200" y="2746375"/>
              <a:ext cx="357656"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3" name="Oval 132"/>
            <p:cNvSpPr/>
            <p:nvPr/>
          </p:nvSpPr>
          <p:spPr>
            <a:xfrm>
              <a:off x="3797933" y="2408977"/>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4" name="Straight Arrow Connector 133"/>
            <p:cNvCxnSpPr/>
            <p:nvPr/>
          </p:nvCxnSpPr>
          <p:spPr>
            <a:xfrm>
              <a:off x="152400" y="1600200"/>
              <a:ext cx="1732841"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2414673" y="4114346"/>
              <a:ext cx="1547726"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6" name="Rectangle 135"/>
            <p:cNvSpPr/>
            <p:nvPr/>
          </p:nvSpPr>
          <p:spPr>
            <a:xfrm>
              <a:off x="2362200" y="3945277"/>
              <a:ext cx="873768" cy="15240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ysClr val="windowText" lastClr="000000"/>
                  </a:solidFill>
                </a:rPr>
                <a:t>RB[4..7]</a:t>
              </a:r>
              <a:endParaRPr lang="en-US" sz="1100" dirty="0">
                <a:solidFill>
                  <a:sysClr val="windowText" lastClr="000000"/>
                </a:solidFill>
              </a:endParaRPr>
            </a:p>
          </p:txBody>
        </p:sp>
        <p:cxnSp>
          <p:nvCxnSpPr>
            <p:cNvPr id="137" name="Straight Arrow Connector 136"/>
            <p:cNvCxnSpPr/>
            <p:nvPr/>
          </p:nvCxnSpPr>
          <p:spPr>
            <a:xfrm flipH="1" flipV="1">
              <a:off x="3962400" y="4117382"/>
              <a:ext cx="80" cy="108732"/>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a:off x="3957122" y="4226114"/>
              <a:ext cx="383600" cy="15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9" name="Group 69"/>
            <p:cNvGrpSpPr>
              <a:grpSpLocks noChangeAspect="1"/>
            </p:cNvGrpSpPr>
            <p:nvPr/>
          </p:nvGrpSpPr>
          <p:grpSpPr bwMode="auto">
            <a:xfrm rot="16200000">
              <a:off x="6042345" y="3612088"/>
              <a:ext cx="715644" cy="219710"/>
              <a:chOff x="1782" y="3542"/>
              <a:chExt cx="1127" cy="346"/>
            </a:xfrm>
          </p:grpSpPr>
          <p:sp>
            <p:nvSpPr>
              <p:cNvPr id="198" name="AutoShape 65"/>
              <p:cNvSpPr>
                <a:spLocks noChangeArrowheads="1"/>
              </p:cNvSpPr>
              <p:nvPr/>
            </p:nvSpPr>
            <p:spPr bwMode="auto">
              <a:xfrm>
                <a:off x="2419" y="3542"/>
                <a:ext cx="346" cy="346"/>
              </a:xfrm>
              <a:prstGeom prst="flowChartDelay">
                <a:avLst/>
              </a:prstGeom>
              <a:noFill/>
              <a:ln w="19050">
                <a:solidFill>
                  <a:schemeClr val="tx1"/>
                </a:solidFill>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 name="Line 66"/>
              <p:cNvSpPr>
                <a:spLocks noChangeShapeType="1"/>
              </p:cNvSpPr>
              <p:nvPr/>
            </p:nvSpPr>
            <p:spPr bwMode="auto">
              <a:xfrm flipV="1">
                <a:off x="2765" y="3715"/>
                <a:ext cx="144" cy="0"/>
              </a:xfrm>
              <a:prstGeom prst="line">
                <a:avLst/>
              </a:prstGeom>
              <a:noFill/>
              <a:ln w="19050">
                <a:solidFill>
                  <a:schemeClr val="tx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0" name="Line 67"/>
              <p:cNvSpPr>
                <a:spLocks noChangeShapeType="1"/>
              </p:cNvSpPr>
              <p:nvPr/>
            </p:nvSpPr>
            <p:spPr bwMode="auto">
              <a:xfrm>
                <a:off x="1782" y="3600"/>
                <a:ext cx="637" cy="0"/>
              </a:xfrm>
              <a:prstGeom prst="line">
                <a:avLst/>
              </a:prstGeom>
              <a:noFill/>
              <a:ln w="19050">
                <a:solidFill>
                  <a:srgbClr val="0070C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1" name="Line 68"/>
              <p:cNvSpPr>
                <a:spLocks noChangeShapeType="1"/>
              </p:cNvSpPr>
              <p:nvPr/>
            </p:nvSpPr>
            <p:spPr bwMode="auto">
              <a:xfrm>
                <a:off x="2304" y="3830"/>
                <a:ext cx="115" cy="0"/>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0" name="Group 155"/>
            <p:cNvGrpSpPr>
              <a:grpSpLocks/>
            </p:cNvGrpSpPr>
            <p:nvPr/>
          </p:nvGrpSpPr>
          <p:grpSpPr bwMode="auto">
            <a:xfrm rot="16200000">
              <a:off x="6209883" y="3020009"/>
              <a:ext cx="528320" cy="219710"/>
              <a:chOff x="4180" y="3715"/>
              <a:chExt cx="832" cy="346"/>
            </a:xfrm>
          </p:grpSpPr>
          <p:sp>
            <p:nvSpPr>
              <p:cNvPr id="190" name="Line 146"/>
              <p:cNvSpPr>
                <a:spLocks noChangeShapeType="1"/>
              </p:cNvSpPr>
              <p:nvPr/>
            </p:nvSpPr>
            <p:spPr bwMode="auto">
              <a:xfrm>
                <a:off x="4724" y="3888"/>
                <a:ext cx="288" cy="0"/>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1" name="Line 147"/>
              <p:cNvSpPr>
                <a:spLocks noChangeShapeType="1"/>
              </p:cNvSpPr>
              <p:nvPr/>
            </p:nvSpPr>
            <p:spPr bwMode="auto">
              <a:xfrm flipV="1">
                <a:off x="4180" y="3773"/>
                <a:ext cx="203" cy="1"/>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2" name="Line 148"/>
              <p:cNvSpPr>
                <a:spLocks noChangeShapeType="1"/>
              </p:cNvSpPr>
              <p:nvPr/>
            </p:nvSpPr>
            <p:spPr bwMode="auto">
              <a:xfrm flipV="1">
                <a:off x="4186" y="4003"/>
                <a:ext cx="192" cy="1"/>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93" name="Group 149"/>
              <p:cNvGrpSpPr>
                <a:grpSpLocks/>
              </p:cNvGrpSpPr>
              <p:nvPr/>
            </p:nvGrpSpPr>
            <p:grpSpPr bwMode="auto">
              <a:xfrm>
                <a:off x="4344" y="3715"/>
                <a:ext cx="380" cy="346"/>
                <a:chOff x="2419" y="3542"/>
                <a:chExt cx="346" cy="346"/>
              </a:xfrm>
            </p:grpSpPr>
            <p:grpSp>
              <p:nvGrpSpPr>
                <p:cNvPr id="194" name="Group 150"/>
                <p:cNvGrpSpPr>
                  <a:grpSpLocks/>
                </p:cNvGrpSpPr>
                <p:nvPr/>
              </p:nvGrpSpPr>
              <p:grpSpPr bwMode="auto">
                <a:xfrm>
                  <a:off x="2419" y="3542"/>
                  <a:ext cx="346" cy="346"/>
                  <a:chOff x="2477" y="3542"/>
                  <a:chExt cx="288" cy="346"/>
                </a:xfrm>
              </p:grpSpPr>
              <p:sp>
                <p:nvSpPr>
                  <p:cNvPr id="196" name="Freeform 151"/>
                  <p:cNvSpPr>
                    <a:spLocks/>
                  </p:cNvSpPr>
                  <p:nvPr/>
                </p:nvSpPr>
                <p:spPr bwMode="auto">
                  <a:xfrm>
                    <a:off x="2477" y="3542"/>
                    <a:ext cx="288" cy="173"/>
                  </a:xfrm>
                  <a:custGeom>
                    <a:avLst/>
                    <a:gdLst>
                      <a:gd name="T0" fmla="*/ 0 w 173"/>
                      <a:gd name="T1" fmla="*/ 0 h 173"/>
                      <a:gd name="T2" fmla="*/ 115 w 173"/>
                      <a:gd name="T3" fmla="*/ 58 h 173"/>
                      <a:gd name="T4" fmla="*/ 173 w 173"/>
                      <a:gd name="T5" fmla="*/ 173 h 173"/>
                    </a:gdLst>
                    <a:ahLst/>
                    <a:cxnLst>
                      <a:cxn ang="0">
                        <a:pos x="T0" y="T1"/>
                      </a:cxn>
                      <a:cxn ang="0">
                        <a:pos x="T2" y="T3"/>
                      </a:cxn>
                      <a:cxn ang="0">
                        <a:pos x="T4" y="T5"/>
                      </a:cxn>
                    </a:cxnLst>
                    <a:rect l="0" t="0" r="r" b="b"/>
                    <a:pathLst>
                      <a:path w="173" h="173">
                        <a:moveTo>
                          <a:pt x="0" y="0"/>
                        </a:moveTo>
                        <a:cubicBezTo>
                          <a:pt x="43" y="14"/>
                          <a:pt x="86" y="29"/>
                          <a:pt x="115" y="58"/>
                        </a:cubicBezTo>
                        <a:cubicBezTo>
                          <a:pt x="144" y="87"/>
                          <a:pt x="158" y="130"/>
                          <a:pt x="173" y="173"/>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7" name="Freeform 152"/>
                  <p:cNvSpPr>
                    <a:spLocks/>
                  </p:cNvSpPr>
                  <p:nvPr/>
                </p:nvSpPr>
                <p:spPr bwMode="auto">
                  <a:xfrm flipV="1">
                    <a:off x="2477" y="3715"/>
                    <a:ext cx="288" cy="173"/>
                  </a:xfrm>
                  <a:custGeom>
                    <a:avLst/>
                    <a:gdLst>
                      <a:gd name="T0" fmla="*/ 0 w 173"/>
                      <a:gd name="T1" fmla="*/ 0 h 173"/>
                      <a:gd name="T2" fmla="*/ 115 w 173"/>
                      <a:gd name="T3" fmla="*/ 58 h 173"/>
                      <a:gd name="T4" fmla="*/ 173 w 173"/>
                      <a:gd name="T5" fmla="*/ 173 h 173"/>
                    </a:gdLst>
                    <a:ahLst/>
                    <a:cxnLst>
                      <a:cxn ang="0">
                        <a:pos x="T0" y="T1"/>
                      </a:cxn>
                      <a:cxn ang="0">
                        <a:pos x="T2" y="T3"/>
                      </a:cxn>
                      <a:cxn ang="0">
                        <a:pos x="T4" y="T5"/>
                      </a:cxn>
                    </a:cxnLst>
                    <a:rect l="0" t="0" r="r" b="b"/>
                    <a:pathLst>
                      <a:path w="173" h="173">
                        <a:moveTo>
                          <a:pt x="0" y="0"/>
                        </a:moveTo>
                        <a:cubicBezTo>
                          <a:pt x="43" y="14"/>
                          <a:pt x="86" y="29"/>
                          <a:pt x="115" y="58"/>
                        </a:cubicBezTo>
                        <a:cubicBezTo>
                          <a:pt x="144" y="87"/>
                          <a:pt x="158" y="130"/>
                          <a:pt x="173" y="173"/>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5" name="Freeform 153"/>
                <p:cNvSpPr>
                  <a:spLocks/>
                </p:cNvSpPr>
                <p:nvPr/>
              </p:nvSpPr>
              <p:spPr bwMode="auto">
                <a:xfrm>
                  <a:off x="2419" y="3542"/>
                  <a:ext cx="58" cy="346"/>
                </a:xfrm>
                <a:custGeom>
                  <a:avLst/>
                  <a:gdLst>
                    <a:gd name="T0" fmla="*/ 0 w 58"/>
                    <a:gd name="T1" fmla="*/ 0 h 346"/>
                    <a:gd name="T2" fmla="*/ 58 w 58"/>
                    <a:gd name="T3" fmla="*/ 173 h 346"/>
                    <a:gd name="T4" fmla="*/ 0 w 58"/>
                    <a:gd name="T5" fmla="*/ 346 h 346"/>
                  </a:gdLst>
                  <a:ahLst/>
                  <a:cxnLst>
                    <a:cxn ang="0">
                      <a:pos x="T0" y="T1"/>
                    </a:cxn>
                    <a:cxn ang="0">
                      <a:pos x="T2" y="T3"/>
                    </a:cxn>
                    <a:cxn ang="0">
                      <a:pos x="T4" y="T5"/>
                    </a:cxn>
                  </a:cxnLst>
                  <a:rect l="0" t="0" r="r" b="b"/>
                  <a:pathLst>
                    <a:path w="58" h="346">
                      <a:moveTo>
                        <a:pt x="0" y="0"/>
                      </a:moveTo>
                      <a:cubicBezTo>
                        <a:pt x="29" y="57"/>
                        <a:pt x="58" y="115"/>
                        <a:pt x="58" y="173"/>
                      </a:cubicBezTo>
                      <a:cubicBezTo>
                        <a:pt x="58" y="231"/>
                        <a:pt x="29" y="288"/>
                        <a:pt x="0" y="346"/>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41" name="Freeform 837"/>
            <p:cNvSpPr>
              <a:spLocks/>
            </p:cNvSpPr>
            <p:nvPr/>
          </p:nvSpPr>
          <p:spPr bwMode="auto">
            <a:xfrm rot="16200000">
              <a:off x="6290628" y="2972644"/>
              <a:ext cx="365760" cy="146685"/>
            </a:xfrm>
            <a:custGeom>
              <a:avLst/>
              <a:gdLst>
                <a:gd name="T0" fmla="*/ 0 w 576"/>
                <a:gd name="T1" fmla="*/ 0 h 231"/>
                <a:gd name="T2" fmla="*/ 0 w 576"/>
                <a:gd name="T3" fmla="*/ 231 h 231"/>
                <a:gd name="T4" fmla="*/ 576 w 576"/>
                <a:gd name="T5" fmla="*/ 116 h 231"/>
                <a:gd name="T6" fmla="*/ 0 w 576"/>
                <a:gd name="T7" fmla="*/ 0 h 231"/>
              </a:gdLst>
              <a:ahLst/>
              <a:cxnLst>
                <a:cxn ang="0">
                  <a:pos x="T0" y="T1"/>
                </a:cxn>
                <a:cxn ang="0">
                  <a:pos x="T2" y="T3"/>
                </a:cxn>
                <a:cxn ang="0">
                  <a:pos x="T4" y="T5"/>
                </a:cxn>
                <a:cxn ang="0">
                  <a:pos x="T6" y="T7"/>
                </a:cxn>
              </a:cxnLst>
              <a:rect l="0" t="0" r="r" b="b"/>
              <a:pathLst>
                <a:path w="576" h="231">
                  <a:moveTo>
                    <a:pt x="0" y="0"/>
                  </a:moveTo>
                  <a:lnTo>
                    <a:pt x="0" y="231"/>
                  </a:lnTo>
                  <a:lnTo>
                    <a:pt x="576" y="116"/>
                  </a:lnTo>
                  <a:lnTo>
                    <a:pt x="0"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2" name="Group 69"/>
            <p:cNvGrpSpPr>
              <a:grpSpLocks noChangeAspect="1"/>
            </p:cNvGrpSpPr>
            <p:nvPr/>
          </p:nvGrpSpPr>
          <p:grpSpPr bwMode="auto">
            <a:xfrm rot="16200000">
              <a:off x="6217924" y="3885138"/>
              <a:ext cx="1206499" cy="219710"/>
              <a:chOff x="980" y="3542"/>
              <a:chExt cx="1900" cy="346"/>
            </a:xfrm>
          </p:grpSpPr>
          <p:sp>
            <p:nvSpPr>
              <p:cNvPr id="186" name="AutoShape 65"/>
              <p:cNvSpPr>
                <a:spLocks noChangeArrowheads="1"/>
              </p:cNvSpPr>
              <p:nvPr/>
            </p:nvSpPr>
            <p:spPr bwMode="auto">
              <a:xfrm>
                <a:off x="2419" y="3542"/>
                <a:ext cx="346" cy="346"/>
              </a:xfrm>
              <a:prstGeom prst="flowChartDelay">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 name="Line 66"/>
              <p:cNvSpPr>
                <a:spLocks noChangeShapeType="1"/>
              </p:cNvSpPr>
              <p:nvPr/>
            </p:nvSpPr>
            <p:spPr bwMode="auto">
              <a:xfrm>
                <a:off x="2765" y="3715"/>
                <a:ext cx="11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8" name="Line 67"/>
              <p:cNvSpPr>
                <a:spLocks noChangeShapeType="1"/>
              </p:cNvSpPr>
              <p:nvPr/>
            </p:nvSpPr>
            <p:spPr bwMode="auto">
              <a:xfrm flipV="1">
                <a:off x="2074" y="3600"/>
                <a:ext cx="346" cy="0"/>
              </a:xfrm>
              <a:prstGeom prst="line">
                <a:avLst/>
              </a:prstGeom>
              <a:noFill/>
              <a:ln w="19050">
                <a:solidFill>
                  <a:srgbClr val="0070C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9" name="Line 68"/>
              <p:cNvSpPr>
                <a:spLocks noChangeShapeType="1"/>
              </p:cNvSpPr>
              <p:nvPr/>
            </p:nvSpPr>
            <p:spPr bwMode="auto">
              <a:xfrm>
                <a:off x="980" y="3842"/>
                <a:ext cx="1440" cy="0"/>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3" name="Group 866"/>
            <p:cNvGrpSpPr>
              <a:grpSpLocks noChangeAspect="1"/>
            </p:cNvGrpSpPr>
            <p:nvPr/>
          </p:nvGrpSpPr>
          <p:grpSpPr bwMode="auto">
            <a:xfrm rot="10800000">
              <a:off x="6400164" y="3715275"/>
              <a:ext cx="146050" cy="365760"/>
              <a:chOff x="1325" y="893"/>
              <a:chExt cx="230" cy="576"/>
            </a:xfrm>
          </p:grpSpPr>
          <p:grpSp>
            <p:nvGrpSpPr>
              <p:cNvPr id="180" name="Group 622"/>
              <p:cNvGrpSpPr>
                <a:grpSpLocks/>
              </p:cNvGrpSpPr>
              <p:nvPr/>
            </p:nvGrpSpPr>
            <p:grpSpPr bwMode="auto">
              <a:xfrm>
                <a:off x="1325" y="893"/>
                <a:ext cx="230" cy="576"/>
                <a:chOff x="2440" y="1411"/>
                <a:chExt cx="230" cy="576"/>
              </a:xfrm>
            </p:grpSpPr>
            <p:sp>
              <p:nvSpPr>
                <p:cNvPr id="182" name="AutoShape 616"/>
                <p:cNvSpPr>
                  <a:spLocks noChangeArrowheads="1"/>
                </p:cNvSpPr>
                <p:nvPr/>
              </p:nvSpPr>
              <p:spPr bwMode="auto">
                <a:xfrm flipV="1">
                  <a:off x="2440" y="1584"/>
                  <a:ext cx="230" cy="230"/>
                </a:xfrm>
                <a:prstGeom prst="triangle">
                  <a:avLst>
                    <a:gd name="adj"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 name="Line 617"/>
                <p:cNvSpPr>
                  <a:spLocks noChangeShapeType="1"/>
                </p:cNvSpPr>
                <p:nvPr/>
              </p:nvSpPr>
              <p:spPr bwMode="auto">
                <a:xfrm>
                  <a:off x="2555" y="1814"/>
                  <a:ext cx="0" cy="17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 name="Line 618"/>
                <p:cNvSpPr>
                  <a:spLocks noChangeShapeType="1"/>
                </p:cNvSpPr>
                <p:nvPr/>
              </p:nvSpPr>
              <p:spPr bwMode="auto">
                <a:xfrm flipV="1">
                  <a:off x="2555" y="1411"/>
                  <a:ext cx="0" cy="17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 name="Oval 621"/>
                <p:cNvSpPr>
                  <a:spLocks noChangeArrowheads="1"/>
                </p:cNvSpPr>
                <p:nvPr/>
              </p:nvSpPr>
              <p:spPr bwMode="auto">
                <a:xfrm>
                  <a:off x="2528" y="1814"/>
                  <a:ext cx="58" cy="58"/>
                </a:xfrm>
                <a:prstGeom prst="ellipse">
                  <a:avLst/>
                </a:prstGeom>
                <a:solidFill>
                  <a:schemeClr val="bg1"/>
                </a:solid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1" name="Freeform 865"/>
              <p:cNvSpPr>
                <a:spLocks/>
              </p:cNvSpPr>
              <p:nvPr/>
            </p:nvSpPr>
            <p:spPr bwMode="auto">
              <a:xfrm>
                <a:off x="1325" y="893"/>
                <a:ext cx="230" cy="576"/>
              </a:xfrm>
              <a:custGeom>
                <a:avLst/>
                <a:gdLst>
                  <a:gd name="T0" fmla="*/ 115 w 230"/>
                  <a:gd name="T1" fmla="*/ 0 h 576"/>
                  <a:gd name="T2" fmla="*/ 0 w 230"/>
                  <a:gd name="T3" fmla="*/ 173 h 576"/>
                  <a:gd name="T4" fmla="*/ 115 w 230"/>
                  <a:gd name="T5" fmla="*/ 576 h 576"/>
                  <a:gd name="T6" fmla="*/ 230 w 230"/>
                  <a:gd name="T7" fmla="*/ 173 h 576"/>
                  <a:gd name="T8" fmla="*/ 115 w 230"/>
                  <a:gd name="T9" fmla="*/ 0 h 576"/>
                </a:gdLst>
                <a:ahLst/>
                <a:cxnLst>
                  <a:cxn ang="0">
                    <a:pos x="T0" y="T1"/>
                  </a:cxn>
                  <a:cxn ang="0">
                    <a:pos x="T2" y="T3"/>
                  </a:cxn>
                  <a:cxn ang="0">
                    <a:pos x="T4" y="T5"/>
                  </a:cxn>
                  <a:cxn ang="0">
                    <a:pos x="T6" y="T7"/>
                  </a:cxn>
                  <a:cxn ang="0">
                    <a:pos x="T8" y="T9"/>
                  </a:cxn>
                </a:cxnLst>
                <a:rect l="0" t="0" r="r" b="b"/>
                <a:pathLst>
                  <a:path w="230" h="576">
                    <a:moveTo>
                      <a:pt x="115" y="0"/>
                    </a:moveTo>
                    <a:lnTo>
                      <a:pt x="0" y="173"/>
                    </a:lnTo>
                    <a:lnTo>
                      <a:pt x="115" y="576"/>
                    </a:lnTo>
                    <a:lnTo>
                      <a:pt x="230" y="173"/>
                    </a:lnTo>
                    <a:lnTo>
                      <a:pt x="115"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44" name="Straight Connector 143"/>
            <p:cNvCxnSpPr>
              <a:endCxn id="181" idx="0"/>
            </p:cNvCxnSpPr>
            <p:nvPr/>
          </p:nvCxnSpPr>
          <p:spPr>
            <a:xfrm flipH="1">
              <a:off x="6473189" y="4079765"/>
              <a:ext cx="424352" cy="1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H="1">
              <a:off x="6545582" y="3395093"/>
              <a:ext cx="275588" cy="1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a:xfrm>
              <a:off x="6172200" y="4081035"/>
              <a:ext cx="303212"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BN</a:t>
              </a:r>
              <a:endParaRPr lang="en-US" sz="700" b="1" dirty="0">
                <a:solidFill>
                  <a:srgbClr val="0070C0"/>
                </a:solidFill>
              </a:endParaRPr>
            </a:p>
          </p:txBody>
        </p:sp>
        <p:sp>
          <p:nvSpPr>
            <p:cNvPr id="147" name="Rectangle 146"/>
            <p:cNvSpPr/>
            <p:nvPr/>
          </p:nvSpPr>
          <p:spPr>
            <a:xfrm>
              <a:off x="6598601" y="3894870"/>
              <a:ext cx="303212"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BE</a:t>
              </a:r>
              <a:endParaRPr lang="en-US" sz="700" b="1" dirty="0">
                <a:solidFill>
                  <a:srgbClr val="0070C0"/>
                </a:solidFill>
              </a:endParaRPr>
            </a:p>
          </p:txBody>
        </p:sp>
        <p:sp>
          <p:nvSpPr>
            <p:cNvPr id="148" name="Oval 147"/>
            <p:cNvSpPr/>
            <p:nvPr/>
          </p:nvSpPr>
          <p:spPr>
            <a:xfrm>
              <a:off x="6867021" y="4047761"/>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Trapezoid 148"/>
            <p:cNvSpPr/>
            <p:nvPr/>
          </p:nvSpPr>
          <p:spPr>
            <a:xfrm rot="5400000">
              <a:off x="6225610" y="2504836"/>
              <a:ext cx="533399" cy="222147"/>
            </a:xfrm>
            <a:prstGeom prst="trapezoi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6398794" y="2424567"/>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0</a:t>
              </a:r>
              <a:endParaRPr lang="en-US" sz="900" dirty="0">
                <a:solidFill>
                  <a:sysClr val="windowText" lastClr="000000"/>
                </a:solidFill>
              </a:endParaRPr>
            </a:p>
          </p:txBody>
        </p:sp>
        <p:sp>
          <p:nvSpPr>
            <p:cNvPr id="151" name="Rectangle 150"/>
            <p:cNvSpPr/>
            <p:nvPr/>
          </p:nvSpPr>
          <p:spPr>
            <a:xfrm>
              <a:off x="6398794" y="2664898"/>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1</a:t>
              </a:r>
              <a:endParaRPr lang="en-US" sz="900" dirty="0">
                <a:solidFill>
                  <a:sysClr val="windowText" lastClr="000000"/>
                </a:solidFill>
              </a:endParaRPr>
            </a:p>
          </p:txBody>
        </p:sp>
        <p:cxnSp>
          <p:nvCxnSpPr>
            <p:cNvPr id="152" name="Straight Connector 151"/>
            <p:cNvCxnSpPr/>
            <p:nvPr/>
          </p:nvCxnSpPr>
          <p:spPr>
            <a:xfrm flipH="1">
              <a:off x="6863028" y="4598706"/>
              <a:ext cx="45720" cy="1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3" name="Trapezoid 152"/>
            <p:cNvSpPr/>
            <p:nvPr/>
          </p:nvSpPr>
          <p:spPr>
            <a:xfrm rot="5400000">
              <a:off x="5703342" y="2441627"/>
              <a:ext cx="533399" cy="222147"/>
            </a:xfrm>
            <a:prstGeom prst="trapezoi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5876526" y="2361358"/>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0</a:t>
              </a:r>
              <a:endParaRPr lang="en-US" sz="900" dirty="0">
                <a:solidFill>
                  <a:sysClr val="windowText" lastClr="000000"/>
                </a:solidFill>
              </a:endParaRPr>
            </a:p>
          </p:txBody>
        </p:sp>
        <p:sp>
          <p:nvSpPr>
            <p:cNvPr id="155" name="Rectangle 154"/>
            <p:cNvSpPr/>
            <p:nvPr/>
          </p:nvSpPr>
          <p:spPr>
            <a:xfrm>
              <a:off x="5876526" y="2601689"/>
              <a:ext cx="98926" cy="12603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1</a:t>
              </a:r>
              <a:endParaRPr lang="en-US" sz="900" dirty="0">
                <a:solidFill>
                  <a:sysClr val="windowText" lastClr="000000"/>
                </a:solidFill>
              </a:endParaRPr>
            </a:p>
          </p:txBody>
        </p:sp>
        <p:cxnSp>
          <p:nvCxnSpPr>
            <p:cNvPr id="156" name="Straight Arrow Connector 155"/>
            <p:cNvCxnSpPr/>
            <p:nvPr/>
          </p:nvCxnSpPr>
          <p:spPr>
            <a:xfrm>
              <a:off x="5975452" y="2095927"/>
              <a:ext cx="0" cy="210822"/>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5715000" y="1982016"/>
              <a:ext cx="533401"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JAL</a:t>
              </a:r>
              <a:endParaRPr lang="en-US" sz="700" b="1" dirty="0">
                <a:solidFill>
                  <a:srgbClr val="0070C0"/>
                </a:solidFill>
              </a:endParaRPr>
            </a:p>
          </p:txBody>
        </p:sp>
        <p:cxnSp>
          <p:nvCxnSpPr>
            <p:cNvPr id="158" name="Straight Connector 157"/>
            <p:cNvCxnSpPr/>
            <p:nvPr/>
          </p:nvCxnSpPr>
          <p:spPr>
            <a:xfrm>
              <a:off x="5678469" y="2667000"/>
              <a:ext cx="0" cy="1828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a:off x="5670804" y="2664898"/>
              <a:ext cx="1828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0" name="Oval 159"/>
            <p:cNvSpPr/>
            <p:nvPr/>
          </p:nvSpPr>
          <p:spPr>
            <a:xfrm>
              <a:off x="5646074" y="4463606"/>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1" name="Straight Arrow Connector 160"/>
            <p:cNvCxnSpPr/>
            <p:nvPr/>
          </p:nvCxnSpPr>
          <p:spPr>
            <a:xfrm>
              <a:off x="6190015" y="2487389"/>
              <a:ext cx="1828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V="1">
              <a:off x="6185142" y="2482730"/>
              <a:ext cx="1" cy="9144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6089686" y="2573725"/>
              <a:ext cx="100584"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a:off x="3823772" y="5766815"/>
              <a:ext cx="13335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5" name="Oval 164"/>
            <p:cNvSpPr/>
            <p:nvPr/>
          </p:nvSpPr>
          <p:spPr>
            <a:xfrm>
              <a:off x="3797933" y="2656881"/>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6" name="Straight Connector 165"/>
            <p:cNvCxnSpPr/>
            <p:nvPr/>
          </p:nvCxnSpPr>
          <p:spPr>
            <a:xfrm>
              <a:off x="2414674" y="3276600"/>
              <a:ext cx="0" cy="34747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6075458" y="6407704"/>
              <a:ext cx="6858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ysClr val="windowText" lastClr="000000"/>
                  </a:solidFill>
                </a:rPr>
                <a:t>CONTROL UNIT</a:t>
              </a:r>
              <a:endParaRPr lang="en-US" sz="900" dirty="0">
                <a:solidFill>
                  <a:sysClr val="windowText" lastClr="000000"/>
                </a:solidFill>
              </a:endParaRPr>
            </a:p>
          </p:txBody>
        </p:sp>
        <p:cxnSp>
          <p:nvCxnSpPr>
            <p:cNvPr id="168" name="Straight Arrow Connector 167"/>
            <p:cNvCxnSpPr/>
            <p:nvPr/>
          </p:nvCxnSpPr>
          <p:spPr>
            <a:xfrm>
              <a:off x="2414671" y="6751320"/>
              <a:ext cx="36576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9" name="Rectangle 168"/>
            <p:cNvSpPr/>
            <p:nvPr/>
          </p:nvSpPr>
          <p:spPr>
            <a:xfrm>
              <a:off x="2362200" y="6603599"/>
              <a:ext cx="1143000" cy="1477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ysClr val="windowText" lastClr="000000"/>
                  </a:solidFill>
                </a:rPr>
                <a:t>OPCODE[12..15]</a:t>
              </a:r>
              <a:endParaRPr lang="en-US" sz="1100" dirty="0">
                <a:solidFill>
                  <a:sysClr val="windowText" lastClr="000000"/>
                </a:solidFill>
              </a:endParaRPr>
            </a:p>
          </p:txBody>
        </p:sp>
        <p:cxnSp>
          <p:nvCxnSpPr>
            <p:cNvPr id="170" name="Straight Arrow Connector 169"/>
            <p:cNvCxnSpPr/>
            <p:nvPr/>
          </p:nvCxnSpPr>
          <p:spPr>
            <a:xfrm flipV="1">
              <a:off x="6761258" y="6427291"/>
              <a:ext cx="251382" cy="1"/>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flipV="1">
              <a:off x="6761258" y="6520620"/>
              <a:ext cx="251382" cy="1"/>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flipV="1">
              <a:off x="6761258" y="6683379"/>
              <a:ext cx="251382" cy="1"/>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flipV="1">
              <a:off x="6761258" y="6772187"/>
              <a:ext cx="251382" cy="1"/>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p:nvPr/>
          </p:nvCxnSpPr>
          <p:spPr>
            <a:xfrm flipV="1">
              <a:off x="6787037" y="6601887"/>
              <a:ext cx="182880" cy="1"/>
            </a:xfrm>
            <a:prstGeom prst="straightConnector1">
              <a:avLst/>
            </a:prstGeom>
            <a:ln w="19050">
              <a:solidFill>
                <a:srgbClr val="0070C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5" name="Oval 174"/>
            <p:cNvSpPr/>
            <p:nvPr/>
          </p:nvSpPr>
          <p:spPr>
            <a:xfrm>
              <a:off x="2382567" y="6520620"/>
              <a:ext cx="64008" cy="64008"/>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6" name="Straight Arrow Connector 175"/>
            <p:cNvCxnSpPr/>
            <p:nvPr/>
          </p:nvCxnSpPr>
          <p:spPr>
            <a:xfrm>
              <a:off x="3551444" y="5967888"/>
              <a:ext cx="0" cy="210822"/>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77" name="Rectangle 176"/>
            <p:cNvSpPr/>
            <p:nvPr/>
          </p:nvSpPr>
          <p:spPr>
            <a:xfrm>
              <a:off x="3276599" y="5857923"/>
              <a:ext cx="533401"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SE</a:t>
              </a:r>
              <a:endParaRPr lang="en-US" sz="700" b="1" dirty="0">
                <a:solidFill>
                  <a:srgbClr val="0070C0"/>
                </a:solidFill>
              </a:endParaRPr>
            </a:p>
          </p:txBody>
        </p:sp>
        <p:cxnSp>
          <p:nvCxnSpPr>
            <p:cNvPr id="178" name="Straight Arrow Connector 177"/>
            <p:cNvCxnSpPr/>
            <p:nvPr/>
          </p:nvCxnSpPr>
          <p:spPr>
            <a:xfrm>
              <a:off x="6064726" y="4807896"/>
              <a:ext cx="635" cy="168509"/>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79" name="Rectangle 178"/>
            <p:cNvSpPr/>
            <p:nvPr/>
          </p:nvSpPr>
          <p:spPr>
            <a:xfrm>
              <a:off x="5796919" y="4686303"/>
              <a:ext cx="533401"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ALU</a:t>
              </a:r>
              <a:endParaRPr lang="en-US" sz="700" b="1" dirty="0">
                <a:solidFill>
                  <a:srgbClr val="0070C0"/>
                </a:solidFill>
              </a:endParaRPr>
            </a:p>
          </p:txBody>
        </p:sp>
      </p:grpSp>
      <p:cxnSp>
        <p:nvCxnSpPr>
          <p:cNvPr id="228" name="Straight Arrow Connector 227"/>
          <p:cNvCxnSpPr/>
          <p:nvPr/>
        </p:nvCxnSpPr>
        <p:spPr>
          <a:xfrm>
            <a:off x="1560763" y="3532455"/>
            <a:ext cx="0" cy="210822"/>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9" name="Rectangle 228"/>
          <p:cNvSpPr/>
          <p:nvPr/>
        </p:nvSpPr>
        <p:spPr>
          <a:xfrm>
            <a:off x="1219201" y="3429000"/>
            <a:ext cx="685800" cy="1099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rgbClr val="0070C0"/>
                </a:solidFill>
              </a:rPr>
              <a:t>MEMWRITE</a:t>
            </a:r>
            <a:endParaRPr lang="en-US" sz="700" b="1" dirty="0">
              <a:solidFill>
                <a:srgbClr val="0070C0"/>
              </a:solidFill>
            </a:endParaRPr>
          </a:p>
        </p:txBody>
      </p:sp>
    </p:spTree>
    <p:extLst>
      <p:ext uri="{BB962C8B-B14F-4D97-AF65-F5344CB8AC3E}">
        <p14:creationId xmlns:p14="http://schemas.microsoft.com/office/powerpoint/2010/main" val="16193084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Pipelined execution</a:t>
            </a:r>
            <a:endParaRPr lang="en-US" dirty="0"/>
          </a:p>
        </p:txBody>
      </p:sp>
      <p:cxnSp>
        <p:nvCxnSpPr>
          <p:cNvPr id="112" name="Straight Connector 111"/>
          <p:cNvCxnSpPr/>
          <p:nvPr/>
        </p:nvCxnSpPr>
        <p:spPr>
          <a:xfrm>
            <a:off x="2946400" y="1935480"/>
            <a:ext cx="0" cy="4206240"/>
          </a:xfrm>
          <a:prstGeom prst="line">
            <a:avLst/>
          </a:prstGeom>
          <a:ln w="57150">
            <a:prstDash val="sysDash"/>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3962400" y="1935480"/>
            <a:ext cx="0" cy="4206240"/>
          </a:xfrm>
          <a:prstGeom prst="line">
            <a:avLst/>
          </a:prstGeom>
          <a:ln w="57150">
            <a:prstDash val="sysDash"/>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4876800" y="1935480"/>
            <a:ext cx="0" cy="4206240"/>
          </a:xfrm>
          <a:prstGeom prst="line">
            <a:avLst/>
          </a:prstGeom>
          <a:ln w="57150">
            <a:prstDash val="sys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5791200" y="1935480"/>
            <a:ext cx="0" cy="4206240"/>
          </a:xfrm>
          <a:prstGeom prst="line">
            <a:avLst/>
          </a:prstGeom>
          <a:ln w="57150">
            <a:prstDash val="sysDash"/>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6705600" y="1935480"/>
            <a:ext cx="0" cy="4206240"/>
          </a:xfrm>
          <a:prstGeom prst="line">
            <a:avLst/>
          </a:prstGeom>
          <a:ln w="57150">
            <a:prstDash val="sysDash"/>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7620000" y="1935480"/>
            <a:ext cx="0" cy="4206240"/>
          </a:xfrm>
          <a:prstGeom prst="line">
            <a:avLst/>
          </a:prstGeom>
          <a:ln w="57150">
            <a:prstDash val="sysDash"/>
          </a:ln>
        </p:spPr>
        <p:style>
          <a:lnRef idx="1">
            <a:schemeClr val="accent1"/>
          </a:lnRef>
          <a:fillRef idx="0">
            <a:schemeClr val="accent1"/>
          </a:fillRef>
          <a:effectRef idx="0">
            <a:schemeClr val="accent1"/>
          </a:effectRef>
          <a:fontRef idx="minor">
            <a:schemeClr val="tx1"/>
          </a:fontRef>
        </p:style>
      </p:cxnSp>
      <p:grpSp>
        <p:nvGrpSpPr>
          <p:cNvPr id="146" name="Group 145"/>
          <p:cNvGrpSpPr/>
          <p:nvPr/>
        </p:nvGrpSpPr>
        <p:grpSpPr>
          <a:xfrm>
            <a:off x="3992880" y="4671060"/>
            <a:ext cx="4389120" cy="1196340"/>
            <a:chOff x="2133600" y="2083380"/>
            <a:chExt cx="4389120" cy="1196340"/>
          </a:xfrm>
        </p:grpSpPr>
        <p:sp>
          <p:nvSpPr>
            <p:cNvPr id="4" name="Rectangle 3"/>
            <p:cNvSpPr/>
            <p:nvPr/>
          </p:nvSpPr>
          <p:spPr>
            <a:xfrm>
              <a:off x="2133600" y="2416261"/>
              <a:ext cx="3048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438400" y="2416261"/>
              <a:ext cx="304800" cy="533400"/>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133600" y="2416261"/>
              <a:ext cx="6096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I M</a:t>
              </a:r>
              <a:endParaRPr lang="en-US" b="1" dirty="0">
                <a:solidFill>
                  <a:srgbClr val="FF0000"/>
                </a:solidFill>
              </a:endParaRPr>
            </a:p>
          </p:txBody>
        </p:sp>
        <p:sp>
          <p:nvSpPr>
            <p:cNvPr id="7" name="Rectangle 6"/>
            <p:cNvSpPr/>
            <p:nvPr/>
          </p:nvSpPr>
          <p:spPr>
            <a:xfrm>
              <a:off x="3200400" y="2416261"/>
              <a:ext cx="3048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505200" y="2416261"/>
              <a:ext cx="304800" cy="533400"/>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200400" y="2416261"/>
              <a:ext cx="6096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 F</a:t>
              </a:r>
              <a:endParaRPr lang="en-US" b="1" dirty="0">
                <a:solidFill>
                  <a:srgbClr val="FF0000"/>
                </a:solidFill>
              </a:endParaRPr>
            </a:p>
          </p:txBody>
        </p:sp>
        <p:sp>
          <p:nvSpPr>
            <p:cNvPr id="10" name="Rectangle 9"/>
            <p:cNvSpPr/>
            <p:nvPr/>
          </p:nvSpPr>
          <p:spPr>
            <a:xfrm>
              <a:off x="4998722" y="2387509"/>
              <a:ext cx="3048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998718" y="2385037"/>
              <a:ext cx="304800" cy="533400"/>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998722" y="2387509"/>
              <a:ext cx="6096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D M</a:t>
              </a:r>
              <a:endParaRPr lang="en-US" b="1" dirty="0">
                <a:solidFill>
                  <a:srgbClr val="FF0000"/>
                </a:solidFill>
              </a:endParaRPr>
            </a:p>
          </p:txBody>
        </p:sp>
        <p:sp>
          <p:nvSpPr>
            <p:cNvPr id="14" name="Rectangle 13"/>
            <p:cNvSpPr/>
            <p:nvPr/>
          </p:nvSpPr>
          <p:spPr>
            <a:xfrm>
              <a:off x="6217920" y="2387509"/>
              <a:ext cx="3048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913120" y="2387509"/>
              <a:ext cx="6096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 F</a:t>
              </a:r>
              <a:endParaRPr lang="en-US" b="1" dirty="0">
                <a:solidFill>
                  <a:srgbClr val="FF0000"/>
                </a:solidFill>
              </a:endParaRPr>
            </a:p>
          </p:txBody>
        </p:sp>
        <p:cxnSp>
          <p:nvCxnSpPr>
            <p:cNvPr id="26" name="Straight Connector 25"/>
            <p:cNvCxnSpPr>
              <a:stCxn id="6" idx="3"/>
            </p:cNvCxnSpPr>
            <p:nvPr/>
          </p:nvCxnSpPr>
          <p:spPr>
            <a:xfrm flipV="1">
              <a:off x="2743200" y="2681550"/>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971800" y="2568661"/>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971800" y="2798947"/>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2971800" y="2568661"/>
              <a:ext cx="0" cy="2273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810000" y="2492461"/>
              <a:ext cx="3657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810000" y="2873461"/>
              <a:ext cx="3657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648202" y="2654209"/>
              <a:ext cx="3505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2" idx="3"/>
              <a:endCxn id="15" idx="1"/>
            </p:cNvCxnSpPr>
            <p:nvPr/>
          </p:nvCxnSpPr>
          <p:spPr>
            <a:xfrm>
              <a:off x="5608322" y="2654209"/>
              <a:ext cx="3047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846320" y="2662600"/>
              <a:ext cx="0" cy="3670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5760720" y="2662600"/>
              <a:ext cx="0" cy="3670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846320" y="3024004"/>
              <a:ext cx="914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Freeform 119"/>
            <p:cNvSpPr/>
            <p:nvPr/>
          </p:nvSpPr>
          <p:spPr>
            <a:xfrm>
              <a:off x="4191000" y="2083380"/>
              <a:ext cx="457200" cy="1196340"/>
            </a:xfrm>
            <a:custGeom>
              <a:avLst/>
              <a:gdLst>
                <a:gd name="connsiteX0" fmla="*/ 0 w 457200"/>
                <a:gd name="connsiteY0" fmla="*/ 1196340 h 1196340"/>
                <a:gd name="connsiteX1" fmla="*/ 457200 w 457200"/>
                <a:gd name="connsiteY1" fmla="*/ 807720 h 1196340"/>
                <a:gd name="connsiteX2" fmla="*/ 457200 w 457200"/>
                <a:gd name="connsiteY2" fmla="*/ 335280 h 1196340"/>
                <a:gd name="connsiteX3" fmla="*/ 0 w 457200"/>
                <a:gd name="connsiteY3" fmla="*/ 0 h 1196340"/>
                <a:gd name="connsiteX4" fmla="*/ 0 w 457200"/>
                <a:gd name="connsiteY4" fmla="*/ 495300 h 1196340"/>
                <a:gd name="connsiteX5" fmla="*/ 160020 w 457200"/>
                <a:gd name="connsiteY5" fmla="*/ 586740 h 1196340"/>
                <a:gd name="connsiteX6" fmla="*/ 0 w 457200"/>
                <a:gd name="connsiteY6" fmla="*/ 723900 h 1196340"/>
                <a:gd name="connsiteX7" fmla="*/ 0 w 457200"/>
                <a:gd name="connsiteY7" fmla="*/ 1196340 h 1196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 h="1196340">
                  <a:moveTo>
                    <a:pt x="0" y="1196340"/>
                  </a:moveTo>
                  <a:lnTo>
                    <a:pt x="457200" y="807720"/>
                  </a:lnTo>
                  <a:lnTo>
                    <a:pt x="457200" y="335280"/>
                  </a:lnTo>
                  <a:lnTo>
                    <a:pt x="0" y="0"/>
                  </a:lnTo>
                  <a:lnTo>
                    <a:pt x="0" y="495300"/>
                  </a:lnTo>
                  <a:lnTo>
                    <a:pt x="160020" y="586740"/>
                  </a:lnTo>
                  <a:lnTo>
                    <a:pt x="0" y="723900"/>
                  </a:lnTo>
                  <a:lnTo>
                    <a:pt x="0" y="1196340"/>
                  </a:lnTo>
                  <a:close/>
                </a:path>
              </a:pathLst>
            </a:cu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en-US" sz="1400" b="1" dirty="0" smtClean="0">
                  <a:solidFill>
                    <a:srgbClr val="FF0000"/>
                  </a:solidFill>
                </a:rPr>
                <a:t>ALU</a:t>
              </a:r>
              <a:endParaRPr lang="en-US" sz="1200" b="1" dirty="0">
                <a:solidFill>
                  <a:srgbClr val="FF0000"/>
                </a:solidFill>
              </a:endParaRPr>
            </a:p>
          </p:txBody>
        </p:sp>
      </p:grpSp>
      <p:grpSp>
        <p:nvGrpSpPr>
          <p:cNvPr id="148" name="Group 147"/>
          <p:cNvGrpSpPr/>
          <p:nvPr/>
        </p:nvGrpSpPr>
        <p:grpSpPr>
          <a:xfrm>
            <a:off x="3078480" y="3351439"/>
            <a:ext cx="4389120" cy="1196340"/>
            <a:chOff x="3078480" y="3351439"/>
            <a:chExt cx="4389120" cy="1196340"/>
          </a:xfrm>
        </p:grpSpPr>
        <p:sp>
          <p:nvSpPr>
            <p:cNvPr id="46" name="Rectangle 45"/>
            <p:cNvSpPr/>
            <p:nvPr/>
          </p:nvSpPr>
          <p:spPr>
            <a:xfrm>
              <a:off x="3078480" y="3711661"/>
              <a:ext cx="3048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383280" y="3711661"/>
              <a:ext cx="304800" cy="533400"/>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078480" y="3711661"/>
              <a:ext cx="6096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I M</a:t>
              </a:r>
              <a:endParaRPr lang="en-US" b="1" dirty="0">
                <a:solidFill>
                  <a:srgbClr val="FF0000"/>
                </a:solidFill>
              </a:endParaRPr>
            </a:p>
          </p:txBody>
        </p:sp>
        <p:sp>
          <p:nvSpPr>
            <p:cNvPr id="49" name="Rectangle 48"/>
            <p:cNvSpPr/>
            <p:nvPr/>
          </p:nvSpPr>
          <p:spPr>
            <a:xfrm>
              <a:off x="4145280" y="3711661"/>
              <a:ext cx="3048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450080" y="3711661"/>
              <a:ext cx="304800" cy="533400"/>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145280" y="3711661"/>
              <a:ext cx="6096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 F</a:t>
              </a:r>
              <a:endParaRPr lang="en-US" b="1" dirty="0">
                <a:solidFill>
                  <a:srgbClr val="FF0000"/>
                </a:solidFill>
              </a:endParaRPr>
            </a:p>
          </p:txBody>
        </p:sp>
        <p:sp>
          <p:nvSpPr>
            <p:cNvPr id="52" name="Rectangle 51"/>
            <p:cNvSpPr/>
            <p:nvPr/>
          </p:nvSpPr>
          <p:spPr>
            <a:xfrm>
              <a:off x="5943602" y="3682909"/>
              <a:ext cx="3048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943602" y="3682909"/>
              <a:ext cx="6096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D M</a:t>
              </a:r>
              <a:endParaRPr lang="en-US" b="1" dirty="0">
                <a:solidFill>
                  <a:srgbClr val="FF0000"/>
                </a:solidFill>
              </a:endParaRPr>
            </a:p>
          </p:txBody>
        </p:sp>
        <p:sp>
          <p:nvSpPr>
            <p:cNvPr id="55" name="Rectangle 54"/>
            <p:cNvSpPr/>
            <p:nvPr/>
          </p:nvSpPr>
          <p:spPr>
            <a:xfrm>
              <a:off x="6858000" y="3682909"/>
              <a:ext cx="304800" cy="533400"/>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7162800" y="3682909"/>
              <a:ext cx="3048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858000" y="3682909"/>
              <a:ext cx="6096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 F</a:t>
              </a:r>
              <a:endParaRPr lang="en-US" b="1" dirty="0">
                <a:solidFill>
                  <a:srgbClr val="FF0000"/>
                </a:solidFill>
              </a:endParaRPr>
            </a:p>
          </p:txBody>
        </p:sp>
        <p:cxnSp>
          <p:nvCxnSpPr>
            <p:cNvPr id="68" name="Straight Connector 67"/>
            <p:cNvCxnSpPr>
              <a:stCxn id="48" idx="3"/>
            </p:cNvCxnSpPr>
            <p:nvPr/>
          </p:nvCxnSpPr>
          <p:spPr>
            <a:xfrm flipV="1">
              <a:off x="3688080" y="3976950"/>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916680" y="3864061"/>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916680" y="4094347"/>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3916680" y="3864061"/>
              <a:ext cx="0" cy="2273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754880" y="3787861"/>
              <a:ext cx="3657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754880" y="4168861"/>
              <a:ext cx="3657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593082" y="3949609"/>
              <a:ext cx="3505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57" idx="1"/>
            </p:cNvCxnSpPr>
            <p:nvPr/>
          </p:nvCxnSpPr>
          <p:spPr>
            <a:xfrm>
              <a:off x="6553202" y="3949609"/>
              <a:ext cx="3047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5791200" y="3958000"/>
              <a:ext cx="0" cy="3670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6705600" y="3958000"/>
              <a:ext cx="0" cy="3670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5791200" y="4325052"/>
              <a:ext cx="914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Freeform 121"/>
            <p:cNvSpPr/>
            <p:nvPr/>
          </p:nvSpPr>
          <p:spPr>
            <a:xfrm>
              <a:off x="5118098" y="3351439"/>
              <a:ext cx="457200" cy="1196340"/>
            </a:xfrm>
            <a:custGeom>
              <a:avLst/>
              <a:gdLst>
                <a:gd name="connsiteX0" fmla="*/ 0 w 457200"/>
                <a:gd name="connsiteY0" fmla="*/ 1196340 h 1196340"/>
                <a:gd name="connsiteX1" fmla="*/ 457200 w 457200"/>
                <a:gd name="connsiteY1" fmla="*/ 807720 h 1196340"/>
                <a:gd name="connsiteX2" fmla="*/ 457200 w 457200"/>
                <a:gd name="connsiteY2" fmla="*/ 335280 h 1196340"/>
                <a:gd name="connsiteX3" fmla="*/ 0 w 457200"/>
                <a:gd name="connsiteY3" fmla="*/ 0 h 1196340"/>
                <a:gd name="connsiteX4" fmla="*/ 0 w 457200"/>
                <a:gd name="connsiteY4" fmla="*/ 495300 h 1196340"/>
                <a:gd name="connsiteX5" fmla="*/ 160020 w 457200"/>
                <a:gd name="connsiteY5" fmla="*/ 586740 h 1196340"/>
                <a:gd name="connsiteX6" fmla="*/ 0 w 457200"/>
                <a:gd name="connsiteY6" fmla="*/ 723900 h 1196340"/>
                <a:gd name="connsiteX7" fmla="*/ 0 w 457200"/>
                <a:gd name="connsiteY7" fmla="*/ 1196340 h 1196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 h="1196340">
                  <a:moveTo>
                    <a:pt x="0" y="1196340"/>
                  </a:moveTo>
                  <a:lnTo>
                    <a:pt x="457200" y="807720"/>
                  </a:lnTo>
                  <a:lnTo>
                    <a:pt x="457200" y="335280"/>
                  </a:lnTo>
                  <a:lnTo>
                    <a:pt x="0" y="0"/>
                  </a:lnTo>
                  <a:lnTo>
                    <a:pt x="0" y="495300"/>
                  </a:lnTo>
                  <a:lnTo>
                    <a:pt x="160020" y="586740"/>
                  </a:lnTo>
                  <a:lnTo>
                    <a:pt x="0" y="723900"/>
                  </a:lnTo>
                  <a:lnTo>
                    <a:pt x="0" y="1196340"/>
                  </a:lnTo>
                  <a:close/>
                </a:path>
              </a:pathLst>
            </a:cu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en-US" sz="1400" b="1" dirty="0" smtClean="0">
                  <a:solidFill>
                    <a:srgbClr val="FF0000"/>
                  </a:solidFill>
                </a:rPr>
                <a:t>ALU</a:t>
              </a:r>
              <a:endParaRPr lang="en-US" sz="1200" b="1" dirty="0">
                <a:solidFill>
                  <a:srgbClr val="FF0000"/>
                </a:solidFill>
              </a:endParaRPr>
            </a:p>
          </p:txBody>
        </p:sp>
      </p:grpSp>
      <p:grpSp>
        <p:nvGrpSpPr>
          <p:cNvPr id="147" name="Group 146"/>
          <p:cNvGrpSpPr/>
          <p:nvPr/>
        </p:nvGrpSpPr>
        <p:grpSpPr>
          <a:xfrm>
            <a:off x="2164080" y="2053708"/>
            <a:ext cx="4389120" cy="1196340"/>
            <a:chOff x="4069080" y="4656430"/>
            <a:chExt cx="4389120" cy="1196340"/>
          </a:xfrm>
        </p:grpSpPr>
        <p:sp>
          <p:nvSpPr>
            <p:cNvPr id="79" name="Rectangle 78"/>
            <p:cNvSpPr/>
            <p:nvPr/>
          </p:nvSpPr>
          <p:spPr>
            <a:xfrm>
              <a:off x="4069080" y="5007061"/>
              <a:ext cx="3048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4373880" y="5007061"/>
              <a:ext cx="304800" cy="533400"/>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069080" y="5007061"/>
              <a:ext cx="6096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I M</a:t>
              </a:r>
              <a:endParaRPr lang="en-US" b="1" dirty="0">
                <a:solidFill>
                  <a:srgbClr val="FF0000"/>
                </a:solidFill>
              </a:endParaRPr>
            </a:p>
          </p:txBody>
        </p:sp>
        <p:sp>
          <p:nvSpPr>
            <p:cNvPr id="82" name="Rectangle 81"/>
            <p:cNvSpPr/>
            <p:nvPr/>
          </p:nvSpPr>
          <p:spPr>
            <a:xfrm>
              <a:off x="5135880" y="5007061"/>
              <a:ext cx="3048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5440680" y="5007061"/>
              <a:ext cx="304800" cy="533400"/>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5135880" y="5007061"/>
              <a:ext cx="6096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 F</a:t>
              </a:r>
              <a:endParaRPr lang="en-US" b="1" dirty="0">
                <a:solidFill>
                  <a:srgbClr val="FF0000"/>
                </a:solidFill>
              </a:endParaRPr>
            </a:p>
          </p:txBody>
        </p:sp>
        <p:sp>
          <p:nvSpPr>
            <p:cNvPr id="85" name="Rectangle 84"/>
            <p:cNvSpPr/>
            <p:nvPr/>
          </p:nvSpPr>
          <p:spPr>
            <a:xfrm>
              <a:off x="6934202" y="4978309"/>
              <a:ext cx="3048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7239002" y="4978309"/>
              <a:ext cx="304800" cy="533400"/>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6934202" y="4978309"/>
              <a:ext cx="6096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D M</a:t>
              </a:r>
              <a:endParaRPr lang="en-US" b="1" dirty="0">
                <a:solidFill>
                  <a:srgbClr val="FF0000"/>
                </a:solidFill>
              </a:endParaRPr>
            </a:p>
          </p:txBody>
        </p:sp>
        <p:sp>
          <p:nvSpPr>
            <p:cNvPr id="88" name="Rectangle 87"/>
            <p:cNvSpPr/>
            <p:nvPr/>
          </p:nvSpPr>
          <p:spPr>
            <a:xfrm>
              <a:off x="7848600" y="4978309"/>
              <a:ext cx="304800" cy="533400"/>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8153400" y="4978309"/>
              <a:ext cx="3048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7848600" y="4978309"/>
              <a:ext cx="6096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 F</a:t>
              </a:r>
              <a:endParaRPr lang="en-US" b="1" dirty="0">
                <a:solidFill>
                  <a:srgbClr val="FF0000"/>
                </a:solidFill>
              </a:endParaRPr>
            </a:p>
          </p:txBody>
        </p:sp>
        <p:cxnSp>
          <p:nvCxnSpPr>
            <p:cNvPr id="101" name="Straight Connector 100"/>
            <p:cNvCxnSpPr>
              <a:stCxn id="81" idx="3"/>
            </p:cNvCxnSpPr>
            <p:nvPr/>
          </p:nvCxnSpPr>
          <p:spPr>
            <a:xfrm flipV="1">
              <a:off x="4678680" y="5272350"/>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4907280" y="5159461"/>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4907280" y="5389747"/>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4907280" y="5159461"/>
              <a:ext cx="0" cy="2273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5745480" y="5083261"/>
              <a:ext cx="3657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5745480" y="5464261"/>
              <a:ext cx="3657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6583682" y="5245009"/>
              <a:ext cx="3505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86" idx="3"/>
              <a:endCxn id="90" idx="1"/>
            </p:cNvCxnSpPr>
            <p:nvPr/>
          </p:nvCxnSpPr>
          <p:spPr>
            <a:xfrm>
              <a:off x="7543802" y="5245009"/>
              <a:ext cx="3047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V="1">
              <a:off x="6781800" y="5253400"/>
              <a:ext cx="0" cy="3670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7696200" y="5253400"/>
              <a:ext cx="0" cy="3670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6781800" y="5620452"/>
              <a:ext cx="914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Freeform 122"/>
            <p:cNvSpPr/>
            <p:nvPr/>
          </p:nvSpPr>
          <p:spPr>
            <a:xfrm>
              <a:off x="6095999" y="4656430"/>
              <a:ext cx="457200" cy="1196340"/>
            </a:xfrm>
            <a:custGeom>
              <a:avLst/>
              <a:gdLst>
                <a:gd name="connsiteX0" fmla="*/ 0 w 457200"/>
                <a:gd name="connsiteY0" fmla="*/ 1196340 h 1196340"/>
                <a:gd name="connsiteX1" fmla="*/ 457200 w 457200"/>
                <a:gd name="connsiteY1" fmla="*/ 807720 h 1196340"/>
                <a:gd name="connsiteX2" fmla="*/ 457200 w 457200"/>
                <a:gd name="connsiteY2" fmla="*/ 335280 h 1196340"/>
                <a:gd name="connsiteX3" fmla="*/ 0 w 457200"/>
                <a:gd name="connsiteY3" fmla="*/ 0 h 1196340"/>
                <a:gd name="connsiteX4" fmla="*/ 0 w 457200"/>
                <a:gd name="connsiteY4" fmla="*/ 495300 h 1196340"/>
                <a:gd name="connsiteX5" fmla="*/ 160020 w 457200"/>
                <a:gd name="connsiteY5" fmla="*/ 586740 h 1196340"/>
                <a:gd name="connsiteX6" fmla="*/ 0 w 457200"/>
                <a:gd name="connsiteY6" fmla="*/ 723900 h 1196340"/>
                <a:gd name="connsiteX7" fmla="*/ 0 w 457200"/>
                <a:gd name="connsiteY7" fmla="*/ 1196340 h 1196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 h="1196340">
                  <a:moveTo>
                    <a:pt x="0" y="1196340"/>
                  </a:moveTo>
                  <a:lnTo>
                    <a:pt x="457200" y="807720"/>
                  </a:lnTo>
                  <a:lnTo>
                    <a:pt x="457200" y="335280"/>
                  </a:lnTo>
                  <a:lnTo>
                    <a:pt x="0" y="0"/>
                  </a:lnTo>
                  <a:lnTo>
                    <a:pt x="0" y="495300"/>
                  </a:lnTo>
                  <a:lnTo>
                    <a:pt x="160020" y="586740"/>
                  </a:lnTo>
                  <a:lnTo>
                    <a:pt x="0" y="723900"/>
                  </a:lnTo>
                  <a:lnTo>
                    <a:pt x="0" y="1196340"/>
                  </a:lnTo>
                  <a:close/>
                </a:path>
              </a:pathLst>
            </a:cu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en-US" sz="1400" b="1" dirty="0" smtClean="0">
                  <a:solidFill>
                    <a:srgbClr val="FF0000"/>
                  </a:solidFill>
                </a:rPr>
                <a:t>ALU</a:t>
              </a:r>
              <a:endParaRPr lang="en-US" sz="1200" b="1" dirty="0">
                <a:solidFill>
                  <a:srgbClr val="FF0000"/>
                </a:solidFill>
              </a:endParaRPr>
            </a:p>
          </p:txBody>
        </p:sp>
      </p:grpSp>
      <p:sp>
        <p:nvSpPr>
          <p:cNvPr id="124" name="Rectangle 123"/>
          <p:cNvSpPr/>
          <p:nvPr/>
        </p:nvSpPr>
        <p:spPr>
          <a:xfrm>
            <a:off x="2133600" y="1524000"/>
            <a:ext cx="548548" cy="369332"/>
          </a:xfrm>
          <a:prstGeom prst="rect">
            <a:avLst/>
          </a:prstGeom>
        </p:spPr>
        <p:txBody>
          <a:bodyPr wrap="none">
            <a:spAutoFit/>
          </a:bodyPr>
          <a:lstStyle/>
          <a:p>
            <a:r>
              <a:rPr lang="en-US" dirty="0" smtClean="0"/>
              <a:t>CC1</a:t>
            </a:r>
            <a:endParaRPr lang="en-US" dirty="0"/>
          </a:p>
        </p:txBody>
      </p:sp>
      <p:sp>
        <p:nvSpPr>
          <p:cNvPr id="131" name="Rectangle 130"/>
          <p:cNvSpPr/>
          <p:nvPr/>
        </p:nvSpPr>
        <p:spPr>
          <a:xfrm>
            <a:off x="3200400" y="1524000"/>
            <a:ext cx="548548" cy="369332"/>
          </a:xfrm>
          <a:prstGeom prst="rect">
            <a:avLst/>
          </a:prstGeom>
        </p:spPr>
        <p:txBody>
          <a:bodyPr wrap="none">
            <a:spAutoFit/>
          </a:bodyPr>
          <a:lstStyle/>
          <a:p>
            <a:r>
              <a:rPr lang="en-US" dirty="0" smtClean="0"/>
              <a:t>CC2</a:t>
            </a:r>
            <a:endParaRPr lang="en-US" dirty="0"/>
          </a:p>
        </p:txBody>
      </p:sp>
      <p:sp>
        <p:nvSpPr>
          <p:cNvPr id="132" name="Rectangle 131"/>
          <p:cNvSpPr/>
          <p:nvPr/>
        </p:nvSpPr>
        <p:spPr>
          <a:xfrm>
            <a:off x="4175852" y="1524000"/>
            <a:ext cx="548548" cy="369332"/>
          </a:xfrm>
          <a:prstGeom prst="rect">
            <a:avLst/>
          </a:prstGeom>
        </p:spPr>
        <p:txBody>
          <a:bodyPr wrap="none">
            <a:spAutoFit/>
          </a:bodyPr>
          <a:lstStyle/>
          <a:p>
            <a:r>
              <a:rPr lang="en-US" dirty="0" smtClean="0"/>
              <a:t>CC3</a:t>
            </a:r>
            <a:endParaRPr lang="en-US" dirty="0"/>
          </a:p>
        </p:txBody>
      </p:sp>
      <p:sp>
        <p:nvSpPr>
          <p:cNvPr id="133" name="Rectangle 132"/>
          <p:cNvSpPr/>
          <p:nvPr/>
        </p:nvSpPr>
        <p:spPr>
          <a:xfrm>
            <a:off x="5029200" y="1524000"/>
            <a:ext cx="548548" cy="369332"/>
          </a:xfrm>
          <a:prstGeom prst="rect">
            <a:avLst/>
          </a:prstGeom>
        </p:spPr>
        <p:txBody>
          <a:bodyPr wrap="none">
            <a:spAutoFit/>
          </a:bodyPr>
          <a:lstStyle/>
          <a:p>
            <a:r>
              <a:rPr lang="en-US" dirty="0" smtClean="0"/>
              <a:t>CC4</a:t>
            </a:r>
            <a:endParaRPr lang="en-US" dirty="0"/>
          </a:p>
        </p:txBody>
      </p:sp>
      <p:sp>
        <p:nvSpPr>
          <p:cNvPr id="134" name="Rectangle 133"/>
          <p:cNvSpPr/>
          <p:nvPr/>
        </p:nvSpPr>
        <p:spPr>
          <a:xfrm>
            <a:off x="6004652" y="1524000"/>
            <a:ext cx="548548" cy="369332"/>
          </a:xfrm>
          <a:prstGeom prst="rect">
            <a:avLst/>
          </a:prstGeom>
        </p:spPr>
        <p:txBody>
          <a:bodyPr wrap="none">
            <a:spAutoFit/>
          </a:bodyPr>
          <a:lstStyle/>
          <a:p>
            <a:r>
              <a:rPr lang="en-US" dirty="0" smtClean="0"/>
              <a:t>CC5</a:t>
            </a:r>
            <a:endParaRPr lang="en-US" dirty="0"/>
          </a:p>
        </p:txBody>
      </p:sp>
      <p:sp>
        <p:nvSpPr>
          <p:cNvPr id="135" name="Rectangle 134"/>
          <p:cNvSpPr/>
          <p:nvPr/>
        </p:nvSpPr>
        <p:spPr>
          <a:xfrm>
            <a:off x="6919052" y="1524000"/>
            <a:ext cx="548548" cy="369332"/>
          </a:xfrm>
          <a:prstGeom prst="rect">
            <a:avLst/>
          </a:prstGeom>
        </p:spPr>
        <p:txBody>
          <a:bodyPr wrap="none">
            <a:spAutoFit/>
          </a:bodyPr>
          <a:lstStyle/>
          <a:p>
            <a:r>
              <a:rPr lang="en-US" dirty="0" smtClean="0"/>
              <a:t>CC6</a:t>
            </a:r>
            <a:endParaRPr lang="en-US" dirty="0"/>
          </a:p>
        </p:txBody>
      </p:sp>
      <p:sp>
        <p:nvSpPr>
          <p:cNvPr id="136" name="Rectangle 135"/>
          <p:cNvSpPr/>
          <p:nvPr/>
        </p:nvSpPr>
        <p:spPr>
          <a:xfrm>
            <a:off x="7833452" y="1535668"/>
            <a:ext cx="548548" cy="369332"/>
          </a:xfrm>
          <a:prstGeom prst="rect">
            <a:avLst/>
          </a:prstGeom>
        </p:spPr>
        <p:txBody>
          <a:bodyPr wrap="none">
            <a:spAutoFit/>
          </a:bodyPr>
          <a:lstStyle/>
          <a:p>
            <a:r>
              <a:rPr lang="en-US" dirty="0" smtClean="0"/>
              <a:t>CC7</a:t>
            </a:r>
            <a:endParaRPr lang="en-US" dirty="0"/>
          </a:p>
        </p:txBody>
      </p:sp>
      <p:cxnSp>
        <p:nvCxnSpPr>
          <p:cNvPr id="138" name="Straight Arrow Connector 137"/>
          <p:cNvCxnSpPr/>
          <p:nvPr/>
        </p:nvCxnSpPr>
        <p:spPr>
          <a:xfrm>
            <a:off x="1981200" y="1535668"/>
            <a:ext cx="69342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5034277" y="1135574"/>
            <a:ext cx="657552" cy="369332"/>
          </a:xfrm>
          <a:prstGeom prst="rect">
            <a:avLst/>
          </a:prstGeom>
        </p:spPr>
        <p:txBody>
          <a:bodyPr wrap="none">
            <a:spAutoFit/>
          </a:bodyPr>
          <a:lstStyle/>
          <a:p>
            <a:r>
              <a:rPr lang="en-US" b="1" dirty="0" smtClean="0">
                <a:solidFill>
                  <a:srgbClr val="FF0000"/>
                </a:solidFill>
              </a:rPr>
              <a:t>Time</a:t>
            </a:r>
            <a:endParaRPr lang="en-US" b="1" dirty="0">
              <a:solidFill>
                <a:srgbClr val="FF0000"/>
              </a:solidFill>
            </a:endParaRPr>
          </a:p>
        </p:txBody>
      </p:sp>
      <p:cxnSp>
        <p:nvCxnSpPr>
          <p:cNvPr id="140" name="Straight Arrow Connector 139"/>
          <p:cNvCxnSpPr/>
          <p:nvPr/>
        </p:nvCxnSpPr>
        <p:spPr>
          <a:xfrm>
            <a:off x="152400" y="1708666"/>
            <a:ext cx="0" cy="492073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205427" y="1750814"/>
            <a:ext cx="2004372" cy="646331"/>
          </a:xfrm>
          <a:prstGeom prst="rect">
            <a:avLst/>
          </a:prstGeom>
        </p:spPr>
        <p:txBody>
          <a:bodyPr wrap="square">
            <a:spAutoFit/>
          </a:bodyPr>
          <a:lstStyle/>
          <a:p>
            <a:r>
              <a:rPr lang="en-US" b="1" dirty="0" smtClean="0">
                <a:solidFill>
                  <a:srgbClr val="FF0000"/>
                </a:solidFill>
              </a:rPr>
              <a:t>Program execution order</a:t>
            </a:r>
            <a:endParaRPr lang="en-US" b="1" dirty="0">
              <a:solidFill>
                <a:srgbClr val="FF0000"/>
              </a:solidFill>
            </a:endParaRPr>
          </a:p>
        </p:txBody>
      </p:sp>
      <p:sp>
        <p:nvSpPr>
          <p:cNvPr id="143" name="Rectangle 142"/>
          <p:cNvSpPr/>
          <p:nvPr/>
        </p:nvSpPr>
        <p:spPr>
          <a:xfrm>
            <a:off x="304800" y="2526268"/>
            <a:ext cx="1676400" cy="369332"/>
          </a:xfrm>
          <a:prstGeom prst="rect">
            <a:avLst/>
          </a:prstGeom>
        </p:spPr>
        <p:txBody>
          <a:bodyPr wrap="square">
            <a:spAutoFit/>
          </a:bodyPr>
          <a:lstStyle/>
          <a:p>
            <a:r>
              <a:rPr lang="en-US" dirty="0" smtClean="0"/>
              <a:t>LW R3 0(R1)</a:t>
            </a:r>
            <a:endParaRPr lang="en-US" dirty="0"/>
          </a:p>
        </p:txBody>
      </p:sp>
      <p:sp>
        <p:nvSpPr>
          <p:cNvPr id="144" name="Rectangle 143"/>
          <p:cNvSpPr/>
          <p:nvPr/>
        </p:nvSpPr>
        <p:spPr>
          <a:xfrm>
            <a:off x="304800" y="3821668"/>
            <a:ext cx="1676400" cy="369332"/>
          </a:xfrm>
          <a:prstGeom prst="rect">
            <a:avLst/>
          </a:prstGeom>
        </p:spPr>
        <p:txBody>
          <a:bodyPr wrap="square">
            <a:spAutoFit/>
          </a:bodyPr>
          <a:lstStyle/>
          <a:p>
            <a:r>
              <a:rPr lang="en-US" dirty="0" smtClean="0"/>
              <a:t>ADD R4 R1 R2</a:t>
            </a:r>
            <a:endParaRPr lang="en-US" dirty="0"/>
          </a:p>
        </p:txBody>
      </p:sp>
      <p:sp>
        <p:nvSpPr>
          <p:cNvPr id="145" name="Rectangle 144"/>
          <p:cNvSpPr/>
          <p:nvPr/>
        </p:nvSpPr>
        <p:spPr>
          <a:xfrm>
            <a:off x="304800" y="5117068"/>
            <a:ext cx="1676400" cy="369332"/>
          </a:xfrm>
          <a:prstGeom prst="rect">
            <a:avLst/>
          </a:prstGeom>
        </p:spPr>
        <p:txBody>
          <a:bodyPr wrap="square">
            <a:spAutoFit/>
          </a:bodyPr>
          <a:lstStyle/>
          <a:p>
            <a:r>
              <a:rPr lang="en-US" dirty="0" smtClean="0"/>
              <a:t>SW 0(R2) R5</a:t>
            </a:r>
            <a:endParaRPr lang="en-US" dirty="0"/>
          </a:p>
        </p:txBody>
      </p:sp>
    </p:spTree>
    <p:extLst>
      <p:ext uri="{BB962C8B-B14F-4D97-AF65-F5344CB8AC3E}">
        <p14:creationId xmlns:p14="http://schemas.microsoft.com/office/powerpoint/2010/main" val="526594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31" grpId="0"/>
      <p:bldP spid="132" grpId="0"/>
      <p:bldP spid="133" grpId="0"/>
      <p:bldP spid="134" grpId="0"/>
      <p:bldP spid="135" grpId="0"/>
      <p:bldP spid="136" grpId="0"/>
      <p:bldP spid="139" grpId="0"/>
      <p:bldP spid="142" grpId="0"/>
      <p:bldP spid="143" grpId="0"/>
      <p:bldP spid="144" grpId="0"/>
      <p:bldP spid="1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many pipelines?</a:t>
            </a:r>
            <a:endParaRPr lang="en-US" dirty="0"/>
          </a:p>
        </p:txBody>
      </p:sp>
      <p:sp>
        <p:nvSpPr>
          <p:cNvPr id="6" name="Content Placeholder 5"/>
          <p:cNvSpPr>
            <a:spLocks noGrp="1"/>
          </p:cNvSpPr>
          <p:nvPr>
            <p:ph idx="1"/>
          </p:nvPr>
        </p:nvSpPr>
        <p:spPr/>
        <p:txBody>
          <a:bodyPr/>
          <a:lstStyle/>
          <a:p>
            <a:r>
              <a:rPr lang="en-US" dirty="0" smtClean="0"/>
              <a:t>How many </a:t>
            </a:r>
            <a:r>
              <a:rPr lang="en-US" i="1" dirty="0" smtClean="0"/>
              <a:t>separate</a:t>
            </a:r>
            <a:r>
              <a:rPr lang="en-US" dirty="0" smtClean="0"/>
              <a:t> pipelines do we need for our </a:t>
            </a:r>
            <a:r>
              <a:rPr lang="en-US" dirty="0" err="1" smtClean="0"/>
              <a:t>Larc</a:t>
            </a:r>
            <a:r>
              <a:rPr lang="en-US" dirty="0" smtClean="0"/>
              <a:t> implementation?</a:t>
            </a:r>
          </a:p>
          <a:p>
            <a:pPr lvl="1"/>
            <a:r>
              <a:rPr lang="en-US" dirty="0" smtClean="0"/>
              <a:t>Just have one for each instruction</a:t>
            </a:r>
          </a:p>
          <a:p>
            <a:pPr lvl="2"/>
            <a:r>
              <a:rPr lang="en-US" dirty="0" smtClean="0"/>
              <a:t>TOO MANY!</a:t>
            </a:r>
          </a:p>
          <a:p>
            <a:r>
              <a:rPr lang="en-US" dirty="0" smtClean="0"/>
              <a:t>   _____	</a:t>
            </a:r>
            <a:r>
              <a:rPr lang="en-US" i="1" dirty="0" smtClean="0"/>
              <a:t>separate</a:t>
            </a:r>
            <a:r>
              <a:rPr lang="en-US" dirty="0" smtClean="0"/>
              <a:t> pipelines can accommodate any number of instructions</a:t>
            </a:r>
          </a:p>
        </p:txBody>
      </p:sp>
    </p:spTree>
    <p:extLst>
      <p:ext uri="{BB962C8B-B14F-4D97-AF65-F5344CB8AC3E}">
        <p14:creationId xmlns:p14="http://schemas.microsoft.com/office/powerpoint/2010/main" val="110541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many pipelines?</a:t>
            </a:r>
            <a:endParaRPr lang="en-US" dirty="0"/>
          </a:p>
        </p:txBody>
      </p:sp>
      <p:sp>
        <p:nvSpPr>
          <p:cNvPr id="6" name="Content Placeholder 5"/>
          <p:cNvSpPr>
            <a:spLocks noGrp="1"/>
          </p:cNvSpPr>
          <p:nvPr>
            <p:ph idx="1"/>
          </p:nvPr>
        </p:nvSpPr>
        <p:spPr/>
        <p:txBody>
          <a:bodyPr/>
          <a:lstStyle/>
          <a:p>
            <a:r>
              <a:rPr lang="en-US" dirty="0" smtClean="0"/>
              <a:t>How many </a:t>
            </a:r>
            <a:r>
              <a:rPr lang="en-US" i="1" dirty="0" smtClean="0"/>
              <a:t>separate</a:t>
            </a:r>
            <a:r>
              <a:rPr lang="en-US" dirty="0" smtClean="0"/>
              <a:t> pipelines do we need for our </a:t>
            </a:r>
            <a:r>
              <a:rPr lang="en-US" dirty="0" err="1" smtClean="0"/>
              <a:t>Larc</a:t>
            </a:r>
            <a:r>
              <a:rPr lang="en-US" dirty="0" smtClean="0"/>
              <a:t> implementation?</a:t>
            </a:r>
          </a:p>
          <a:p>
            <a:pPr lvl="1"/>
            <a:r>
              <a:rPr lang="en-US" dirty="0" smtClean="0"/>
              <a:t>Just have one for each instruction</a:t>
            </a:r>
          </a:p>
          <a:p>
            <a:pPr lvl="2"/>
            <a:r>
              <a:rPr lang="en-US" dirty="0" smtClean="0"/>
              <a:t>TOO MANY!</a:t>
            </a:r>
          </a:p>
          <a:p>
            <a:r>
              <a:rPr lang="en-US" dirty="0" smtClean="0"/>
              <a:t>    FIVE	</a:t>
            </a:r>
            <a:r>
              <a:rPr lang="en-US" i="1" dirty="0" smtClean="0"/>
              <a:t>separate</a:t>
            </a:r>
            <a:r>
              <a:rPr lang="en-US" dirty="0" smtClean="0"/>
              <a:t> pipelines can accommodate any number of instructions</a:t>
            </a:r>
          </a:p>
          <a:p>
            <a:pPr lvl="1"/>
            <a:r>
              <a:rPr lang="en-US" dirty="0" smtClean="0"/>
              <a:t>Why?</a:t>
            </a:r>
          </a:p>
          <a:p>
            <a:endParaRPr lang="en-US" dirty="0" smtClean="0"/>
          </a:p>
        </p:txBody>
      </p:sp>
    </p:spTree>
    <p:extLst>
      <p:ext uri="{BB962C8B-B14F-4D97-AF65-F5344CB8AC3E}">
        <p14:creationId xmlns:p14="http://schemas.microsoft.com/office/powerpoint/2010/main" val="361540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Fewer separate pipelines?</a:t>
            </a:r>
            <a:endParaRPr lang="en-US" dirty="0"/>
          </a:p>
        </p:txBody>
      </p:sp>
      <p:sp>
        <p:nvSpPr>
          <p:cNvPr id="3" name="Content Placeholder 2"/>
          <p:cNvSpPr>
            <a:spLocks noGrp="1"/>
          </p:cNvSpPr>
          <p:nvPr>
            <p:ph idx="1"/>
          </p:nvPr>
        </p:nvSpPr>
        <p:spPr/>
        <p:txBody>
          <a:bodyPr/>
          <a:lstStyle/>
          <a:p>
            <a:r>
              <a:rPr lang="en-US" dirty="0" smtClean="0"/>
              <a:t>Five separate pipelines suffice for our </a:t>
            </a:r>
            <a:r>
              <a:rPr lang="en-US" dirty="0" err="1" smtClean="0"/>
              <a:t>Larc</a:t>
            </a:r>
            <a:r>
              <a:rPr lang="en-US" dirty="0" smtClean="0"/>
              <a:t> implementation</a:t>
            </a:r>
          </a:p>
          <a:p>
            <a:r>
              <a:rPr lang="en-US" dirty="0" smtClean="0"/>
              <a:t>Can we do better than having five separate implementations of the pipeline?</a:t>
            </a:r>
          </a:p>
          <a:p>
            <a:r>
              <a:rPr lang="en-US" dirty="0" smtClean="0"/>
              <a:t>We can get away with one pipeline…</a:t>
            </a:r>
          </a:p>
          <a:p>
            <a:pPr marL="457200" lvl="1" indent="0">
              <a:buNone/>
            </a:pPr>
            <a:r>
              <a:rPr lang="en-US" dirty="0" smtClean="0"/>
              <a:t>	…assuming what is true?</a:t>
            </a:r>
            <a:endParaRPr lang="en-US" dirty="0"/>
          </a:p>
        </p:txBody>
      </p:sp>
    </p:spTree>
    <p:extLst>
      <p:ext uri="{BB962C8B-B14F-4D97-AF65-F5344CB8AC3E}">
        <p14:creationId xmlns:p14="http://schemas.microsoft.com/office/powerpoint/2010/main" val="27621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8562</TotalTime>
  <Words>969</Words>
  <Application>Microsoft Office PowerPoint</Application>
  <PresentationFormat>On-screen Show (4:3)</PresentationFormat>
  <Paragraphs>345</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Comp Sci 310</vt:lpstr>
      <vt:lpstr>Announcements</vt:lpstr>
      <vt:lpstr>Instruction-level parallelism</vt:lpstr>
      <vt:lpstr>Performance discussion</vt:lpstr>
      <vt:lpstr>SINGLEcycle Larc CPU</vt:lpstr>
      <vt:lpstr>Pipelined execution</vt:lpstr>
      <vt:lpstr>How many pipelines?</vt:lpstr>
      <vt:lpstr>How many pipelines?</vt:lpstr>
      <vt:lpstr>Fewer separate pipelines?</vt:lpstr>
      <vt:lpstr>Laundry example revisited</vt:lpstr>
      <vt:lpstr>Pipeline stages in the Larc CPU</vt:lpstr>
      <vt:lpstr>Pipeline buffers in the Larc CPU</vt:lpstr>
      <vt:lpstr>Pipeline buffers</vt:lpstr>
      <vt:lpstr>Pipeline hazards</vt:lpstr>
      <vt:lpstr>Pipeline hazards</vt:lpstr>
      <vt:lpstr>Structural hazards</vt:lpstr>
      <vt:lpstr>Example</vt:lpstr>
      <vt:lpstr>Structural hazard example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Sci 310</dc:title>
  <dc:creator>Summers, Scott</dc:creator>
  <cp:lastModifiedBy>Windows User</cp:lastModifiedBy>
  <cp:revision>876</cp:revision>
  <dcterms:created xsi:type="dcterms:W3CDTF">2006-08-16T00:00:00Z</dcterms:created>
  <dcterms:modified xsi:type="dcterms:W3CDTF">2014-11-19T21:39:48Z</dcterms:modified>
</cp:coreProperties>
</file>