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3" r:id="rId3"/>
    <p:sldId id="422" r:id="rId4"/>
    <p:sldId id="391" r:id="rId5"/>
    <p:sldId id="392" r:id="rId6"/>
    <p:sldId id="394" r:id="rId7"/>
    <p:sldId id="395" r:id="rId8"/>
    <p:sldId id="396" r:id="rId9"/>
    <p:sldId id="397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1" r:id="rId22"/>
    <p:sldId id="412" r:id="rId23"/>
    <p:sldId id="413" r:id="rId24"/>
    <p:sldId id="424" r:id="rId25"/>
    <p:sldId id="417" r:id="rId26"/>
    <p:sldId id="418" r:id="rId27"/>
    <p:sldId id="415" r:id="rId28"/>
    <p:sldId id="416" r:id="rId29"/>
    <p:sldId id="4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 varScale="1">
        <p:scale>
          <a:sx n="69" d="100"/>
          <a:sy n="69" d="100"/>
        </p:scale>
        <p:origin x="576" y="78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35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5080" y="2438400"/>
            <a:ext cx="4389120" cy="1196340"/>
            <a:chOff x="4069080" y="4656430"/>
            <a:chExt cx="4389120" cy="1196340"/>
          </a:xfrm>
        </p:grpSpPr>
        <p:sp>
          <p:nvSpPr>
            <p:cNvPr id="5" name="Rectangle 4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53199" y="5245009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5680" y="3832860"/>
            <a:ext cx="4389120" cy="1196340"/>
            <a:chOff x="4069080" y="4656430"/>
            <a:chExt cx="4389120" cy="1196340"/>
          </a:xfrm>
        </p:grpSpPr>
        <p:sp>
          <p:nvSpPr>
            <p:cNvPr id="30" name="Rectangle 29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>
              <a:stCxn id="32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53202" y="5245009"/>
              <a:ext cx="380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3"/>
              <a:endCxn id="41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1000" y="2842313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LW R0 0(R1)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1000" y="426552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R3 </a:t>
            </a:r>
            <a:r>
              <a:rPr lang="en-US" dirty="0"/>
              <a:t>R0 R4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9098" y="5486400"/>
            <a:ext cx="439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what happens?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318759" y="3022316"/>
            <a:ext cx="929641" cy="1237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16396" y="2990312"/>
            <a:ext cx="64008" cy="6400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286755" y="4227687"/>
            <a:ext cx="64008" cy="6400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can’t do that!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5080" y="2438400"/>
            <a:ext cx="4389120" cy="1196340"/>
            <a:chOff x="4069080" y="4656430"/>
            <a:chExt cx="4389120" cy="1196340"/>
          </a:xfrm>
        </p:grpSpPr>
        <p:sp>
          <p:nvSpPr>
            <p:cNvPr id="5" name="Rectangle 4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53199" y="5245009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5680" y="3832860"/>
            <a:ext cx="4389120" cy="1196340"/>
            <a:chOff x="4069080" y="4656430"/>
            <a:chExt cx="4389120" cy="1196340"/>
          </a:xfrm>
        </p:grpSpPr>
        <p:sp>
          <p:nvSpPr>
            <p:cNvPr id="30" name="Rectangle 29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>
              <a:stCxn id="32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53202" y="5245009"/>
              <a:ext cx="380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3"/>
              <a:endCxn id="41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1000" y="2842313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LW R0 0(R1)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1000" y="426552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R3 </a:t>
            </a:r>
            <a:r>
              <a:rPr lang="en-US" dirty="0"/>
              <a:t>R0 R4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9098" y="5486400"/>
            <a:ext cx="439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Why not?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318759" y="3022316"/>
            <a:ext cx="929641" cy="1237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16396" y="2990312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286755" y="4227687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can’t do that!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5080" y="2438400"/>
            <a:ext cx="4389120" cy="1196340"/>
            <a:chOff x="4069080" y="4656430"/>
            <a:chExt cx="4389120" cy="1196340"/>
          </a:xfrm>
        </p:grpSpPr>
        <p:sp>
          <p:nvSpPr>
            <p:cNvPr id="5" name="Rectangle 4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53199" y="5245009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5680" y="3832860"/>
            <a:ext cx="4389120" cy="1196340"/>
            <a:chOff x="4069080" y="4656430"/>
            <a:chExt cx="4389120" cy="1196340"/>
          </a:xfrm>
        </p:grpSpPr>
        <p:sp>
          <p:nvSpPr>
            <p:cNvPr id="30" name="Rectangle 29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>
              <a:stCxn id="32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53202" y="5245009"/>
              <a:ext cx="380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3"/>
              <a:endCxn id="41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1000" y="2842313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LW R0 0(R1)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1000" y="426552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R3 </a:t>
            </a:r>
            <a:r>
              <a:rPr lang="en-US" dirty="0"/>
              <a:t>R0 R4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9098" y="5486400"/>
            <a:ext cx="4390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case, we must stall for one stage, and then we can … ???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318759" y="3022316"/>
            <a:ext cx="929641" cy="1237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16396" y="2990312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286755" y="4227687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valid forwarding path after stalling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5080" y="2438400"/>
            <a:ext cx="4389120" cy="1196340"/>
            <a:chOff x="4069080" y="4656430"/>
            <a:chExt cx="4389120" cy="1196340"/>
          </a:xfrm>
        </p:grpSpPr>
        <p:sp>
          <p:nvSpPr>
            <p:cNvPr id="5" name="Rectangle 4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53199" y="5245009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1000" y="2842313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LW R0 0(R1)</a:t>
            </a:r>
          </a:p>
        </p:txBody>
      </p:sp>
      <p:cxnSp>
        <p:nvCxnSpPr>
          <p:cNvPr id="61" name="Straight Connector 60"/>
          <p:cNvCxnSpPr>
            <a:stCxn id="62" idx="4"/>
            <a:endCxn id="63" idx="0"/>
          </p:cNvCxnSpPr>
          <p:nvPr/>
        </p:nvCxnSpPr>
        <p:spPr>
          <a:xfrm>
            <a:off x="6248400" y="3054320"/>
            <a:ext cx="121411" cy="11733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16396" y="2990312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0080" y="3832860"/>
            <a:ext cx="4389120" cy="1196340"/>
            <a:chOff x="4069080" y="4656430"/>
            <a:chExt cx="4389120" cy="1196340"/>
          </a:xfrm>
        </p:grpSpPr>
        <p:sp>
          <p:nvSpPr>
            <p:cNvPr id="64" name="Rectangle 63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Connector 75"/>
            <p:cNvCxnSpPr>
              <a:stCxn id="66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53202" y="5245009"/>
              <a:ext cx="380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1" idx="3"/>
              <a:endCxn id="75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81000" y="426552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R3 </a:t>
            </a:r>
            <a:r>
              <a:rPr lang="en-US" dirty="0"/>
              <a:t>R0 R4</a:t>
            </a:r>
          </a:p>
        </p:txBody>
      </p:sp>
      <p:sp>
        <p:nvSpPr>
          <p:cNvPr id="63" name="Oval 62"/>
          <p:cNvSpPr/>
          <p:nvPr/>
        </p:nvSpPr>
        <p:spPr>
          <a:xfrm>
            <a:off x="6337807" y="4227687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629099" y="5562600"/>
            <a:ext cx="4772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scenario is called a </a:t>
            </a:r>
            <a:r>
              <a:rPr lang="en-US" b="1" dirty="0" smtClean="0"/>
              <a:t>load-use data hazard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9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Over-simplification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5080" y="2438400"/>
            <a:ext cx="4389120" cy="1196340"/>
            <a:chOff x="4069080" y="4656430"/>
            <a:chExt cx="4389120" cy="1196340"/>
          </a:xfrm>
        </p:grpSpPr>
        <p:sp>
          <p:nvSpPr>
            <p:cNvPr id="5" name="Rectangle 4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53199" y="5245009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1000" y="2842313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LW R0 0(R1)</a:t>
            </a:r>
          </a:p>
        </p:txBody>
      </p:sp>
      <p:cxnSp>
        <p:nvCxnSpPr>
          <p:cNvPr id="61" name="Straight Connector 60"/>
          <p:cNvCxnSpPr>
            <a:stCxn id="62" idx="4"/>
            <a:endCxn id="63" idx="0"/>
          </p:cNvCxnSpPr>
          <p:nvPr/>
        </p:nvCxnSpPr>
        <p:spPr>
          <a:xfrm>
            <a:off x="6248400" y="3054320"/>
            <a:ext cx="121411" cy="11733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16396" y="2990312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450080" y="3832860"/>
            <a:ext cx="4389120" cy="1196340"/>
            <a:chOff x="4069080" y="4656430"/>
            <a:chExt cx="4389120" cy="1196340"/>
          </a:xfrm>
        </p:grpSpPr>
        <p:sp>
          <p:nvSpPr>
            <p:cNvPr id="64" name="Rectangle 63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Connector 75"/>
            <p:cNvCxnSpPr>
              <a:stCxn id="66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53202" y="5245009"/>
              <a:ext cx="380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1" idx="3"/>
              <a:endCxn id="75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81000" y="4265525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R3 </a:t>
            </a:r>
            <a:r>
              <a:rPr lang="en-US" dirty="0"/>
              <a:t>R0 R4</a:t>
            </a:r>
          </a:p>
        </p:txBody>
      </p:sp>
      <p:sp>
        <p:nvSpPr>
          <p:cNvPr id="63" name="Oval 62"/>
          <p:cNvSpPr/>
          <p:nvPr/>
        </p:nvSpPr>
        <p:spPr>
          <a:xfrm>
            <a:off x="6337807" y="4227687"/>
            <a:ext cx="64008" cy="6400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629098" y="5562600"/>
            <a:ext cx="6448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that this is really just a simplification, because…</a:t>
            </a:r>
          </a:p>
          <a:p>
            <a:r>
              <a:rPr lang="en-US" dirty="0" smtClean="0"/>
              <a:t>…among other things, we are stalling before we even know it’s an ADD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 code to avoid stalls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= b + e;</a:t>
            </a:r>
          </a:p>
          <a:p>
            <a:pPr marL="0" indent="0">
              <a:buNone/>
            </a:pPr>
            <a:r>
              <a:rPr lang="en-US" dirty="0" smtClean="0"/>
              <a:t>c = b + 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hazards!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Draw a diagram!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	r1 	0(r0)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	r2 	1(r0)</a:t>
            </a:r>
          </a:p>
          <a:p>
            <a:pPr marL="0" indent="0">
              <a:buNone/>
            </a:pPr>
            <a:r>
              <a:rPr lang="en-US" dirty="0" smtClean="0"/>
              <a:t>add 	r3	r1	r2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	3(r0)	r3	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	r4	2(r0)</a:t>
            </a:r>
          </a:p>
          <a:p>
            <a:pPr marL="0" indent="0">
              <a:buNone/>
            </a:pPr>
            <a:r>
              <a:rPr lang="en-US" dirty="0" smtClean="0"/>
              <a:t>add 	r5	r1	r4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	</a:t>
            </a:r>
            <a:r>
              <a:rPr lang="en-US" dirty="0"/>
              <a:t>4(r0)	 r5</a:t>
            </a:r>
          </a:p>
        </p:txBody>
      </p:sp>
    </p:spTree>
    <p:extLst>
      <p:ext uri="{BB962C8B-B14F-4D97-AF65-F5344CB8AC3E}">
        <p14:creationId xmlns:p14="http://schemas.microsoft.com/office/powerpoint/2010/main" val="16872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pictures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35520"/>
              </p:ext>
            </p:extLst>
          </p:nvPr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 	1(r0)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3(r0)	r3	</a:t>
            </a:r>
          </a:p>
          <a:p>
            <a:r>
              <a:rPr lang="en-US" dirty="0" err="1"/>
              <a:t>lw</a:t>
            </a:r>
            <a:r>
              <a:rPr lang="en-US" dirty="0"/>
              <a:t>	r4	2(r0)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4(r0)	</a:t>
            </a:r>
            <a:r>
              <a:rPr lang="en-US" dirty="0" smtClean="0"/>
              <a:t>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#1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46502"/>
              </p:ext>
            </p:extLst>
          </p:nvPr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</a:t>
            </a:r>
            <a:r>
              <a:rPr lang="en-US" b="1" dirty="0">
                <a:solidFill>
                  <a:srgbClr val="FF0000"/>
                </a:solidFill>
              </a:rPr>
              <a:t>r1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	0(r0)</a:t>
            </a:r>
          </a:p>
          <a:p>
            <a:r>
              <a:rPr lang="en-US" dirty="0" err="1"/>
              <a:t>lw</a:t>
            </a:r>
            <a:r>
              <a:rPr lang="en-US" dirty="0"/>
              <a:t> 	r2 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</a:t>
            </a:r>
            <a:r>
              <a:rPr lang="en-US" b="1" dirty="0">
                <a:solidFill>
                  <a:srgbClr val="FF0000"/>
                </a:solidFill>
              </a:rPr>
              <a:t>r1</a:t>
            </a:r>
            <a:r>
              <a:rPr lang="en-US" dirty="0"/>
              <a:t>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98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#2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76106"/>
              </p:ext>
            </p:extLst>
          </p:nvPr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 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r4</a:t>
            </a:r>
            <a:r>
              <a:rPr lang="en-US" dirty="0"/>
              <a:t>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</a:t>
            </a:r>
            <a:r>
              <a:rPr lang="en-US" b="1" dirty="0">
                <a:solidFill>
                  <a:srgbClr val="FF0000"/>
                </a:solidFill>
              </a:rPr>
              <a:t>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35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#3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1076"/>
              </p:ext>
            </p:extLst>
          </p:nvPr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 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</a:t>
            </a:r>
            <a:r>
              <a:rPr lang="en-US" b="1" dirty="0">
                <a:solidFill>
                  <a:srgbClr val="FF0000"/>
                </a:solidFill>
              </a:rPr>
              <a:t>r3</a:t>
            </a:r>
            <a:r>
              <a:rPr lang="en-US" dirty="0"/>
              <a:t>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r3</a:t>
            </a:r>
            <a:endParaRPr lang="en-US" dirty="0"/>
          </a:p>
          <a:p>
            <a:r>
              <a:rPr lang="en-US" dirty="0" err="1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66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Assignment 5 due Wednesday</a:t>
            </a:r>
            <a:r>
              <a:rPr lang="en-US" sz="2000" dirty="0"/>
              <a:t>, </a:t>
            </a:r>
            <a:r>
              <a:rPr lang="en-US" sz="2000" dirty="0" smtClean="0"/>
              <a:t>12/3</a:t>
            </a:r>
          </a:p>
          <a:p>
            <a:pPr lvl="1"/>
            <a:r>
              <a:rPr lang="en-US" sz="1800" dirty="0" smtClean="0"/>
              <a:t>Partner(s) / self assessment component (online form)</a:t>
            </a:r>
            <a:endParaRPr lang="en-US" sz="1800" dirty="0"/>
          </a:p>
          <a:p>
            <a:r>
              <a:rPr lang="en-US" sz="2000" dirty="0" smtClean="0"/>
              <a:t>Quiz 14(last quiz): 12/3 or 12/5</a:t>
            </a:r>
          </a:p>
          <a:p>
            <a:r>
              <a:rPr lang="en-US" sz="2000" dirty="0" smtClean="0"/>
              <a:t>Wrap-up / review: 12/8</a:t>
            </a:r>
          </a:p>
          <a:p>
            <a:r>
              <a:rPr lang="en-US" sz="2000" dirty="0" smtClean="0"/>
              <a:t>Exam 3(part 1): 12/10</a:t>
            </a:r>
          </a:p>
          <a:p>
            <a:pPr lvl="1"/>
            <a:r>
              <a:rPr lang="en-US" sz="1800" dirty="0" smtClean="0"/>
              <a:t>Old stuff</a:t>
            </a:r>
          </a:p>
          <a:p>
            <a:r>
              <a:rPr lang="en-US" sz="2000" dirty="0" smtClean="0"/>
              <a:t>Exam 3(part 2): 12/12</a:t>
            </a:r>
          </a:p>
          <a:p>
            <a:pPr lvl="1"/>
            <a:r>
              <a:rPr lang="en-US" sz="1800" dirty="0" smtClean="0"/>
              <a:t>New stuff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#4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10943"/>
              </p:ext>
            </p:extLst>
          </p:nvPr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 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</a:t>
            </a:r>
            <a:r>
              <a:rPr lang="en-US" b="1" dirty="0">
                <a:solidFill>
                  <a:srgbClr val="FF0000"/>
                </a:solidFill>
              </a:rPr>
              <a:t>r5</a:t>
            </a:r>
            <a:r>
              <a:rPr lang="en-US" dirty="0"/>
              <a:t>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</a:t>
            </a:r>
            <a:r>
              <a:rPr lang="en-US" b="1" dirty="0" smtClean="0">
                <a:solidFill>
                  <a:srgbClr val="FF0000"/>
                </a:solidFill>
              </a:rPr>
              <a:t>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40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forwarding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 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3482" y="1905000"/>
            <a:ext cx="3315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 of the data hazards can be resolved using forwarding…</a:t>
            </a:r>
          </a:p>
          <a:p>
            <a:endParaRPr lang="en-US" dirty="0"/>
          </a:p>
          <a:p>
            <a:r>
              <a:rPr lang="en-US" dirty="0" smtClean="0"/>
              <a:t>… except the load-use hazards.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23877"/>
              </p:ext>
            </p:extLst>
          </p:nvPr>
        </p:nvGraphicFramePr>
        <p:xfrm>
          <a:off x="152400" y="3916680"/>
          <a:ext cx="76962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5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 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r4</a:t>
            </a:r>
            <a:r>
              <a:rPr lang="en-US" dirty="0"/>
              <a:t>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</a:t>
            </a:r>
            <a:r>
              <a:rPr lang="en-US" b="1" dirty="0">
                <a:solidFill>
                  <a:srgbClr val="FF0000"/>
                </a:solidFill>
              </a:rPr>
              <a:t>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3482" y="1905000"/>
            <a:ext cx="3315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need to stall for this hazard.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37397"/>
              </p:ext>
            </p:extLst>
          </p:nvPr>
        </p:nvGraphicFramePr>
        <p:xfrm>
          <a:off x="152400" y="3916680"/>
          <a:ext cx="775411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70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 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46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this one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80350"/>
              </p:ext>
            </p:extLst>
          </p:nvPr>
        </p:nvGraphicFramePr>
        <p:xfrm>
          <a:off x="152400" y="3916680"/>
          <a:ext cx="775411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70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  <a:gridCol w="298235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 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</a:t>
            </a:r>
            <a:r>
              <a:rPr lang="en-US" b="1" dirty="0">
                <a:solidFill>
                  <a:srgbClr val="FF0000"/>
                </a:solidFill>
              </a:rPr>
              <a:t>r2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</a:t>
            </a:r>
            <a:r>
              <a:rPr lang="en-US" b="1" dirty="0">
                <a:solidFill>
                  <a:srgbClr val="FF0000"/>
                </a:solidFill>
              </a:rPr>
              <a:t>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13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stall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1223"/>
              </p:ext>
            </p:extLst>
          </p:nvPr>
        </p:nvGraphicFramePr>
        <p:xfrm>
          <a:off x="152400" y="3916680"/>
          <a:ext cx="7754123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865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 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 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4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now use forwarding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04542"/>
              </p:ext>
            </p:extLst>
          </p:nvPr>
        </p:nvGraphicFramePr>
        <p:xfrm>
          <a:off x="152400" y="3916680"/>
          <a:ext cx="7754123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865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  <a:gridCol w="276933"/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                                NO 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                             NO 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sw</a:t>
                      </a:r>
                      <a:endParaRPr lang="en-US" sz="14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DM</a:t>
                      </a:r>
                      <a:endParaRPr lang="en-US" sz="14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WB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15875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lw</a:t>
            </a:r>
            <a:r>
              <a:rPr lang="en-US" dirty="0"/>
              <a:t> 	r1 	0(r0)</a:t>
            </a:r>
          </a:p>
          <a:p>
            <a:r>
              <a:rPr lang="en-US" dirty="0" err="1"/>
              <a:t>lw</a:t>
            </a:r>
            <a:r>
              <a:rPr lang="en-US" dirty="0"/>
              <a:t> 	r2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	</a:t>
            </a:r>
            <a:r>
              <a:rPr lang="en-US" dirty="0" smtClean="0"/>
              <a:t>1(r0</a:t>
            </a:r>
            <a:r>
              <a:rPr lang="en-US" dirty="0"/>
              <a:t>)</a:t>
            </a:r>
          </a:p>
          <a:p>
            <a:r>
              <a:rPr lang="en-US" dirty="0"/>
              <a:t>add 	r3	r1	r2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3(r0)	r3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lw</a:t>
            </a:r>
            <a:r>
              <a:rPr lang="en-US" dirty="0"/>
              <a:t>	r4	</a:t>
            </a:r>
            <a:r>
              <a:rPr lang="en-US" dirty="0" smtClean="0"/>
              <a:t>2(r0</a:t>
            </a:r>
            <a:r>
              <a:rPr lang="en-US" dirty="0"/>
              <a:t>)</a:t>
            </a:r>
          </a:p>
          <a:p>
            <a:r>
              <a:rPr lang="en-US" dirty="0"/>
              <a:t>add 	r5	r1	r4</a:t>
            </a:r>
          </a:p>
          <a:p>
            <a:r>
              <a:rPr lang="en-US" dirty="0" err="1"/>
              <a:t>sw</a:t>
            </a:r>
            <a:r>
              <a:rPr lang="en-US" dirty="0"/>
              <a:t>	</a:t>
            </a:r>
            <a:r>
              <a:rPr lang="en-US" dirty="0" smtClean="0"/>
              <a:t>4(r0)	r5</a:t>
            </a:r>
            <a:r>
              <a:rPr lang="en-US" dirty="0"/>
              <a:t>	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52800" y="4495800"/>
            <a:ext cx="228600" cy="53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4991100"/>
            <a:ext cx="762000" cy="266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5486400"/>
            <a:ext cx="152400" cy="53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5943600"/>
            <a:ext cx="6858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 code to avoid stalls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= b + e;</a:t>
            </a:r>
          </a:p>
          <a:p>
            <a:pPr marL="0" indent="0">
              <a:buNone/>
            </a:pPr>
            <a:r>
              <a:rPr lang="en-US" dirty="0" smtClean="0"/>
              <a:t>c = b + 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Reorder the code to avoid stalls!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	r1 	0(r0)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	r2 	1(r0)</a:t>
            </a:r>
          </a:p>
          <a:p>
            <a:pPr marL="0" indent="0">
              <a:buNone/>
            </a:pPr>
            <a:r>
              <a:rPr lang="en-US" dirty="0" smtClean="0"/>
              <a:t>add 	r3	r1	r2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	3(r0)	r3	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	r4	2(r0)</a:t>
            </a:r>
          </a:p>
          <a:p>
            <a:pPr marL="0" indent="0">
              <a:buNone/>
            </a:pPr>
            <a:r>
              <a:rPr lang="en-US" dirty="0" smtClean="0"/>
              <a:t>add 	r5	r1	r4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	4(r0)	r5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REORDERED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code to avoid stalls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= b + e;</a:t>
            </a:r>
          </a:p>
          <a:p>
            <a:pPr marL="0" indent="0">
              <a:buNone/>
            </a:pPr>
            <a:r>
              <a:rPr lang="en-US" dirty="0" smtClean="0"/>
              <a:t>c = b + 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 there any hazards?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much faster is this code than the previous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	r1 	0(r0)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	r2 	1(r0)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lw</a:t>
            </a:r>
            <a:r>
              <a:rPr lang="en-US" b="1" dirty="0">
                <a:solidFill>
                  <a:srgbClr val="FF0000"/>
                </a:solidFill>
              </a:rPr>
              <a:t>	r4	2(r0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add 	r3	r1	r2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	3(r0)	r3	</a:t>
            </a:r>
          </a:p>
          <a:p>
            <a:pPr marL="0" indent="0">
              <a:buNone/>
            </a:pPr>
            <a:r>
              <a:rPr lang="en-US" dirty="0" smtClean="0"/>
              <a:t>add 	r5	r1	r4</a:t>
            </a:r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	4(r0)	r5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04800" y="1581150"/>
            <a:ext cx="2743200" cy="639762"/>
          </a:xfrm>
        </p:spPr>
        <p:txBody>
          <a:bodyPr/>
          <a:lstStyle/>
          <a:p>
            <a:pPr algn="ctr"/>
            <a:r>
              <a:rPr lang="en-US" dirty="0" smtClean="0"/>
              <a:t>Sequence #1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04800" y="2220912"/>
            <a:ext cx="2743200" cy="212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LW  R0   0(R0)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R1   R0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 R0   17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R2   R0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idx="1"/>
          </p:nvPr>
        </p:nvSpPr>
        <p:spPr>
          <a:xfrm>
            <a:off x="3200400" y="1581150"/>
            <a:ext cx="2743200" cy="639762"/>
          </a:xfrm>
        </p:spPr>
        <p:txBody>
          <a:bodyPr/>
          <a:lstStyle/>
          <a:p>
            <a:pPr algn="ctr"/>
            <a:r>
              <a:rPr lang="en-US" dirty="0" smtClean="0"/>
              <a:t>Sequence #2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half" idx="2"/>
          </p:nvPr>
        </p:nvSpPr>
        <p:spPr>
          <a:xfrm>
            <a:off x="3200400" y="2220912"/>
            <a:ext cx="2743200" cy="212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  R0   1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  R1   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R3   R0   R1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6096000" y="1581150"/>
            <a:ext cx="2743200" cy="639762"/>
          </a:xfrm>
        </p:spPr>
        <p:txBody>
          <a:bodyPr/>
          <a:lstStyle/>
          <a:p>
            <a:pPr algn="ctr"/>
            <a:r>
              <a:rPr lang="en-US" dirty="0" smtClean="0"/>
              <a:t>Sequence #3</a:t>
            </a:r>
            <a:endParaRPr lang="en-US" dirty="0"/>
          </a:p>
        </p:txBody>
      </p:sp>
      <p:sp>
        <p:nvSpPr>
          <p:cNvPr id="18" name="Content Placeholder 9"/>
          <p:cNvSpPr>
            <a:spLocks noGrp="1"/>
          </p:cNvSpPr>
          <p:nvPr>
            <p:ph sz="half" idx="2"/>
          </p:nvPr>
        </p:nvSpPr>
        <p:spPr>
          <a:xfrm>
            <a:off x="6096000" y="2220912"/>
            <a:ext cx="2743200" cy="212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LW   R1   0(R4)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  R1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500" y="3974068"/>
            <a:ext cx="8242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the sequence stall?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the sequence avoid stalls, using only forwarding?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the sequence execute without stalling or forwarding?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What about reordering the code sequences that must stall?</a:t>
            </a:r>
          </a:p>
        </p:txBody>
      </p:sp>
    </p:spTree>
    <p:extLst>
      <p:ext uri="{BB962C8B-B14F-4D97-AF65-F5344CB8AC3E}">
        <p14:creationId xmlns:p14="http://schemas.microsoft.com/office/powerpoint/2010/main" val="1240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situations in pipelining when the next instruction cannot execute in the following clock cycle</a:t>
            </a:r>
          </a:p>
          <a:p>
            <a:r>
              <a:rPr lang="en-US" dirty="0" smtClean="0"/>
              <a:t>These events are called hazards</a:t>
            </a:r>
          </a:p>
          <a:p>
            <a:r>
              <a:rPr lang="en-US" dirty="0" smtClean="0"/>
              <a:t>Three different types:</a:t>
            </a:r>
          </a:p>
          <a:p>
            <a:pPr lvl="1"/>
            <a:r>
              <a:rPr lang="en-US" strike="sngStrike" dirty="0" smtClean="0"/>
              <a:t>Structural</a:t>
            </a:r>
          </a:p>
          <a:p>
            <a:pPr lvl="1"/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hazards occur when the pipeline must be stalled (with a “no op”) because one step must wait for another to complete</a:t>
            </a:r>
          </a:p>
          <a:p>
            <a:r>
              <a:rPr lang="en-US" dirty="0" smtClean="0"/>
              <a:t>Laundry: unmatched sock?</a:t>
            </a:r>
          </a:p>
          <a:p>
            <a:pPr lvl="1"/>
            <a:r>
              <a:rPr lang="en-US" dirty="0" smtClean="0"/>
              <a:t>Run to your room and search for the match</a:t>
            </a:r>
          </a:p>
          <a:p>
            <a:pPr lvl="2"/>
            <a:r>
              <a:rPr lang="en-US" dirty="0" smtClean="0"/>
              <a:t>In the meantime, the laundry pipeline is stalled.</a:t>
            </a:r>
          </a:p>
        </p:txBody>
      </p:sp>
    </p:spTree>
    <p:extLst>
      <p:ext uri="{BB962C8B-B14F-4D97-AF65-F5344CB8AC3E}">
        <p14:creationId xmlns:p14="http://schemas.microsoft.com/office/powerpoint/2010/main" val="22805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hazards arise from the dependence of one instruction on an earlier one that is still in the pipeline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ADD R0 R1 R2</a:t>
            </a:r>
            <a:br>
              <a:rPr lang="en-US" dirty="0" smtClean="0"/>
            </a:br>
            <a:r>
              <a:rPr lang="en-US" dirty="0" smtClean="0"/>
              <a:t>SUB R3 R0 R4</a:t>
            </a:r>
          </a:p>
          <a:p>
            <a:r>
              <a:rPr lang="en-US" dirty="0" smtClean="0"/>
              <a:t>Why is this bad?</a:t>
            </a:r>
          </a:p>
          <a:p>
            <a:r>
              <a:rPr lang="en-US" dirty="0" smtClean="0"/>
              <a:t>The ADD doesn’t write its result until the fifth (final) stage</a:t>
            </a:r>
          </a:p>
          <a:p>
            <a:pPr lvl="1"/>
            <a:r>
              <a:rPr lang="en-US" dirty="0" smtClean="0"/>
              <a:t>The SUB has to wait for ADD to write its result before it can read from the register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the pipeline handle this?</a:t>
            </a:r>
            <a:br>
              <a:rPr lang="en-US" dirty="0" smtClean="0"/>
            </a:br>
            <a:r>
              <a:rPr lang="en-US" dirty="0"/>
              <a:t>ADD R0 R1 R2</a:t>
            </a:r>
            <a:br>
              <a:rPr lang="en-US" dirty="0"/>
            </a:br>
            <a:r>
              <a:rPr lang="en-US" dirty="0"/>
              <a:t>SUB R3 R0 R4</a:t>
            </a:r>
          </a:p>
          <a:p>
            <a:r>
              <a:rPr lang="en-US" dirty="0" smtClean="0"/>
              <a:t>Rely on compilers to remove all such hazards?</a:t>
            </a:r>
          </a:p>
          <a:p>
            <a:r>
              <a:rPr lang="en-US" dirty="0" smtClean="0"/>
              <a:t>No!</a:t>
            </a:r>
          </a:p>
          <a:p>
            <a:r>
              <a:rPr lang="en-US" dirty="0" smtClean="0"/>
              <a:t>Solution: 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Assume:</a:t>
            </a:r>
            <a:br>
              <a:rPr lang="en-US" sz="2800" dirty="0" smtClean="0"/>
            </a:br>
            <a:r>
              <a:rPr lang="en-US" sz="2800" dirty="0"/>
              <a:t>ADD R0 R1 R2</a:t>
            </a:r>
            <a:br>
              <a:rPr lang="en-US" sz="2800" dirty="0"/>
            </a:br>
            <a:r>
              <a:rPr lang="en-US" sz="2800" dirty="0"/>
              <a:t>SUB R3 R0 R4</a:t>
            </a:r>
          </a:p>
          <a:p>
            <a:r>
              <a:rPr lang="en-US" sz="2800" dirty="0" smtClean="0"/>
              <a:t>Do we need to wait for R1+R2 to be written to R0? (this is called a pipeline “stall”, accomplished via a “no-op”)</a:t>
            </a:r>
          </a:p>
          <a:p>
            <a:pPr lvl="1"/>
            <a:r>
              <a:rPr lang="en-US" sz="2400" dirty="0" smtClean="0"/>
              <a:t>No!</a:t>
            </a:r>
          </a:p>
          <a:p>
            <a:r>
              <a:rPr lang="en-US" sz="2800" dirty="0" smtClean="0"/>
              <a:t>Compute it, and then feed it directly to the ALU phase in the execution of the SUB instruction</a:t>
            </a:r>
          </a:p>
          <a:p>
            <a:r>
              <a:rPr lang="en-US" sz="2800" dirty="0" smtClean="0"/>
              <a:t>This is the essence of forwarding</a:t>
            </a:r>
          </a:p>
        </p:txBody>
      </p:sp>
    </p:spTree>
    <p:extLst>
      <p:ext uri="{BB962C8B-B14F-4D97-AF65-F5344CB8AC3E}">
        <p14:creationId xmlns:p14="http://schemas.microsoft.com/office/powerpoint/2010/main" val="42585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5080" y="2438400"/>
            <a:ext cx="4389120" cy="1196340"/>
            <a:chOff x="4069080" y="4656430"/>
            <a:chExt cx="4389120" cy="1196340"/>
          </a:xfrm>
        </p:grpSpPr>
        <p:sp>
          <p:nvSpPr>
            <p:cNvPr id="5" name="Rectangle 4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553199" y="5245009"/>
              <a:ext cx="381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35680" y="3832860"/>
            <a:ext cx="4389120" cy="1196340"/>
            <a:chOff x="4069080" y="4656430"/>
            <a:chExt cx="4389120" cy="1196340"/>
          </a:xfrm>
        </p:grpSpPr>
        <p:sp>
          <p:nvSpPr>
            <p:cNvPr id="30" name="Rectangle 29"/>
            <p:cNvSpPr/>
            <p:nvPr/>
          </p:nvSpPr>
          <p:spPr>
            <a:xfrm>
              <a:off x="40690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738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690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35880" y="5007061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40680" y="5007061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35880" y="5007061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342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2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34202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48600" y="4978309"/>
              <a:ext cx="3048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53400" y="4978309"/>
              <a:ext cx="3048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8600" y="4978309"/>
              <a:ext cx="609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 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>
              <a:stCxn id="32" idx="3"/>
            </p:cNvCxnSpPr>
            <p:nvPr/>
          </p:nvCxnSpPr>
          <p:spPr>
            <a:xfrm flipV="1">
              <a:off x="4678680" y="527235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07280" y="5159461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07280" y="538974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907280" y="5159461"/>
              <a:ext cx="0" cy="227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45480" y="5083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45480" y="546426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53202" y="5245009"/>
              <a:ext cx="380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3"/>
              <a:endCxn id="41" idx="1"/>
            </p:cNvCxnSpPr>
            <p:nvPr/>
          </p:nvCxnSpPr>
          <p:spPr>
            <a:xfrm>
              <a:off x="7543802" y="5245009"/>
              <a:ext cx="304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7818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696200" y="5253400"/>
              <a:ext cx="0" cy="367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781800" y="5620452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6095999" y="4656430"/>
              <a:ext cx="457200" cy="119634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</a:rPr>
                <a:t>ALU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81000" y="2842313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R0 R1 </a:t>
            </a:r>
            <a:r>
              <a:rPr lang="en-US" dirty="0" smtClean="0"/>
              <a:t>R2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1000" y="426552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 R3 R0 R4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120639" y="3035370"/>
            <a:ext cx="198120" cy="1224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088635" y="2990312"/>
            <a:ext cx="64008" cy="6400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86755" y="4227687"/>
            <a:ext cx="64008" cy="64008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to avoid every 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forwarding be used to prevent all pipeline stalls?</a:t>
            </a:r>
          </a:p>
          <a:p>
            <a:r>
              <a:rPr lang="en-US" dirty="0" smtClean="0"/>
              <a:t>No!</a:t>
            </a:r>
          </a:p>
          <a:p>
            <a:r>
              <a:rPr lang="en-US" dirty="0" smtClean="0"/>
              <a:t>Example?</a:t>
            </a:r>
          </a:p>
        </p:txBody>
      </p:sp>
    </p:spTree>
    <p:extLst>
      <p:ext uri="{BB962C8B-B14F-4D97-AF65-F5344CB8AC3E}">
        <p14:creationId xmlns:p14="http://schemas.microsoft.com/office/powerpoint/2010/main" val="38922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8625</TotalTime>
  <Words>1226</Words>
  <Application>Microsoft Office PowerPoint</Application>
  <PresentationFormat>On-screen Show (4:3)</PresentationFormat>
  <Paragraphs>877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Comp Sci 310</vt:lpstr>
      <vt:lpstr>Announcements</vt:lpstr>
      <vt:lpstr>Pipeline hazards</vt:lpstr>
      <vt:lpstr>Data hazards</vt:lpstr>
      <vt:lpstr>Example data hazard</vt:lpstr>
      <vt:lpstr>Handling data hazards</vt:lpstr>
      <vt:lpstr>Forwarding</vt:lpstr>
      <vt:lpstr>Forwarding example</vt:lpstr>
      <vt:lpstr>Forwarding to avoid every stall?</vt:lpstr>
      <vt:lpstr>Another example</vt:lpstr>
      <vt:lpstr>You can’t do that!</vt:lpstr>
      <vt:lpstr>You can’t do that!</vt:lpstr>
      <vt:lpstr>A valid forwarding path after stalling</vt:lpstr>
      <vt:lpstr>Over-simplification</vt:lpstr>
      <vt:lpstr>Reordering code to avoid stalls</vt:lpstr>
      <vt:lpstr>With pictures</vt:lpstr>
      <vt:lpstr>Hazard #1</vt:lpstr>
      <vt:lpstr>Hazard #2</vt:lpstr>
      <vt:lpstr>Hazard #3</vt:lpstr>
      <vt:lpstr>Hazard #4</vt:lpstr>
      <vt:lpstr>Use forwarding</vt:lpstr>
      <vt:lpstr>Stall</vt:lpstr>
      <vt:lpstr>Stall</vt:lpstr>
      <vt:lpstr>And this one</vt:lpstr>
      <vt:lpstr>Another stall</vt:lpstr>
      <vt:lpstr>Can now use forwarding</vt:lpstr>
      <vt:lpstr>Reordering code to avoid stalls</vt:lpstr>
      <vt:lpstr>REORDERED code to avoid stalls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880</cp:revision>
  <dcterms:created xsi:type="dcterms:W3CDTF">2006-08-16T00:00:00Z</dcterms:created>
  <dcterms:modified xsi:type="dcterms:W3CDTF">2014-11-21T20:28:53Z</dcterms:modified>
</cp:coreProperties>
</file>