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33" r:id="rId3"/>
    <p:sldId id="420" r:id="rId4"/>
    <p:sldId id="424" r:id="rId5"/>
    <p:sldId id="425" r:id="rId6"/>
    <p:sldId id="423" r:id="rId7"/>
    <p:sldId id="430" r:id="rId8"/>
    <p:sldId id="427" r:id="rId9"/>
    <p:sldId id="444" r:id="rId10"/>
    <p:sldId id="426" r:id="rId11"/>
    <p:sldId id="428" r:id="rId12"/>
    <p:sldId id="429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45" r:id="rId21"/>
    <p:sldId id="438" r:id="rId22"/>
    <p:sldId id="439" r:id="rId23"/>
    <p:sldId id="440" r:id="rId24"/>
    <p:sldId id="441" r:id="rId25"/>
    <p:sldId id="442" r:id="rId26"/>
    <p:sldId id="44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08" userDrawn="1">
          <p15:clr>
            <a:srgbClr val="A4A3A4"/>
          </p15:clr>
        </p15:guide>
        <p15:guide id="2" pos="2352" userDrawn="1">
          <p15:clr>
            <a:srgbClr val="A4A3A4"/>
          </p15:clr>
        </p15:guide>
        <p15:guide id="3" pos="4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8" autoAdjust="0"/>
    <p:restoredTop sz="91667" autoAdjust="0"/>
  </p:normalViewPr>
  <p:slideViewPr>
    <p:cSldViewPr>
      <p:cViewPr varScale="1">
        <p:scale>
          <a:sx n="85" d="100"/>
          <a:sy n="85" d="100"/>
        </p:scale>
        <p:origin x="-1002" y="-96"/>
      </p:cViewPr>
      <p:guideLst>
        <p:guide orient="horz" pos="1008"/>
        <p:guide pos="2352"/>
        <p:guide pos="45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B3DA0-8385-47CC-8B1A-891EF0E3A99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70FA4-21DE-4F20-A1A5-B560E4125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 </a:t>
            </a:r>
            <a:r>
              <a:rPr lang="en-US" dirty="0" err="1" smtClean="0"/>
              <a:t>Sci</a:t>
            </a:r>
            <a:r>
              <a:rPr lang="en-US" dirty="0" smtClean="0"/>
              <a:t> 310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36</a:t>
            </a:r>
          </a:p>
        </p:txBody>
      </p:sp>
    </p:spTree>
    <p:extLst>
      <p:ext uri="{BB962C8B-B14F-4D97-AF65-F5344CB8AC3E}">
        <p14:creationId xmlns:p14="http://schemas.microsoft.com/office/powerpoint/2010/main" val="37844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branch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hazards:</a:t>
            </a:r>
          </a:p>
          <a:p>
            <a:pPr lvl="1"/>
            <a:r>
              <a:rPr lang="en-US" dirty="0" smtClean="0"/>
              <a:t>Are relatively simple to understand</a:t>
            </a:r>
          </a:p>
          <a:p>
            <a:pPr lvl="1"/>
            <a:r>
              <a:rPr lang="en-US" dirty="0" smtClean="0"/>
              <a:t>Occur less frequently than data hazards</a:t>
            </a:r>
          </a:p>
          <a:p>
            <a:r>
              <a:rPr lang="en-US" dirty="0" smtClean="0"/>
              <a:t>Nothing as effective against branch hazards as forwarding is against data hazards</a:t>
            </a:r>
          </a:p>
          <a:p>
            <a:r>
              <a:rPr lang="en-US" dirty="0" smtClean="0"/>
              <a:t>Therefore, simpler handling schemes are used</a:t>
            </a:r>
          </a:p>
          <a:p>
            <a:r>
              <a:rPr lang="en-US" dirty="0" smtClean="0"/>
              <a:t>We will look at two basic </a:t>
            </a:r>
            <a:r>
              <a:rPr lang="en-US" b="1" dirty="0" smtClean="0"/>
              <a:t>prediction</a:t>
            </a:r>
            <a:r>
              <a:rPr lang="en-US" dirty="0" smtClean="0"/>
              <a:t> schemes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03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branch not taken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assume the branch is never taken</a:t>
            </a:r>
          </a:p>
          <a:p>
            <a:pPr lvl="1"/>
            <a:r>
              <a:rPr lang="en-US" dirty="0" smtClean="0"/>
              <a:t>Static branch prediction</a:t>
            </a:r>
          </a:p>
          <a:p>
            <a:r>
              <a:rPr lang="en-US" dirty="0" smtClean="0"/>
              <a:t>Execution continues sequentially</a:t>
            </a:r>
          </a:p>
          <a:p>
            <a:r>
              <a:rPr lang="en-US" dirty="0" smtClean="0"/>
              <a:t>What happens if the branch IS taken?</a:t>
            </a:r>
          </a:p>
          <a:p>
            <a:r>
              <a:rPr lang="en-US" dirty="0" smtClean="0"/>
              <a:t>Then the instructions that were fetched and are now executing must be discarded / </a:t>
            </a:r>
            <a:r>
              <a:rPr lang="en-US" b="1" dirty="0" smtClean="0"/>
              <a:t>flushed</a:t>
            </a:r>
          </a:p>
        </p:txBody>
      </p:sp>
    </p:spTree>
    <p:extLst>
      <p:ext uri="{BB962C8B-B14F-4D97-AF65-F5344CB8AC3E}">
        <p14:creationId xmlns:p14="http://schemas.microsoft.com/office/powerpoint/2010/main" val="282879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branches are untaken 55% of the time, what is the relative speedup over always stalling?</a:t>
            </a:r>
          </a:p>
          <a:p>
            <a:pPr lvl="1"/>
            <a:r>
              <a:rPr lang="en-US" dirty="0" smtClean="0"/>
              <a:t>Assuming the “cost” to flush instructions is negligible</a:t>
            </a:r>
          </a:p>
          <a:p>
            <a:r>
              <a:rPr lang="en-US" dirty="0" smtClean="0"/>
              <a:t>55% of the time, we don’t have to “pay” for a branch hazard stall</a:t>
            </a:r>
          </a:p>
          <a:p>
            <a:pPr lvl="1"/>
            <a:r>
              <a:rPr lang="en-US" dirty="0" smtClean="0"/>
              <a:t>E.g., 100 branches; slower = 100 stalls;</a:t>
            </a:r>
            <a:br>
              <a:rPr lang="en-US" dirty="0" smtClean="0"/>
            </a:br>
            <a:r>
              <a:rPr lang="en-US" dirty="0" smtClean="0"/>
              <a:t>faster = 45 stalls</a:t>
            </a:r>
          </a:p>
          <a:p>
            <a:r>
              <a:rPr lang="en-US" dirty="0" smtClean="0"/>
              <a:t>Relative speedup: 100/45 = 2.222222…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3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branch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Static branch prediction, along with compiler-based prediction is probably adequate for </a:t>
            </a:r>
            <a:r>
              <a:rPr lang="en-US" dirty="0" err="1" smtClean="0"/>
              <a:t>Larc</a:t>
            </a:r>
            <a:endParaRPr lang="en-US" dirty="0" smtClean="0"/>
          </a:p>
          <a:p>
            <a:r>
              <a:rPr lang="en-US" dirty="0" smtClean="0"/>
              <a:t>For deeper pipelines, what happens to the branch penalty, in terms of the number of instructions that need to be flushed?</a:t>
            </a:r>
          </a:p>
          <a:p>
            <a:pPr lvl="1"/>
            <a:r>
              <a:rPr lang="en-US" dirty="0" smtClean="0"/>
              <a:t>It increases</a:t>
            </a:r>
          </a:p>
          <a:p>
            <a:pPr lvl="1"/>
            <a:r>
              <a:rPr lang="en-US" dirty="0" smtClean="0"/>
              <a:t>It decreases 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b="1" dirty="0" smtClean="0"/>
              <a:t>Dynamic branch prediction </a:t>
            </a:r>
            <a:r>
              <a:rPr lang="en-US" dirty="0" smtClean="0"/>
              <a:t>needed!</a:t>
            </a:r>
          </a:p>
          <a:p>
            <a:pPr lvl="1"/>
            <a:r>
              <a:rPr lang="en-US" dirty="0" smtClean="0"/>
              <a:t>Prediction of branches at runtime using runtime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90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a branch history table</a:t>
            </a:r>
          </a:p>
          <a:p>
            <a:pPr lvl="1"/>
            <a:r>
              <a:rPr lang="en-US" dirty="0" smtClean="0"/>
              <a:t>Small memory indexed by… ???</a:t>
            </a:r>
          </a:p>
          <a:p>
            <a:pPr marL="457200" lvl="1" indent="0">
              <a:buNone/>
            </a:pPr>
            <a:r>
              <a:rPr lang="en-US" dirty="0" smtClean="0"/>
              <a:t>	… the low-order address bits of the branch 		instruction</a:t>
            </a:r>
          </a:p>
          <a:p>
            <a:r>
              <a:rPr lang="en-US" dirty="0" smtClean="0"/>
              <a:t>The memory contains a bit that indicates whether the branch (to that address) was taken or not</a:t>
            </a:r>
            <a:br>
              <a:rPr lang="en-US" dirty="0" smtClean="0"/>
            </a:br>
            <a:r>
              <a:rPr lang="en-US" dirty="0" smtClean="0"/>
              <a:t>1 – take the branch</a:t>
            </a:r>
            <a:br>
              <a:rPr lang="en-US" dirty="0" smtClean="0"/>
            </a:br>
            <a:r>
              <a:rPr lang="en-US" dirty="0" smtClean="0"/>
              <a:t>0 – don’t take the branch</a:t>
            </a:r>
          </a:p>
          <a:p>
            <a:r>
              <a:rPr lang="en-US" dirty="0" smtClean="0"/>
              <a:t>Not always CORRECT</a:t>
            </a:r>
          </a:p>
        </p:txBody>
      </p:sp>
    </p:spTree>
    <p:extLst>
      <p:ext uri="{BB962C8B-B14F-4D97-AF65-F5344CB8AC3E}">
        <p14:creationId xmlns:p14="http://schemas.microsoft.com/office/powerpoint/2010/main" val="407452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shortcoming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simple 1-bit prediction scheme has a performance shortcoming</a:t>
            </a:r>
          </a:p>
          <a:p>
            <a:r>
              <a:rPr lang="en-US" dirty="0" smtClean="0"/>
              <a:t>Even if a branch is almost always taken, we can predict incorrectly twice</a:t>
            </a:r>
          </a:p>
          <a:p>
            <a:pPr lvl="1"/>
            <a:r>
              <a:rPr lang="en-US" dirty="0" smtClean="0"/>
              <a:t>Rather than just once!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1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prediction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loop branch that branches nine times in a row, then is not taken once</a:t>
            </a:r>
          </a:p>
          <a:p>
            <a:r>
              <a:rPr lang="en-US" dirty="0" smtClean="0"/>
              <a:t>What is the prediction accuracy for this branch, assuming the prediction bit for this branch remains in the prediction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8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1-bit prediction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Wrong on the first and last iterations</a:t>
            </a:r>
          </a:p>
          <a:p>
            <a:r>
              <a:rPr lang="en-US" dirty="0" smtClean="0"/>
              <a:t>Last: The branch was taken nine times in a row, so the bit is set but the branch is not taken after the last iteration</a:t>
            </a:r>
          </a:p>
          <a:p>
            <a:r>
              <a:rPr lang="en-US" dirty="0" smtClean="0"/>
              <a:t>First: The branch was previously not taken, but now it must be taken in order to continue iterations of the loop</a:t>
            </a:r>
          </a:p>
          <a:p>
            <a:r>
              <a:rPr lang="en-US" dirty="0" smtClean="0"/>
              <a:t>Branch is taken 90% of the time</a:t>
            </a:r>
          </a:p>
          <a:p>
            <a:r>
              <a:rPr lang="en-US" dirty="0" smtClean="0"/>
              <a:t>What is the prediction accuracy?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80%		8 correct predictions, 2 incorrect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66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Instead of using 1 bit to tell whether the branch was taken or not, use 2 bits</a:t>
            </a:r>
          </a:p>
          <a:p>
            <a:r>
              <a:rPr lang="en-US" dirty="0" smtClean="0"/>
              <a:t>The prediction must be wrong twice before it is changed</a:t>
            </a:r>
          </a:p>
          <a:p>
            <a:pPr lvl="1"/>
            <a:r>
              <a:rPr lang="en-US" dirty="0" smtClean="0"/>
              <a:t>Draw a finite state diagram for this scheme</a:t>
            </a:r>
          </a:p>
          <a:p>
            <a:r>
              <a:rPr lang="en-US" dirty="0" smtClean="0"/>
              <a:t>Increment the prediction count every time </a:t>
            </a:r>
            <a:r>
              <a:rPr lang="en-US" dirty="0" smtClean="0"/>
              <a:t>you predict taken</a:t>
            </a:r>
            <a:endParaRPr lang="en-US" dirty="0" smtClean="0"/>
          </a:p>
          <a:p>
            <a:r>
              <a:rPr lang="en-US" dirty="0" smtClean="0"/>
              <a:t>Decrement every time </a:t>
            </a:r>
            <a:r>
              <a:rPr lang="en-US" dirty="0" smtClean="0"/>
              <a:t>you predict not taken</a:t>
            </a:r>
            <a:endParaRPr lang="en-US" dirty="0" smtClean="0"/>
          </a:p>
          <a:p>
            <a:r>
              <a:rPr lang="en-US" dirty="0" smtClean="0"/>
              <a:t>If the count is greater than 1, predict the branch is taken, otherwise predict it is not taken</a:t>
            </a:r>
          </a:p>
        </p:txBody>
      </p:sp>
    </p:spTree>
    <p:extLst>
      <p:ext uri="{BB962C8B-B14F-4D97-AF65-F5344CB8AC3E}">
        <p14:creationId xmlns:p14="http://schemas.microsoft.com/office/powerpoint/2010/main" val="1106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2-bit prediction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US" dirty="0" smtClean="0"/>
              <a:t>the 2-bit prediction scheme help </a:t>
            </a:r>
            <a:r>
              <a:rPr lang="en-US" dirty="0"/>
              <a:t>in the previous example?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When the loop exits, after 9 iterations, the prediction count is 2 (decremented from </a:t>
            </a:r>
            <a:r>
              <a:rPr lang="en-US" dirty="0" smtClean="0"/>
              <a:t>3)</a:t>
            </a:r>
          </a:p>
          <a:p>
            <a:r>
              <a:rPr lang="en-US" dirty="0" smtClean="0"/>
              <a:t>2 </a:t>
            </a:r>
            <a:r>
              <a:rPr lang="en-US" dirty="0"/>
              <a:t>is greater than 1, so the </a:t>
            </a:r>
            <a:r>
              <a:rPr lang="en-US" dirty="0" smtClean="0"/>
              <a:t>branch after the first iteration is correctly predicted to be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1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Assignment 5 due Wednesday</a:t>
            </a:r>
            <a:r>
              <a:rPr lang="en-US" sz="2800" dirty="0"/>
              <a:t>, </a:t>
            </a:r>
            <a:r>
              <a:rPr lang="en-US" sz="2800" dirty="0" smtClean="0"/>
              <a:t>12/3</a:t>
            </a:r>
          </a:p>
          <a:p>
            <a:pPr lvl="1"/>
            <a:r>
              <a:rPr lang="en-US" sz="2400" dirty="0" smtClean="0"/>
              <a:t>Partner(s) / self assessment component (online form)</a:t>
            </a:r>
            <a:endParaRPr lang="en-US" sz="2400" dirty="0"/>
          </a:p>
          <a:p>
            <a:r>
              <a:rPr lang="en-US" sz="2800" dirty="0" smtClean="0"/>
              <a:t>Quiz 14(last quiz): 12/3 </a:t>
            </a:r>
          </a:p>
          <a:p>
            <a:r>
              <a:rPr lang="en-US" sz="2800" dirty="0" smtClean="0"/>
              <a:t>Wrap-up / review: 12/8</a:t>
            </a:r>
          </a:p>
          <a:p>
            <a:r>
              <a:rPr lang="en-US" sz="2800" dirty="0" smtClean="0"/>
              <a:t>Exam 3(part 1): 12/10</a:t>
            </a:r>
          </a:p>
          <a:p>
            <a:pPr lvl="1"/>
            <a:r>
              <a:rPr lang="en-US" sz="2400" dirty="0" smtClean="0"/>
              <a:t>Old stuff</a:t>
            </a:r>
          </a:p>
          <a:p>
            <a:r>
              <a:rPr lang="en-US" sz="2800" dirty="0" smtClean="0"/>
              <a:t>Exam 3(part 2): 12/12</a:t>
            </a:r>
          </a:p>
          <a:p>
            <a:pPr lvl="1"/>
            <a:r>
              <a:rPr lang="en-US" sz="2400" dirty="0" smtClean="0"/>
              <a:t>New stuff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84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what value should the branch instruction counts start?</a:t>
            </a:r>
          </a:p>
          <a:p>
            <a:r>
              <a:rPr lang="en-US" dirty="0" smtClean="0"/>
              <a:t>What if the branch instruction count starts at 1?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6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2-bit prediction scheme can be generalized to n-bits</a:t>
            </a:r>
          </a:p>
          <a:p>
            <a:r>
              <a:rPr lang="en-US" dirty="0" smtClean="0"/>
              <a:t>Increment the n-bit counter when the prediction is correct, decrement otherwise</a:t>
            </a:r>
          </a:p>
          <a:p>
            <a:r>
              <a:rPr lang="en-US" dirty="0" smtClean="0"/>
              <a:t>Use the mid-point of the range as the division between taken and not taken</a:t>
            </a:r>
          </a:p>
          <a:p>
            <a:pPr lvl="1"/>
            <a:r>
              <a:rPr lang="en-US" dirty="0" smtClean="0"/>
              <a:t>I.e., if the counter value is greater than 2</a:t>
            </a:r>
            <a:r>
              <a:rPr lang="en-US" baseline="30000" dirty="0" smtClean="0"/>
              <a:t>n-1</a:t>
            </a:r>
            <a:r>
              <a:rPr lang="en-US" dirty="0" smtClean="0"/>
              <a:t> –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0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Consider three branch prediction schemes</a:t>
            </a:r>
          </a:p>
          <a:p>
            <a:pPr lvl="1"/>
            <a:r>
              <a:rPr lang="en-US" dirty="0" smtClean="0"/>
              <a:t>Predict not taken</a:t>
            </a:r>
          </a:p>
          <a:p>
            <a:pPr lvl="1"/>
            <a:r>
              <a:rPr lang="en-US" dirty="0" smtClean="0"/>
              <a:t>Predict taken</a:t>
            </a:r>
          </a:p>
          <a:p>
            <a:pPr lvl="1"/>
            <a:r>
              <a:rPr lang="en-US" dirty="0" smtClean="0"/>
              <a:t>Dynamic prediction</a:t>
            </a:r>
          </a:p>
          <a:p>
            <a:r>
              <a:rPr lang="en-US" dirty="0" smtClean="0"/>
              <a:t>Assume they all have zero penalty when they predict correctly and two cycles when they are wrong.</a:t>
            </a:r>
          </a:p>
          <a:p>
            <a:r>
              <a:rPr lang="en-US" dirty="0" smtClean="0"/>
              <a:t>Assume that the average predict accuracy of the dynamic predictor is 90%.</a:t>
            </a:r>
          </a:p>
          <a:p>
            <a:r>
              <a:rPr lang="en-US" dirty="0" smtClean="0"/>
              <a:t>Which predictor is the best choice for the following branches?</a:t>
            </a:r>
          </a:p>
          <a:p>
            <a:pPr lvl="1"/>
            <a:r>
              <a:rPr lang="en-US" dirty="0" smtClean="0"/>
              <a:t>Branch taken with 5% frequency</a:t>
            </a:r>
          </a:p>
          <a:p>
            <a:pPr lvl="1"/>
            <a:r>
              <a:rPr lang="en-US" dirty="0" smtClean="0"/>
              <a:t>Branch taken with 95% frequency</a:t>
            </a:r>
          </a:p>
          <a:p>
            <a:pPr lvl="1"/>
            <a:r>
              <a:rPr lang="en-US" dirty="0" smtClean="0"/>
              <a:t>Branch taken with 70% frequency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Branch taken with 5%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/>
              <a:t>Predict not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Predict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prediction?</a:t>
            </a:r>
            <a:endParaRPr lang="en-US" dirty="0"/>
          </a:p>
          <a:p>
            <a:r>
              <a:rPr lang="en-US" dirty="0"/>
              <a:t>Branch taken with 95%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/>
              <a:t>Predict not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Predict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prediction?</a:t>
            </a:r>
            <a:endParaRPr lang="en-US" dirty="0"/>
          </a:p>
          <a:p>
            <a:r>
              <a:rPr lang="en-US" dirty="0"/>
              <a:t>Branch taken with 70%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/>
              <a:t>Predict not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Predict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prediction?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Branch taken with 5% </a:t>
            </a:r>
            <a:r>
              <a:rPr lang="en-US" dirty="0" smtClean="0"/>
              <a:t>frequency</a:t>
            </a:r>
          </a:p>
          <a:p>
            <a:pPr lvl="1"/>
            <a:r>
              <a:rPr lang="en-US" b="1" u="sng" dirty="0"/>
              <a:t>Predict not </a:t>
            </a:r>
            <a:r>
              <a:rPr lang="en-US" b="1" u="sng" dirty="0" smtClean="0"/>
              <a:t>taken?</a:t>
            </a:r>
            <a:endParaRPr lang="en-US" b="1" u="sng" dirty="0"/>
          </a:p>
          <a:p>
            <a:pPr lvl="1"/>
            <a:r>
              <a:rPr lang="en-US" dirty="0"/>
              <a:t>Predict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prediction?</a:t>
            </a:r>
            <a:endParaRPr lang="en-US" dirty="0"/>
          </a:p>
          <a:p>
            <a:r>
              <a:rPr lang="en-US" dirty="0"/>
              <a:t>Branch taken with 95%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/>
              <a:t>Predict not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Predict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prediction?</a:t>
            </a:r>
            <a:endParaRPr lang="en-US" dirty="0"/>
          </a:p>
          <a:p>
            <a:r>
              <a:rPr lang="en-US" dirty="0"/>
              <a:t>Branch taken with 70%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/>
              <a:t>Predict not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Predict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prediction?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04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Branch taken with 5% </a:t>
            </a:r>
            <a:r>
              <a:rPr lang="en-US" dirty="0" smtClean="0"/>
              <a:t>frequency</a:t>
            </a:r>
          </a:p>
          <a:p>
            <a:pPr lvl="1"/>
            <a:r>
              <a:rPr lang="en-US" b="1" u="sng" dirty="0"/>
              <a:t>Predict not </a:t>
            </a:r>
            <a:r>
              <a:rPr lang="en-US" b="1" u="sng" dirty="0" smtClean="0"/>
              <a:t>taken?</a:t>
            </a:r>
            <a:endParaRPr lang="en-US" b="1" u="sng" dirty="0"/>
          </a:p>
          <a:p>
            <a:pPr lvl="1"/>
            <a:r>
              <a:rPr lang="en-US" dirty="0"/>
              <a:t>Predict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prediction?</a:t>
            </a:r>
            <a:endParaRPr lang="en-US" dirty="0"/>
          </a:p>
          <a:p>
            <a:r>
              <a:rPr lang="en-US" dirty="0"/>
              <a:t>Branch taken with 95%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/>
              <a:t>Predict not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b="1" u="sng" dirty="0"/>
              <a:t>Predict </a:t>
            </a:r>
            <a:r>
              <a:rPr lang="en-US" b="1" u="sng" dirty="0" smtClean="0"/>
              <a:t>taken?</a:t>
            </a:r>
            <a:endParaRPr lang="en-US" b="1" u="sng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prediction?</a:t>
            </a:r>
            <a:endParaRPr lang="en-US" dirty="0"/>
          </a:p>
          <a:p>
            <a:r>
              <a:rPr lang="en-US" dirty="0"/>
              <a:t>Branch taken with 70%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/>
              <a:t>Predict not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Predict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prediction?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Branch taken with 5% </a:t>
            </a:r>
            <a:r>
              <a:rPr lang="en-US" dirty="0" smtClean="0"/>
              <a:t>frequency</a:t>
            </a:r>
          </a:p>
          <a:p>
            <a:pPr lvl="1"/>
            <a:r>
              <a:rPr lang="en-US" b="1" u="sng" dirty="0"/>
              <a:t>Predict not </a:t>
            </a:r>
            <a:r>
              <a:rPr lang="en-US" b="1" u="sng" dirty="0" smtClean="0"/>
              <a:t>taken?</a:t>
            </a:r>
            <a:endParaRPr lang="en-US" b="1" u="sng" dirty="0"/>
          </a:p>
          <a:p>
            <a:pPr lvl="1"/>
            <a:r>
              <a:rPr lang="en-US" dirty="0"/>
              <a:t>Predict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prediction?</a:t>
            </a:r>
            <a:endParaRPr lang="en-US" dirty="0"/>
          </a:p>
          <a:p>
            <a:r>
              <a:rPr lang="en-US" dirty="0"/>
              <a:t>Branch taken with 95%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/>
              <a:t>Predict not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b="1" u="sng" dirty="0"/>
              <a:t>Predict </a:t>
            </a:r>
            <a:r>
              <a:rPr lang="en-US" b="1" u="sng" dirty="0" smtClean="0"/>
              <a:t>taken?</a:t>
            </a:r>
            <a:endParaRPr lang="en-US" b="1" u="sng" dirty="0"/>
          </a:p>
          <a:p>
            <a:pPr lvl="1"/>
            <a:r>
              <a:rPr lang="en-US" dirty="0"/>
              <a:t>Dynamic </a:t>
            </a:r>
            <a:r>
              <a:rPr lang="en-US" dirty="0" smtClean="0"/>
              <a:t>prediction?</a:t>
            </a:r>
            <a:endParaRPr lang="en-US" dirty="0"/>
          </a:p>
          <a:p>
            <a:r>
              <a:rPr lang="en-US" dirty="0"/>
              <a:t>Branch taken with 70% </a:t>
            </a:r>
            <a:r>
              <a:rPr lang="en-US" dirty="0" smtClean="0"/>
              <a:t>frequency</a:t>
            </a:r>
          </a:p>
          <a:p>
            <a:pPr lvl="1"/>
            <a:r>
              <a:rPr lang="en-US" dirty="0"/>
              <a:t>Predict not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dirty="0"/>
              <a:t>Predict </a:t>
            </a:r>
            <a:r>
              <a:rPr lang="en-US" dirty="0" smtClean="0"/>
              <a:t>taken?</a:t>
            </a:r>
            <a:endParaRPr lang="en-US" dirty="0"/>
          </a:p>
          <a:p>
            <a:pPr lvl="1"/>
            <a:r>
              <a:rPr lang="en-US" b="1" u="sng" dirty="0"/>
              <a:t>Dynamic </a:t>
            </a:r>
            <a:r>
              <a:rPr lang="en-US" b="1" u="sng" dirty="0" smtClean="0"/>
              <a:t>prediction?</a:t>
            </a:r>
            <a:endParaRPr lang="en-US" b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8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situations in pipelining when the next instruction cannot execute in the following clock cycle</a:t>
            </a:r>
          </a:p>
          <a:p>
            <a:r>
              <a:rPr lang="en-US" dirty="0" smtClean="0"/>
              <a:t>These events are called hazards</a:t>
            </a:r>
          </a:p>
          <a:p>
            <a:r>
              <a:rPr lang="en-US" dirty="0" smtClean="0"/>
              <a:t>Three different types:</a:t>
            </a:r>
          </a:p>
          <a:p>
            <a:pPr lvl="1"/>
            <a:r>
              <a:rPr lang="en-US" strike="sngStrike" dirty="0" smtClean="0"/>
              <a:t>Structural</a:t>
            </a:r>
          </a:p>
          <a:p>
            <a:pPr lvl="1"/>
            <a:r>
              <a:rPr lang="en-US" strike="sngStrike" dirty="0" smtClean="0"/>
              <a:t>Data</a:t>
            </a:r>
          </a:p>
          <a:p>
            <a:pPr lvl="1"/>
            <a:r>
              <a:rPr lang="en-US" b="1" dirty="0" smtClean="0"/>
              <a:t>Control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46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Thus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seen hazards involving: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rithmetic operations </a:t>
            </a:r>
          </a:p>
          <a:p>
            <a:pPr lvl="1"/>
            <a:r>
              <a:rPr lang="en-US" dirty="0" smtClean="0"/>
              <a:t>Data transfers</a:t>
            </a:r>
          </a:p>
          <a:p>
            <a:r>
              <a:rPr lang="en-US" dirty="0" smtClean="0"/>
              <a:t>What about branch instructions?</a:t>
            </a:r>
          </a:p>
        </p:txBody>
      </p:sp>
    </p:spTree>
    <p:extLst>
      <p:ext uri="{BB962C8B-B14F-4D97-AF65-F5344CB8AC3E}">
        <p14:creationId xmlns:p14="http://schemas.microsoft.com/office/powerpoint/2010/main" val="23752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hazards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instruction must be fetched at every clock cycle to sustain the pipeline</a:t>
            </a:r>
          </a:p>
          <a:p>
            <a:r>
              <a:rPr lang="en-US" dirty="0"/>
              <a:t>When is the branch decision made?</a:t>
            </a:r>
          </a:p>
          <a:p>
            <a:pPr lvl="1"/>
            <a:r>
              <a:rPr lang="en-US" dirty="0"/>
              <a:t>After the EX stage (in the MEM stage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delay needed after a branch (in order to determine the outcome) is called a </a:t>
            </a:r>
            <a:r>
              <a:rPr lang="en-US" b="1" dirty="0" smtClean="0"/>
              <a:t>branch hazard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31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 the pipeline</a:t>
            </a:r>
            <a:endParaRPr lang="en-US" dirty="0"/>
          </a:p>
        </p:txBody>
      </p:sp>
      <p:grpSp>
        <p:nvGrpSpPr>
          <p:cNvPr id="249" name="Group 248"/>
          <p:cNvGrpSpPr/>
          <p:nvPr/>
        </p:nvGrpSpPr>
        <p:grpSpPr>
          <a:xfrm>
            <a:off x="1371600" y="2515006"/>
            <a:ext cx="4075602" cy="685800"/>
            <a:chOff x="1371600" y="2515006"/>
            <a:chExt cx="4075602" cy="685800"/>
          </a:xfrm>
        </p:grpSpPr>
        <p:sp>
          <p:nvSpPr>
            <p:cNvPr id="5" name="Rectangle 4"/>
            <p:cNvSpPr/>
            <p:nvPr/>
          </p:nvSpPr>
          <p:spPr>
            <a:xfrm>
              <a:off x="1371600" y="271548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98023" y="2715481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371600" y="271548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I M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77292" y="271548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503715" y="2715481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277292" y="271548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R F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088666" y="270502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315089" y="270502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88666" y="270502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D M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94356" y="2699523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220779" y="2699523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94356" y="2699523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R F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Connector 16"/>
            <p:cNvCxnSpPr>
              <a:stCxn id="7" idx="3"/>
            </p:cNvCxnSpPr>
            <p:nvPr/>
          </p:nvCxnSpPr>
          <p:spPr>
            <a:xfrm flipV="1">
              <a:off x="1824446" y="2867557"/>
              <a:ext cx="278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07475" y="2802844"/>
              <a:ext cx="169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7475" y="2934855"/>
              <a:ext cx="169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107475" y="2802844"/>
              <a:ext cx="0" cy="130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730138" y="2759162"/>
              <a:ext cx="475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730138" y="2977570"/>
              <a:ext cx="475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11" idx="1"/>
            </p:cNvCxnSpPr>
            <p:nvPr/>
          </p:nvCxnSpPr>
          <p:spPr>
            <a:xfrm>
              <a:off x="3635820" y="2857906"/>
              <a:ext cx="452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2" idx="3"/>
              <a:endCxn id="16" idx="1"/>
            </p:cNvCxnSpPr>
            <p:nvPr/>
          </p:nvCxnSpPr>
          <p:spPr>
            <a:xfrm flipV="1">
              <a:off x="4541512" y="2852408"/>
              <a:ext cx="452844" cy="5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975453" y="2862716"/>
              <a:ext cx="0" cy="210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654722" y="2862716"/>
              <a:ext cx="0" cy="210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75453" y="3073128"/>
              <a:ext cx="679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 27"/>
            <p:cNvSpPr/>
            <p:nvPr/>
          </p:nvSpPr>
          <p:spPr>
            <a:xfrm>
              <a:off x="3182974" y="2515006"/>
              <a:ext cx="452848" cy="68580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050" b="1" dirty="0" smtClean="0">
                  <a:solidFill>
                    <a:srgbClr val="FF0000"/>
                  </a:solidFill>
                </a:rPr>
                <a:t>ALU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-4098" y="2740223"/>
            <a:ext cx="13051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10:beq r1 r2 21</a:t>
            </a:r>
            <a:endParaRPr lang="en-US" sz="1400" dirty="0"/>
          </a:p>
        </p:txBody>
      </p:sp>
      <p:sp>
        <p:nvSpPr>
          <p:cNvPr id="239" name="Rectangle 238"/>
          <p:cNvSpPr/>
          <p:nvPr/>
        </p:nvSpPr>
        <p:spPr>
          <a:xfrm>
            <a:off x="0" y="3349823"/>
            <a:ext cx="1364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11:and r12 r2 r5</a:t>
            </a:r>
            <a:endParaRPr lang="en-US" sz="1400" dirty="0"/>
          </a:p>
        </p:txBody>
      </p:sp>
      <p:sp>
        <p:nvSpPr>
          <p:cNvPr id="240" name="Rectangle 239"/>
          <p:cNvSpPr/>
          <p:nvPr/>
        </p:nvSpPr>
        <p:spPr>
          <a:xfrm>
            <a:off x="4098" y="3959423"/>
            <a:ext cx="12458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12:or r13 r6 r2</a:t>
            </a:r>
            <a:endParaRPr lang="en-US" sz="1400" dirty="0"/>
          </a:p>
        </p:txBody>
      </p:sp>
      <p:sp>
        <p:nvSpPr>
          <p:cNvPr id="241" name="Rectangle 240"/>
          <p:cNvSpPr/>
          <p:nvPr/>
        </p:nvSpPr>
        <p:spPr>
          <a:xfrm>
            <a:off x="8196" y="4569023"/>
            <a:ext cx="13644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13:add r14 r2 </a:t>
            </a:r>
            <a:r>
              <a:rPr lang="en-US" sz="1400" dirty="0" err="1" smtClean="0"/>
              <a:t>r2</a:t>
            </a:r>
            <a:endParaRPr lang="en-US" sz="1400" dirty="0"/>
          </a:p>
        </p:txBody>
      </p:sp>
      <p:sp>
        <p:nvSpPr>
          <p:cNvPr id="242" name="Rectangle 241"/>
          <p:cNvSpPr/>
          <p:nvPr/>
        </p:nvSpPr>
        <p:spPr>
          <a:xfrm>
            <a:off x="12294" y="5178623"/>
            <a:ext cx="11737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21:lw r4 5(r7)</a:t>
            </a:r>
            <a:endParaRPr lang="en-US" sz="1400" dirty="0"/>
          </a:p>
        </p:txBody>
      </p:sp>
      <p:cxnSp>
        <p:nvCxnSpPr>
          <p:cNvPr id="244" name="Elbow Connector 243"/>
          <p:cNvCxnSpPr>
            <a:stCxn id="238" idx="2"/>
            <a:endCxn id="242" idx="3"/>
          </p:cNvCxnSpPr>
          <p:nvPr/>
        </p:nvCxnSpPr>
        <p:spPr>
          <a:xfrm rot="16200000" flipH="1">
            <a:off x="-225007" y="3921492"/>
            <a:ext cx="2284512" cy="537528"/>
          </a:xfrm>
          <a:prstGeom prst="bentConnector4">
            <a:avLst>
              <a:gd name="adj1" fmla="val 9386"/>
              <a:gd name="adj2" fmla="val 1639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/>
          <p:cNvGrpSpPr/>
          <p:nvPr/>
        </p:nvGrpSpPr>
        <p:grpSpPr>
          <a:xfrm>
            <a:off x="2286000" y="3124200"/>
            <a:ext cx="4075602" cy="685800"/>
            <a:chOff x="1371600" y="2515006"/>
            <a:chExt cx="4075602" cy="685800"/>
          </a:xfrm>
        </p:grpSpPr>
        <p:sp>
          <p:nvSpPr>
            <p:cNvPr id="251" name="Rectangle 250"/>
            <p:cNvSpPr/>
            <p:nvPr/>
          </p:nvSpPr>
          <p:spPr>
            <a:xfrm>
              <a:off x="1371600" y="271548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1598023" y="2715481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1371600" y="271548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I M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2277292" y="271548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2503715" y="2715481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2277292" y="271548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R F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4088666" y="270502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4315089" y="270502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59" name="Rectangle 258"/>
            <p:cNvSpPr/>
            <p:nvPr/>
          </p:nvSpPr>
          <p:spPr>
            <a:xfrm>
              <a:off x="4088666" y="270502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D M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60" name="Rectangle 259"/>
            <p:cNvSpPr/>
            <p:nvPr/>
          </p:nvSpPr>
          <p:spPr>
            <a:xfrm>
              <a:off x="4994356" y="2699523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5220779" y="2699523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4994356" y="2699523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R F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3" name="Straight Connector 262"/>
            <p:cNvCxnSpPr>
              <a:stCxn id="253" idx="3"/>
            </p:cNvCxnSpPr>
            <p:nvPr/>
          </p:nvCxnSpPr>
          <p:spPr>
            <a:xfrm flipV="1">
              <a:off x="1824446" y="2867557"/>
              <a:ext cx="278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2107475" y="2802844"/>
              <a:ext cx="169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2107475" y="2934855"/>
              <a:ext cx="169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flipV="1">
              <a:off x="2107475" y="2802844"/>
              <a:ext cx="0" cy="130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2730138" y="2759162"/>
              <a:ext cx="475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2730138" y="2977570"/>
              <a:ext cx="475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>
              <a:endCxn id="257" idx="1"/>
            </p:cNvCxnSpPr>
            <p:nvPr/>
          </p:nvCxnSpPr>
          <p:spPr>
            <a:xfrm>
              <a:off x="3635820" y="2857906"/>
              <a:ext cx="452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>
              <a:stCxn id="258" idx="3"/>
              <a:endCxn id="262" idx="1"/>
            </p:cNvCxnSpPr>
            <p:nvPr/>
          </p:nvCxnSpPr>
          <p:spPr>
            <a:xfrm flipV="1">
              <a:off x="4541512" y="2852408"/>
              <a:ext cx="452844" cy="5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flipV="1">
              <a:off x="3975453" y="2862716"/>
              <a:ext cx="0" cy="210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 flipV="1">
              <a:off x="4654722" y="2862716"/>
              <a:ext cx="0" cy="210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3975453" y="3073128"/>
              <a:ext cx="679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" name="Freeform 273"/>
            <p:cNvSpPr/>
            <p:nvPr/>
          </p:nvSpPr>
          <p:spPr>
            <a:xfrm>
              <a:off x="3182974" y="2515006"/>
              <a:ext cx="452848" cy="68580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050" b="1" dirty="0" smtClean="0">
                  <a:solidFill>
                    <a:srgbClr val="FF0000"/>
                  </a:solidFill>
                </a:rPr>
                <a:t>ALU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5" name="Group 274"/>
          <p:cNvGrpSpPr/>
          <p:nvPr/>
        </p:nvGrpSpPr>
        <p:grpSpPr>
          <a:xfrm>
            <a:off x="3200400" y="3733394"/>
            <a:ext cx="4075602" cy="685800"/>
            <a:chOff x="1371600" y="2515006"/>
            <a:chExt cx="4075602" cy="685800"/>
          </a:xfrm>
        </p:grpSpPr>
        <p:sp>
          <p:nvSpPr>
            <p:cNvPr id="276" name="Rectangle 275"/>
            <p:cNvSpPr/>
            <p:nvPr/>
          </p:nvSpPr>
          <p:spPr>
            <a:xfrm>
              <a:off x="1371600" y="271548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7" name="Rectangle 276"/>
            <p:cNvSpPr/>
            <p:nvPr/>
          </p:nvSpPr>
          <p:spPr>
            <a:xfrm>
              <a:off x="1598023" y="2715481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1371600" y="271548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I M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79" name="Rectangle 278"/>
            <p:cNvSpPr/>
            <p:nvPr/>
          </p:nvSpPr>
          <p:spPr>
            <a:xfrm>
              <a:off x="2277292" y="271548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0" name="Rectangle 279"/>
            <p:cNvSpPr/>
            <p:nvPr/>
          </p:nvSpPr>
          <p:spPr>
            <a:xfrm>
              <a:off x="2503715" y="2715481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2277292" y="271548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R F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4088666" y="270502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3" name="Rectangle 282"/>
            <p:cNvSpPr/>
            <p:nvPr/>
          </p:nvSpPr>
          <p:spPr>
            <a:xfrm>
              <a:off x="4315089" y="270502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4" name="Rectangle 283"/>
            <p:cNvSpPr/>
            <p:nvPr/>
          </p:nvSpPr>
          <p:spPr>
            <a:xfrm>
              <a:off x="4088666" y="270502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D M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285" name="Rectangle 284"/>
            <p:cNvSpPr/>
            <p:nvPr/>
          </p:nvSpPr>
          <p:spPr>
            <a:xfrm>
              <a:off x="4994356" y="2699523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5220779" y="2699523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87" name="Rectangle 286"/>
            <p:cNvSpPr/>
            <p:nvPr/>
          </p:nvSpPr>
          <p:spPr>
            <a:xfrm>
              <a:off x="4994356" y="2699523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R F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88" name="Straight Connector 287"/>
            <p:cNvCxnSpPr>
              <a:stCxn id="278" idx="3"/>
            </p:cNvCxnSpPr>
            <p:nvPr/>
          </p:nvCxnSpPr>
          <p:spPr>
            <a:xfrm flipV="1">
              <a:off x="1824446" y="2867557"/>
              <a:ext cx="278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107475" y="2802844"/>
              <a:ext cx="169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2107475" y="2934855"/>
              <a:ext cx="169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 flipV="1">
              <a:off x="2107475" y="2802844"/>
              <a:ext cx="0" cy="130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2730138" y="2759162"/>
              <a:ext cx="475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2730138" y="2977570"/>
              <a:ext cx="475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>
              <a:endCxn id="282" idx="1"/>
            </p:cNvCxnSpPr>
            <p:nvPr/>
          </p:nvCxnSpPr>
          <p:spPr>
            <a:xfrm>
              <a:off x="3635820" y="2857906"/>
              <a:ext cx="452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>
              <a:stCxn id="283" idx="3"/>
              <a:endCxn id="287" idx="1"/>
            </p:cNvCxnSpPr>
            <p:nvPr/>
          </p:nvCxnSpPr>
          <p:spPr>
            <a:xfrm flipV="1">
              <a:off x="4541512" y="2852408"/>
              <a:ext cx="452844" cy="5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V="1">
              <a:off x="3975453" y="2862716"/>
              <a:ext cx="0" cy="210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 flipV="1">
              <a:off x="4654722" y="2862716"/>
              <a:ext cx="0" cy="210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3975453" y="3073128"/>
              <a:ext cx="679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Freeform 298"/>
            <p:cNvSpPr/>
            <p:nvPr/>
          </p:nvSpPr>
          <p:spPr>
            <a:xfrm>
              <a:off x="3182974" y="2515006"/>
              <a:ext cx="452848" cy="68580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050" b="1" dirty="0" smtClean="0">
                  <a:solidFill>
                    <a:srgbClr val="FF0000"/>
                  </a:solidFill>
                </a:rPr>
                <a:t>ALU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0" name="Group 299"/>
          <p:cNvGrpSpPr/>
          <p:nvPr/>
        </p:nvGrpSpPr>
        <p:grpSpPr>
          <a:xfrm>
            <a:off x="4114800" y="4342588"/>
            <a:ext cx="4075602" cy="685800"/>
            <a:chOff x="1371600" y="2515006"/>
            <a:chExt cx="4075602" cy="685800"/>
          </a:xfrm>
        </p:grpSpPr>
        <p:sp>
          <p:nvSpPr>
            <p:cNvPr id="301" name="Rectangle 300"/>
            <p:cNvSpPr/>
            <p:nvPr/>
          </p:nvSpPr>
          <p:spPr>
            <a:xfrm>
              <a:off x="1371600" y="271548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2" name="Rectangle 301"/>
            <p:cNvSpPr/>
            <p:nvPr/>
          </p:nvSpPr>
          <p:spPr>
            <a:xfrm>
              <a:off x="1598023" y="2715481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3" name="Rectangle 302"/>
            <p:cNvSpPr/>
            <p:nvPr/>
          </p:nvSpPr>
          <p:spPr>
            <a:xfrm>
              <a:off x="1371600" y="271548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I M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2277292" y="271548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5" name="Rectangle 304"/>
            <p:cNvSpPr/>
            <p:nvPr/>
          </p:nvSpPr>
          <p:spPr>
            <a:xfrm>
              <a:off x="2503715" y="2715481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6" name="Rectangle 305"/>
            <p:cNvSpPr/>
            <p:nvPr/>
          </p:nvSpPr>
          <p:spPr>
            <a:xfrm>
              <a:off x="2277292" y="271548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R F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4088666" y="270502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8" name="Rectangle 307"/>
            <p:cNvSpPr/>
            <p:nvPr/>
          </p:nvSpPr>
          <p:spPr>
            <a:xfrm>
              <a:off x="4315089" y="270502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09" name="Rectangle 308"/>
            <p:cNvSpPr/>
            <p:nvPr/>
          </p:nvSpPr>
          <p:spPr>
            <a:xfrm>
              <a:off x="4088666" y="270502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D M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10" name="Rectangle 309"/>
            <p:cNvSpPr/>
            <p:nvPr/>
          </p:nvSpPr>
          <p:spPr>
            <a:xfrm>
              <a:off x="4994356" y="2699523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5220779" y="2699523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2" name="Rectangle 311"/>
            <p:cNvSpPr/>
            <p:nvPr/>
          </p:nvSpPr>
          <p:spPr>
            <a:xfrm>
              <a:off x="4994356" y="2699523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R F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13" name="Straight Connector 312"/>
            <p:cNvCxnSpPr>
              <a:stCxn id="303" idx="3"/>
            </p:cNvCxnSpPr>
            <p:nvPr/>
          </p:nvCxnSpPr>
          <p:spPr>
            <a:xfrm flipV="1">
              <a:off x="1824446" y="2867557"/>
              <a:ext cx="278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2107475" y="2802844"/>
              <a:ext cx="169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2107475" y="2934855"/>
              <a:ext cx="169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 flipV="1">
              <a:off x="2107475" y="2802844"/>
              <a:ext cx="0" cy="130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2730138" y="2759162"/>
              <a:ext cx="475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2730138" y="2977570"/>
              <a:ext cx="475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>
              <a:endCxn id="307" idx="1"/>
            </p:cNvCxnSpPr>
            <p:nvPr/>
          </p:nvCxnSpPr>
          <p:spPr>
            <a:xfrm>
              <a:off x="3635820" y="2857906"/>
              <a:ext cx="452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>
              <a:stCxn id="308" idx="3"/>
              <a:endCxn id="312" idx="1"/>
            </p:cNvCxnSpPr>
            <p:nvPr/>
          </p:nvCxnSpPr>
          <p:spPr>
            <a:xfrm flipV="1">
              <a:off x="4541512" y="2852408"/>
              <a:ext cx="452844" cy="5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 flipV="1">
              <a:off x="3975453" y="2862716"/>
              <a:ext cx="0" cy="210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V="1">
              <a:off x="4654722" y="2862716"/>
              <a:ext cx="0" cy="210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3975453" y="3073128"/>
              <a:ext cx="679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Freeform 323"/>
            <p:cNvSpPr/>
            <p:nvPr/>
          </p:nvSpPr>
          <p:spPr>
            <a:xfrm>
              <a:off x="3182974" y="2515006"/>
              <a:ext cx="452848" cy="68580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050" b="1" dirty="0" smtClean="0">
                  <a:solidFill>
                    <a:srgbClr val="FF0000"/>
                  </a:solidFill>
                </a:rPr>
                <a:t>ALU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5029200" y="4951782"/>
            <a:ext cx="4075602" cy="685800"/>
            <a:chOff x="1371600" y="2515006"/>
            <a:chExt cx="4075602" cy="685800"/>
          </a:xfrm>
        </p:grpSpPr>
        <p:sp>
          <p:nvSpPr>
            <p:cNvPr id="326" name="Rectangle 325"/>
            <p:cNvSpPr/>
            <p:nvPr/>
          </p:nvSpPr>
          <p:spPr>
            <a:xfrm>
              <a:off x="1371600" y="271548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7" name="Rectangle 326"/>
            <p:cNvSpPr/>
            <p:nvPr/>
          </p:nvSpPr>
          <p:spPr>
            <a:xfrm>
              <a:off x="1598023" y="2715481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28" name="Rectangle 327"/>
            <p:cNvSpPr/>
            <p:nvPr/>
          </p:nvSpPr>
          <p:spPr>
            <a:xfrm>
              <a:off x="1371600" y="271548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I M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29" name="Rectangle 328"/>
            <p:cNvSpPr/>
            <p:nvPr/>
          </p:nvSpPr>
          <p:spPr>
            <a:xfrm>
              <a:off x="2277292" y="271548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0" name="Rectangle 329"/>
            <p:cNvSpPr/>
            <p:nvPr/>
          </p:nvSpPr>
          <p:spPr>
            <a:xfrm>
              <a:off x="2503715" y="2715481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1" name="Rectangle 330"/>
            <p:cNvSpPr/>
            <p:nvPr/>
          </p:nvSpPr>
          <p:spPr>
            <a:xfrm>
              <a:off x="2277292" y="271548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R F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4088666" y="2705021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3" name="Rectangle 332"/>
            <p:cNvSpPr/>
            <p:nvPr/>
          </p:nvSpPr>
          <p:spPr>
            <a:xfrm>
              <a:off x="4315089" y="2705021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4" name="Rectangle 333"/>
            <p:cNvSpPr/>
            <p:nvPr/>
          </p:nvSpPr>
          <p:spPr>
            <a:xfrm>
              <a:off x="4088666" y="2705021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D M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4994356" y="2699523"/>
              <a:ext cx="226423" cy="3057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5220779" y="2699523"/>
              <a:ext cx="226423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37" name="Rectangle 336"/>
            <p:cNvSpPr/>
            <p:nvPr/>
          </p:nvSpPr>
          <p:spPr>
            <a:xfrm>
              <a:off x="4994356" y="2699523"/>
              <a:ext cx="452846" cy="3057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rgbClr val="FF0000"/>
                  </a:solidFill>
                </a:rPr>
                <a:t>R F</a:t>
              </a:r>
              <a:endParaRPr lang="en-US" sz="1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38" name="Straight Connector 337"/>
            <p:cNvCxnSpPr>
              <a:stCxn id="328" idx="3"/>
            </p:cNvCxnSpPr>
            <p:nvPr/>
          </p:nvCxnSpPr>
          <p:spPr>
            <a:xfrm flipV="1">
              <a:off x="1824446" y="2867557"/>
              <a:ext cx="2785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2107475" y="2802844"/>
              <a:ext cx="169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2107475" y="2934855"/>
              <a:ext cx="169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 flipV="1">
              <a:off x="2107475" y="2802844"/>
              <a:ext cx="0" cy="1303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2730138" y="2759162"/>
              <a:ext cx="475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2730138" y="2977570"/>
              <a:ext cx="475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>
              <a:endCxn id="332" idx="1"/>
            </p:cNvCxnSpPr>
            <p:nvPr/>
          </p:nvCxnSpPr>
          <p:spPr>
            <a:xfrm>
              <a:off x="3635820" y="2857906"/>
              <a:ext cx="452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>
              <a:stCxn id="333" idx="3"/>
              <a:endCxn id="337" idx="1"/>
            </p:cNvCxnSpPr>
            <p:nvPr/>
          </p:nvCxnSpPr>
          <p:spPr>
            <a:xfrm flipV="1">
              <a:off x="4541512" y="2852408"/>
              <a:ext cx="452844" cy="54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 flipV="1">
              <a:off x="3975453" y="2862716"/>
              <a:ext cx="0" cy="210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 flipV="1">
              <a:off x="4654722" y="2862716"/>
              <a:ext cx="0" cy="2104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3975453" y="3073128"/>
              <a:ext cx="679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Freeform 348"/>
            <p:cNvSpPr/>
            <p:nvPr/>
          </p:nvSpPr>
          <p:spPr>
            <a:xfrm>
              <a:off x="3182974" y="2515006"/>
              <a:ext cx="452848" cy="685800"/>
            </a:xfrm>
            <a:custGeom>
              <a:avLst/>
              <a:gdLst>
                <a:gd name="connsiteX0" fmla="*/ 0 w 457200"/>
                <a:gd name="connsiteY0" fmla="*/ 1196340 h 1196340"/>
                <a:gd name="connsiteX1" fmla="*/ 457200 w 457200"/>
                <a:gd name="connsiteY1" fmla="*/ 807720 h 1196340"/>
                <a:gd name="connsiteX2" fmla="*/ 457200 w 457200"/>
                <a:gd name="connsiteY2" fmla="*/ 335280 h 1196340"/>
                <a:gd name="connsiteX3" fmla="*/ 0 w 457200"/>
                <a:gd name="connsiteY3" fmla="*/ 0 h 1196340"/>
                <a:gd name="connsiteX4" fmla="*/ 0 w 457200"/>
                <a:gd name="connsiteY4" fmla="*/ 495300 h 1196340"/>
                <a:gd name="connsiteX5" fmla="*/ 160020 w 457200"/>
                <a:gd name="connsiteY5" fmla="*/ 586740 h 1196340"/>
                <a:gd name="connsiteX6" fmla="*/ 0 w 457200"/>
                <a:gd name="connsiteY6" fmla="*/ 723900 h 1196340"/>
                <a:gd name="connsiteX7" fmla="*/ 0 w 457200"/>
                <a:gd name="connsiteY7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200" h="1196340">
                  <a:moveTo>
                    <a:pt x="0" y="1196340"/>
                  </a:moveTo>
                  <a:lnTo>
                    <a:pt x="457200" y="807720"/>
                  </a:lnTo>
                  <a:lnTo>
                    <a:pt x="457200" y="335280"/>
                  </a:lnTo>
                  <a:lnTo>
                    <a:pt x="0" y="0"/>
                  </a:lnTo>
                  <a:lnTo>
                    <a:pt x="0" y="495300"/>
                  </a:lnTo>
                  <a:lnTo>
                    <a:pt x="160020" y="586740"/>
                  </a:lnTo>
                  <a:lnTo>
                    <a:pt x="0" y="723900"/>
                  </a:lnTo>
                  <a:lnTo>
                    <a:pt x="0" y="119634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050" b="1" dirty="0" smtClean="0">
                  <a:solidFill>
                    <a:srgbClr val="FF0000"/>
                  </a:solidFill>
                </a:rPr>
                <a:t>ALU</a:t>
              </a:r>
              <a:endParaRPr lang="en-US" sz="1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0065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Stalling after a branch requires stalling three stages (IF, ID, EX)</a:t>
            </a:r>
          </a:p>
          <a:p>
            <a:r>
              <a:rPr lang="en-US" dirty="0" smtClean="0"/>
              <a:t>Improvement: if we can move the branch execution to the ID stage, then fewer stalls are needed and instructions need to be flushed</a:t>
            </a:r>
          </a:p>
          <a:p>
            <a:r>
              <a:rPr lang="en-US" dirty="0" smtClean="0"/>
              <a:t>This means the penalty for a branch taken (predicting wrong) is…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…only one instruction</a:t>
            </a:r>
          </a:p>
          <a:p>
            <a:r>
              <a:rPr lang="en-US" dirty="0" smtClean="0"/>
              <a:t>Details omitted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if we ALWAYS stall after a branch instruction?</a:t>
            </a:r>
          </a:p>
          <a:p>
            <a:r>
              <a:rPr lang="en-US" dirty="0" smtClean="0"/>
              <a:t>Stalling gives us time to determine which instruction to fetch next</a:t>
            </a:r>
          </a:p>
        </p:txBody>
      </p:sp>
    </p:spTree>
    <p:extLst>
      <p:ext uri="{BB962C8B-B14F-4D97-AF65-F5344CB8AC3E}">
        <p14:creationId xmlns:p14="http://schemas.microsoft.com/office/powerpoint/2010/main" val="353342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</a:t>
            </a:r>
            <a:r>
              <a:rPr lang="en-US" dirty="0"/>
              <a:t>all non-branch instructions have a CPI of </a:t>
            </a:r>
            <a:r>
              <a:rPr lang="en-US" dirty="0" smtClean="0"/>
              <a:t>1</a:t>
            </a:r>
          </a:p>
          <a:p>
            <a:r>
              <a:rPr lang="en-US" dirty="0"/>
              <a:t>Best case: stall one </a:t>
            </a:r>
            <a:r>
              <a:rPr lang="en-US" dirty="0" smtClean="0"/>
              <a:t>instruction</a:t>
            </a:r>
          </a:p>
          <a:p>
            <a:r>
              <a:rPr lang="en-US" dirty="0" smtClean="0"/>
              <a:t>In real programs: branches make up roughly 17% of the instructions</a:t>
            </a:r>
          </a:p>
          <a:p>
            <a:r>
              <a:rPr lang="en-US" dirty="0" smtClean="0"/>
              <a:t>What is the (relative) slowdown? </a:t>
            </a:r>
          </a:p>
          <a:p>
            <a:pPr lvl="1"/>
            <a:r>
              <a:rPr lang="en-US" dirty="0" smtClean="0"/>
              <a:t>1.17 (BEST CASE)</a:t>
            </a:r>
          </a:p>
          <a:p>
            <a:r>
              <a:rPr lang="en-US" dirty="0" smtClean="0"/>
              <a:t>Always stalling is just too SLOW!</a:t>
            </a:r>
          </a:p>
        </p:txBody>
      </p:sp>
    </p:spTree>
    <p:extLst>
      <p:ext uri="{BB962C8B-B14F-4D97-AF65-F5344CB8AC3E}">
        <p14:creationId xmlns:p14="http://schemas.microsoft.com/office/powerpoint/2010/main" val="319552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9133</TotalTime>
  <Words>1169</Words>
  <Application>Microsoft Office PowerPoint</Application>
  <PresentationFormat>On-screen Show (4:3)</PresentationFormat>
  <Paragraphs>204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Comp Sci 310</vt:lpstr>
      <vt:lpstr>Announcements</vt:lpstr>
      <vt:lpstr>Pipeline hazards</vt:lpstr>
      <vt:lpstr>Thus far</vt:lpstr>
      <vt:lpstr>Branch hazards</vt:lpstr>
      <vt:lpstr>Branch in the pipeline</vt:lpstr>
      <vt:lpstr>Stalling</vt:lpstr>
      <vt:lpstr>What NOT to do</vt:lpstr>
      <vt:lpstr>Example</vt:lpstr>
      <vt:lpstr>Handling branch hazards</vt:lpstr>
      <vt:lpstr>Assume branch not taken</vt:lpstr>
      <vt:lpstr>Example</vt:lpstr>
      <vt:lpstr>Dynamic branch prediction</vt:lpstr>
      <vt:lpstr>One approach</vt:lpstr>
      <vt:lpstr>A shortcoming</vt:lpstr>
      <vt:lpstr>1-bit prediction example</vt:lpstr>
      <vt:lpstr>1-bit prediction solution</vt:lpstr>
      <vt:lpstr>Another approach</vt:lpstr>
      <vt:lpstr>2-bit prediction solution</vt:lpstr>
      <vt:lpstr>Starting value</vt:lpstr>
      <vt:lpstr>A general approach</vt:lpstr>
      <vt:lpstr>Example</vt:lpstr>
      <vt:lpstr>Solution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Sci 310</dc:title>
  <dc:creator>Summers, Scott</dc:creator>
  <cp:lastModifiedBy>Windows User</cp:lastModifiedBy>
  <cp:revision>910</cp:revision>
  <dcterms:created xsi:type="dcterms:W3CDTF">2006-08-16T00:00:00Z</dcterms:created>
  <dcterms:modified xsi:type="dcterms:W3CDTF">2014-11-24T20:54:21Z</dcterms:modified>
</cp:coreProperties>
</file>