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3" r:id="rId3"/>
    <p:sldId id="335" r:id="rId4"/>
    <p:sldId id="334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9" r:id="rId17"/>
    <p:sldId id="347" r:id="rId18"/>
    <p:sldId id="348" r:id="rId19"/>
    <p:sldId id="350" r:id="rId20"/>
    <p:sldId id="351" r:id="rId21"/>
    <p:sldId id="353" r:id="rId22"/>
    <p:sldId id="35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4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8" autoAdjust="0"/>
    <p:restoredTop sz="91667" autoAdjust="0"/>
  </p:normalViewPr>
  <p:slideViewPr>
    <p:cSldViewPr>
      <p:cViewPr varScale="1">
        <p:scale>
          <a:sx n="84" d="100"/>
          <a:sy n="84" d="100"/>
        </p:scale>
        <p:origin x="1218" y="96"/>
      </p:cViewPr>
      <p:guideLst>
        <p:guide orient="horz" pos="1008"/>
        <p:guide pos="2352"/>
        <p:guide pos="4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37</a:t>
            </a:r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design: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design of the </a:t>
            </a:r>
            <a:r>
              <a:rPr lang="en-US" dirty="0" err="1" smtClean="0"/>
              <a:t>datapath</a:t>
            </a:r>
            <a:r>
              <a:rPr lang="en-US" dirty="0" smtClean="0"/>
              <a:t> and CU of a processor are guided by both the ISA and the available manufacturing technology</a:t>
            </a:r>
          </a:p>
          <a:p>
            <a:r>
              <a:rPr lang="en-US" dirty="0" smtClean="0"/>
              <a:t>The ISA should be designed with implementation goals and constraints in mind</a:t>
            </a:r>
          </a:p>
          <a:p>
            <a:pPr lvl="1"/>
            <a:r>
              <a:rPr lang="en-US" dirty="0" smtClean="0"/>
              <a:t>Remember the RISC design principles</a:t>
            </a:r>
          </a:p>
          <a:p>
            <a:r>
              <a:rPr lang="en-US" dirty="0" smtClean="0"/>
              <a:t>Pipelining is an example of ILP</a:t>
            </a:r>
          </a:p>
          <a:p>
            <a:r>
              <a:rPr lang="en-US" dirty="0" smtClean="0"/>
              <a:t>Pipelining improves instruction throughput, not instruction execution latency</a:t>
            </a:r>
          </a:p>
          <a:p>
            <a:r>
              <a:rPr lang="en-US" dirty="0" smtClean="0"/>
              <a:t>Pipelining techniques preserve the sequential programming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3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CPU to memory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0" y="1600200"/>
            <a:ext cx="2057400" cy="2133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17526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COMPUTER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663440" y="198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15000" y="198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2895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21717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MAIN MEMORY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9140" y="2286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I/O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2667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SYSTEM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BUS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9700" y="32004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CPU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81800" y="3276600"/>
            <a:ext cx="2057400" cy="2133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74531" y="2895600"/>
            <a:ext cx="2150269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14" idx="3"/>
          </p:cNvCxnSpPr>
          <p:nvPr/>
        </p:nvCxnSpPr>
        <p:spPr>
          <a:xfrm>
            <a:off x="5445592" y="3546008"/>
            <a:ext cx="1637507" cy="15517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315200" y="35052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CPU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873240" y="3657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4800" y="3657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05700" y="45720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58940" y="38862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REGISTERS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5200" y="43434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Internal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BUS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91400" y="4953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Control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ALU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91400" y="3962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286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91000" y="4495800"/>
            <a:ext cx="2057400" cy="2133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0"/>
            <a:endCxn id="25" idx="0"/>
          </p:cNvCxnSpPr>
          <p:nvPr/>
        </p:nvCxnSpPr>
        <p:spPr>
          <a:xfrm>
            <a:off x="5219700" y="4495800"/>
            <a:ext cx="2667000" cy="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654040" y="5291138"/>
            <a:ext cx="2399348" cy="12544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95800" y="464820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53000" y="518160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724400" y="579120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43400" y="4953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Sequencing 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logic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31080" y="5475923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 registers and decoders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0100" y="608838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memory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91100" y="474345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244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53000" y="5181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5800" y="4648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CPU to memory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0" y="1600200"/>
            <a:ext cx="2057400" cy="2133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17526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COMPUTER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663440" y="198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15000" y="19812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289560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21717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MAIN MEMORY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9140" y="2286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I/O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2667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SYSTEM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BUS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9700" y="32004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CPU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81600" y="2286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5257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now turn our attention 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CPU has direct access to memory</a:t>
            </a:r>
          </a:p>
          <a:p>
            <a:r>
              <a:rPr lang="en-US" dirty="0" smtClean="0"/>
              <a:t>NOT to external storage</a:t>
            </a:r>
          </a:p>
          <a:p>
            <a:r>
              <a:rPr lang="en-US" dirty="0" smtClean="0"/>
              <a:t>Therefore, all instructions and data must be loaded into memory for the CPU to be able to fetch and process them</a:t>
            </a:r>
          </a:p>
          <a:p>
            <a:r>
              <a:rPr lang="en-US" dirty="0" smtClean="0"/>
              <a:t>The ideal memory is:</a:t>
            </a:r>
          </a:p>
          <a:p>
            <a:pPr lvl="1"/>
            <a:r>
              <a:rPr lang="en-US" dirty="0" smtClean="0"/>
              <a:t>Accessed instantaneously by the CPU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Infinitely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33488"/>
            <a:ext cx="7353300" cy="5891112"/>
            <a:chOff x="152400" y="433488"/>
            <a:chExt cx="7353300" cy="5891112"/>
          </a:xfrm>
        </p:grpSpPr>
        <p:sp>
          <p:nvSpPr>
            <p:cNvPr id="4" name="Isosceles Triangle 3"/>
            <p:cNvSpPr/>
            <p:nvPr/>
          </p:nvSpPr>
          <p:spPr>
            <a:xfrm>
              <a:off x="4267200" y="457200"/>
              <a:ext cx="609600" cy="609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CPU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rapezoid 4"/>
            <p:cNvSpPr/>
            <p:nvPr/>
          </p:nvSpPr>
          <p:spPr>
            <a:xfrm>
              <a:off x="3886200" y="1143000"/>
              <a:ext cx="1371600" cy="6858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PROCESSOR REGISTER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rapezoid 5"/>
            <p:cNvSpPr/>
            <p:nvPr/>
          </p:nvSpPr>
          <p:spPr>
            <a:xfrm>
              <a:off x="3695700" y="1905000"/>
              <a:ext cx="1752600" cy="304800"/>
            </a:xfrm>
            <a:prstGeom prst="trapezoid">
              <a:avLst>
                <a:gd name="adj" fmla="val 5208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CPU CACHE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>
              <a:off x="3505200" y="2286000"/>
              <a:ext cx="2133600" cy="3048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L1 CACHE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3314700" y="2667000"/>
              <a:ext cx="2514600" cy="3048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L2 CACHE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>
              <a:off x="3124200" y="3048000"/>
              <a:ext cx="2895600" cy="3048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L3 CACHE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rapezoid 9"/>
            <p:cNvSpPr/>
            <p:nvPr/>
          </p:nvSpPr>
          <p:spPr>
            <a:xfrm>
              <a:off x="2933700" y="3429000"/>
              <a:ext cx="3276600" cy="304800"/>
            </a:xfrm>
            <a:prstGeom prst="trapezoid">
              <a:avLst>
                <a:gd name="adj" fmla="val 5208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PHYSICAL MEMORY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rapezoid 10"/>
            <p:cNvSpPr/>
            <p:nvPr/>
          </p:nvSpPr>
          <p:spPr>
            <a:xfrm>
              <a:off x="2628900" y="3810000"/>
              <a:ext cx="3886200" cy="5334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RANDOM ACCESS MEMORY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2438400" y="4419600"/>
              <a:ext cx="4267200" cy="304800"/>
            </a:xfrm>
            <a:prstGeom prst="trapezoid">
              <a:avLst>
                <a:gd name="adj" fmla="val 5208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SOLID STATE MEMORY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>
              <a:off x="2133600" y="4800600"/>
              <a:ext cx="4876800" cy="5334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NON-VOLATILE FLASH-BASED MEMORY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rapezoid 13"/>
            <p:cNvSpPr/>
            <p:nvPr/>
          </p:nvSpPr>
          <p:spPr>
            <a:xfrm>
              <a:off x="1943100" y="5410200"/>
              <a:ext cx="5257800" cy="304800"/>
            </a:xfrm>
            <a:prstGeom prst="trapezoid">
              <a:avLst>
                <a:gd name="adj" fmla="val 5208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VIRTUAL MEMORY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rapezoid 14"/>
            <p:cNvSpPr/>
            <p:nvPr/>
          </p:nvSpPr>
          <p:spPr>
            <a:xfrm>
              <a:off x="1638300" y="5791200"/>
              <a:ext cx="5867400" cy="5334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FILE-BASED MEMORY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2400" y="452538"/>
              <a:ext cx="35433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Processor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52400" y="433488"/>
              <a:ext cx="4297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400" y="433488"/>
              <a:ext cx="0" cy="2919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2400" y="3352800"/>
              <a:ext cx="2781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52400" y="3440668"/>
              <a:ext cx="35433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EDO, SD-RAM, DDR-SDRAM,</a:t>
              </a:r>
            </a:p>
            <a:p>
              <a:r>
                <a:rPr lang="en-US" dirty="0" smtClean="0">
                  <a:solidFill>
                    <a:sysClr val="windowText" lastClr="000000"/>
                  </a:solidFill>
                </a:rPr>
                <a:t>RD-RAM, etc.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152400" y="4343400"/>
              <a:ext cx="2362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2400" y="34290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52400" y="3429000"/>
              <a:ext cx="2743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52400" y="4431268"/>
              <a:ext cx="35433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SSD, Flash Drive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152400" y="53340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2400" y="4419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52400" y="4419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52400" y="6324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52400" y="54102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52400" y="5410200"/>
              <a:ext cx="1790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52400" y="5421868"/>
              <a:ext cx="35433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Mechanical</a:t>
              </a:r>
            </a:p>
            <a:p>
              <a:r>
                <a:rPr lang="en-US" dirty="0" smtClean="0">
                  <a:solidFill>
                    <a:sysClr val="windowText" lastClr="000000"/>
                  </a:solidFill>
                </a:rPr>
                <a:t>Hard Drive</a:t>
              </a:r>
              <a:endParaRPr lang="en-US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777038" y="433488"/>
            <a:ext cx="1226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ysClr val="windowText" lastClr="000000"/>
                </a:solidFill>
              </a:rPr>
              <a:t>$$$$$</a:t>
            </a:r>
            <a:endParaRPr lang="en-US" sz="32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15112"/>
            <a:ext cx="914400" cy="83644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706739"/>
            <a:ext cx="914400" cy="576489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610600" y="5714121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ysClr val="windowText" lastClr="000000"/>
                </a:solidFill>
              </a:rPr>
              <a:t>$</a:t>
            </a:r>
            <a:endParaRPr lang="en-US" sz="3200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8390347" y="1066800"/>
            <a:ext cx="0" cy="4495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419350" y="6455230"/>
            <a:ext cx="385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Simplified computer memory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memory does not exist</a:t>
            </a:r>
          </a:p>
          <a:p>
            <a:r>
              <a:rPr lang="en-US" dirty="0" smtClean="0"/>
              <a:t>The memory hierarchy is used to create the illusion that there exists a large memory that can be accessed as fast as the fastest memory</a:t>
            </a:r>
          </a:p>
          <a:p>
            <a:r>
              <a:rPr lang="en-US" dirty="0" smtClean="0"/>
              <a:t>This illusion is possible thanks to the </a:t>
            </a:r>
            <a:r>
              <a:rPr lang="en-US" b="1" dirty="0" smtClean="0"/>
              <a:t>principle of locality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Temporal locality</a:t>
            </a:r>
            <a:r>
              <a:rPr lang="en-US" dirty="0" smtClean="0"/>
              <a:t>, or locality in time</a:t>
            </a:r>
          </a:p>
          <a:p>
            <a:pPr lvl="1"/>
            <a:r>
              <a:rPr lang="en-US" b="1" dirty="0" smtClean="0"/>
              <a:t>Spatial locality</a:t>
            </a:r>
            <a:r>
              <a:rPr lang="en-US" dirty="0" smtClean="0"/>
              <a:t>, or locality in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Principle of locality and computer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principle of locality underlies the way in which a typical program operates</a:t>
            </a:r>
          </a:p>
          <a:p>
            <a:r>
              <a:rPr lang="en-US" dirty="0" smtClean="0"/>
              <a:t>If a variable is referenced, it will be referenced again soon (temporal locality)</a:t>
            </a:r>
          </a:p>
          <a:p>
            <a:r>
              <a:rPr lang="en-US" dirty="0" smtClean="0"/>
              <a:t>If a variable is referenced, another variable defined near it will be referenced (spatial locality)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/ library desk</a:t>
            </a:r>
          </a:p>
          <a:p>
            <a:r>
              <a:rPr lang="en-US" dirty="0" smtClean="0"/>
              <a:t>Main memory / library stacks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and miss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9412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many computer systems, the memory is a true hierarchy</a:t>
            </a:r>
          </a:p>
          <a:p>
            <a:r>
              <a:rPr lang="en-US" dirty="0" smtClean="0"/>
              <a:t>That is, the contents of each level are “included” in the level below it</a:t>
            </a:r>
          </a:p>
          <a:p>
            <a:r>
              <a:rPr lang="en-US" dirty="0" smtClean="0"/>
              <a:t>Let’s consider two adjacent levels of the hierarchy and define: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hit rate </a:t>
            </a:r>
            <a:r>
              <a:rPr lang="en-US" dirty="0" smtClean="0"/>
              <a:t>and the </a:t>
            </a:r>
            <a:r>
              <a:rPr lang="en-US" b="1" dirty="0" smtClean="0"/>
              <a:t>hit time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miss rate </a:t>
            </a:r>
            <a:r>
              <a:rPr lang="en-US" dirty="0" smtClean="0"/>
              <a:t>and the </a:t>
            </a:r>
            <a:r>
              <a:rPr lang="en-US" b="1" dirty="0" smtClean="0"/>
              <a:t>miss penalty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410200" y="4281764"/>
            <a:ext cx="3657600" cy="2357338"/>
            <a:chOff x="152400" y="433488"/>
            <a:chExt cx="7353300" cy="5915121"/>
          </a:xfrm>
        </p:grpSpPr>
        <p:sp>
          <p:nvSpPr>
            <p:cNvPr id="5" name="Isosceles Triangle 4"/>
            <p:cNvSpPr/>
            <p:nvPr/>
          </p:nvSpPr>
          <p:spPr>
            <a:xfrm>
              <a:off x="4267200" y="457200"/>
              <a:ext cx="609600" cy="609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>
                  <a:solidFill>
                    <a:sysClr val="windowText" lastClr="000000"/>
                  </a:solidFill>
                </a:rPr>
                <a:t>CPU</a:t>
              </a:r>
              <a:endParaRPr 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rapezoid 5"/>
            <p:cNvSpPr/>
            <p:nvPr/>
          </p:nvSpPr>
          <p:spPr>
            <a:xfrm>
              <a:off x="3886200" y="1143000"/>
              <a:ext cx="1371600" cy="6858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 smtClean="0">
                  <a:solidFill>
                    <a:sysClr val="windowText" lastClr="000000"/>
                  </a:solidFill>
                </a:rPr>
                <a:t>PROCESSOR REGISTER</a:t>
              </a:r>
              <a:endParaRPr 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>
              <a:off x="3695700" y="1905000"/>
              <a:ext cx="1752600" cy="304800"/>
            </a:xfrm>
            <a:prstGeom prst="trapezoid">
              <a:avLst>
                <a:gd name="adj" fmla="val 5208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</a:rPr>
                <a:t>CPU CACHE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3505200" y="2286000"/>
              <a:ext cx="2133600" cy="3048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</a:rPr>
                <a:t>L1 CACHE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>
              <a:off x="3314700" y="2667000"/>
              <a:ext cx="2514600" cy="3048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</a:rPr>
                <a:t>L2 CACHE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rapezoid 9"/>
            <p:cNvSpPr/>
            <p:nvPr/>
          </p:nvSpPr>
          <p:spPr>
            <a:xfrm>
              <a:off x="3124200" y="3048000"/>
              <a:ext cx="2895600" cy="3048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</a:rPr>
                <a:t>L3 CACHE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rapezoid 10"/>
            <p:cNvSpPr/>
            <p:nvPr/>
          </p:nvSpPr>
          <p:spPr>
            <a:xfrm>
              <a:off x="2933700" y="3429000"/>
              <a:ext cx="3276600" cy="304800"/>
            </a:xfrm>
            <a:prstGeom prst="trapezoid">
              <a:avLst>
                <a:gd name="adj" fmla="val 5208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</a:rPr>
                <a:t>PHYSICAL MEMORY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2628900" y="3810000"/>
              <a:ext cx="3886200" cy="5334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</a:rPr>
                <a:t>RANDOM ACCESS MEMORY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>
              <a:off x="2438400" y="4419600"/>
              <a:ext cx="4267200" cy="304800"/>
            </a:xfrm>
            <a:prstGeom prst="trapezoid">
              <a:avLst>
                <a:gd name="adj" fmla="val 5208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</a:rPr>
                <a:t>SOLID STATE MEMORY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rapezoid 13"/>
            <p:cNvSpPr/>
            <p:nvPr/>
          </p:nvSpPr>
          <p:spPr>
            <a:xfrm>
              <a:off x="2133600" y="4800600"/>
              <a:ext cx="4876800" cy="5334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</a:rPr>
                <a:t>NON-VOLATILE FLASH-BASED MEMORY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rapezoid 14"/>
            <p:cNvSpPr/>
            <p:nvPr/>
          </p:nvSpPr>
          <p:spPr>
            <a:xfrm>
              <a:off x="1943100" y="5410200"/>
              <a:ext cx="5257800" cy="304800"/>
            </a:xfrm>
            <a:prstGeom prst="trapezoid">
              <a:avLst>
                <a:gd name="adj" fmla="val 5208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</a:rPr>
                <a:t>VIRTUAL MEMORY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rapezoid 15"/>
            <p:cNvSpPr/>
            <p:nvPr/>
          </p:nvSpPr>
          <p:spPr>
            <a:xfrm>
              <a:off x="1638300" y="5791200"/>
              <a:ext cx="5867400" cy="533400"/>
            </a:xfrm>
            <a:prstGeom prst="trapezoid">
              <a:avLst>
                <a:gd name="adj" fmla="val 520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</a:rPr>
                <a:t>FILE-BASED MEMORY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2400" y="452538"/>
              <a:ext cx="3543299" cy="579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Processor</a:t>
              </a:r>
              <a:endParaRPr lang="en-US" sz="9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52400" y="433488"/>
              <a:ext cx="4297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2400" y="433488"/>
              <a:ext cx="0" cy="2919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52400" y="3352800"/>
              <a:ext cx="2781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52400" y="3440666"/>
              <a:ext cx="3543299" cy="926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EDO, SD-RAM, DDR-SDRAM,</a:t>
              </a:r>
            </a:p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RD-RAM, etc.</a:t>
              </a:r>
              <a:endParaRPr lang="en-US" sz="9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52400" y="4343400"/>
              <a:ext cx="2362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400" y="34290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52400" y="3429000"/>
              <a:ext cx="2743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52400" y="4431268"/>
              <a:ext cx="3543299" cy="579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SSD, Flash Drive</a:t>
              </a:r>
              <a:endParaRPr lang="en-US" sz="9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52400" y="53340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2400" y="4419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52400" y="4419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52400" y="6324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400" y="54102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52400" y="5410200"/>
              <a:ext cx="1790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52400" y="5421867"/>
              <a:ext cx="3543299" cy="926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Mechanical</a:t>
              </a:r>
            </a:p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Hard Drive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rate (or hit ratio): the fraction of memory accesses found in the upper level</a:t>
            </a:r>
          </a:p>
          <a:p>
            <a:r>
              <a:rPr lang="en-US" dirty="0" smtClean="0"/>
              <a:t>Hit time: time to access the upper level of memory</a:t>
            </a:r>
          </a:p>
          <a:p>
            <a:pPr lvl="1"/>
            <a:r>
              <a:rPr lang="en-US" dirty="0" smtClean="0"/>
              <a:t>Plus…</a:t>
            </a:r>
          </a:p>
          <a:p>
            <a:pPr marL="457200" lvl="1" indent="0">
              <a:buNone/>
            </a:pPr>
            <a:r>
              <a:rPr lang="en-US" dirty="0" smtClean="0"/>
              <a:t>…the time to determine if it’s a hit or 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Assignment 5 due Wednesday</a:t>
            </a:r>
            <a:r>
              <a:rPr lang="en-US" sz="2800" dirty="0"/>
              <a:t>, </a:t>
            </a:r>
            <a:r>
              <a:rPr lang="en-US" sz="2800" dirty="0" smtClean="0"/>
              <a:t>12/3</a:t>
            </a:r>
          </a:p>
          <a:p>
            <a:pPr lvl="1"/>
            <a:r>
              <a:rPr lang="en-US" sz="2400" dirty="0" smtClean="0"/>
              <a:t>Partner(s) / self assessment component (online form)</a:t>
            </a:r>
            <a:endParaRPr lang="en-US" sz="2400" dirty="0"/>
          </a:p>
          <a:p>
            <a:r>
              <a:rPr lang="en-US" sz="2800" dirty="0" smtClean="0"/>
              <a:t>Quiz 14(last quiz): 12/5 </a:t>
            </a:r>
          </a:p>
          <a:p>
            <a:r>
              <a:rPr lang="en-US" sz="2800" dirty="0" smtClean="0"/>
              <a:t>Wrap-up / review: 12/8</a:t>
            </a:r>
          </a:p>
          <a:p>
            <a:r>
              <a:rPr lang="en-US" sz="2800" dirty="0" smtClean="0"/>
              <a:t>Exam 3(part 1): 12/10</a:t>
            </a:r>
          </a:p>
          <a:p>
            <a:pPr lvl="1"/>
            <a:r>
              <a:rPr lang="en-US" sz="2400" dirty="0" smtClean="0"/>
              <a:t>Old stuff</a:t>
            </a:r>
          </a:p>
          <a:p>
            <a:r>
              <a:rPr lang="en-US" sz="2800" dirty="0" smtClean="0"/>
              <a:t>Exam 3(part 2): 12/12</a:t>
            </a:r>
          </a:p>
          <a:p>
            <a:pPr lvl="1"/>
            <a:r>
              <a:rPr lang="en-US" sz="2400" dirty="0" smtClean="0"/>
              <a:t>New 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4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 rate: the fraction of memory accesses NOT found in the upper level</a:t>
            </a:r>
          </a:p>
          <a:p>
            <a:pPr lvl="1"/>
            <a:r>
              <a:rPr lang="en-US" dirty="0" smtClean="0"/>
              <a:t>Equivalently: 1 – hit rate</a:t>
            </a:r>
          </a:p>
          <a:p>
            <a:r>
              <a:rPr lang="en-US" dirty="0" smtClean="0"/>
              <a:t>Miss penalty: the time to replace a block in the upper level with a block from the lower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Cache and RAM organization: basic idea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838200" y="2705100"/>
            <a:ext cx="1371600" cy="762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CPU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048000" y="2705100"/>
            <a:ext cx="1371600" cy="762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Cache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257800" y="2482054"/>
            <a:ext cx="3429000" cy="1099346"/>
          </a:xfrm>
          <a:prstGeom prst="cube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Main memory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3600" y="29718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33600" y="32004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29718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43400" y="32004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2473722" y="1855589"/>
            <a:ext cx="234156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4683522" y="1864122"/>
            <a:ext cx="234156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33600" y="1893490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Word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xfer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343400" y="1896467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Block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xfer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133600" y="3276600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FAST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343400" y="3276600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SLOW</a:t>
            </a:r>
            <a:endParaRPr lang="en-US" sz="1400" dirty="0"/>
          </a:p>
        </p:txBody>
      </p:sp>
      <p:sp>
        <p:nvSpPr>
          <p:cNvPr id="21" name="Cube 20"/>
          <p:cNvSpPr/>
          <p:nvPr/>
        </p:nvSpPr>
        <p:spPr>
          <a:xfrm>
            <a:off x="177800" y="5105400"/>
            <a:ext cx="1371600" cy="762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CPU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Cube 21"/>
          <p:cNvSpPr/>
          <p:nvPr/>
        </p:nvSpPr>
        <p:spPr>
          <a:xfrm>
            <a:off x="2087880" y="5105400"/>
            <a:ext cx="1041400" cy="762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47800" y="53721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56007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02280" y="53721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02280" y="56007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642360" y="4876800"/>
            <a:ext cx="1295400" cy="111283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00600" y="53721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00600" y="56007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5440680" y="4648200"/>
            <a:ext cx="1341120" cy="149383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629400" y="53721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29400" y="56007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be 34"/>
          <p:cNvSpPr/>
          <p:nvPr/>
        </p:nvSpPr>
        <p:spPr>
          <a:xfrm>
            <a:off x="7269480" y="4003476"/>
            <a:ext cx="1645920" cy="2702124"/>
          </a:xfrm>
          <a:prstGeom prst="cube">
            <a:avLst>
              <a:gd name="adj" fmla="val 72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Main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Memory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23340" y="5715000"/>
            <a:ext cx="810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FASTEST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895600" y="5715000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FAST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724400" y="5715000"/>
            <a:ext cx="91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LESS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FAST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553200" y="5715000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SLOW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70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32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generally true?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Memory hierarchies take advantage of temporal locality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a read, the value returned depends on which blocks are in the cache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Most of the cost of the memory hierarchy is at the highest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Most of the capacity of the memory hierarchy is at the lowest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r>
              <a:rPr lang="en-US" dirty="0" smtClean="0"/>
              <a:t>Why instruction sets became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semantic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 the first few decades of the computer era, hardware has become cheaper</a:t>
            </a:r>
          </a:p>
          <a:p>
            <a:r>
              <a:rPr lang="en-US" dirty="0" smtClean="0"/>
              <a:t>But software costs have increased tremendously!</a:t>
            </a:r>
          </a:p>
          <a:p>
            <a:r>
              <a:rPr lang="en-US" dirty="0" smtClean="0"/>
              <a:t>Languages became more abstract to make programmers more productive</a:t>
            </a:r>
          </a:p>
          <a:p>
            <a:r>
              <a:rPr lang="en-US" dirty="0" smtClean="0"/>
              <a:t>Therefore, the </a:t>
            </a:r>
            <a:r>
              <a:rPr lang="en-US" b="1" dirty="0" smtClean="0"/>
              <a:t>semantic gap </a:t>
            </a:r>
            <a:r>
              <a:rPr lang="en-US" dirty="0" smtClean="0"/>
              <a:t>between programming languages and hardware functionality has increased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a result, more complex compilers were needed</a:t>
            </a:r>
          </a:p>
          <a:p>
            <a:r>
              <a:rPr lang="en-US" dirty="0" smtClean="0"/>
              <a:t>Instead of bridging the gap with more powerful compilers, computer architects added more (complex) instructions to their ISA</a:t>
            </a:r>
          </a:p>
          <a:p>
            <a:r>
              <a:rPr lang="en-US" dirty="0" smtClean="0"/>
              <a:t>Thus, compilers would be simpler to develop</a:t>
            </a:r>
          </a:p>
          <a:p>
            <a:r>
              <a:rPr lang="en-US" dirty="0" smtClean="0"/>
              <a:t>Another benefit: executable programs would be smaller and therefore faster.</a:t>
            </a:r>
          </a:p>
          <a:p>
            <a:pPr lvl="1"/>
            <a:r>
              <a:rPr lang="en-US" dirty="0" smtClean="0"/>
              <a:t>How 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Disadvantages of complex instruction sets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more instructions means the more bits needed to represent the </a:t>
            </a:r>
            <a:r>
              <a:rPr lang="en-US" dirty="0" err="1" smtClean="0"/>
              <a:t>opcode</a:t>
            </a:r>
            <a:endParaRPr lang="en-US" dirty="0" smtClean="0"/>
          </a:p>
          <a:p>
            <a:r>
              <a:rPr lang="en-US" dirty="0" smtClean="0"/>
              <a:t>Since memory was still small and expensive, complex instructions with many parameters had to use complex encodings</a:t>
            </a:r>
          </a:p>
          <a:p>
            <a:pPr lvl="1"/>
            <a:r>
              <a:rPr lang="en-US" dirty="0" smtClean="0"/>
              <a:t>Complex instructions require more complex CUs</a:t>
            </a:r>
            <a:endParaRPr lang="en-US" dirty="0"/>
          </a:p>
          <a:p>
            <a:pPr lvl="1"/>
            <a:r>
              <a:rPr lang="en-US" dirty="0" smtClean="0"/>
              <a:t>Increase in instruction execution time in some cases</a:t>
            </a:r>
          </a:p>
        </p:txBody>
      </p:sp>
    </p:spTree>
    <p:extLst>
      <p:ext uri="{BB962C8B-B14F-4D97-AF65-F5344CB8AC3E}">
        <p14:creationId xmlns:p14="http://schemas.microsoft.com/office/powerpoint/2010/main" val="251741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Disadvantages of complex instruction sets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Compilers tend to pick comparatively simpler instructions when generating code</a:t>
            </a:r>
          </a:p>
          <a:p>
            <a:pPr lvl="1"/>
            <a:r>
              <a:rPr lang="en-US" dirty="0" smtClean="0"/>
              <a:t>It is difficult to figure out whether a complex machine instruction is applicable to each specific situation</a:t>
            </a:r>
          </a:p>
          <a:p>
            <a:r>
              <a:rPr lang="en-US" dirty="0" smtClean="0"/>
              <a:t>A large part of the “transistor budget” was devoted to implementing complex, but rarely used instructions</a:t>
            </a:r>
          </a:p>
          <a:p>
            <a:pPr lvl="1"/>
            <a:r>
              <a:rPr lang="en-US" dirty="0" smtClean="0"/>
              <a:t>Instead of improving the efficiency of the simpler, more heavily used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415396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instruction set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RISC: Reduced Instruction Set Computers</a:t>
            </a:r>
          </a:p>
          <a:p>
            <a:pPr lvl="1"/>
            <a:r>
              <a:rPr lang="en-US" dirty="0" smtClean="0"/>
              <a:t>AIM: efficiency and pipelining</a:t>
            </a:r>
          </a:p>
          <a:p>
            <a:r>
              <a:rPr lang="en-US" dirty="0" smtClean="0"/>
              <a:t>Each instruction does little work and takes little time to complete</a:t>
            </a:r>
          </a:p>
          <a:p>
            <a:r>
              <a:rPr lang="en-US" dirty="0" smtClean="0"/>
              <a:t>In recent RISC machines, the number of instructions can be quite large</a:t>
            </a:r>
          </a:p>
        </p:txBody>
      </p:sp>
    </p:spTree>
    <p:extLst>
      <p:ext uri="{BB962C8B-B14F-4D97-AF65-F5344CB8AC3E}">
        <p14:creationId xmlns:p14="http://schemas.microsoft.com/office/powerpoint/2010/main" val="1647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Simpler, hardwired control units</a:t>
            </a:r>
          </a:p>
          <a:p>
            <a:r>
              <a:rPr lang="en-US" dirty="0" smtClean="0"/>
              <a:t>Register-register ALU operations</a:t>
            </a:r>
          </a:p>
          <a:p>
            <a:r>
              <a:rPr lang="en-US" dirty="0" smtClean="0"/>
              <a:t>Uniform, constant-length instruction format (a single word)</a:t>
            </a:r>
          </a:p>
          <a:p>
            <a:pPr lvl="1"/>
            <a:r>
              <a:rPr lang="en-US" dirty="0" smtClean="0"/>
              <a:t>Operands and </a:t>
            </a:r>
            <a:r>
              <a:rPr lang="en-US" dirty="0" err="1" smtClean="0"/>
              <a:t>opcodes</a:t>
            </a:r>
            <a:r>
              <a:rPr lang="en-US" dirty="0" smtClean="0"/>
              <a:t> in fixed locations</a:t>
            </a:r>
          </a:p>
          <a:p>
            <a:r>
              <a:rPr lang="en-US" dirty="0" smtClean="0"/>
              <a:t>Large number of general-purpose registers</a:t>
            </a:r>
          </a:p>
          <a:p>
            <a:r>
              <a:rPr lang="en-US" dirty="0" smtClean="0"/>
              <a:t>Pipelining is easier and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9684</TotalTime>
  <Words>942</Words>
  <Application>Microsoft Office PowerPoint</Application>
  <PresentationFormat>On-screen Show (4:3)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Comp Sci 310</vt:lpstr>
      <vt:lpstr>Announcements</vt:lpstr>
      <vt:lpstr>Why instruction sets became complex</vt:lpstr>
      <vt:lpstr>The semantic gap</vt:lpstr>
      <vt:lpstr>More complex instructions</vt:lpstr>
      <vt:lpstr>Disadvantages of complex instruction sets (1)</vt:lpstr>
      <vt:lpstr>Disadvantages of complex instruction sets (2)</vt:lpstr>
      <vt:lpstr>Reduced instruction set computer</vt:lpstr>
      <vt:lpstr>RISC characteristics</vt:lpstr>
      <vt:lpstr>CPU design: conclusions</vt:lpstr>
      <vt:lpstr>From CPU to memory</vt:lpstr>
      <vt:lpstr>From CPU to memory</vt:lpstr>
      <vt:lpstr>Memory</vt:lpstr>
      <vt:lpstr>PowerPoint Presentation</vt:lpstr>
      <vt:lpstr>Principle of locality</vt:lpstr>
      <vt:lpstr>Principle of locality and computer programs</vt:lpstr>
      <vt:lpstr>An analogy</vt:lpstr>
      <vt:lpstr>Hit and miss</vt:lpstr>
      <vt:lpstr>Hit</vt:lpstr>
      <vt:lpstr>Miss</vt:lpstr>
      <vt:lpstr>Cache and RAM organization: basic idea</vt:lpstr>
      <vt:lpstr>Which are generally true?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Scott Summers</cp:lastModifiedBy>
  <cp:revision>965</cp:revision>
  <dcterms:created xsi:type="dcterms:W3CDTF">2006-08-16T00:00:00Z</dcterms:created>
  <dcterms:modified xsi:type="dcterms:W3CDTF">2014-12-02T01:48:29Z</dcterms:modified>
</cp:coreProperties>
</file>