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3" r:id="rId3"/>
    <p:sldId id="353" r:id="rId4"/>
    <p:sldId id="352" r:id="rId5"/>
    <p:sldId id="354" r:id="rId6"/>
    <p:sldId id="359" r:id="rId7"/>
    <p:sldId id="355" r:id="rId8"/>
    <p:sldId id="356" r:id="rId9"/>
    <p:sldId id="357" r:id="rId10"/>
    <p:sldId id="358" r:id="rId11"/>
    <p:sldId id="360" r:id="rId12"/>
    <p:sldId id="361" r:id="rId13"/>
    <p:sldId id="362" r:id="rId14"/>
    <p:sldId id="364" r:id="rId15"/>
    <p:sldId id="363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85" d="100"/>
          <a:sy n="85" d="100"/>
        </p:scale>
        <p:origin x="-1566" y="-96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38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93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Given a memory address, how do you find the corresponding block in the cache?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41" idx="0"/>
          </p:cNvCxnSpPr>
          <p:nvPr/>
        </p:nvCxnSpPr>
        <p:spPr>
          <a:xfrm flipV="1">
            <a:off x="1333500" y="3581400"/>
            <a:ext cx="266923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25" idx="0"/>
          </p:cNvCxnSpPr>
          <p:nvPr/>
        </p:nvCxnSpPr>
        <p:spPr>
          <a:xfrm flipV="1">
            <a:off x="3162300" y="3733800"/>
            <a:ext cx="840432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0"/>
          </p:cNvCxnSpPr>
          <p:nvPr/>
        </p:nvCxnSpPr>
        <p:spPr>
          <a:xfrm flipH="1" flipV="1">
            <a:off x="4002732" y="3886200"/>
            <a:ext cx="990144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</p:cNvCxnSpPr>
          <p:nvPr/>
        </p:nvCxnSpPr>
        <p:spPr>
          <a:xfrm flipH="1" flipV="1">
            <a:off x="4002732" y="3352800"/>
            <a:ext cx="2817168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5" idx="0"/>
          </p:cNvCxnSpPr>
          <p:nvPr/>
        </p:nvCxnSpPr>
        <p:spPr>
          <a:xfrm flipV="1">
            <a:off x="2247900" y="3657600"/>
            <a:ext cx="2744976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0"/>
          </p:cNvCxnSpPr>
          <p:nvPr/>
        </p:nvCxnSpPr>
        <p:spPr>
          <a:xfrm flipV="1">
            <a:off x="4076700" y="3886200"/>
            <a:ext cx="801876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7" idx="0"/>
          </p:cNvCxnSpPr>
          <p:nvPr/>
        </p:nvCxnSpPr>
        <p:spPr>
          <a:xfrm flipH="1" flipV="1">
            <a:off x="4878576" y="3505200"/>
            <a:ext cx="10287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3" idx="0"/>
          </p:cNvCxnSpPr>
          <p:nvPr/>
        </p:nvCxnSpPr>
        <p:spPr>
          <a:xfrm flipH="1" flipV="1">
            <a:off x="4878576" y="3352800"/>
            <a:ext cx="2855724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the right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location in the cache can contain the contents of a number of different memory locations</a:t>
            </a:r>
          </a:p>
          <a:p>
            <a:r>
              <a:rPr lang="en-US" dirty="0" smtClean="0"/>
              <a:t>How do we know whether the data in the cache corresponds to the requested word?</a:t>
            </a:r>
          </a:p>
          <a:p>
            <a:r>
              <a:rPr lang="en-US" dirty="0" smtClean="0"/>
              <a:t>In other words, how do we know whether a requested word is in the cache or not?</a:t>
            </a:r>
          </a:p>
          <a:p>
            <a:r>
              <a:rPr lang="en-US" dirty="0" smtClean="0"/>
              <a:t>Solution: we add a set of </a:t>
            </a:r>
            <a:r>
              <a:rPr lang="en-US" b="1" dirty="0" smtClean="0"/>
              <a:t>tags</a:t>
            </a:r>
            <a:r>
              <a:rPr lang="en-US" dirty="0" smtClean="0"/>
              <a:t> to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tag contains the address information required to identify whether a word in the cache corresponds to the requested word</a:t>
            </a:r>
          </a:p>
          <a:p>
            <a:r>
              <a:rPr lang="en-US" dirty="0" smtClean="0"/>
              <a:t>What should it contain?</a:t>
            </a:r>
          </a:p>
          <a:p>
            <a:pPr lvl="1"/>
            <a:r>
              <a:rPr lang="en-US" dirty="0" smtClean="0"/>
              <a:t>The entire memory address?</a:t>
            </a:r>
          </a:p>
          <a:p>
            <a:pPr lvl="2"/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Only upper portion of the address</a:t>
            </a:r>
          </a:p>
          <a:p>
            <a:pPr lvl="2"/>
            <a:r>
              <a:rPr lang="en-US" dirty="0" smtClean="0"/>
              <a:t>the bits that are NOT used as an index into the cache</a:t>
            </a:r>
          </a:p>
          <a:p>
            <a:r>
              <a:rPr lang="en-US" dirty="0" smtClean="0"/>
              <a:t>How do we know if the cache line is even valid?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way to distinguish valid cache data from invalid cache data</a:t>
            </a:r>
          </a:p>
          <a:p>
            <a:r>
              <a:rPr lang="en-US" dirty="0" smtClean="0"/>
              <a:t>When a processor starts up, the cache does not have good data and the tag fields will be meaningless</a:t>
            </a:r>
          </a:p>
          <a:p>
            <a:r>
              <a:rPr lang="en-US" dirty="0" smtClean="0"/>
              <a:t>We need to know that the tag should be ignored for such entries</a:t>
            </a:r>
          </a:p>
          <a:p>
            <a:r>
              <a:rPr lang="en-US" dirty="0" smtClean="0"/>
              <a:t>The most common solution: have a </a:t>
            </a:r>
            <a:r>
              <a:rPr lang="en-US" b="1" dirty="0" smtClean="0"/>
              <a:t>valid bit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97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Caching: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is perhaps the most important example of the use of prediction</a:t>
            </a:r>
          </a:p>
          <a:p>
            <a:r>
              <a:rPr lang="en-US" dirty="0" smtClean="0"/>
              <a:t>Using the principle of locality, cache systems try to predict data accesses</a:t>
            </a:r>
          </a:p>
          <a:p>
            <a:pPr lvl="1"/>
            <a:r>
              <a:rPr lang="en-US" dirty="0" smtClean="0"/>
              <a:t>When prediction is wrong, the system still returns the right value</a:t>
            </a:r>
          </a:p>
          <a:p>
            <a:r>
              <a:rPr lang="en-US" dirty="0" smtClean="0"/>
              <a:t>In practice: the hit rates of cache on modern computers are often higher than 95%!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a machine with an addressability of 32 words. </a:t>
            </a:r>
          </a:p>
          <a:p>
            <a:r>
              <a:rPr lang="en-US" sz="2800" dirty="0" smtClean="0"/>
              <a:t>The cache, initially empty, contains 8 1-word blocks.</a:t>
            </a:r>
          </a:p>
          <a:p>
            <a:r>
              <a:rPr lang="en-US" sz="2800" dirty="0" smtClean="0"/>
              <a:t>Show the contents of the cache after each one of the following memory references: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412"/>
              </p:ext>
            </p:extLst>
          </p:nvPr>
        </p:nvGraphicFramePr>
        <p:xfrm>
          <a:off x="5562600" y="3464243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93964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2348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2489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22348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8047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1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1560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8047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 5 due </a:t>
            </a:r>
            <a:r>
              <a:rPr lang="en-US" sz="2800" dirty="0" smtClean="0"/>
              <a:t>12/8 at 11:59 </a:t>
            </a:r>
            <a:r>
              <a:rPr lang="en-US" sz="2800" dirty="0" smtClean="0"/>
              <a:t>PM</a:t>
            </a:r>
          </a:p>
          <a:p>
            <a:pPr lvl="1"/>
            <a:r>
              <a:rPr lang="en-US" sz="2400" dirty="0" smtClean="0"/>
              <a:t>Partner(s) / self assessment component (online form)</a:t>
            </a:r>
            <a:endParaRPr lang="en-US" sz="2400" dirty="0"/>
          </a:p>
          <a:p>
            <a:r>
              <a:rPr lang="en-US" sz="2800" dirty="0" smtClean="0"/>
              <a:t>Quiz 14(last quiz): 12/5 </a:t>
            </a:r>
          </a:p>
          <a:p>
            <a:r>
              <a:rPr lang="en-US" sz="2800" dirty="0" smtClean="0"/>
              <a:t>Wrap-up / review: 12/8</a:t>
            </a:r>
          </a:p>
          <a:p>
            <a:r>
              <a:rPr lang="en-US" sz="2800" dirty="0" smtClean="0"/>
              <a:t>Exam 3(part 1): 12/10</a:t>
            </a:r>
          </a:p>
          <a:p>
            <a:pPr lvl="1"/>
            <a:r>
              <a:rPr lang="en-US" sz="2400" dirty="0" smtClean="0"/>
              <a:t>Old stuff</a:t>
            </a:r>
          </a:p>
          <a:p>
            <a:r>
              <a:rPr lang="en-US" sz="2800" dirty="0" smtClean="0"/>
              <a:t>Exam 3(part 2): 12/12</a:t>
            </a:r>
          </a:p>
          <a:p>
            <a:pPr lvl="1"/>
            <a:r>
              <a:rPr lang="en-US" sz="2400" dirty="0" smtClean="0"/>
              <a:t>New 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20006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8047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200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4672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200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4672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200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4672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200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84672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2842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5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16537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2842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1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16537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8828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46702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M[00011]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8828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00737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M[00011]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47837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Cache and RAM organization: basic idea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838200" y="27051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048000" y="27051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257800" y="2482054"/>
            <a:ext cx="3429000" cy="1099346"/>
          </a:xfrm>
          <a:prstGeom prst="cube">
            <a:avLst>
              <a:gd name="adj" fmla="val 9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Main memory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29718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32004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9718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43400" y="32004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473722" y="1855589"/>
            <a:ext cx="234156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4683522" y="1864122"/>
            <a:ext cx="234156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3600" y="189349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Word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xfer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896467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Block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xfer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133600" y="32766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43400" y="32766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SLOW</a:t>
            </a:r>
            <a:endParaRPr lang="en-US" sz="1400" dirty="0"/>
          </a:p>
        </p:txBody>
      </p:sp>
      <p:sp>
        <p:nvSpPr>
          <p:cNvPr id="21" name="Cube 20"/>
          <p:cNvSpPr/>
          <p:nvPr/>
        </p:nvSpPr>
        <p:spPr>
          <a:xfrm>
            <a:off x="177800" y="5105400"/>
            <a:ext cx="13716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CPU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Cube 21"/>
          <p:cNvSpPr/>
          <p:nvPr/>
        </p:nvSpPr>
        <p:spPr>
          <a:xfrm>
            <a:off x="2087880" y="5105400"/>
            <a:ext cx="1041400" cy="7620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478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0228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0228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3642360" y="4876800"/>
            <a:ext cx="1295400" cy="11128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006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006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5440680" y="4648200"/>
            <a:ext cx="1341120" cy="1493838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629400" y="53721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29400" y="5600700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be 34"/>
          <p:cNvSpPr/>
          <p:nvPr/>
        </p:nvSpPr>
        <p:spPr>
          <a:xfrm>
            <a:off x="7269480" y="4003476"/>
            <a:ext cx="1645920" cy="2702124"/>
          </a:xfrm>
          <a:prstGeom prst="cube">
            <a:avLst>
              <a:gd name="adj" fmla="val 72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Main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Memory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23340" y="5715000"/>
            <a:ext cx="810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FASTEST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895600" y="57150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724400" y="5715000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LESS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FAST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553200" y="5715000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70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32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48683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M[11010]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M[00011]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22583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7361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M[00011]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22583"/>
              </p:ext>
            </p:extLst>
          </p:nvPr>
        </p:nvGraphicFramePr>
        <p:xfrm>
          <a:off x="228600" y="3657600"/>
          <a:ext cx="137160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7361"/>
              </p:ext>
            </p:extLst>
          </p:nvPr>
        </p:nvGraphicFramePr>
        <p:xfrm>
          <a:off x="1905000" y="22098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M[10000]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M[10010]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M[00011]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M[10110]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70579"/>
              </p:ext>
            </p:extLst>
          </p:nvPr>
        </p:nvGraphicFramePr>
        <p:xfrm>
          <a:off x="228600" y="3657600"/>
          <a:ext cx="1371600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10110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10000</a:t>
                      </a:r>
                      <a:endParaRPr lang="en-US" sz="1800" baseline="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00011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10010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10000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►</a:t>
                      </a:r>
                      <a:endParaRPr lang="en-US" sz="1800" baseline="0" dirty="0" smtClean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3200" y="5867400"/>
            <a:ext cx="65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HIT</a:t>
            </a:r>
          </a:p>
          <a:p>
            <a:r>
              <a:rPr lang="en-US" dirty="0" smtClean="0"/>
              <a:t>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referenced address must be divided into:</a:t>
            </a:r>
          </a:p>
          <a:p>
            <a:pPr lvl="1"/>
            <a:r>
              <a:rPr lang="en-US" dirty="0" smtClean="0"/>
              <a:t>A tag field (to identify the block in the cache line)</a:t>
            </a:r>
          </a:p>
          <a:p>
            <a:pPr lvl="1"/>
            <a:r>
              <a:rPr lang="en-US" dirty="0" smtClean="0"/>
              <a:t>A cache index (to select the cache line where the block is stored)</a:t>
            </a:r>
          </a:p>
          <a:p>
            <a:pPr lvl="1"/>
            <a:r>
              <a:rPr lang="en-US" dirty="0" smtClean="0"/>
              <a:t>A word or byte offset (when the amount of data requested by the CPU is smaller than the cache line)</a:t>
            </a:r>
          </a:p>
          <a:p>
            <a:r>
              <a:rPr lang="en-US" dirty="0" smtClean="0"/>
              <a:t>The first two components uniquely identify the memory address of the </a:t>
            </a:r>
            <a:r>
              <a:rPr lang="en-US" b="1" u="sng" dirty="0" smtClean="0"/>
              <a:t>block</a:t>
            </a:r>
            <a:r>
              <a:rPr lang="en-US" dirty="0" smtClean="0"/>
              <a:t> in each cache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size of the cache in blocks must be a power of 2, say 2</a:t>
            </a:r>
            <a:r>
              <a:rPr lang="en-US" baseline="30000" dirty="0" smtClean="0"/>
              <a:t>n</a:t>
            </a:r>
            <a:r>
              <a:rPr lang="en-US" dirty="0" smtClean="0"/>
              <a:t>, where n is the…</a:t>
            </a:r>
          </a:p>
          <a:p>
            <a:pPr marL="0" indent="0">
              <a:buNone/>
            </a:pPr>
            <a:r>
              <a:rPr lang="en-US" dirty="0" smtClean="0"/>
              <a:t>	… size of the cache index</a:t>
            </a:r>
          </a:p>
          <a:p>
            <a:r>
              <a:rPr lang="en-US" dirty="0" smtClean="0"/>
              <a:t>The convention is for the size of the cache (e.g., 16KB) to refer to the data component only, not the bookkeeping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many total bits are required to build a direct-mapped cache with 16KB of data </a:t>
            </a:r>
            <a:r>
              <a:rPr lang="en-US" dirty="0" smtClean="0"/>
              <a:t>and 16 </a:t>
            </a:r>
            <a:r>
              <a:rPr lang="en-US" dirty="0" smtClean="0"/>
              <a:t>byte blocks, assuming a 32-bit address?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Memory is byte addressable.</a:t>
            </a:r>
          </a:p>
        </p:txBody>
      </p:sp>
    </p:spTree>
    <p:extLst>
      <p:ext uri="{BB962C8B-B14F-4D97-AF65-F5344CB8AC3E}">
        <p14:creationId xmlns:p14="http://schemas.microsoft.com/office/powerpoint/2010/main" val="8739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generally 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hierarchies take advantage of temporal locality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a read, the value returned depends on which blocks are in the cache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of the cost of the memory hierarchy is at the highest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of the capacity of the memory hierarchy is at the lowest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Assume that the CPU requests one word at a time and that each cache block or cache </a:t>
            </a:r>
            <a:r>
              <a:rPr lang="en-US" sz="2800" b="1" dirty="0" smtClean="0"/>
              <a:t>line</a:t>
            </a:r>
            <a:r>
              <a:rPr lang="en-US" sz="2800" dirty="0" smtClean="0"/>
              <a:t> consists of a single word</a:t>
            </a:r>
          </a:p>
          <a:p>
            <a:r>
              <a:rPr lang="en-US" sz="2800" dirty="0" smtClean="0"/>
              <a:t>Two questions arise:</a:t>
            </a:r>
          </a:p>
          <a:p>
            <a:pPr lvl="1"/>
            <a:r>
              <a:rPr lang="en-US" dirty="0" smtClean="0"/>
              <a:t>How do we know if the requested word is in the cache?</a:t>
            </a:r>
          </a:p>
          <a:p>
            <a:pPr lvl="1"/>
            <a:r>
              <a:rPr lang="en-US" dirty="0" smtClean="0"/>
              <a:t>If the requested word is in the cache, how do we find it?</a:t>
            </a:r>
          </a:p>
          <a:p>
            <a:r>
              <a:rPr lang="en-US" sz="2800" dirty="0" smtClean="0"/>
              <a:t>The answers are related…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0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word in the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each word can go in exactly one place in the cache, then it is straightforward to find the word if it is in the cache</a:t>
            </a:r>
          </a:p>
          <a:p>
            <a:r>
              <a:rPr lang="en-US" dirty="0" smtClean="0"/>
              <a:t>The simplest way to assign a location in the cache for each word in memory is to assign the cache location based on the address of the word in memory</a:t>
            </a:r>
          </a:p>
          <a:p>
            <a:r>
              <a:rPr lang="en-US" dirty="0" smtClean="0"/>
              <a:t>Direct-mapped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8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41" idx="0"/>
          </p:cNvCxnSpPr>
          <p:nvPr/>
        </p:nvCxnSpPr>
        <p:spPr>
          <a:xfrm flipV="1">
            <a:off x="1333500" y="3581400"/>
            <a:ext cx="266923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25" idx="0"/>
          </p:cNvCxnSpPr>
          <p:nvPr/>
        </p:nvCxnSpPr>
        <p:spPr>
          <a:xfrm flipV="1">
            <a:off x="3162300" y="3733800"/>
            <a:ext cx="840432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0"/>
          </p:cNvCxnSpPr>
          <p:nvPr/>
        </p:nvCxnSpPr>
        <p:spPr>
          <a:xfrm flipH="1" flipV="1">
            <a:off x="4002732" y="3886200"/>
            <a:ext cx="990144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</p:cNvCxnSpPr>
          <p:nvPr/>
        </p:nvCxnSpPr>
        <p:spPr>
          <a:xfrm flipH="1" flipV="1">
            <a:off x="4002732" y="3352800"/>
            <a:ext cx="2817168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8069" y="1981200"/>
            <a:ext cx="740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Each memory location is mapped directly to exactly one location in the cache: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98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432" y="30480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7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56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42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2832" y="30480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14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0032" y="30480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3628265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859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4087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43162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5448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7734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50020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230697" y="2727021"/>
            <a:ext cx="27411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6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624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91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99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8576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07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357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43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2976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215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50176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90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192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7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76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62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90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4800600"/>
            <a:ext cx="2286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4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1628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914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800600"/>
            <a:ext cx="22860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6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77200" y="4800600"/>
            <a:ext cx="228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336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8888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4176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79464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9475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1004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00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88432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00600" y="35052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2538" y="6336268"/>
            <a:ext cx="7403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&lt;memory address of block&gt; % &lt;cache size in blocks&gt;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05244" y="5791200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00001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019472" y="5792331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00101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933700" y="5793462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01001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3847928" y="5794593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01101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4762156" y="5795724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10001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5676384" y="5796855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10101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590612" y="5797986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11001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504840" y="5799117"/>
            <a:ext cx="45685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/>
              <a:t>11101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41" idx="0"/>
          </p:cNvCxnSpPr>
          <p:nvPr/>
        </p:nvCxnSpPr>
        <p:spPr>
          <a:xfrm flipV="1">
            <a:off x="1333500" y="3581400"/>
            <a:ext cx="2669232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18312" y="5257800"/>
            <a:ext cx="228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25" idx="0"/>
          </p:cNvCxnSpPr>
          <p:nvPr/>
        </p:nvCxnSpPr>
        <p:spPr>
          <a:xfrm flipV="1">
            <a:off x="3162300" y="3733800"/>
            <a:ext cx="840432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0"/>
          </p:cNvCxnSpPr>
          <p:nvPr/>
        </p:nvCxnSpPr>
        <p:spPr>
          <a:xfrm flipH="1" flipV="1">
            <a:off x="4002732" y="3886200"/>
            <a:ext cx="990144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9" idx="0"/>
          </p:cNvCxnSpPr>
          <p:nvPr/>
        </p:nvCxnSpPr>
        <p:spPr>
          <a:xfrm flipH="1" flipV="1">
            <a:off x="4002732" y="3352800"/>
            <a:ext cx="2817168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5" idx="0"/>
          </p:cNvCxnSpPr>
          <p:nvPr/>
        </p:nvCxnSpPr>
        <p:spPr>
          <a:xfrm flipV="1">
            <a:off x="2247900" y="3657600"/>
            <a:ext cx="2744976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0"/>
          </p:cNvCxnSpPr>
          <p:nvPr/>
        </p:nvCxnSpPr>
        <p:spPr>
          <a:xfrm flipV="1">
            <a:off x="4076700" y="3886200"/>
            <a:ext cx="801876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7" idx="0"/>
          </p:cNvCxnSpPr>
          <p:nvPr/>
        </p:nvCxnSpPr>
        <p:spPr>
          <a:xfrm flipH="1" flipV="1">
            <a:off x="4878576" y="3505200"/>
            <a:ext cx="10287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3" idx="0"/>
          </p:cNvCxnSpPr>
          <p:nvPr/>
        </p:nvCxnSpPr>
        <p:spPr>
          <a:xfrm flipH="1" flipV="1">
            <a:off x="4878576" y="3352800"/>
            <a:ext cx="2855724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9842</TotalTime>
  <Words>1479</Words>
  <Application>Microsoft Office PowerPoint</Application>
  <PresentationFormat>On-screen Show (4:3)</PresentationFormat>
  <Paragraphs>752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Comp Sci 310</vt:lpstr>
      <vt:lpstr>Announcements</vt:lpstr>
      <vt:lpstr>Cache and RAM organization: basic idea</vt:lpstr>
      <vt:lpstr>Which are generally true?</vt:lpstr>
      <vt:lpstr>Cache basics</vt:lpstr>
      <vt:lpstr>Is a word in the cache?</vt:lpstr>
      <vt:lpstr>Direct-mapped cache</vt:lpstr>
      <vt:lpstr>Direct-mapped cache</vt:lpstr>
      <vt:lpstr>Direct-mapped cache</vt:lpstr>
      <vt:lpstr>Direct-mapped cache</vt:lpstr>
      <vt:lpstr>Is it the right one?</vt:lpstr>
      <vt:lpstr>Tag information</vt:lpstr>
      <vt:lpstr>Valid information</vt:lpstr>
      <vt:lpstr> Caching: big picture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access</vt:lpstr>
      <vt:lpstr>Cache size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983</cp:revision>
  <dcterms:created xsi:type="dcterms:W3CDTF">2006-08-16T00:00:00Z</dcterms:created>
  <dcterms:modified xsi:type="dcterms:W3CDTF">2014-12-03T22:03:25Z</dcterms:modified>
</cp:coreProperties>
</file>