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3" r:id="rId3"/>
    <p:sldId id="409" r:id="rId4"/>
    <p:sldId id="410" r:id="rId5"/>
    <p:sldId id="411" r:id="rId6"/>
    <p:sldId id="384" r:id="rId7"/>
    <p:sldId id="385" r:id="rId8"/>
    <p:sldId id="393" r:id="rId9"/>
    <p:sldId id="396" r:id="rId10"/>
    <p:sldId id="395" r:id="rId11"/>
    <p:sldId id="394" r:id="rId12"/>
    <p:sldId id="391" r:id="rId13"/>
    <p:sldId id="3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4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 autoAdjust="0"/>
    <p:restoredTop sz="91667" autoAdjust="0"/>
  </p:normalViewPr>
  <p:slideViewPr>
    <p:cSldViewPr>
      <p:cViewPr varScale="1">
        <p:scale>
          <a:sx n="85" d="100"/>
          <a:sy n="85" d="100"/>
        </p:scale>
        <p:origin x="-1566" y="-96"/>
      </p:cViewPr>
      <p:guideLst>
        <p:guide orient="horz" pos="1008"/>
        <p:guide pos="2352"/>
        <p:guide pos="4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39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access: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590800"/>
            <a:ext cx="3810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2590800"/>
            <a:ext cx="10668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590800"/>
            <a:ext cx="20574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0695" y="1628309"/>
            <a:ext cx="135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2286000"/>
            <a:ext cx="2057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31 30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14 13 12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2286000"/>
            <a:ext cx="1066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86000"/>
            <a:ext cx="38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1 0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45402"/>
              </p:ext>
            </p:extLst>
          </p:nvPr>
        </p:nvGraphicFramePr>
        <p:xfrm>
          <a:off x="2971800" y="3657600"/>
          <a:ext cx="4953003" cy="213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57200"/>
                <a:gridCol w="1295400"/>
                <a:gridCol w="2438403"/>
              </a:tblGrid>
              <a:tr h="414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INDEX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VALID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TAG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1023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8702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29150" y="4867275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650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4733388"/>
            <a:ext cx="0" cy="138563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</p:cNvCxnSpPr>
          <p:nvPr/>
        </p:nvCxnSpPr>
        <p:spPr>
          <a:xfrm rot="16200000" flipH="1">
            <a:off x="2018774" y="3718193"/>
            <a:ext cx="3506252" cy="16764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2"/>
          </p:cNvCxnSpPr>
          <p:nvPr/>
        </p:nvCxnSpPr>
        <p:spPr>
          <a:xfrm rot="5400000">
            <a:off x="3159545" y="3369982"/>
            <a:ext cx="1902970" cy="769540"/>
          </a:xfrm>
          <a:prstGeom prst="bentConnector4">
            <a:avLst>
              <a:gd name="adj1" fmla="val 29915"/>
              <a:gd name="adj2" fmla="val 1802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735661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305300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41779" y="30038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881095" y="30159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612085" y="5811876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757519" y="583048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access: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590800"/>
            <a:ext cx="3810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2590800"/>
            <a:ext cx="10668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590800"/>
            <a:ext cx="20574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0695" y="1628309"/>
            <a:ext cx="135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2286000"/>
            <a:ext cx="2057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31 30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14 13 12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2286000"/>
            <a:ext cx="1066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86000"/>
            <a:ext cx="38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1 0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45402"/>
              </p:ext>
            </p:extLst>
          </p:nvPr>
        </p:nvGraphicFramePr>
        <p:xfrm>
          <a:off x="2971800" y="3657600"/>
          <a:ext cx="4953003" cy="213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57200"/>
                <a:gridCol w="1295400"/>
                <a:gridCol w="2438403"/>
              </a:tblGrid>
              <a:tr h="414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INDEX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VALID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TAG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1023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8702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29150" y="4867275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650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10100" y="6119019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=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4800600" y="4733388"/>
            <a:ext cx="0" cy="138563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0" idx="2"/>
          </p:cNvCxnSpPr>
          <p:nvPr/>
        </p:nvCxnSpPr>
        <p:spPr>
          <a:xfrm rot="16200000" flipH="1">
            <a:off x="2018774" y="3718193"/>
            <a:ext cx="3506252" cy="16764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2"/>
          </p:cNvCxnSpPr>
          <p:nvPr/>
        </p:nvCxnSpPr>
        <p:spPr>
          <a:xfrm rot="5400000">
            <a:off x="3159545" y="3369982"/>
            <a:ext cx="1902970" cy="769540"/>
          </a:xfrm>
          <a:prstGeom prst="bentConnector4">
            <a:avLst>
              <a:gd name="adj1" fmla="val 29915"/>
              <a:gd name="adj2" fmla="val 1802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735661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305300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41779" y="30038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881095" y="30159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612085" y="5811876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757519" y="583048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access: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590800"/>
            <a:ext cx="3810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2590800"/>
            <a:ext cx="10668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590800"/>
            <a:ext cx="20574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0695" y="1628309"/>
            <a:ext cx="135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2286000"/>
            <a:ext cx="2057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31 30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14 13 12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2286000"/>
            <a:ext cx="1066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86000"/>
            <a:ext cx="38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1 0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45402"/>
              </p:ext>
            </p:extLst>
          </p:nvPr>
        </p:nvGraphicFramePr>
        <p:xfrm>
          <a:off x="2971800" y="3657600"/>
          <a:ext cx="4953003" cy="213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57200"/>
                <a:gridCol w="1295400"/>
                <a:gridCol w="2438403"/>
              </a:tblGrid>
              <a:tr h="414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INDEX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VALID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TAG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1023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8702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29150" y="4867275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650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69"/>
          <p:cNvGrpSpPr>
            <a:grpSpLocks/>
          </p:cNvGrpSpPr>
          <p:nvPr/>
        </p:nvGrpSpPr>
        <p:grpSpPr bwMode="auto">
          <a:xfrm>
            <a:off x="5219700" y="6248401"/>
            <a:ext cx="457200" cy="373856"/>
            <a:chOff x="2304" y="3542"/>
            <a:chExt cx="576" cy="346"/>
          </a:xfrm>
        </p:grpSpPr>
        <p:sp>
          <p:nvSpPr>
            <p:cNvPr id="1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610100" y="6119019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=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4800600" y="4733388"/>
            <a:ext cx="0" cy="138563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0" idx="2"/>
          </p:cNvCxnSpPr>
          <p:nvPr/>
        </p:nvCxnSpPr>
        <p:spPr>
          <a:xfrm rot="16200000" flipH="1">
            <a:off x="2018774" y="3718193"/>
            <a:ext cx="3506252" cy="16764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9" idx="0"/>
          </p:cNvCxnSpPr>
          <p:nvPr/>
        </p:nvCxnSpPr>
        <p:spPr>
          <a:xfrm rot="16200000" flipH="1">
            <a:off x="3677951" y="5017838"/>
            <a:ext cx="1826198" cy="1257300"/>
          </a:xfrm>
          <a:prstGeom prst="bentConnector3">
            <a:avLst>
              <a:gd name="adj1" fmla="val 112518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</p:cNvCxnSpPr>
          <p:nvPr/>
        </p:nvCxnSpPr>
        <p:spPr>
          <a:xfrm>
            <a:off x="4991100" y="63095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45139" y="6252925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cxnSp>
        <p:nvCxnSpPr>
          <p:cNvPr id="42" name="Elbow Connector 41"/>
          <p:cNvCxnSpPr>
            <a:stCxn id="5" idx="2"/>
          </p:cNvCxnSpPr>
          <p:nvPr/>
        </p:nvCxnSpPr>
        <p:spPr>
          <a:xfrm rot="5400000">
            <a:off x="3159545" y="3369982"/>
            <a:ext cx="1902970" cy="769540"/>
          </a:xfrm>
          <a:prstGeom prst="bentConnector4">
            <a:avLst>
              <a:gd name="adj1" fmla="val 29915"/>
              <a:gd name="adj2" fmla="val 1802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735661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305300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41779" y="30038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881095" y="30159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612085" y="5811876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757519" y="583048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access: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590800"/>
            <a:ext cx="3810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2590800"/>
            <a:ext cx="10668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590800"/>
            <a:ext cx="20574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0695" y="1628309"/>
            <a:ext cx="135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2286000"/>
            <a:ext cx="2057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31 30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14 13 12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2286000"/>
            <a:ext cx="1066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86000"/>
            <a:ext cx="38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1 0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45402"/>
              </p:ext>
            </p:extLst>
          </p:nvPr>
        </p:nvGraphicFramePr>
        <p:xfrm>
          <a:off x="2971800" y="3657600"/>
          <a:ext cx="4953003" cy="213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57200"/>
                <a:gridCol w="1295400"/>
                <a:gridCol w="2438403"/>
              </a:tblGrid>
              <a:tr h="414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INDEX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VALID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TAG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1023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8702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29150" y="4867275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650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69"/>
          <p:cNvGrpSpPr>
            <a:grpSpLocks/>
          </p:cNvGrpSpPr>
          <p:nvPr/>
        </p:nvGrpSpPr>
        <p:grpSpPr bwMode="auto">
          <a:xfrm>
            <a:off x="5219700" y="6248401"/>
            <a:ext cx="457200" cy="373856"/>
            <a:chOff x="2304" y="3542"/>
            <a:chExt cx="576" cy="346"/>
          </a:xfrm>
        </p:grpSpPr>
        <p:sp>
          <p:nvSpPr>
            <p:cNvPr id="1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610100" y="6119019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=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4800600" y="4733388"/>
            <a:ext cx="0" cy="138563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0" idx="2"/>
          </p:cNvCxnSpPr>
          <p:nvPr/>
        </p:nvCxnSpPr>
        <p:spPr>
          <a:xfrm rot="16200000" flipH="1">
            <a:off x="2018774" y="3718193"/>
            <a:ext cx="3506252" cy="16764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9" idx="0"/>
          </p:cNvCxnSpPr>
          <p:nvPr/>
        </p:nvCxnSpPr>
        <p:spPr>
          <a:xfrm rot="16200000" flipH="1">
            <a:off x="3677951" y="5017838"/>
            <a:ext cx="1826198" cy="1257300"/>
          </a:xfrm>
          <a:prstGeom prst="bentConnector3">
            <a:avLst>
              <a:gd name="adj1" fmla="val 112518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</p:cNvCxnSpPr>
          <p:nvPr/>
        </p:nvCxnSpPr>
        <p:spPr>
          <a:xfrm>
            <a:off x="4991100" y="63095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45139" y="6252925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rot="5400000" flipH="1" flipV="1">
            <a:off x="6515165" y="2561754"/>
            <a:ext cx="2308889" cy="2034381"/>
          </a:xfrm>
          <a:prstGeom prst="bentConnector3">
            <a:avLst>
              <a:gd name="adj1" fmla="val -67875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53696" y="2055167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42" name="Elbow Connector 41"/>
          <p:cNvCxnSpPr>
            <a:stCxn id="5" idx="2"/>
          </p:cNvCxnSpPr>
          <p:nvPr/>
        </p:nvCxnSpPr>
        <p:spPr>
          <a:xfrm rot="5400000">
            <a:off x="3159545" y="3369982"/>
            <a:ext cx="1902970" cy="769540"/>
          </a:xfrm>
          <a:prstGeom prst="bentConnector4">
            <a:avLst>
              <a:gd name="adj1" fmla="val 29915"/>
              <a:gd name="adj2" fmla="val 1802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735661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305300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41779" y="30038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881095" y="30159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612085" y="5811876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757519" y="583048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483966" y="591574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29400" y="593435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Assignment 5 due 12/8 at 11:59 PM</a:t>
            </a:r>
          </a:p>
          <a:p>
            <a:pPr lvl="1"/>
            <a:r>
              <a:rPr lang="en-US" sz="2400" dirty="0" smtClean="0"/>
              <a:t>Partner(s) / self assessment component (online form)</a:t>
            </a:r>
            <a:endParaRPr lang="en-US" sz="2400" dirty="0"/>
          </a:p>
          <a:p>
            <a:r>
              <a:rPr lang="en-US" sz="2800" dirty="0" smtClean="0"/>
              <a:t>Wrap-up / review: 12/8</a:t>
            </a:r>
          </a:p>
          <a:p>
            <a:r>
              <a:rPr lang="en-US" sz="2800" dirty="0" smtClean="0"/>
              <a:t>Exam 3(part 1): 12/10</a:t>
            </a:r>
          </a:p>
          <a:p>
            <a:pPr lvl="1"/>
            <a:r>
              <a:rPr lang="en-US" sz="2400" dirty="0" smtClean="0"/>
              <a:t>Old stuff</a:t>
            </a:r>
          </a:p>
          <a:p>
            <a:r>
              <a:rPr lang="en-US" sz="2800" dirty="0" smtClean="0"/>
              <a:t>Exam 3(part 2): 12/12</a:t>
            </a:r>
          </a:p>
          <a:p>
            <a:pPr lvl="1"/>
            <a:r>
              <a:rPr lang="en-US" sz="2400" dirty="0" smtClean="0"/>
              <a:t>New 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8069" y="1981200"/>
            <a:ext cx="740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Each memory location is mapped directly to exactly one location in the cache: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98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432" y="30480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7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56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42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2832" y="30480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14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0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3628265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859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087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43162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5448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7734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002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230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819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1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99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8576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7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57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43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2976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215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50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0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192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7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62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90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34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62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91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8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77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21831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336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888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4176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79464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9475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004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88432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00600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105244" y="5791200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00001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019472" y="5792331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00101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933700" y="5793462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01001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47928" y="5794593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01101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4762156" y="5795724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10001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5676384" y="5796855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10101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590612" y="5797986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11001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504840" y="5799117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11101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872538" y="6336268"/>
            <a:ext cx="7403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&lt;memory address of block&gt; % &lt;cache size in blocks&gt;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7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8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8069" y="1981200"/>
            <a:ext cx="740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Each memory location is mapped directly to exactly one location in the cache: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98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432" y="30480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7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56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42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2832" y="30480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14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0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3628265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859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087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43162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5448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7734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002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230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819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1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99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8576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7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57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43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2976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215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50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0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192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7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62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90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34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62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91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8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77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336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888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4176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79464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9475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004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88432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00600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2538" y="6336268"/>
            <a:ext cx="7403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&lt;memory address of block&gt; % &lt;cache size in blocks&gt;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05244" y="5791200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00001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019472" y="5792331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00101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933700" y="5793462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01001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47928" y="5794593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01101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4762156" y="5795724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10001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5676384" y="5796855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10101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590612" y="5797986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11001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504840" y="5799117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11101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41" idx="0"/>
          </p:cNvCxnSpPr>
          <p:nvPr/>
        </p:nvCxnSpPr>
        <p:spPr>
          <a:xfrm flipV="1">
            <a:off x="1333500" y="3581400"/>
            <a:ext cx="266923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1831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25" idx="0"/>
          </p:cNvCxnSpPr>
          <p:nvPr/>
        </p:nvCxnSpPr>
        <p:spPr>
          <a:xfrm flipV="1">
            <a:off x="3162300" y="3733800"/>
            <a:ext cx="840432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0"/>
          </p:cNvCxnSpPr>
          <p:nvPr/>
        </p:nvCxnSpPr>
        <p:spPr>
          <a:xfrm flipH="1" flipV="1">
            <a:off x="4002732" y="3886200"/>
            <a:ext cx="990144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9" idx="0"/>
          </p:cNvCxnSpPr>
          <p:nvPr/>
        </p:nvCxnSpPr>
        <p:spPr>
          <a:xfrm flipH="1" flipV="1">
            <a:off x="4002732" y="3352800"/>
            <a:ext cx="2817168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8069" y="1981200"/>
            <a:ext cx="740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Each memory location is mapped directly to exactly one location in the cache: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98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432" y="30480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7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56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42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2832" y="30480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14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0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3628265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859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087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43162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5448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7734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002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230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819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1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99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8576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7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57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43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2976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215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50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0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192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7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62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90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34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62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91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8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77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336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888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4176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79464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9475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004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88432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00600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2538" y="6336268"/>
            <a:ext cx="7403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&lt;memory address of block&gt; % &lt;cache size in blocks&gt;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05244" y="5791200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00001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019472" y="5792331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00101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933700" y="5793462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01001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47928" y="5794593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01101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4762156" y="5795724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10001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5676384" y="5796855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10101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590612" y="5797986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11001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504840" y="5799117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11101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41" idx="0"/>
          </p:cNvCxnSpPr>
          <p:nvPr/>
        </p:nvCxnSpPr>
        <p:spPr>
          <a:xfrm flipV="1">
            <a:off x="1333500" y="3581400"/>
            <a:ext cx="266923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1831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25" idx="0"/>
          </p:cNvCxnSpPr>
          <p:nvPr/>
        </p:nvCxnSpPr>
        <p:spPr>
          <a:xfrm flipV="1">
            <a:off x="3162300" y="3733800"/>
            <a:ext cx="840432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0"/>
          </p:cNvCxnSpPr>
          <p:nvPr/>
        </p:nvCxnSpPr>
        <p:spPr>
          <a:xfrm flipH="1" flipV="1">
            <a:off x="4002732" y="3886200"/>
            <a:ext cx="990144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9" idx="0"/>
          </p:cNvCxnSpPr>
          <p:nvPr/>
        </p:nvCxnSpPr>
        <p:spPr>
          <a:xfrm flipH="1" flipV="1">
            <a:off x="4002732" y="3352800"/>
            <a:ext cx="2817168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5" idx="0"/>
          </p:cNvCxnSpPr>
          <p:nvPr/>
        </p:nvCxnSpPr>
        <p:spPr>
          <a:xfrm flipV="1">
            <a:off x="2247900" y="3657600"/>
            <a:ext cx="2744976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" idx="0"/>
          </p:cNvCxnSpPr>
          <p:nvPr/>
        </p:nvCxnSpPr>
        <p:spPr>
          <a:xfrm flipV="1">
            <a:off x="4076700" y="3886200"/>
            <a:ext cx="801876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7" idx="0"/>
          </p:cNvCxnSpPr>
          <p:nvPr/>
        </p:nvCxnSpPr>
        <p:spPr>
          <a:xfrm flipH="1" flipV="1">
            <a:off x="4878576" y="3505200"/>
            <a:ext cx="10287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3" idx="0"/>
          </p:cNvCxnSpPr>
          <p:nvPr/>
        </p:nvCxnSpPr>
        <p:spPr>
          <a:xfrm flipH="1" flipV="1">
            <a:off x="4878576" y="3352800"/>
            <a:ext cx="2855724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total bits are required to build a direct-mapped cache with 16KB of data and 4 word blocks, assuming a 32-bit address?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word is 32 bits.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Memory is word addressable.</a:t>
            </a:r>
          </a:p>
        </p:txBody>
      </p:sp>
    </p:spTree>
    <p:extLst>
      <p:ext uri="{BB962C8B-B14F-4D97-AF65-F5344CB8AC3E}">
        <p14:creationId xmlns:p14="http://schemas.microsoft.com/office/powerpoint/2010/main" val="8739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16KB = 4096 = 2</a:t>
            </a:r>
            <a:r>
              <a:rPr lang="en-US" baseline="30000" dirty="0" smtClean="0"/>
              <a:t>12</a:t>
            </a:r>
            <a:r>
              <a:rPr lang="en-US" dirty="0" smtClean="0"/>
              <a:t> (32-bit) words</a:t>
            </a:r>
          </a:p>
          <a:p>
            <a:pPr lvl="1"/>
            <a:r>
              <a:rPr lang="en-US" dirty="0" smtClean="0"/>
              <a:t>16KB = 2</a:t>
            </a:r>
            <a:r>
              <a:rPr lang="en-US" baseline="30000" dirty="0" smtClean="0"/>
              <a:t>4</a:t>
            </a:r>
            <a:r>
              <a:rPr lang="en-US" dirty="0" smtClean="0"/>
              <a:t>*1024 = 2</a:t>
            </a:r>
            <a:r>
              <a:rPr lang="en-US" baseline="30000" dirty="0" smtClean="0"/>
              <a:t>4</a:t>
            </a:r>
            <a:r>
              <a:rPr lang="en-US" dirty="0" smtClean="0"/>
              <a:t>*2</a:t>
            </a:r>
            <a:r>
              <a:rPr lang="en-US" baseline="30000" dirty="0" smtClean="0"/>
              <a:t>10</a:t>
            </a:r>
            <a:r>
              <a:rPr lang="en-US" dirty="0" smtClean="0"/>
              <a:t>=2</a:t>
            </a:r>
            <a:r>
              <a:rPr lang="en-US" baseline="30000" dirty="0" smtClean="0"/>
              <a:t>14</a:t>
            </a:r>
            <a:r>
              <a:rPr lang="en-US" dirty="0" smtClean="0"/>
              <a:t> bytes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14</a:t>
            </a:r>
            <a:r>
              <a:rPr lang="en-US" dirty="0" smtClean="0"/>
              <a:t> bytes * 1 word / 2</a:t>
            </a:r>
            <a:r>
              <a:rPr lang="en-US" baseline="30000" dirty="0" smtClean="0"/>
              <a:t>2</a:t>
            </a:r>
            <a:r>
              <a:rPr lang="en-US" dirty="0" smtClean="0"/>
              <a:t> bytes = 2</a:t>
            </a:r>
            <a:r>
              <a:rPr lang="en-US" baseline="30000" dirty="0" smtClean="0"/>
              <a:t>12</a:t>
            </a:r>
            <a:r>
              <a:rPr lang="en-US" dirty="0" smtClean="0"/>
              <a:t> words</a:t>
            </a:r>
          </a:p>
          <a:p>
            <a:r>
              <a:rPr lang="en-US" dirty="0" smtClean="0"/>
              <a:t>With a block size of 4 words, there are 2</a:t>
            </a:r>
            <a:r>
              <a:rPr lang="en-US" baseline="30000" dirty="0" smtClean="0"/>
              <a:t>10</a:t>
            </a:r>
            <a:r>
              <a:rPr lang="en-US" dirty="0" smtClean="0"/>
              <a:t> = 1024 blocks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12</a:t>
            </a:r>
            <a:r>
              <a:rPr lang="en-US" dirty="0" smtClean="0"/>
              <a:t> words * 1 block / 2</a:t>
            </a:r>
            <a:r>
              <a:rPr lang="en-US" baseline="30000" dirty="0" smtClean="0"/>
              <a:t>2</a:t>
            </a:r>
            <a:r>
              <a:rPr lang="en-US" dirty="0" smtClean="0"/>
              <a:t> words</a:t>
            </a:r>
          </a:p>
          <a:p>
            <a:r>
              <a:rPr lang="en-US" dirty="0" smtClean="0"/>
              <a:t>Each block has 4*32 = 128 bits of data, plus a tag, which is 32-10-2 bits, plus a valid bit</a:t>
            </a:r>
          </a:p>
          <a:p>
            <a:pPr lvl="1"/>
            <a:r>
              <a:rPr lang="en-US" b="1" u="sng" dirty="0" smtClean="0"/>
              <a:t>32</a:t>
            </a:r>
            <a:r>
              <a:rPr lang="en-US" dirty="0" smtClean="0"/>
              <a:t> bit addresses</a:t>
            </a:r>
          </a:p>
          <a:p>
            <a:pPr lvl="1"/>
            <a:r>
              <a:rPr lang="en-US" dirty="0" smtClean="0"/>
              <a:t>2</a:t>
            </a:r>
            <a:r>
              <a:rPr lang="en-US" b="1" u="sng" baseline="30000" dirty="0" smtClean="0"/>
              <a:t>10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2</a:t>
            </a:r>
            <a:r>
              <a:rPr lang="en-US" b="1" u="sng" baseline="30000" dirty="0" smtClean="0"/>
              <a:t>2</a:t>
            </a:r>
            <a:r>
              <a:rPr lang="en-US" dirty="0" smtClean="0"/>
              <a:t> words per block</a:t>
            </a:r>
          </a:p>
          <a:p>
            <a:r>
              <a:rPr lang="en-US" dirty="0" smtClean="0"/>
              <a:t>Thus, the total cache size is…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… 2</a:t>
            </a:r>
            <a:r>
              <a:rPr lang="en-US" baseline="30000" dirty="0" smtClean="0"/>
              <a:t>10</a:t>
            </a:r>
            <a:r>
              <a:rPr lang="en-US" dirty="0" smtClean="0"/>
              <a:t>*(4*32 + (32-10-2) + 1) = 2</a:t>
            </a:r>
            <a:r>
              <a:rPr lang="en-US" baseline="30000" dirty="0" smtClean="0"/>
              <a:t>10</a:t>
            </a:r>
            <a:r>
              <a:rPr lang="en-US" dirty="0" smtClean="0"/>
              <a:t>*149 = 149 Kb</a:t>
            </a:r>
          </a:p>
        </p:txBody>
      </p:sp>
    </p:spTree>
    <p:extLst>
      <p:ext uri="{BB962C8B-B14F-4D97-AF65-F5344CB8AC3E}">
        <p14:creationId xmlns:p14="http://schemas.microsoft.com/office/powerpoint/2010/main" val="10927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access: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590800"/>
            <a:ext cx="3810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2590800"/>
            <a:ext cx="10668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590800"/>
            <a:ext cx="20574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0695" y="1628309"/>
            <a:ext cx="135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2286000"/>
            <a:ext cx="2057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31 30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14 13 12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2286000"/>
            <a:ext cx="1066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86000"/>
            <a:ext cx="38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1 0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519"/>
              </p:ext>
            </p:extLst>
          </p:nvPr>
        </p:nvGraphicFramePr>
        <p:xfrm>
          <a:off x="2971800" y="3657600"/>
          <a:ext cx="4953003" cy="213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57200"/>
                <a:gridCol w="1295400"/>
                <a:gridCol w="2438403"/>
              </a:tblGrid>
              <a:tr h="414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INDEX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VALID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TAG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noFill/>
                  </a:tcPr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1023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8702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650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access: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590800"/>
            <a:ext cx="3810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2590800"/>
            <a:ext cx="10668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590800"/>
            <a:ext cx="2057400" cy="212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0695" y="1628309"/>
            <a:ext cx="135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2286000"/>
            <a:ext cx="2057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31 30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14 13 12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2286000"/>
            <a:ext cx="1066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 2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86000"/>
            <a:ext cx="38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Courier New" panose="02070309020205020404" pitchFamily="49" charset="0"/>
              </a:rPr>
              <a:t>1 0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45402"/>
              </p:ext>
            </p:extLst>
          </p:nvPr>
        </p:nvGraphicFramePr>
        <p:xfrm>
          <a:off x="2971800" y="3657600"/>
          <a:ext cx="4953003" cy="213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457200"/>
                <a:gridCol w="1295400"/>
                <a:gridCol w="2438403"/>
              </a:tblGrid>
              <a:tr h="414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INDEX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VALID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TAG</a:t>
                      </a:r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. . .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1021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1022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  <a:tr h="1965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1023</a:t>
                      </a:r>
                      <a:endParaRPr lang="en-US" sz="1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8702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6500" y="4876800"/>
            <a:ext cx="3429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stCxn id="5" idx="2"/>
          </p:cNvCxnSpPr>
          <p:nvPr/>
        </p:nvCxnSpPr>
        <p:spPr>
          <a:xfrm rot="5400000">
            <a:off x="3159545" y="3369982"/>
            <a:ext cx="1902970" cy="769540"/>
          </a:xfrm>
          <a:prstGeom prst="bentConnector4">
            <a:avLst>
              <a:gd name="adj1" fmla="val 29915"/>
              <a:gd name="adj2" fmla="val 1802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305300" y="2997329"/>
            <a:ext cx="381000" cy="149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41779" y="30038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9921</TotalTime>
  <Words>557</Words>
  <Application>Microsoft Office PowerPoint</Application>
  <PresentationFormat>On-screen Show (4:3)</PresentationFormat>
  <Paragraphs>213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 Sci 310</vt:lpstr>
      <vt:lpstr>Announcements</vt:lpstr>
      <vt:lpstr>Direct-mapped cache</vt:lpstr>
      <vt:lpstr>Direct-mapped cache</vt:lpstr>
      <vt:lpstr>Direct-mapped cache</vt:lpstr>
      <vt:lpstr>Example</vt:lpstr>
      <vt:lpstr>Answer</vt:lpstr>
      <vt:lpstr>Cache access: implementation</vt:lpstr>
      <vt:lpstr>Cache access: implementation</vt:lpstr>
      <vt:lpstr>Cache access: implementation</vt:lpstr>
      <vt:lpstr>Cache access: implementation</vt:lpstr>
      <vt:lpstr>Cache access: implementation</vt:lpstr>
      <vt:lpstr>Cache access: 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988</cp:revision>
  <dcterms:created xsi:type="dcterms:W3CDTF">2006-08-16T00:00:00Z</dcterms:created>
  <dcterms:modified xsi:type="dcterms:W3CDTF">2014-12-05T21:43:10Z</dcterms:modified>
</cp:coreProperties>
</file>