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25" r:id="rId3"/>
    <p:sldId id="274" r:id="rId4"/>
    <p:sldId id="275" r:id="rId5"/>
    <p:sldId id="276" r:id="rId6"/>
    <p:sldId id="277" r:id="rId7"/>
    <p:sldId id="280" r:id="rId8"/>
    <p:sldId id="279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32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303" r:id="rId27"/>
    <p:sldId id="304" r:id="rId28"/>
    <p:sldId id="302" r:id="rId29"/>
    <p:sldId id="305" r:id="rId30"/>
    <p:sldId id="298" r:id="rId31"/>
    <p:sldId id="299" r:id="rId32"/>
    <p:sldId id="306" r:id="rId33"/>
    <p:sldId id="307" r:id="rId34"/>
    <p:sldId id="308" r:id="rId35"/>
    <p:sldId id="309" r:id="rId36"/>
    <p:sldId id="321" r:id="rId37"/>
    <p:sldId id="322" r:id="rId38"/>
    <p:sldId id="320" r:id="rId39"/>
    <p:sldId id="319" r:id="rId40"/>
    <p:sldId id="328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4" r:id="rId55"/>
    <p:sldId id="351" r:id="rId56"/>
    <p:sldId id="352" r:id="rId57"/>
    <p:sldId id="356" r:id="rId58"/>
    <p:sldId id="355" r:id="rId59"/>
    <p:sldId id="357" r:id="rId60"/>
    <p:sldId id="353" r:id="rId61"/>
    <p:sldId id="358" r:id="rId62"/>
    <p:sldId id="361" r:id="rId63"/>
    <p:sldId id="362" r:id="rId64"/>
    <p:sldId id="363" r:id="rId65"/>
    <p:sldId id="35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8" autoAdjust="0"/>
    <p:restoredTop sz="91813" autoAdjust="0"/>
  </p:normalViewPr>
  <p:slideViewPr>
    <p:cSldViewPr>
      <p:cViewPr>
        <p:scale>
          <a:sx n="75" d="100"/>
          <a:sy n="75" d="100"/>
        </p:scale>
        <p:origin x="-678" y="-42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20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23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2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20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23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2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120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23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2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14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4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4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2" name="Straight Connector 151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another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</a:t>
            </a:r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another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</a:t>
            </a:r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</a:t>
            </a:r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5 on Monday, 9/29</a:t>
            </a:r>
          </a:p>
          <a:p>
            <a:r>
              <a:rPr lang="en-US" dirty="0" smtClean="0"/>
              <a:t>Assignment 2 is due next Wednesday</a:t>
            </a:r>
          </a:p>
          <a:p>
            <a:pPr lvl="1"/>
            <a:r>
              <a:rPr lang="en-US" dirty="0" smtClean="0"/>
              <a:t>Submit solutions via d2l</a:t>
            </a:r>
          </a:p>
        </p:txBody>
      </p:sp>
    </p:spTree>
    <p:extLst>
      <p:ext uri="{BB962C8B-B14F-4D97-AF65-F5344CB8AC3E}">
        <p14:creationId xmlns:p14="http://schemas.microsoft.com/office/powerpoint/2010/main" val="1542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one MORE example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16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Positive-edge-triggered D flip-flop: implementation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8221"/>
              </p:ext>
            </p:extLst>
          </p:nvPr>
        </p:nvGraphicFramePr>
        <p:xfrm>
          <a:off x="417466" y="2033287"/>
          <a:ext cx="230033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778"/>
                <a:gridCol w="766778"/>
                <a:gridCol w="766778"/>
              </a:tblGrid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Clock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Q(t)</a:t>
                      </a:r>
                      <a:endParaRPr lang="en-US" sz="1400" dirty="0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↑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↑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D(t – 1)</a:t>
                      </a:r>
                      <a:endParaRPr lang="en-US" sz="1400" dirty="0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D(t – 1)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Rectangle 120"/>
          <p:cNvSpPr/>
          <p:nvPr/>
        </p:nvSpPr>
        <p:spPr>
          <a:xfrm>
            <a:off x="6049963" y="5464175"/>
            <a:ext cx="2814637" cy="1157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Do more examples on your own!</a:t>
            </a:r>
          </a:p>
        </p:txBody>
      </p:sp>
    </p:spTree>
    <p:extLst>
      <p:ext uri="{BB962C8B-B14F-4D97-AF65-F5344CB8AC3E}">
        <p14:creationId xmlns:p14="http://schemas.microsoft.com/office/powerpoint/2010/main" val="381034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register is a storage element that can store or remember a value over time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ut(t) = out(t – 1)</a:t>
            </a:r>
          </a:p>
          <a:p>
            <a:r>
              <a:rPr lang="en-US" dirty="0" smtClean="0"/>
              <a:t>A DFF can only output its previous input</a:t>
            </a:r>
          </a:p>
          <a:p>
            <a:r>
              <a:rPr lang="en-US" dirty="0" smtClean="0"/>
              <a:t>Use JUST a DFF?</a:t>
            </a:r>
          </a:p>
          <a:p>
            <a:pPr lvl="1"/>
            <a:r>
              <a:rPr lang="en-US" dirty="0" smtClean="0"/>
              <a:t>NO!</a:t>
            </a:r>
          </a:p>
          <a:p>
            <a:r>
              <a:rPr lang="en-US" dirty="0" smtClean="0"/>
              <a:t>How would we load a new value into this register? </a:t>
            </a:r>
          </a:p>
        </p:txBody>
      </p:sp>
    </p:spTree>
    <p:extLst>
      <p:ext uri="{BB962C8B-B14F-4D97-AF65-F5344CB8AC3E}">
        <p14:creationId xmlns:p14="http://schemas.microsoft.com/office/powerpoint/2010/main" val="19175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Design a register that can store a 1-bit value according to the following API: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1-bit register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(load[t-1] == 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out[t] = in[t-1]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out[t] = out[t-1] // i.e., out does not change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Bit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in, load;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What chip would you use to </a:t>
            </a:r>
            <a:r>
              <a:rPr lang="en-US" b="1" dirty="0"/>
              <a:t>choose</a:t>
            </a:r>
            <a:r>
              <a:rPr lang="en-US" dirty="0"/>
              <a:t> the input to the DFF?</a:t>
            </a:r>
          </a:p>
        </p:txBody>
      </p:sp>
    </p:spTree>
    <p:extLst>
      <p:ext uri="{BB962C8B-B14F-4D97-AF65-F5344CB8AC3E}">
        <p14:creationId xmlns:p14="http://schemas.microsoft.com/office/powerpoint/2010/main" val="23041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register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00500" y="3352800"/>
            <a:ext cx="1295400" cy="1143000"/>
            <a:chOff x="2590800" y="3200400"/>
            <a:chExt cx="12954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19400" y="3200400"/>
              <a:ext cx="838200" cy="1143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908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576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4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register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00500" y="3352800"/>
            <a:ext cx="1295400" cy="1143000"/>
            <a:chOff x="2590800" y="3200400"/>
            <a:chExt cx="12954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19400" y="3200400"/>
              <a:ext cx="838200" cy="1143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908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576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rapezoid 14"/>
          <p:cNvSpPr/>
          <p:nvPr/>
        </p:nvSpPr>
        <p:spPr>
          <a:xfrm rot="5400000">
            <a:off x="2438400" y="48006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>
            <a:off x="3200400" y="50292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4686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</p:cNvCxnSpPr>
          <p:nvPr/>
        </p:nvCxnSpPr>
        <p:spPr>
          <a:xfrm>
            <a:off x="1847850" y="5372100"/>
            <a:ext cx="895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5257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71800" y="4191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29519" y="4076699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36850" y="4572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36850" y="5257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847850" y="4191000"/>
            <a:ext cx="1123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register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00500" y="3352800"/>
            <a:ext cx="1295400" cy="1143000"/>
            <a:chOff x="2590800" y="3200400"/>
            <a:chExt cx="12954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19400" y="3200400"/>
              <a:ext cx="838200" cy="1143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908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576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rapezoid 14"/>
          <p:cNvSpPr/>
          <p:nvPr/>
        </p:nvSpPr>
        <p:spPr>
          <a:xfrm rot="5400000">
            <a:off x="2438400" y="48006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>
            <a:off x="3200400" y="50292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4686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</p:cNvCxnSpPr>
          <p:nvPr/>
        </p:nvCxnSpPr>
        <p:spPr>
          <a:xfrm>
            <a:off x="1847850" y="5372100"/>
            <a:ext cx="895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5257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71800" y="4191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29519" y="4076699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36850" y="4572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36850" y="5257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>
            <a:stCxn id="28" idx="3"/>
          </p:cNvCxnSpPr>
          <p:nvPr/>
        </p:nvCxnSpPr>
        <p:spPr>
          <a:xfrm>
            <a:off x="1828800" y="3581398"/>
            <a:ext cx="21717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43000" y="3467098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847850" y="4191000"/>
            <a:ext cx="1123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4267199"/>
            <a:ext cx="1905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10000" y="4267199"/>
            <a:ext cx="0" cy="762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62350" y="5029200"/>
            <a:ext cx="242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95900" y="3581399"/>
            <a:ext cx="714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76887" y="3581400"/>
            <a:ext cx="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44883" y="35493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438400" y="5715000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438400" y="4686300"/>
            <a:ext cx="0" cy="1028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20509" y="3467098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register design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00500" y="3352800"/>
            <a:ext cx="1295400" cy="1143000"/>
            <a:chOff x="2590800" y="3200400"/>
            <a:chExt cx="12954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19400" y="3200400"/>
              <a:ext cx="838200" cy="1143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908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908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576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rapezoid 14"/>
          <p:cNvSpPr/>
          <p:nvPr/>
        </p:nvSpPr>
        <p:spPr>
          <a:xfrm rot="5400000">
            <a:off x="2438400" y="4800600"/>
            <a:ext cx="1066800" cy="4572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>
            <a:off x="3200400" y="5029200"/>
            <a:ext cx="361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46863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</p:cNvCxnSpPr>
          <p:nvPr/>
        </p:nvCxnSpPr>
        <p:spPr>
          <a:xfrm>
            <a:off x="1847850" y="5372100"/>
            <a:ext cx="895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5257800"/>
            <a:ext cx="4762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71800" y="41910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29519" y="4076699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36850" y="45720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36850" y="52578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>
            <a:stCxn id="28" idx="3"/>
          </p:cNvCxnSpPr>
          <p:nvPr/>
        </p:nvCxnSpPr>
        <p:spPr>
          <a:xfrm>
            <a:off x="1828800" y="3581398"/>
            <a:ext cx="21717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43000" y="3467098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847850" y="4191000"/>
            <a:ext cx="1123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4267199"/>
            <a:ext cx="1905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10000" y="4267199"/>
            <a:ext cx="0" cy="762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62350" y="5029200"/>
            <a:ext cx="242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95900" y="3581399"/>
            <a:ext cx="7143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76887" y="3581400"/>
            <a:ext cx="0" cy="213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44883" y="35493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438400" y="5715000"/>
            <a:ext cx="313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438400" y="4686300"/>
            <a:ext cx="0" cy="1028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20509" y="3467098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3200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The basic building block for ALL of our sequential circuits will be a flip-flop: the D (for data) flip-flop.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 edge-triggered D flip-flop: out(t)=in(t-1)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t is the current time unit, or clock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 DFF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in; // note that the clock signal is another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implicit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BUILTIN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DFF;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CLOCKED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in; // this chip, and all chips that use it,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are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A D flip-flop outputs the signal from the previous time unit</a:t>
            </a: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16-bit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Design a register that can store a </a:t>
            </a:r>
            <a:r>
              <a:rPr lang="en-US" dirty="0" smtClean="0"/>
              <a:t>16-bit </a:t>
            </a:r>
            <a:r>
              <a:rPr lang="en-US" dirty="0"/>
              <a:t>value according to the following API: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16-bit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(load[t-1] == 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out[t] = in[t-1]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out[t] = out[t-1] // i.e., out does not change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Bit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in[16],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out[16];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build multi-word memories from a single 16-bit register</a:t>
            </a:r>
          </a:p>
          <a:p>
            <a:r>
              <a:rPr lang="en-US" dirty="0" smtClean="0"/>
              <a:t>To build a RAM chip containing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 smtClean="0"/>
              <a:t> words, we assign to each word a unique address between 0 and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 smtClean="0"/>
              <a:t> – 1</a:t>
            </a:r>
          </a:p>
          <a:p>
            <a:r>
              <a:rPr lang="en-US" dirty="0" smtClean="0"/>
              <a:t>Memory chip needs combinational logic to select a single register based on given address</a:t>
            </a:r>
          </a:p>
          <a:p>
            <a:pPr lvl="1"/>
            <a:r>
              <a:rPr lang="en-US" dirty="0" smtClean="0"/>
              <a:t>In addition to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 smtClean="0"/>
              <a:t>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Memory: basic 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Width</a:t>
            </a:r>
          </a:p>
          <a:p>
            <a:r>
              <a:rPr lang="en-US" sz="2800" dirty="0" smtClean="0"/>
              <a:t>Size (or height)</a:t>
            </a:r>
          </a:p>
          <a:p>
            <a:r>
              <a:rPr lang="en-US" sz="2800" dirty="0" smtClean="0"/>
              <a:t>In our case, width is 16 bits</a:t>
            </a:r>
          </a:p>
          <a:p>
            <a:r>
              <a:rPr lang="en-US" sz="2800" dirty="0" smtClean="0"/>
              <a:t>IF the width and size of a memory chip are w and 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, respectively:</a:t>
            </a:r>
          </a:p>
          <a:p>
            <a:pPr lvl="1"/>
            <a:r>
              <a:rPr lang="en-US" sz="2400" dirty="0" smtClean="0"/>
              <a:t>How many data input pins does it need?</a:t>
            </a:r>
          </a:p>
          <a:p>
            <a:pPr lvl="1"/>
            <a:r>
              <a:rPr lang="en-US" sz="2400" dirty="0" smtClean="0"/>
              <a:t>How many data output pins does it need?</a:t>
            </a:r>
          </a:p>
          <a:p>
            <a:pPr lvl="1"/>
            <a:r>
              <a:rPr lang="en-US" sz="2400" dirty="0" smtClean="0"/>
              <a:t>How many address input pins does it need?</a:t>
            </a:r>
          </a:p>
          <a:p>
            <a:pPr lvl="1"/>
            <a:r>
              <a:rPr lang="en-US" sz="2400" dirty="0" smtClean="0"/>
              <a:t>How many “load” pins does it need?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RAM8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This chip is an 8-word memory with the following API: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RAM8: Memory of 8 registers, each 16 bits wide.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chip supports read and write operations, as follows: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Read: out(t) = RAM8[address(t)](t)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Write: If load(t-1)==1 then RAM8[address(t-1)](t) = in(t-1)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 words: the chip always outputs the value stored at the memory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specified by 'address'. If load==1, the in value is loaded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into the memory location specified by address. This value becomes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available through the out pin starting from the next time step.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[????],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load, address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[????];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3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RAM8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This chip is an 8-word memory with the following API: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RAM8: Memory of 8 registers, each 16 bits wide.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chip supports read and write operations, as follows: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Read: out(t) = RAM8[address(t)](t)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Write: If load(t-1)==1 then RAM8[address(t-1)](t) = in(t-1)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 words: the chip always outputs the value stored at the memory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specified by 'address'. If load==1, the in value is loaded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into the memory location specified by address. This value becomes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available through the out pin starting from the next time step.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load, address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3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RAM8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This chip is an 8-word memory with the following API: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RAM8: Memory of 8 registers, each 16 bits wide.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The chip supports read and write operations, as follows: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Read: out(t) = RAM8[address(t)](t)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Write: If load(t-1)==1 then RAM8[address(t-1)](t) = in(t-1)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 words: the chip always outputs the value stored at the memory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 specified by 'address'. If load==1, the in value is loaded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into the memory location specified by address. This value becomes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available through the out pin starting from the next time step.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CHIP RAM8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in[ 16 ],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load, address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[ 16 ];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“RAM4” chip design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24400" y="2590800"/>
            <a:ext cx="1295400" cy="914400"/>
            <a:chOff x="4000500" y="3429000"/>
            <a:chExt cx="1295400" cy="914400"/>
          </a:xfrm>
        </p:grpSpPr>
        <p:sp>
          <p:nvSpPr>
            <p:cNvPr id="7" name="Rectangle 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V="1">
            <a:off x="749302" y="2209800"/>
            <a:ext cx="15366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1536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49302" y="6629400"/>
            <a:ext cx="1536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“RAM4” chip design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24400" y="2590800"/>
            <a:ext cx="1295400" cy="914400"/>
            <a:chOff x="4000500" y="3429000"/>
            <a:chExt cx="1295400" cy="914400"/>
          </a:xfrm>
        </p:grpSpPr>
        <p:sp>
          <p:nvSpPr>
            <p:cNvPr id="7" name="Rectangle 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rapezoid 58"/>
          <p:cNvSpPr/>
          <p:nvPr/>
        </p:nvSpPr>
        <p:spPr>
          <a:xfrm rot="16200000">
            <a:off x="342901" y="43815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4495546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302" y="2209800"/>
            <a:ext cx="15366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49302" y="66294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282955" y="43812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“RAM4” chip design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24400" y="2590800"/>
            <a:ext cx="1295400" cy="914400"/>
            <a:chOff x="4000500" y="3429000"/>
            <a:chExt cx="1295400" cy="914400"/>
          </a:xfrm>
        </p:grpSpPr>
        <p:sp>
          <p:nvSpPr>
            <p:cNvPr id="7" name="Rectangle 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342901" y="43815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4495546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302" y="2209800"/>
            <a:ext cx="15366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398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00" y="3276600"/>
            <a:ext cx="0" cy="335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692395" y="6213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4692395" y="52229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92395" y="42412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282955" y="43812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“RAM4” chip design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5295900" y="41529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24400" y="2590800"/>
            <a:ext cx="1295400" cy="914400"/>
            <a:chOff x="4000500" y="3429000"/>
            <a:chExt cx="1295400" cy="914400"/>
          </a:xfrm>
        </p:grpSpPr>
        <p:sp>
          <p:nvSpPr>
            <p:cNvPr id="7" name="Rectangle 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342901" y="43815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4495546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42672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398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00" y="3276600"/>
            <a:ext cx="0" cy="335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692395" y="6213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4692395" y="52229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92395" y="42412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2539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90600" y="1752599"/>
            <a:ext cx="6781800" cy="5029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43812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41526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 of a positive-edge-triggered D flip-flop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65299"/>
              </p:ext>
            </p:extLst>
          </p:nvPr>
        </p:nvGraphicFramePr>
        <p:xfrm>
          <a:off x="3200400" y="1905000"/>
          <a:ext cx="2743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D(t –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D(t – 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90600" y="4191000"/>
            <a:ext cx="76199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90600" y="5105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r>
              <a:rPr lang="en-US" baseline="-25000" dirty="0" smtClean="0">
                <a:solidFill>
                  <a:sysClr val="windowText" lastClr="000000"/>
                </a:solidFill>
              </a:rPr>
              <a:t>in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90598" y="6019800"/>
            <a:ext cx="762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 smtClean="0">
                <a:solidFill>
                  <a:sysClr val="windowText" lastClr="000000"/>
                </a:solidFill>
              </a:rPr>
              <a:t>out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30" name="Rectangle 729"/>
          <p:cNvSpPr/>
          <p:nvPr/>
        </p:nvSpPr>
        <p:spPr>
          <a:xfrm>
            <a:off x="1752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1752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1752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1752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2209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2209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2209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2209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2209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2667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2667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2667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2667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2667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3124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3124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3124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3124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3124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35814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35814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35814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35814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35814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4038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4038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4038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4038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4038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4495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4495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4495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4495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4495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/>
          <p:cNvSpPr/>
          <p:nvPr/>
        </p:nvSpPr>
        <p:spPr>
          <a:xfrm>
            <a:off x="4953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/>
          <p:cNvSpPr/>
          <p:nvPr/>
        </p:nvSpPr>
        <p:spPr>
          <a:xfrm>
            <a:off x="4953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/>
          <p:cNvSpPr/>
          <p:nvPr/>
        </p:nvSpPr>
        <p:spPr>
          <a:xfrm>
            <a:off x="4953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4953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/>
          <p:cNvSpPr/>
          <p:nvPr/>
        </p:nvSpPr>
        <p:spPr>
          <a:xfrm>
            <a:off x="4953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/>
          <p:cNvSpPr/>
          <p:nvPr/>
        </p:nvSpPr>
        <p:spPr>
          <a:xfrm>
            <a:off x="5410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5410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Rectangle 770"/>
          <p:cNvSpPr/>
          <p:nvPr/>
        </p:nvSpPr>
        <p:spPr>
          <a:xfrm>
            <a:off x="5410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5410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/>
          <p:cNvSpPr/>
          <p:nvPr/>
        </p:nvSpPr>
        <p:spPr>
          <a:xfrm>
            <a:off x="5410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Rectangle 773"/>
          <p:cNvSpPr/>
          <p:nvPr/>
        </p:nvSpPr>
        <p:spPr>
          <a:xfrm>
            <a:off x="58674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Rectangle 774"/>
          <p:cNvSpPr/>
          <p:nvPr/>
        </p:nvSpPr>
        <p:spPr>
          <a:xfrm>
            <a:off x="58674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/>
          <p:cNvSpPr/>
          <p:nvPr/>
        </p:nvSpPr>
        <p:spPr>
          <a:xfrm>
            <a:off x="58674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/>
          <p:cNvSpPr/>
          <p:nvPr/>
        </p:nvSpPr>
        <p:spPr>
          <a:xfrm>
            <a:off x="58674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Rectangle 777"/>
          <p:cNvSpPr/>
          <p:nvPr/>
        </p:nvSpPr>
        <p:spPr>
          <a:xfrm>
            <a:off x="58674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ectangle 778"/>
          <p:cNvSpPr/>
          <p:nvPr/>
        </p:nvSpPr>
        <p:spPr>
          <a:xfrm>
            <a:off x="63246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ectangle 779"/>
          <p:cNvSpPr/>
          <p:nvPr/>
        </p:nvSpPr>
        <p:spPr>
          <a:xfrm>
            <a:off x="63246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/>
          <p:cNvSpPr/>
          <p:nvPr/>
        </p:nvSpPr>
        <p:spPr>
          <a:xfrm>
            <a:off x="63246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Rectangle 781"/>
          <p:cNvSpPr/>
          <p:nvPr/>
        </p:nvSpPr>
        <p:spPr>
          <a:xfrm>
            <a:off x="63246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Rectangle 782"/>
          <p:cNvSpPr/>
          <p:nvPr/>
        </p:nvSpPr>
        <p:spPr>
          <a:xfrm>
            <a:off x="63246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Rectangle 783"/>
          <p:cNvSpPr/>
          <p:nvPr/>
        </p:nvSpPr>
        <p:spPr>
          <a:xfrm>
            <a:off x="67818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Rectangle 784"/>
          <p:cNvSpPr/>
          <p:nvPr/>
        </p:nvSpPr>
        <p:spPr>
          <a:xfrm>
            <a:off x="67818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Rectangle 785"/>
          <p:cNvSpPr/>
          <p:nvPr/>
        </p:nvSpPr>
        <p:spPr>
          <a:xfrm>
            <a:off x="67818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Rectangle 786"/>
          <p:cNvSpPr/>
          <p:nvPr/>
        </p:nvSpPr>
        <p:spPr>
          <a:xfrm>
            <a:off x="67818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Rectangle 787"/>
          <p:cNvSpPr/>
          <p:nvPr/>
        </p:nvSpPr>
        <p:spPr>
          <a:xfrm>
            <a:off x="67818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/>
          <p:cNvSpPr/>
          <p:nvPr/>
        </p:nvSpPr>
        <p:spPr>
          <a:xfrm>
            <a:off x="72390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/>
          <p:cNvSpPr/>
          <p:nvPr/>
        </p:nvSpPr>
        <p:spPr>
          <a:xfrm>
            <a:off x="72390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ctangle 790"/>
          <p:cNvSpPr/>
          <p:nvPr/>
        </p:nvSpPr>
        <p:spPr>
          <a:xfrm>
            <a:off x="72390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72390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ectangle 792"/>
          <p:cNvSpPr/>
          <p:nvPr/>
        </p:nvSpPr>
        <p:spPr>
          <a:xfrm>
            <a:off x="72390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ectangle 793"/>
          <p:cNvSpPr/>
          <p:nvPr/>
        </p:nvSpPr>
        <p:spPr>
          <a:xfrm>
            <a:off x="7696200" y="41910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Rectangle 794"/>
          <p:cNvSpPr/>
          <p:nvPr/>
        </p:nvSpPr>
        <p:spPr>
          <a:xfrm>
            <a:off x="7696200" y="46482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ectangle 795"/>
          <p:cNvSpPr/>
          <p:nvPr/>
        </p:nvSpPr>
        <p:spPr>
          <a:xfrm>
            <a:off x="7696200" y="51054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Rectangle 796"/>
          <p:cNvSpPr/>
          <p:nvPr/>
        </p:nvSpPr>
        <p:spPr>
          <a:xfrm>
            <a:off x="7696200" y="55626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Rectangle 797"/>
          <p:cNvSpPr/>
          <p:nvPr/>
        </p:nvSpPr>
        <p:spPr>
          <a:xfrm>
            <a:off x="7696200" y="6019800"/>
            <a:ext cx="457200" cy="457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0" name="Straight Connector 819"/>
          <p:cNvCxnSpPr/>
          <p:nvPr/>
        </p:nvCxnSpPr>
        <p:spPr>
          <a:xfrm>
            <a:off x="17526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 flipV="1">
            <a:off x="2209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22098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2667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6670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/>
          <p:cNvCxnSpPr/>
          <p:nvPr/>
        </p:nvCxnSpPr>
        <p:spPr>
          <a:xfrm flipV="1">
            <a:off x="3124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1242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 flipV="1">
            <a:off x="35814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35814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flipV="1">
            <a:off x="40386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0386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 flipV="1">
            <a:off x="4495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44958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V="1">
            <a:off x="4953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49530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 flipV="1">
            <a:off x="5410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54102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 flipV="1">
            <a:off x="58674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>
            <a:off x="58674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flipV="1">
            <a:off x="63246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Straight Connector 847"/>
          <p:cNvCxnSpPr/>
          <p:nvPr/>
        </p:nvCxnSpPr>
        <p:spPr>
          <a:xfrm>
            <a:off x="63246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 flipV="1">
            <a:off x="67818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67818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 flipV="1">
            <a:off x="72390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>
            <a:off x="7239000" y="4648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V="1">
            <a:off x="7696200" y="4191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>
            <a:off x="7696200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/>
          <p:cNvCxnSpPr/>
          <p:nvPr/>
        </p:nvCxnSpPr>
        <p:spPr>
          <a:xfrm>
            <a:off x="1752600" y="5562600"/>
            <a:ext cx="457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>
            <a:off x="2209800" y="5562600"/>
            <a:ext cx="457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/>
          <p:nvPr/>
        </p:nvCxnSpPr>
        <p:spPr>
          <a:xfrm>
            <a:off x="26670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/>
          <p:nvPr/>
        </p:nvCxnSpPr>
        <p:spPr>
          <a:xfrm flipV="1">
            <a:off x="27432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/>
          <p:cNvCxnSpPr/>
          <p:nvPr/>
        </p:nvCxnSpPr>
        <p:spPr>
          <a:xfrm>
            <a:off x="27432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/>
          <p:cNvCxnSpPr/>
          <p:nvPr/>
        </p:nvCxnSpPr>
        <p:spPr>
          <a:xfrm flipV="1">
            <a:off x="2819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/>
          <p:nvPr/>
        </p:nvCxnSpPr>
        <p:spPr>
          <a:xfrm>
            <a:off x="2819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 flipV="1">
            <a:off x="2895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/>
          <p:nvPr/>
        </p:nvCxnSpPr>
        <p:spPr>
          <a:xfrm>
            <a:off x="2895600" y="5105400"/>
            <a:ext cx="304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3200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3200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V="1">
            <a:off x="3276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endCxn id="760" idx="2"/>
          </p:cNvCxnSpPr>
          <p:nvPr/>
        </p:nvCxnSpPr>
        <p:spPr>
          <a:xfrm>
            <a:off x="3276600" y="5105400"/>
            <a:ext cx="1447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 flipV="1">
            <a:off x="4724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/>
          <p:nvPr/>
        </p:nvCxnSpPr>
        <p:spPr>
          <a:xfrm>
            <a:off x="4724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/>
          <p:nvPr/>
        </p:nvCxnSpPr>
        <p:spPr>
          <a:xfrm flipV="1">
            <a:off x="4800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4800600" y="5105400"/>
            <a:ext cx="304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/>
          <p:nvPr/>
        </p:nvCxnSpPr>
        <p:spPr>
          <a:xfrm flipV="1">
            <a:off x="5105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/>
          <p:nvPr/>
        </p:nvCxnSpPr>
        <p:spPr>
          <a:xfrm>
            <a:off x="5105400" y="55626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/>
          <p:nvPr/>
        </p:nvCxnSpPr>
        <p:spPr>
          <a:xfrm flipV="1">
            <a:off x="5181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/>
          <p:nvPr/>
        </p:nvCxnSpPr>
        <p:spPr>
          <a:xfrm>
            <a:off x="51816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V="1">
            <a:off x="52578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>
            <a:off x="5257800" y="5562600"/>
            <a:ext cx="2286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54864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>
            <a:off x="5486400" y="5105400"/>
            <a:ext cx="762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V="1">
            <a:off x="55626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5562600" y="5562600"/>
            <a:ext cx="1676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V="1">
            <a:off x="7239000" y="5105400"/>
            <a:ext cx="0" cy="4572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/>
          <p:nvPr/>
        </p:nvCxnSpPr>
        <p:spPr>
          <a:xfrm>
            <a:off x="7239000" y="5105400"/>
            <a:ext cx="9144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>
            <a:off x="17526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/>
          <p:cNvCxnSpPr/>
          <p:nvPr/>
        </p:nvCxnSpPr>
        <p:spPr>
          <a:xfrm flipV="1">
            <a:off x="311658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 flipV="1">
            <a:off x="587248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>
            <a:off x="22098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/>
          <p:nvPr/>
        </p:nvCxnSpPr>
        <p:spPr>
          <a:xfrm>
            <a:off x="26670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/>
          <p:nvPr/>
        </p:nvCxnSpPr>
        <p:spPr>
          <a:xfrm>
            <a:off x="31242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/>
          <p:nvPr/>
        </p:nvCxnSpPr>
        <p:spPr>
          <a:xfrm>
            <a:off x="35814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/>
          <p:cNvCxnSpPr/>
          <p:nvPr/>
        </p:nvCxnSpPr>
        <p:spPr>
          <a:xfrm>
            <a:off x="40386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/>
          <p:cNvCxnSpPr/>
          <p:nvPr/>
        </p:nvCxnSpPr>
        <p:spPr>
          <a:xfrm>
            <a:off x="44958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>
            <a:off x="49530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5410200" y="6019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/>
          <p:nvPr/>
        </p:nvCxnSpPr>
        <p:spPr>
          <a:xfrm>
            <a:off x="58674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/>
          <p:cNvCxnSpPr/>
          <p:nvPr/>
        </p:nvCxnSpPr>
        <p:spPr>
          <a:xfrm>
            <a:off x="63246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/>
          <p:cNvCxnSpPr/>
          <p:nvPr/>
        </p:nvCxnSpPr>
        <p:spPr>
          <a:xfrm>
            <a:off x="67818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>
            <a:off x="7239000" y="6477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/>
          <p:cNvCxnSpPr/>
          <p:nvPr/>
        </p:nvCxnSpPr>
        <p:spPr>
          <a:xfrm>
            <a:off x="7693660" y="602742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693660" y="6019800"/>
            <a:ext cx="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of the DFF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Positive-edge-triggered D flip-flop: implementation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 bit more explanation...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some explanation (0)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When the clock is 0, these are always 1 and the input is simply ignored.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The output is whatever Q was.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some explanation (1)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This is always D when the clock is 0.</a:t>
            </a:r>
          </a:p>
        </p:txBody>
      </p:sp>
    </p:spTree>
    <p:extLst>
      <p:ext uri="{BB962C8B-B14F-4D97-AF65-F5344CB8AC3E}">
        <p14:creationId xmlns:p14="http://schemas.microsoft.com/office/powerpoint/2010/main" val="27125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explanation </a:t>
            </a:r>
            <a:r>
              <a:rPr lang="en-US" dirty="0" smtClean="0"/>
              <a:t>(3) 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This wire ensures that NAND 1 and NAND 2 never both “output” false.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If 1 is 0, then 2 must be 1 by definition…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1396" y="34061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04350" y="47847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explanation </a:t>
            </a:r>
            <a:r>
              <a:rPr lang="en-US" dirty="0" smtClean="0"/>
              <a:t>(3) 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… because these cannot both receive 0 signals.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</a:t>
            </a:r>
            <a:r>
              <a:rPr lang="en-US" dirty="0" smtClean="0"/>
              <a:t>MORE explanation 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0 and the bottom wire 1 to set Q =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MORE explanation 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1 and the bottom wire 0 to set Q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MORE explanation 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1 and the bottom wire 0 to set Q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When can this situation happen?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MORE explanation 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1 and the bottom wire 0 to set Q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When can this situation happen?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Example: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use to be 0…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… but is now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MORE explanation 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2" y="4708525"/>
            <a:ext cx="1096963" cy="549275"/>
            <a:chOff x="2650" y="2966"/>
            <a:chExt cx="691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691" cy="346"/>
              <a:chOff x="576" y="2390"/>
              <a:chExt cx="691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691" cy="346"/>
                <a:chOff x="1037" y="2966"/>
                <a:chExt cx="691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691" cy="346"/>
                  <a:chOff x="2304" y="3542"/>
                  <a:chExt cx="691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36" idx="2"/>
          </p:cNvCxnSpPr>
          <p:nvPr/>
        </p:nvCxnSpPr>
        <p:spPr>
          <a:xfrm flipV="1">
            <a:off x="5225797" y="4981575"/>
            <a:ext cx="1175003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1 and the bottom wire 0 to set Q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When can this situation happen?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Example: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use to be 0…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… but is now 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257800" y="3627437"/>
            <a:ext cx="0" cy="475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Positive-edge-triggered D flip-flop: some MORE explanation </a:t>
            </a:r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52399" y="1904999"/>
            <a:ext cx="2387601" cy="211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the top wire 1 and the bottom wire 1 to set Q = “whatever it use to be”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94437" y="3429000"/>
            <a:ext cx="1016001" cy="17687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294436" y="5332667"/>
            <a:ext cx="1016001" cy="834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Q = 0, then the two “true” signals are ignored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Positive-edge-triggered D flip-flop: example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38" idx="6"/>
          </p:cNvCxnSpPr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Straight Connector 112"/>
          <p:cNvCxnSpPr>
            <a:stCxn id="138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2399" y="1904999"/>
            <a:ext cx="2387601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Clock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D = 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Q =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2094</Words>
  <Application>Microsoft Office PowerPoint</Application>
  <PresentationFormat>On-screen Show (4:3)</PresentationFormat>
  <Paragraphs>662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Comp Sci 310</vt:lpstr>
      <vt:lpstr>Announcements</vt:lpstr>
      <vt:lpstr>Flip-flops</vt:lpstr>
      <vt:lpstr>Behavior of a positive-edge-triggered D flip-flop</vt:lpstr>
      <vt:lpstr>Positive-edge-triggered D flip-flop: implementation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another example</vt:lpstr>
      <vt:lpstr>Positive-edge-triggered D flip-flop: another example</vt:lpstr>
      <vt:lpstr>Positive-edge-triggered D flip-flop: one MORE example</vt:lpstr>
      <vt:lpstr>Positive-edge-triggered D flip-flop: one MORE example</vt:lpstr>
      <vt:lpstr>Positive-edge-triggered D flip-flop: one MORE example</vt:lpstr>
      <vt:lpstr>Positive-edge-triggered D flip-flop: one MORE example</vt:lpstr>
      <vt:lpstr>Positive-edge-triggered D flip-flop: one MORE example</vt:lpstr>
      <vt:lpstr>Positive-edge-triggered D flip-flop: one MORE example</vt:lpstr>
      <vt:lpstr>Positive-edge-triggered D flip-flop: one MORE example</vt:lpstr>
      <vt:lpstr>Positive-edge-triggered D flip-flop: implementation</vt:lpstr>
      <vt:lpstr>Registers</vt:lpstr>
      <vt:lpstr>1-bit register</vt:lpstr>
      <vt:lpstr>1-bit register design</vt:lpstr>
      <vt:lpstr>1-bit register design</vt:lpstr>
      <vt:lpstr>1-bit register design</vt:lpstr>
      <vt:lpstr>1-bit register design</vt:lpstr>
      <vt:lpstr>16-bit register</vt:lpstr>
      <vt:lpstr>Memory chips</vt:lpstr>
      <vt:lpstr>Memory: basic design parameters</vt:lpstr>
      <vt:lpstr>RAM8 chip</vt:lpstr>
      <vt:lpstr>RAM8 chip</vt:lpstr>
      <vt:lpstr>RAM8 chip</vt:lpstr>
      <vt:lpstr>“RAM4” chip design</vt:lpstr>
      <vt:lpstr>“RAM4” chip design</vt:lpstr>
      <vt:lpstr>“RAM4” chip design</vt:lpstr>
      <vt:lpstr>“RAM4” chip design</vt:lpstr>
      <vt:lpstr>Appendix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Positive-edge-triggered D flip-flop: example</vt:lpstr>
      <vt:lpstr>A  bit more explanation...</vt:lpstr>
      <vt:lpstr>Positive-edge-triggered D flip-flop: some explanation (0)</vt:lpstr>
      <vt:lpstr>Positive-edge-triggered D flip-flop: some explanation (1)</vt:lpstr>
      <vt:lpstr>Positive-edge-triggered D flip-flop: some explanation (3) </vt:lpstr>
      <vt:lpstr>Positive-edge-triggered D flip-flop: some explanation (3) </vt:lpstr>
      <vt:lpstr>More…</vt:lpstr>
      <vt:lpstr>Positive-edge-triggered D flip-flop: some MORE explanation </vt:lpstr>
      <vt:lpstr>Positive-edge-triggered D flip-flop: some MORE explanation </vt:lpstr>
      <vt:lpstr>Positive-edge-triggered D flip-flop: some MORE explanation </vt:lpstr>
      <vt:lpstr>Positive-edge-triggered D flip-flop: some MORE explanation </vt:lpstr>
      <vt:lpstr>Positive-edge-triggered D flip-flop: some MORE explanation </vt:lpstr>
      <vt:lpstr>Positive-edge-triggered D flip-flop: some MORE explanation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335</cp:revision>
  <dcterms:created xsi:type="dcterms:W3CDTF">2006-08-16T00:00:00Z</dcterms:created>
  <dcterms:modified xsi:type="dcterms:W3CDTF">2014-09-24T21:03:11Z</dcterms:modified>
</cp:coreProperties>
</file>