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25" r:id="rId3"/>
    <p:sldId id="310" r:id="rId4"/>
    <p:sldId id="352" r:id="rId5"/>
    <p:sldId id="353" r:id="rId6"/>
    <p:sldId id="357" r:id="rId7"/>
    <p:sldId id="354" r:id="rId8"/>
    <p:sldId id="361" r:id="rId9"/>
    <p:sldId id="360" r:id="rId10"/>
    <p:sldId id="362" r:id="rId11"/>
    <p:sldId id="359" r:id="rId12"/>
    <p:sldId id="367" r:id="rId13"/>
    <p:sldId id="313" r:id="rId14"/>
    <p:sldId id="314" r:id="rId15"/>
    <p:sldId id="332" r:id="rId16"/>
    <p:sldId id="333" r:id="rId17"/>
    <p:sldId id="327" r:id="rId18"/>
    <p:sldId id="331" r:id="rId19"/>
    <p:sldId id="330" r:id="rId20"/>
    <p:sldId id="329" r:id="rId21"/>
    <p:sldId id="315" r:id="rId22"/>
    <p:sldId id="317" r:id="rId23"/>
    <p:sldId id="318" r:id="rId24"/>
    <p:sldId id="326" r:id="rId25"/>
    <p:sldId id="368" r:id="rId26"/>
    <p:sldId id="366" r:id="rId27"/>
    <p:sldId id="365" r:id="rId28"/>
    <p:sldId id="334" r:id="rId29"/>
    <p:sldId id="335" r:id="rId30"/>
    <p:sldId id="336" r:id="rId31"/>
    <p:sldId id="337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2" autoAdjust="0"/>
    <p:restoredTop sz="91813" autoAdjust="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RAM64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4610100" y="4838700"/>
            <a:ext cx="52578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-228599" y="4952999"/>
            <a:ext cx="5029200" cy="30480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3009900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2819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115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90600" y="1752599"/>
            <a:ext cx="6781800" cy="6553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2895600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27048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57588" y="6553200"/>
            <a:ext cx="1" cy="4191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822447" y="5608637"/>
            <a:ext cx="256" cy="25503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724400" y="6629146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909354" y="6629400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0372" y="6440959"/>
            <a:ext cx="0" cy="1718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0372" y="6440959"/>
            <a:ext cx="200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46174" y="652119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90443" y="55766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24400" y="2590800"/>
            <a:ext cx="1295400" cy="3429794"/>
            <a:chOff x="4000500" y="3429000"/>
            <a:chExt cx="1295400" cy="3429794"/>
          </a:xfrm>
        </p:grpSpPr>
        <p:sp>
          <p:nvSpPr>
            <p:cNvPr id="111" name="Rectangle 11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R8[0]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119816" y="3889375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127470" y="4876800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114800" y="5866606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120028" y="6858794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131" name="Rectangle 13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R8[1]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141" name="Rectangle 14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R8[2]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150" name="Rectangle 149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R8[3]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724398" y="3352800"/>
            <a:ext cx="258" cy="327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694774" y="6292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2395" y="5301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692394" y="43113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43461" y="6604477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28600" y="1295400"/>
            <a:ext cx="378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to select the correct RAM8 chip?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4610100" y="4838700"/>
            <a:ext cx="52578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-228599" y="4952999"/>
            <a:ext cx="5029200" cy="30480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3009900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2819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115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539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90600" y="1752599"/>
            <a:ext cx="6781800" cy="6553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2895600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27048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57588" y="6553200"/>
            <a:ext cx="1" cy="4191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822447" y="5608637"/>
            <a:ext cx="256" cy="25503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724400" y="6629146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909354" y="6629400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0372" y="6440959"/>
            <a:ext cx="0" cy="1718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0372" y="6440959"/>
            <a:ext cx="200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46174" y="652119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90443" y="55766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24400" y="2590800"/>
            <a:ext cx="1295400" cy="3429794"/>
            <a:chOff x="4000500" y="3429000"/>
            <a:chExt cx="1295400" cy="3429794"/>
          </a:xfrm>
        </p:grpSpPr>
        <p:sp>
          <p:nvSpPr>
            <p:cNvPr id="111" name="Rectangle 11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R8[0]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119816" y="3889375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127470" y="4876800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114800" y="5866606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120028" y="6858794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131" name="Rectangle 13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R8[1]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141" name="Rectangle 14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R8[2]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150" name="Rectangle 149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R8[3]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724398" y="3352800"/>
            <a:ext cx="258" cy="327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694774" y="6292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2395" y="5301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692394" y="43113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4843460" y="2215357"/>
            <a:ext cx="1" cy="4389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4811456" y="218335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43461" y="6604477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811456" y="5987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4811456" y="4997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4811456" y="4006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4811457" y="30191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206371" y="2286000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rgbClr val="C00000"/>
                </a:solidFill>
              </a:rPr>
              <a:t>Addr</a:t>
            </a:r>
            <a:r>
              <a:rPr lang="en-US" sz="1400" b="1" dirty="0" smtClean="0">
                <a:solidFill>
                  <a:srgbClr val="C00000"/>
                </a:solidFill>
              </a:rPr>
              <a:t>[3..5]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635371" y="2285999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rgbClr val="C00000"/>
                </a:solidFill>
              </a:rPr>
              <a:t>Addr</a:t>
            </a:r>
            <a:r>
              <a:rPr lang="en-US" sz="1400" b="1" dirty="0" smtClean="0">
                <a:solidFill>
                  <a:srgbClr val="C00000"/>
                </a:solidFill>
              </a:rPr>
              <a:t>[0..2]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4610100" y="4838700"/>
            <a:ext cx="52578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-228599" y="4952999"/>
            <a:ext cx="5029200" cy="30480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3009900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2819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115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2539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90600" y="1752599"/>
            <a:ext cx="6781800" cy="6553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2895600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27048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57588" y="6553200"/>
            <a:ext cx="1" cy="4191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822447" y="5608637"/>
            <a:ext cx="256" cy="25503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724400" y="6629146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909354" y="6629400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0372" y="6440959"/>
            <a:ext cx="0" cy="1718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0372" y="6440959"/>
            <a:ext cx="200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46174" y="652119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90443" y="55766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24400" y="2590800"/>
            <a:ext cx="1295400" cy="3429794"/>
            <a:chOff x="4000500" y="3429000"/>
            <a:chExt cx="1295400" cy="3429794"/>
          </a:xfrm>
        </p:grpSpPr>
        <p:sp>
          <p:nvSpPr>
            <p:cNvPr id="111" name="Rectangle 11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R8[0]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119816" y="3889375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127470" y="4876800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114800" y="5866606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120028" y="6858794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131" name="Rectangle 13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R8[1]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141" name="Rectangle 14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R8[2]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150" name="Rectangle 149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R8[3]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724398" y="3352800"/>
            <a:ext cx="258" cy="327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694774" y="6292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2395" y="5301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692394" y="43113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4843460" y="2215357"/>
            <a:ext cx="1" cy="4389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4811456" y="218335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43461" y="6604477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811456" y="5987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/>
          <p:cNvSpPr/>
          <p:nvPr/>
        </p:nvSpPr>
        <p:spPr>
          <a:xfrm>
            <a:off x="4811456" y="4997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4811456" y="4006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4811457" y="30191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206371" y="2286000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rgbClr val="C00000"/>
                </a:solidFill>
              </a:rPr>
              <a:t>Addr</a:t>
            </a:r>
            <a:r>
              <a:rPr lang="en-US" sz="1400" b="1" dirty="0" smtClean="0">
                <a:solidFill>
                  <a:srgbClr val="C00000"/>
                </a:solidFill>
              </a:rPr>
              <a:t>[3..5]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635371" y="2285999"/>
            <a:ext cx="1155829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err="1" smtClean="0">
                <a:solidFill>
                  <a:srgbClr val="C00000"/>
                </a:solidFill>
              </a:rPr>
              <a:t>Addr</a:t>
            </a:r>
            <a:r>
              <a:rPr lang="en-US" sz="1400" b="1" dirty="0" smtClean="0">
                <a:solidFill>
                  <a:srgbClr val="C00000"/>
                </a:solidFill>
              </a:rPr>
              <a:t>[0..2]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18351" y="1295400"/>
            <a:ext cx="731124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C00000"/>
                </a:solidFill>
              </a:rPr>
              <a:t>How would you make RAM512?</a:t>
            </a: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 is outside the CPU</a:t>
            </a:r>
          </a:p>
          <a:p>
            <a:r>
              <a:rPr lang="en-US" dirty="0" smtClean="0"/>
              <a:t>The CPU contains a small memory, called the register file</a:t>
            </a:r>
          </a:p>
          <a:p>
            <a:r>
              <a:rPr lang="en-US" dirty="0" smtClean="0"/>
              <a:t>Our </a:t>
            </a:r>
            <a:r>
              <a:rPr lang="en-US" dirty="0" err="1" smtClean="0"/>
              <a:t>Larc</a:t>
            </a:r>
            <a:r>
              <a:rPr lang="en-US" dirty="0" smtClean="0"/>
              <a:t> computer will have a register file with the following properties:</a:t>
            </a:r>
          </a:p>
          <a:p>
            <a:pPr lvl="1"/>
            <a:r>
              <a:rPr lang="en-US" dirty="0" smtClean="0"/>
              <a:t>16 words in as many registers</a:t>
            </a:r>
          </a:p>
          <a:p>
            <a:pPr lvl="1"/>
            <a:r>
              <a:rPr lang="en-US" dirty="0" smtClean="0"/>
              <a:t>Words are 16 bits wide</a:t>
            </a:r>
          </a:p>
          <a:p>
            <a:pPr lvl="1"/>
            <a:r>
              <a:rPr lang="en-US" dirty="0" smtClean="0"/>
              <a:t>Two registers can be read out simultaneously</a:t>
            </a:r>
          </a:p>
          <a:p>
            <a:pPr lvl="2"/>
            <a:r>
              <a:rPr lang="en-US" dirty="0" smtClean="0"/>
              <a:t>Think about why this might be useful!</a:t>
            </a:r>
          </a:p>
          <a:p>
            <a:pPr lvl="1"/>
            <a:r>
              <a:rPr lang="en-US" dirty="0" smtClean="0"/>
              <a:t>One register can be loaded with a new value</a:t>
            </a:r>
          </a:p>
        </p:txBody>
      </p:sp>
    </p:spTree>
    <p:extLst>
      <p:ext uri="{BB962C8B-B14F-4D97-AF65-F5344CB8AC3E}">
        <p14:creationId xmlns:p14="http://schemas.microsoft.com/office/powerpoint/2010/main" val="9344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Dual-ported 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read ports continuously output the values in the two registers whose numbers are currently present at the two read inputs</a:t>
            </a:r>
          </a:p>
          <a:p>
            <a:pPr lvl="1"/>
            <a:r>
              <a:rPr lang="en-US" dirty="0" smtClean="0"/>
              <a:t>Combinational circuit</a:t>
            </a:r>
          </a:p>
          <a:p>
            <a:r>
              <a:rPr lang="en-US" dirty="0" smtClean="0"/>
              <a:t>Don’t forget: the write operation only happens when the “load” input flag is set</a:t>
            </a:r>
          </a:p>
          <a:p>
            <a:pPr lvl="1"/>
            <a:r>
              <a:rPr lang="en-US" dirty="0" smtClean="0"/>
              <a:t>Sequential circuit (clocked)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3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657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978" y="27215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02223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88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657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4419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978" y="27215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02223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65622" y="4267200"/>
            <a:ext cx="1189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register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2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657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4419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5181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978" y="27215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02223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65622" y="4267200"/>
            <a:ext cx="1189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register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9444" y="5029200"/>
            <a:ext cx="957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657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4419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5181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48200" y="5791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978" y="27215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02223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65622" y="4267200"/>
            <a:ext cx="1189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register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9444" y="5029200"/>
            <a:ext cx="957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data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351868" y="5483423"/>
            <a:ext cx="592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5 on Monday, 9/29</a:t>
            </a:r>
          </a:p>
          <a:p>
            <a:r>
              <a:rPr lang="en-US" dirty="0" smtClean="0"/>
              <a:t>Assignment 2 is due next Wednesday</a:t>
            </a:r>
          </a:p>
          <a:p>
            <a:pPr lvl="1"/>
            <a:r>
              <a:rPr lang="en-US" dirty="0" smtClean="0"/>
              <a:t>Submit solutions via d2l</a:t>
            </a:r>
          </a:p>
        </p:txBody>
      </p:sp>
    </p:spTree>
    <p:extLst>
      <p:ext uri="{BB962C8B-B14F-4D97-AF65-F5344CB8AC3E}">
        <p14:creationId xmlns:p14="http://schemas.microsoft.com/office/powerpoint/2010/main" val="1542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(basic idea)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362200"/>
            <a:ext cx="33528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Register File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895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657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5000" y="4419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5181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276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24600" y="48006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48200" y="5791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978" y="27215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02223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965622" y="4267200"/>
            <a:ext cx="1189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register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9444" y="5029200"/>
            <a:ext cx="957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data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334000" y="31227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1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4645223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2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351868" y="5483423"/>
            <a:ext cx="592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of the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Dual-ported register file of 16 registers, each 16 bits wide.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register file (RF) can be seen as a 1D array of length 16, with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indices 0 through 15, in which each memory location contains a 16-bit value.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chip supports three simultaneous I/O operations, namely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 read operations and one write operation,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Read: rd1(t) = RF[rr1(t)](t)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rd2(t) = RF[rr2(t)](t)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Write: If load(t-1) ==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RF[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(t-1)](t)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[????],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first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rr2[????],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second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[????],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register to be written into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[????],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value to be written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1 if the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must be written to register number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rd1[????],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rd2[????];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8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of the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Dual-ported register file of 16 registers, each 16 bits wide.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register file (RF) can be seen as a 1D array of length 16, with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indices 0 through 15, in which each memory location contains a 16-bit value.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chip supports three simultaneous I/O operations, namely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 read operations and one write operation,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Read: rd1(t) = RF[rr1(t)](t)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rd2(t) = RF[rr2(t)](t)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Write: If load(t-1) ==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RF[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(t-1)](t)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first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rr2[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second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register to be written into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value to be written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1 if the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must be written to register number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rd1[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rd2[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1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of the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Dual-ported register file of 16 registers, each 16 bits wide.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register file (RF) can be seen as a 1D array of length 16, with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indices 0 through 15, in which each memory location contains a 16-bit value.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chip supports three simultaneous I/O operations, namely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 read operations and one write operation,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Read: rd1(t) = RF[rr1(t)](t)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rd2(t) = RF[rr2(t)](t)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Write: If load(t-1) ==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RF[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(t-1)](t)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(t-1)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[ 4  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first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rr2[ 4  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second register to be read out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[ 4  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number of the register to be written into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[ 16 ],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value to be written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1 if the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must be written to register number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rd1[ 16 ],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rd2[ 16 ];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current value in register number rr2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99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read ports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182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2057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2766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8134" y="16547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956" y="1905000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11695" y="31227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411694" y="54849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2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6031304" y="32766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31304" y="56388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324600" y="563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124301" y="1654795"/>
            <a:ext cx="4180004" cy="51270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read ports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182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2057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2766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8134" y="16547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956" y="1905000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11695" y="31227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411694" y="54849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2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402409" y="22479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02409" y="2438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02409" y="2209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96927" y="23241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173809" y="2324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73809" y="2628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0609" y="24765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31304" y="32766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2409" y="27813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…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02409" y="2971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02409" y="2743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96927" y="28575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173809" y="28575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173809" y="3162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240609" y="30099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402409" y="33147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02409" y="3505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02409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96927" y="33909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173809" y="3390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73809" y="36957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40609" y="35433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02409" y="38481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02409" y="4038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02409" y="38100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96927" y="39243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173809" y="3924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173809" y="4229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240609" y="40767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31304" y="56388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324600" y="563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124301" y="1654795"/>
            <a:ext cx="4180004" cy="51270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read ports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182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2057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2766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8134" y="16547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956" y="1905000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11695" y="31227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411694" y="54849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2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402409" y="22479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02409" y="2438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02409" y="2209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96927" y="23241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173809" y="2324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73809" y="2628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0609" y="24765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/>
          <p:cNvSpPr/>
          <p:nvPr/>
        </p:nvSpPr>
        <p:spPr>
          <a:xfrm rot="5400000">
            <a:off x="4903386" y="3112691"/>
            <a:ext cx="1904999" cy="32781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MuxN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031304" y="32766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93009" y="2476500"/>
            <a:ext cx="13061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93009" y="3009900"/>
            <a:ext cx="12989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93009" y="40767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2409" y="27813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…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02409" y="2971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02409" y="2743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96927" y="28575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173809" y="28575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173809" y="3162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240609" y="30099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402409" y="33147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02409" y="3505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02409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96927" y="33909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173809" y="3390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73809" y="36957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40609" y="35433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02409" y="38481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02409" y="4038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02409" y="38100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96927" y="39243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173809" y="3924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173809" y="4229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240609" y="40767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93009" y="35433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apezoid 134"/>
          <p:cNvSpPr/>
          <p:nvPr/>
        </p:nvSpPr>
        <p:spPr>
          <a:xfrm rot="5400000">
            <a:off x="4914895" y="5512991"/>
            <a:ext cx="1904999" cy="32781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MuxN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031304" y="56388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876800" y="4876800"/>
            <a:ext cx="8338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724400" y="5410200"/>
            <a:ext cx="9790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404518" y="64770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72000" y="5943600"/>
            <a:ext cx="11207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876800" y="24765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724400" y="30099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572000" y="3554729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08407" y="40767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324600" y="563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4846243" y="24444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4692396" y="29778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4538549" y="35112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4380730" y="40446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2124301" y="1654795"/>
            <a:ext cx="4180004" cy="51270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read ports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182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2057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2766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8134" y="1654795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1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1956" y="1905000"/>
            <a:ext cx="1278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register 2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411695" y="31227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1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411694" y="5484911"/>
            <a:ext cx="1046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Read data 2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402409" y="22479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02409" y="2438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02409" y="2209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96927" y="23241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173809" y="2324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73809" y="2628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40609" y="24765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/>
          <p:cNvSpPr/>
          <p:nvPr/>
        </p:nvSpPr>
        <p:spPr>
          <a:xfrm rot="5400000">
            <a:off x="4903386" y="3112691"/>
            <a:ext cx="1904999" cy="32781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MuxN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031304" y="32766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71800" y="1828800"/>
            <a:ext cx="289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93009" y="2476500"/>
            <a:ext cx="13061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93009" y="3009900"/>
            <a:ext cx="12989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93009" y="40767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2409" y="27813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…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402409" y="29718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02409" y="2743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96927" y="28575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173809" y="28575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173809" y="3162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240609" y="30099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402409" y="33147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02409" y="35052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402409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996927" y="33909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173809" y="33909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73809" y="36957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40609" y="35433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402409" y="3848100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RN-1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402409" y="4038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02409" y="38100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96927" y="39243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173809" y="39243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173809" y="42291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240609" y="40767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93009" y="35433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apezoid 134"/>
          <p:cNvSpPr/>
          <p:nvPr/>
        </p:nvSpPr>
        <p:spPr>
          <a:xfrm rot="5400000">
            <a:off x="4914895" y="5512991"/>
            <a:ext cx="1904999" cy="32781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MuxN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031304" y="5638800"/>
            <a:ext cx="293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876800" y="4876800"/>
            <a:ext cx="8338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724400" y="5410200"/>
            <a:ext cx="9790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404518" y="6477000"/>
            <a:ext cx="12882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72000" y="5943600"/>
            <a:ext cx="11207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867400" y="1828800"/>
            <a:ext cx="0" cy="5303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971800" y="2057400"/>
            <a:ext cx="0" cy="23774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971800" y="4434839"/>
            <a:ext cx="289948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867400" y="4434839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876800" y="24765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724400" y="30099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572000" y="3554729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08407" y="4076700"/>
            <a:ext cx="0" cy="2400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324600" y="56388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4846243" y="24444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4692396" y="29778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4538549" y="35112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4380730" y="40446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2124301" y="1654795"/>
            <a:ext cx="4180004" cy="51270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write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you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 schematic: write port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38800" y="2590800"/>
            <a:ext cx="1295400" cy="914400"/>
            <a:chOff x="4000500" y="3429000"/>
            <a:chExt cx="1295400" cy="914400"/>
          </a:xfrm>
        </p:grpSpPr>
        <p:sp>
          <p:nvSpPr>
            <p:cNvPr id="6" name="Rectangle 5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737100" y="2542381"/>
            <a:ext cx="914400" cy="549275"/>
            <a:chOff x="2304" y="3542"/>
            <a:chExt cx="576" cy="346"/>
          </a:xfrm>
        </p:grpSpPr>
        <p:sp>
          <p:nvSpPr>
            <p:cNvPr id="14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8800" y="3581400"/>
            <a:ext cx="1295400" cy="914400"/>
            <a:chOff x="4000500" y="3429000"/>
            <a:chExt cx="1295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…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638800" y="4572000"/>
            <a:ext cx="1295400" cy="914400"/>
            <a:chOff x="4000500" y="3429000"/>
            <a:chExt cx="1295400" cy="914400"/>
          </a:xfrm>
        </p:grpSpPr>
        <p:sp>
          <p:nvSpPr>
            <p:cNvPr id="27" name="Rectangle 2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RN-2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638800" y="5562600"/>
            <a:ext cx="1295400" cy="914400"/>
            <a:chOff x="4000500" y="3429000"/>
            <a:chExt cx="1295400" cy="914400"/>
          </a:xfrm>
        </p:grpSpPr>
        <p:sp>
          <p:nvSpPr>
            <p:cNvPr id="35" name="Rectangle 34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RN-1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69"/>
          <p:cNvGrpSpPr>
            <a:grpSpLocks/>
          </p:cNvGrpSpPr>
          <p:nvPr/>
        </p:nvGrpSpPr>
        <p:grpSpPr bwMode="auto">
          <a:xfrm>
            <a:off x="4737100" y="3535362"/>
            <a:ext cx="914400" cy="549275"/>
            <a:chOff x="2304" y="3542"/>
            <a:chExt cx="576" cy="346"/>
          </a:xfrm>
        </p:grpSpPr>
        <p:sp>
          <p:nvSpPr>
            <p:cNvPr id="43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69"/>
          <p:cNvGrpSpPr>
            <a:grpSpLocks/>
          </p:cNvGrpSpPr>
          <p:nvPr/>
        </p:nvGrpSpPr>
        <p:grpSpPr bwMode="auto">
          <a:xfrm>
            <a:off x="4737101" y="4525962"/>
            <a:ext cx="914400" cy="549275"/>
            <a:chOff x="2304" y="3542"/>
            <a:chExt cx="576" cy="346"/>
          </a:xfrm>
        </p:grpSpPr>
        <p:sp>
          <p:nvSpPr>
            <p:cNvPr id="48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69"/>
          <p:cNvGrpSpPr>
            <a:grpSpLocks/>
          </p:cNvGrpSpPr>
          <p:nvPr/>
        </p:nvGrpSpPr>
        <p:grpSpPr bwMode="auto">
          <a:xfrm>
            <a:off x="4737101" y="5516562"/>
            <a:ext cx="914400" cy="549275"/>
            <a:chOff x="2304" y="3542"/>
            <a:chExt cx="576" cy="346"/>
          </a:xfrm>
        </p:grpSpPr>
        <p:sp>
          <p:nvSpPr>
            <p:cNvPr id="53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rapezoid 56"/>
          <p:cNvSpPr/>
          <p:nvPr/>
        </p:nvSpPr>
        <p:spPr>
          <a:xfrm rot="16200000">
            <a:off x="1257301" y="43815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DMux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3528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6" idx="0"/>
          </p:cNvCxnSpPr>
          <p:nvPr/>
        </p:nvCxnSpPr>
        <p:spPr>
          <a:xfrm>
            <a:off x="33528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528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528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4495546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35669" y="2820193"/>
            <a:ext cx="459004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828800" y="2209547"/>
            <a:ext cx="1371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7" idx="3"/>
          </p:cNvCxnSpPr>
          <p:nvPr/>
        </p:nvCxnSpPr>
        <p:spPr>
          <a:xfrm>
            <a:off x="32004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28800" y="1905000"/>
            <a:ext cx="2908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0"/>
          </p:cNvCxnSpPr>
          <p:nvPr/>
        </p:nvCxnSpPr>
        <p:spPr>
          <a:xfrm>
            <a:off x="47370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7085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47075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7048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828800" y="6629400"/>
            <a:ext cx="3822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8800" y="3276600"/>
            <a:ext cx="0" cy="335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606795" y="6213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606795" y="52229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606795" y="42412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197355" y="43812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43001" y="4764875"/>
            <a:ext cx="1189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register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159996" y="4505796"/>
            <a:ext cx="957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 data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1071039" y="4226123"/>
            <a:ext cx="592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Write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712033" y="4202538"/>
            <a:ext cx="10406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???</a:t>
            </a:r>
            <a:endParaRPr lang="en-US" sz="4800" dirty="0"/>
          </a:p>
        </p:txBody>
      </p:sp>
      <p:sp>
        <p:nvSpPr>
          <p:cNvPr id="90" name="Rectangle 89"/>
          <p:cNvSpPr/>
          <p:nvPr/>
        </p:nvSpPr>
        <p:spPr>
          <a:xfrm>
            <a:off x="2068396" y="1654795"/>
            <a:ext cx="6237404" cy="51270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6931494" y="3809207"/>
            <a:ext cx="459004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930772" y="4801668"/>
            <a:ext cx="459004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31494" y="5791208"/>
            <a:ext cx="459004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158 -0.36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1805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7743 0.2872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14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05295 -0.39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197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memory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will need the following memory chips (build them in this order):</a:t>
            </a:r>
          </a:p>
          <a:p>
            <a:pPr lvl="1"/>
            <a:r>
              <a:rPr lang="en-US" sz="1800" dirty="0" smtClean="0"/>
              <a:t>RAM8</a:t>
            </a:r>
          </a:p>
          <a:p>
            <a:pPr lvl="1"/>
            <a:r>
              <a:rPr lang="en-US" sz="1800" dirty="0" smtClean="0"/>
              <a:t>RAM64</a:t>
            </a:r>
          </a:p>
          <a:p>
            <a:pPr lvl="1"/>
            <a:r>
              <a:rPr lang="en-US" sz="1800" dirty="0" smtClean="0"/>
              <a:t>RAM512</a:t>
            </a:r>
          </a:p>
          <a:p>
            <a:pPr lvl="1"/>
            <a:r>
              <a:rPr lang="en-US" sz="1800" dirty="0" smtClean="0"/>
              <a:t>RAM4K</a:t>
            </a:r>
          </a:p>
          <a:p>
            <a:pPr lvl="1"/>
            <a:r>
              <a:rPr lang="en-US" sz="1800" dirty="0" smtClean="0"/>
              <a:t>RAM16K</a:t>
            </a:r>
          </a:p>
          <a:p>
            <a:r>
              <a:rPr lang="en-US" sz="2000" dirty="0" smtClean="0"/>
              <a:t>The only difference ? </a:t>
            </a:r>
          </a:p>
          <a:p>
            <a:pPr lvl="1"/>
            <a:r>
              <a:rPr lang="en-US" sz="1800" dirty="0" smtClean="0"/>
              <a:t>Answer: Their height (part of their name)</a:t>
            </a:r>
          </a:p>
          <a:p>
            <a:r>
              <a:rPr lang="en-US" sz="2000" dirty="0" smtClean="0"/>
              <a:t>What are the only differences in their respective APIs?</a:t>
            </a:r>
          </a:p>
          <a:p>
            <a:pPr lvl="1"/>
            <a:r>
              <a:rPr lang="en-US" sz="1800" dirty="0" smtClean="0"/>
              <a:t>Answer: Address field gets bigger</a:t>
            </a:r>
          </a:p>
          <a:p>
            <a:r>
              <a:rPr lang="en-US" sz="2000" dirty="0" smtClean="0"/>
              <a:t>What do you notice about the largest memory chip?</a:t>
            </a:r>
          </a:p>
          <a:p>
            <a:pPr lvl="1"/>
            <a:r>
              <a:rPr lang="en-US" sz="1800" dirty="0" smtClean="0"/>
              <a:t>Answer: It’s the largest memory that is a power-of-2-factor larger than the next largest memory</a:t>
            </a:r>
          </a:p>
          <a:p>
            <a:pPr lvl="2"/>
            <a:r>
              <a:rPr lang="en-US" sz="1400" dirty="0" smtClean="0"/>
              <a:t>What if we had RAM32K, but only 16 bit addresses?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79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a negative-edge triggered DFF.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Positive-edge-triggered D flip-flop: implementation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668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Negative-edge-triggered</a:t>
            </a:r>
            <a:r>
              <a:rPr lang="en-US" dirty="0" smtClean="0"/>
              <a:t>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2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5200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“RAM4” chip design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5295900" y="41529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24400" y="2590800"/>
            <a:ext cx="1295400" cy="914400"/>
            <a:chOff x="4000500" y="3429000"/>
            <a:chExt cx="1295400" cy="914400"/>
          </a:xfrm>
        </p:grpSpPr>
        <p:sp>
          <p:nvSpPr>
            <p:cNvPr id="7" name="Rectangle 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R2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R3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053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053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005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342901" y="4381500"/>
            <a:ext cx="38862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DMux4Way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4495546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42672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59" idx="3"/>
          </p:cNvCxnSpPr>
          <p:nvPr/>
        </p:nvCxnSpPr>
        <p:spPr>
          <a:xfrm>
            <a:off x="2286000" y="2209800"/>
            <a:ext cx="1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398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24400" y="3276600"/>
            <a:ext cx="0" cy="335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692395" y="6213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4692395" y="52229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92395" y="424129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2539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990600" y="1752599"/>
            <a:ext cx="6781800" cy="5029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43812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41526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8351" y="1295400"/>
            <a:ext cx="731124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C00000"/>
                </a:solidFill>
              </a:rPr>
              <a:t>How would you make RAM64?</a:t>
            </a: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6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9963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9963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flip-flop: implementation ???</a:t>
            </a:r>
            <a:endParaRPr lang="en-US" dirty="0"/>
          </a:p>
        </p:txBody>
      </p:sp>
      <p:grpSp>
        <p:nvGrpSpPr>
          <p:cNvPr id="4" name="Group 824"/>
          <p:cNvGrpSpPr>
            <a:grpSpLocks/>
          </p:cNvGrpSpPr>
          <p:nvPr/>
        </p:nvGrpSpPr>
        <p:grpSpPr bwMode="auto">
          <a:xfrm>
            <a:off x="4038600" y="4708525"/>
            <a:ext cx="914400" cy="549275"/>
            <a:chOff x="2650" y="2966"/>
            <a:chExt cx="576" cy="346"/>
          </a:xfrm>
        </p:grpSpPr>
        <p:grpSp>
          <p:nvGrpSpPr>
            <p:cNvPr id="5" name="Group 171"/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7" name="Group 163"/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9" name="Group 16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1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" name="Oval 16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70"/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823"/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826"/>
          <p:cNvGrpSpPr>
            <a:grpSpLocks/>
          </p:cNvGrpSpPr>
          <p:nvPr/>
        </p:nvGrpSpPr>
        <p:grpSpPr bwMode="auto">
          <a:xfrm>
            <a:off x="4038600" y="6003925"/>
            <a:ext cx="914400" cy="549275"/>
            <a:chOff x="2650" y="3427"/>
            <a:chExt cx="576" cy="346"/>
          </a:xfrm>
        </p:grpSpPr>
        <p:grpSp>
          <p:nvGrpSpPr>
            <p:cNvPr id="16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826"/>
          <p:cNvGrpSpPr>
            <a:grpSpLocks/>
          </p:cNvGrpSpPr>
          <p:nvPr/>
        </p:nvGrpSpPr>
        <p:grpSpPr bwMode="auto">
          <a:xfrm>
            <a:off x="4038600" y="3336925"/>
            <a:ext cx="914400" cy="549275"/>
            <a:chOff x="2650" y="3427"/>
            <a:chExt cx="576" cy="346"/>
          </a:xfrm>
        </p:grpSpPr>
        <p:grpSp>
          <p:nvGrpSpPr>
            <p:cNvPr id="25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826"/>
          <p:cNvGrpSpPr>
            <a:grpSpLocks/>
          </p:cNvGrpSpPr>
          <p:nvPr/>
        </p:nvGrpSpPr>
        <p:grpSpPr bwMode="auto">
          <a:xfrm>
            <a:off x="4038600" y="1965325"/>
            <a:ext cx="914400" cy="549275"/>
            <a:chOff x="2650" y="3427"/>
            <a:chExt cx="576" cy="346"/>
          </a:xfrm>
        </p:grpSpPr>
        <p:grpSp>
          <p:nvGrpSpPr>
            <p:cNvPr id="34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36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38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826"/>
          <p:cNvGrpSpPr>
            <a:grpSpLocks/>
          </p:cNvGrpSpPr>
          <p:nvPr/>
        </p:nvGrpSpPr>
        <p:grpSpPr bwMode="auto">
          <a:xfrm>
            <a:off x="6396038" y="4525962"/>
            <a:ext cx="914400" cy="549275"/>
            <a:chOff x="2650" y="3427"/>
            <a:chExt cx="576" cy="346"/>
          </a:xfrm>
        </p:grpSpPr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47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26"/>
          <p:cNvGrpSpPr>
            <a:grpSpLocks/>
          </p:cNvGrpSpPr>
          <p:nvPr/>
        </p:nvGrpSpPr>
        <p:grpSpPr bwMode="auto">
          <a:xfrm>
            <a:off x="6396038" y="3519487"/>
            <a:ext cx="914400" cy="549275"/>
            <a:chOff x="2650" y="3427"/>
            <a:chExt cx="576" cy="346"/>
          </a:xfrm>
        </p:grpSpPr>
        <p:grpSp>
          <p:nvGrpSpPr>
            <p:cNvPr id="52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54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56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209800" y="646112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733800" y="6096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733800" y="5867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733800" y="5486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4981575"/>
            <a:ext cx="0" cy="5048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53001" y="4981575"/>
            <a:ext cx="1447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53000" y="6278563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257800" y="6049963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733800" y="5486400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33800" y="5165725"/>
            <a:ext cx="0" cy="3206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516572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89300" y="2057400"/>
            <a:ext cx="0" cy="31083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289300" y="2057400"/>
            <a:ext cx="7493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05200" y="4981575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05200" y="3794125"/>
            <a:ext cx="0" cy="1187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09963" y="3792537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733800" y="34290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733800" y="3200400"/>
            <a:ext cx="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733800" y="2819400"/>
            <a:ext cx="1524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57800" y="223837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733800" y="480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33800" y="4479925"/>
            <a:ext cx="0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3800" y="4098925"/>
            <a:ext cx="1524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257800" y="3200400"/>
            <a:ext cx="0" cy="898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3733800" y="2636836"/>
            <a:ext cx="1524000" cy="563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33800" y="2422525"/>
            <a:ext cx="0" cy="21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733800" y="242252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53001" y="22383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48239" y="3609975"/>
            <a:ext cx="14477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209800" y="4371975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96038" y="43894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400800" y="4021137"/>
            <a:ext cx="1519238" cy="369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96038" y="3976687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400800" y="4205287"/>
            <a:ext cx="1519238" cy="388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3196" y="433997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01796" y="513372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5225797" y="49511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225798" y="357955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803264" y="6220733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2400" y="4114800"/>
            <a:ext cx="1168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Clock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920038" y="3792537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920038" y="4594225"/>
            <a:ext cx="0" cy="206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888034" y="37605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7888034" y="4768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585064" y="3551691"/>
            <a:ext cx="40653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534400" y="45720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¬</a:t>
            </a:r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Connector 118"/>
          <p:cNvCxnSpPr>
            <a:stCxn id="110" idx="6"/>
          </p:cNvCxnSpPr>
          <p:nvPr/>
        </p:nvCxnSpPr>
        <p:spPr>
          <a:xfrm>
            <a:off x="7952042" y="3792537"/>
            <a:ext cx="58235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920038" y="4800600"/>
            <a:ext cx="582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10438" y="3792537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78434" y="4800600"/>
            <a:ext cx="641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66"/>
          <p:cNvGrpSpPr>
            <a:grpSpLocks/>
          </p:cNvGrpSpPr>
          <p:nvPr/>
        </p:nvGrpSpPr>
        <p:grpSpPr bwMode="auto">
          <a:xfrm rot="16200000">
            <a:off x="1654037" y="3914775"/>
            <a:ext cx="365125" cy="914400"/>
            <a:chOff x="1325" y="893"/>
            <a:chExt cx="230" cy="576"/>
          </a:xfrm>
        </p:grpSpPr>
        <p:grpSp>
          <p:nvGrpSpPr>
            <p:cNvPr id="121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30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07789" y="2249527"/>
            <a:ext cx="17107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Assume Q = 0,</a:t>
            </a:r>
          </a:p>
          <a:p>
            <a:r>
              <a:rPr lang="en-US" dirty="0" smtClean="0"/>
              <a:t>Clock 1 </a:t>
            </a:r>
            <a:r>
              <a:rPr lang="en-US" dirty="0" smtClean="0">
                <a:sym typeface="Wingdings" panose="05000000000000000000" pitchFamily="2" charset="2"/>
              </a:rPr>
              <a:t> 0 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 = 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5824" y="5447268"/>
            <a:ext cx="269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Does this work in all cases?</a:t>
            </a:r>
          </a:p>
        </p:txBody>
      </p:sp>
    </p:spTree>
    <p:extLst>
      <p:ext uri="{BB962C8B-B14F-4D97-AF65-F5344CB8AC3E}">
        <p14:creationId xmlns:p14="http://schemas.microsoft.com/office/powerpoint/2010/main" val="35621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Make a 3-bit “binary counter.”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outputs should be the value of the counter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 3 DFFs and a “few” other gates (not too many more).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counter should have one input: </a:t>
            </a:r>
            <a:r>
              <a:rPr lang="en-US" sz="2400" dirty="0" err="1" smtClean="0"/>
              <a:t>inc.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 the counter holds the value 7 (111), it should reset to 0 on increment.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DFF 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89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100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15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815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52600" y="3200400"/>
            <a:ext cx="838200" cy="1143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100" y="39624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8800" y="3276600"/>
            <a:ext cx="259492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4100" y="3276600"/>
            <a:ext cx="228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240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1148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34290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400" y="2438400"/>
            <a:ext cx="75438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534400" y="3871120"/>
            <a:ext cx="5334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563880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580860" y="2289429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540" y="2286000"/>
            <a:ext cx="0" cy="114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295400" y="1981200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52800" y="1984629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1988058"/>
            <a:ext cx="4572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4" name="Line 595"/>
          <p:cNvSpPr>
            <a:spLocks noChangeShapeType="1"/>
          </p:cNvSpPr>
          <p:nvPr/>
        </p:nvSpPr>
        <p:spPr bwMode="auto">
          <a:xfrm rot="10800000" flipV="1">
            <a:off x="8000999" y="4023518"/>
            <a:ext cx="53316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481349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a RAM64 chip out of 64 1-bit register chips.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??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Problems?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Need a Mux64Way!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What about a RAM16K?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Need a Mux16KWay!!</a:t>
            </a:r>
          </a:p>
        </p:txBody>
      </p:sp>
    </p:spTree>
    <p:extLst>
      <p:ext uri="{BB962C8B-B14F-4D97-AF65-F5344CB8AC3E}">
        <p14:creationId xmlns:p14="http://schemas.microsoft.com/office/powerpoint/2010/main" val="22581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406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a RAM64 chip out of X RAM8 chips.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RAM64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406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Make a RAM64 chip out of </a:t>
            </a:r>
            <a:r>
              <a:rPr lang="en-US" b="1" u="sng" dirty="0" smtClean="0">
                <a:solidFill>
                  <a:sysClr val="windowText" lastClr="000000"/>
                </a:solidFill>
              </a:rPr>
              <a:t>8</a:t>
            </a:r>
            <a:r>
              <a:rPr lang="en-US" dirty="0" smtClean="0">
                <a:solidFill>
                  <a:sysClr val="windowText" lastClr="000000"/>
                </a:solidFill>
              </a:rPr>
              <a:t> RAM8 chips.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RAM64</a:t>
            </a:r>
            <a:endParaRPr lang="en-US" dirty="0"/>
          </a:p>
        </p:txBody>
      </p:sp>
      <p:sp>
        <p:nvSpPr>
          <p:cNvPr id="3" name="Trapezoid 2"/>
          <p:cNvSpPr/>
          <p:nvPr/>
        </p:nvSpPr>
        <p:spPr>
          <a:xfrm rot="5400000">
            <a:off x="4610100" y="4838700"/>
            <a:ext cx="5257800" cy="304800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822700" y="2542381"/>
            <a:ext cx="914400" cy="549275"/>
            <a:chOff x="2304" y="3542"/>
            <a:chExt cx="576" cy="346"/>
          </a:xfrm>
        </p:grpSpPr>
        <p:sp>
          <p:nvSpPr>
            <p:cNvPr id="1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69"/>
          <p:cNvGrpSpPr>
            <a:grpSpLocks/>
          </p:cNvGrpSpPr>
          <p:nvPr/>
        </p:nvGrpSpPr>
        <p:grpSpPr bwMode="auto">
          <a:xfrm>
            <a:off x="3822700" y="3535362"/>
            <a:ext cx="914400" cy="549275"/>
            <a:chOff x="2304" y="3542"/>
            <a:chExt cx="576" cy="346"/>
          </a:xfrm>
        </p:grpSpPr>
        <p:sp>
          <p:nvSpPr>
            <p:cNvPr id="4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3822701" y="4525962"/>
            <a:ext cx="914400" cy="549275"/>
            <a:chOff x="2304" y="3542"/>
            <a:chExt cx="576" cy="346"/>
          </a:xfrm>
        </p:grpSpPr>
        <p:sp>
          <p:nvSpPr>
            <p:cNvPr id="50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69"/>
          <p:cNvGrpSpPr>
            <a:grpSpLocks/>
          </p:cNvGrpSpPr>
          <p:nvPr/>
        </p:nvGrpSpPr>
        <p:grpSpPr bwMode="auto">
          <a:xfrm>
            <a:off x="3822701" y="5516562"/>
            <a:ext cx="914400" cy="549275"/>
            <a:chOff x="2304" y="3542"/>
            <a:chExt cx="576" cy="346"/>
          </a:xfrm>
        </p:grpSpPr>
        <p:sp>
          <p:nvSpPr>
            <p:cNvPr id="55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rapezoid 58"/>
          <p:cNvSpPr/>
          <p:nvPr/>
        </p:nvSpPr>
        <p:spPr>
          <a:xfrm rot="16200000">
            <a:off x="-228599" y="4952999"/>
            <a:ext cx="5029200" cy="304801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DMux8Way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438402" y="2999581"/>
            <a:ext cx="1409699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8" idx="0"/>
          </p:cNvCxnSpPr>
          <p:nvPr/>
        </p:nvCxnSpPr>
        <p:spPr>
          <a:xfrm>
            <a:off x="2438402" y="39925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38402" y="49831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38402" y="5973762"/>
            <a:ext cx="1384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5000" y="3009900"/>
            <a:ext cx="228600" cy="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91400" y="2819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07102" y="28194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07102" y="3810000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07102" y="48005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07102" y="5791199"/>
            <a:ext cx="1079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49302" y="2209800"/>
            <a:ext cx="6489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3" idx="1"/>
          </p:cNvCxnSpPr>
          <p:nvPr/>
        </p:nvCxnSpPr>
        <p:spPr>
          <a:xfrm>
            <a:off x="7239000" y="2209800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49302" y="1905000"/>
            <a:ext cx="3073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57" idx="0"/>
          </p:cNvCxnSpPr>
          <p:nvPr/>
        </p:nvCxnSpPr>
        <p:spPr>
          <a:xfrm>
            <a:off x="3822699" y="1905000"/>
            <a:ext cx="2" cy="3703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794159" y="260245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793110" y="35954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790443" y="458603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49302" y="6629400"/>
            <a:ext cx="115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90600" y="1752599"/>
            <a:ext cx="6781800" cy="655320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82955" y="2895600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49225" y="1793624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13698" y="2704847"/>
            <a:ext cx="685800" cy="22859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9225" y="2095247"/>
            <a:ext cx="61595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955" y="651484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357588" y="6553200"/>
            <a:ext cx="1" cy="4191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822447" y="5608637"/>
            <a:ext cx="256" cy="25503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724400" y="6629146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909354" y="6629400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0372" y="6440959"/>
            <a:ext cx="0" cy="1718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0372" y="6440959"/>
            <a:ext cx="20067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46174" y="6521196"/>
            <a:ext cx="6220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90443" y="55766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724400" y="2590800"/>
            <a:ext cx="1295400" cy="3429794"/>
            <a:chOff x="4000500" y="3429000"/>
            <a:chExt cx="1295400" cy="3429794"/>
          </a:xfrm>
        </p:grpSpPr>
        <p:sp>
          <p:nvSpPr>
            <p:cNvPr id="111" name="Rectangle 11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R8[0]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119816" y="3889375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127470" y="4876800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4114800" y="5866606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120028" y="6858794"/>
              <a:ext cx="111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724400" y="3581400"/>
            <a:ext cx="1295400" cy="914400"/>
            <a:chOff x="4000500" y="3429000"/>
            <a:chExt cx="1295400" cy="914400"/>
          </a:xfrm>
        </p:grpSpPr>
        <p:sp>
          <p:nvSpPr>
            <p:cNvPr id="131" name="Rectangle 13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R8[1]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724400" y="4572000"/>
            <a:ext cx="1295400" cy="914400"/>
            <a:chOff x="4000500" y="3429000"/>
            <a:chExt cx="1295400" cy="914400"/>
          </a:xfrm>
        </p:grpSpPr>
        <p:sp>
          <p:nvSpPr>
            <p:cNvPr id="141" name="Rectangle 140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R8[2]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24400" y="5562600"/>
            <a:ext cx="1295400" cy="914400"/>
            <a:chOff x="4000500" y="3429000"/>
            <a:chExt cx="1295400" cy="914400"/>
          </a:xfrm>
        </p:grpSpPr>
        <p:sp>
          <p:nvSpPr>
            <p:cNvPr id="150" name="Rectangle 149"/>
            <p:cNvSpPr/>
            <p:nvPr/>
          </p:nvSpPr>
          <p:spPr>
            <a:xfrm>
              <a:off x="4229100" y="3429000"/>
              <a:ext cx="838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R8[3]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229100" y="4038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2291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762500" y="35052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40005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000500" y="4191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67300" y="36576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4229100" y="37338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4724398" y="3352800"/>
            <a:ext cx="258" cy="327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4694774" y="62925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4692395" y="53019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4692394" y="43113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4843461" y="6604477"/>
            <a:ext cx="255" cy="15298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28600" y="1295400"/>
            <a:ext cx="378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How to select the correct RAM8 chip?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the correct RAM8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RAM64 has height of 64</a:t>
            </a:r>
          </a:p>
          <a:p>
            <a:pPr lvl="1"/>
            <a:r>
              <a:rPr lang="en-US" dirty="0" smtClean="0"/>
              <a:t>Can store 64 words</a:t>
            </a:r>
          </a:p>
          <a:p>
            <a:r>
              <a:rPr lang="en-US" dirty="0" smtClean="0"/>
              <a:t>Address needs to be ??? bits wide?</a:t>
            </a:r>
          </a:p>
          <a:p>
            <a:pPr lvl="1"/>
            <a:r>
              <a:rPr lang="en-US" dirty="0" smtClean="0"/>
              <a:t>Answer = 6, because 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53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53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35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35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81700" y="41910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81700" y="4648200"/>
            <a:ext cx="4191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7900" y="4191000"/>
            <a:ext cx="16383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Bit position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7900" y="4648200"/>
            <a:ext cx="16383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Value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addr</a:t>
            </a:r>
            <a:r>
              <a:rPr lang="en-US" dirty="0" smtClean="0">
                <a:solidFill>
                  <a:sysClr val="windowText" lastClr="000000"/>
                </a:solidFill>
              </a:rPr>
              <a:t>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4419600" y="4676773"/>
            <a:ext cx="190500" cy="12573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Left Brace 21"/>
          <p:cNvSpPr/>
          <p:nvPr/>
        </p:nvSpPr>
        <p:spPr>
          <a:xfrm rot="16200000">
            <a:off x="5676900" y="4676773"/>
            <a:ext cx="190500" cy="12573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3886200" y="5400673"/>
            <a:ext cx="125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“which RAM8 chip”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143500" y="5400673"/>
            <a:ext cx="1257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“which address of the </a:t>
            </a:r>
            <a:r>
              <a:rPr lang="en-US" sz="1400" b="1" u="sng" dirty="0" smtClean="0">
                <a:solidFill>
                  <a:sysClr val="windowText" lastClr="000000"/>
                </a:solidFill>
              </a:rPr>
              <a:t>2</a:t>
            </a:r>
            <a:r>
              <a:rPr lang="en-US" sz="1400" b="1" u="sng" baseline="30000" dirty="0" smtClean="0">
                <a:solidFill>
                  <a:sysClr val="windowText" lastClr="000000"/>
                </a:solidFill>
              </a:rPr>
              <a:t>3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words within the given RAM8 chip”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191000"/>
            <a:ext cx="2209800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 = LSB, 5 = MSB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2" grpId="1" animBg="1"/>
      <p:bldP spid="23" grpId="0"/>
      <p:bldP spid="23" grpId="1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1854</Words>
  <Application>Microsoft Office PowerPoint</Application>
  <PresentationFormat>On-screen Show (4:3)</PresentationFormat>
  <Paragraphs>560</Paragraphs>
  <Slides>44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 Sci 310</vt:lpstr>
      <vt:lpstr>Announcements</vt:lpstr>
      <vt:lpstr>Other memory chips</vt:lpstr>
      <vt:lpstr>Recall: “RAM4” chip design</vt:lpstr>
      <vt:lpstr>RAM64</vt:lpstr>
      <vt:lpstr>RAM64</vt:lpstr>
      <vt:lpstr>RAM64</vt:lpstr>
      <vt:lpstr>Partial RAM64</vt:lpstr>
      <vt:lpstr>How to select the correct RAM8 chip?</vt:lpstr>
      <vt:lpstr>Partial RAM64</vt:lpstr>
      <vt:lpstr>RAM64</vt:lpstr>
      <vt:lpstr>RAM64</vt:lpstr>
      <vt:lpstr>Register file</vt:lpstr>
      <vt:lpstr>Dual-ported reading and writing</vt:lpstr>
      <vt:lpstr>Register file (basic idea)</vt:lpstr>
      <vt:lpstr>Register file (basic idea)</vt:lpstr>
      <vt:lpstr>Register file (basic idea)</vt:lpstr>
      <vt:lpstr>Register file (basic idea)</vt:lpstr>
      <vt:lpstr>Register file (basic idea)</vt:lpstr>
      <vt:lpstr>Register file (basic idea)</vt:lpstr>
      <vt:lpstr>API of the register file</vt:lpstr>
      <vt:lpstr>API of the register file</vt:lpstr>
      <vt:lpstr>API of the register file</vt:lpstr>
      <vt:lpstr>Register file schematic: read ports</vt:lpstr>
      <vt:lpstr>Register file schematic: read ports</vt:lpstr>
      <vt:lpstr>Register file schematic: read ports</vt:lpstr>
      <vt:lpstr>Register file schematic: read ports</vt:lpstr>
      <vt:lpstr>Register file schematic: write port</vt:lpstr>
      <vt:lpstr>Register file schematic: write port</vt:lpstr>
      <vt:lpstr>Example</vt:lpstr>
      <vt:lpstr>Positive-edge-triggered D flip-flop: implementation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Negative-edge-triggered D flip-flop: implementation ???</vt:lpstr>
      <vt:lpstr>For fun!</vt:lpstr>
      <vt:lpstr>DFF counter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393</cp:revision>
  <dcterms:created xsi:type="dcterms:W3CDTF">2006-08-16T00:00:00Z</dcterms:created>
  <dcterms:modified xsi:type="dcterms:W3CDTF">2014-09-26T20:01:46Z</dcterms:modified>
</cp:coreProperties>
</file>