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5" r:id="rId3"/>
    <p:sldId id="360" r:id="rId4"/>
    <p:sldId id="359" r:id="rId5"/>
    <p:sldId id="365" r:id="rId6"/>
    <p:sldId id="378" r:id="rId7"/>
    <p:sldId id="379" r:id="rId8"/>
    <p:sldId id="377" r:id="rId9"/>
    <p:sldId id="350" r:id="rId10"/>
    <p:sldId id="351" r:id="rId11"/>
    <p:sldId id="369" r:id="rId12"/>
    <p:sldId id="371" r:id="rId13"/>
    <p:sldId id="372" r:id="rId14"/>
    <p:sldId id="373" r:id="rId15"/>
    <p:sldId id="374" r:id="rId16"/>
    <p:sldId id="363" r:id="rId17"/>
    <p:sldId id="364" r:id="rId18"/>
    <p:sldId id="375" r:id="rId19"/>
    <p:sldId id="376" r:id="rId20"/>
    <p:sldId id="382" r:id="rId21"/>
    <p:sldId id="383" r:id="rId22"/>
    <p:sldId id="384" r:id="rId23"/>
    <p:sldId id="380" r:id="rId24"/>
    <p:sldId id="381" r:id="rId25"/>
    <p:sldId id="368" r:id="rId26"/>
    <p:sldId id="3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2" autoAdjust="0"/>
    <p:restoredTop sz="91813" autoAdjust="0"/>
  </p:normalViewPr>
  <p:slideViewPr>
    <p:cSldViewPr>
      <p:cViewPr varScale="1">
        <p:scale>
          <a:sx n="70" d="100"/>
          <a:sy n="70" d="100"/>
        </p:scale>
        <p:origin x="420" y="54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4" name="Line 595"/>
          <p:cNvSpPr>
            <a:spLocks noChangeShapeType="1"/>
          </p:cNvSpPr>
          <p:nvPr/>
        </p:nvSpPr>
        <p:spPr bwMode="auto">
          <a:xfrm rot="10800000" flipV="1">
            <a:off x="8000999" y="4023518"/>
            <a:ext cx="533167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602"/>
          <p:cNvGrpSpPr>
            <a:grpSpLocks/>
          </p:cNvGrpSpPr>
          <p:nvPr/>
        </p:nvGrpSpPr>
        <p:grpSpPr bwMode="auto">
          <a:xfrm rot="10800000">
            <a:off x="6834582" y="3977481"/>
            <a:ext cx="1699585" cy="274638"/>
            <a:chOff x="3489" y="3370"/>
            <a:chExt cx="2042" cy="346"/>
          </a:xfrm>
        </p:grpSpPr>
        <p:sp>
          <p:nvSpPr>
            <p:cNvPr id="47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5"/>
            <p:cNvSpPr>
              <a:spLocks noChangeShapeType="1"/>
            </p:cNvSpPr>
            <p:nvPr/>
          </p:nvSpPr>
          <p:spPr bwMode="auto">
            <a:xfrm>
              <a:off x="3489" y="3658"/>
              <a:ext cx="1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5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638800" y="3461004"/>
            <a:ext cx="0" cy="1263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638800" y="4719637"/>
            <a:ext cx="1752600" cy="4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4201779"/>
            <a:ext cx="0" cy="51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602"/>
          <p:cNvGrpSpPr>
            <a:grpSpLocks/>
          </p:cNvGrpSpPr>
          <p:nvPr/>
        </p:nvGrpSpPr>
        <p:grpSpPr bwMode="auto">
          <a:xfrm rot="10800000">
            <a:off x="6834582" y="3977481"/>
            <a:ext cx="1699585" cy="274638"/>
            <a:chOff x="3489" y="3370"/>
            <a:chExt cx="2042" cy="346"/>
          </a:xfrm>
        </p:grpSpPr>
        <p:sp>
          <p:nvSpPr>
            <p:cNvPr id="47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5"/>
            <p:cNvSpPr>
              <a:spLocks noChangeShapeType="1"/>
            </p:cNvSpPr>
            <p:nvPr/>
          </p:nvSpPr>
          <p:spPr bwMode="auto">
            <a:xfrm>
              <a:off x="3489" y="3658"/>
              <a:ext cx="1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5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638800" y="3461004"/>
            <a:ext cx="0" cy="1263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638800" y="4719637"/>
            <a:ext cx="1752600" cy="4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4201779"/>
            <a:ext cx="0" cy="51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602"/>
          <p:cNvGrpSpPr>
            <a:grpSpLocks/>
          </p:cNvGrpSpPr>
          <p:nvPr/>
        </p:nvGrpSpPr>
        <p:grpSpPr bwMode="auto">
          <a:xfrm rot="10800000">
            <a:off x="4777182" y="3977481"/>
            <a:ext cx="556818" cy="274638"/>
            <a:chOff x="4862" y="3370"/>
            <a:chExt cx="669" cy="346"/>
          </a:xfrm>
        </p:grpSpPr>
        <p:sp>
          <p:nvSpPr>
            <p:cNvPr id="55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61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5410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410200" y="3429000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01996" y="4023520"/>
            <a:ext cx="108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602"/>
          <p:cNvGrpSpPr>
            <a:grpSpLocks/>
          </p:cNvGrpSpPr>
          <p:nvPr/>
        </p:nvGrpSpPr>
        <p:grpSpPr bwMode="auto">
          <a:xfrm rot="10800000">
            <a:off x="6834582" y="3977481"/>
            <a:ext cx="1699585" cy="274638"/>
            <a:chOff x="3489" y="3370"/>
            <a:chExt cx="2042" cy="346"/>
          </a:xfrm>
        </p:grpSpPr>
        <p:sp>
          <p:nvSpPr>
            <p:cNvPr id="47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5"/>
            <p:cNvSpPr>
              <a:spLocks noChangeShapeType="1"/>
            </p:cNvSpPr>
            <p:nvPr/>
          </p:nvSpPr>
          <p:spPr bwMode="auto">
            <a:xfrm>
              <a:off x="3489" y="3658"/>
              <a:ext cx="1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5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638800" y="3461004"/>
            <a:ext cx="0" cy="1263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638800" y="4719637"/>
            <a:ext cx="1752600" cy="4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4201779"/>
            <a:ext cx="0" cy="51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602"/>
          <p:cNvGrpSpPr>
            <a:grpSpLocks/>
          </p:cNvGrpSpPr>
          <p:nvPr/>
        </p:nvGrpSpPr>
        <p:grpSpPr bwMode="auto">
          <a:xfrm rot="10800000">
            <a:off x="4777182" y="3977481"/>
            <a:ext cx="556818" cy="274638"/>
            <a:chOff x="4862" y="3370"/>
            <a:chExt cx="669" cy="346"/>
          </a:xfrm>
        </p:grpSpPr>
        <p:sp>
          <p:nvSpPr>
            <p:cNvPr id="55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61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5410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410200" y="3429000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01996" y="4023520"/>
            <a:ext cx="108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81400" y="3429000"/>
            <a:ext cx="0" cy="108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4939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581400" y="4518883"/>
            <a:ext cx="175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33238" y="4203382"/>
            <a:ext cx="0" cy="31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602"/>
          <p:cNvGrpSpPr>
            <a:grpSpLocks/>
          </p:cNvGrpSpPr>
          <p:nvPr/>
        </p:nvGrpSpPr>
        <p:grpSpPr bwMode="auto">
          <a:xfrm rot="10800000">
            <a:off x="6834582" y="3977481"/>
            <a:ext cx="1699585" cy="274638"/>
            <a:chOff x="3489" y="3370"/>
            <a:chExt cx="2042" cy="346"/>
          </a:xfrm>
        </p:grpSpPr>
        <p:sp>
          <p:nvSpPr>
            <p:cNvPr id="47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5"/>
            <p:cNvSpPr>
              <a:spLocks noChangeShapeType="1"/>
            </p:cNvSpPr>
            <p:nvPr/>
          </p:nvSpPr>
          <p:spPr bwMode="auto">
            <a:xfrm>
              <a:off x="3489" y="3658"/>
              <a:ext cx="1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5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638800" y="3461004"/>
            <a:ext cx="0" cy="1263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638800" y="4719637"/>
            <a:ext cx="1752600" cy="4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4201779"/>
            <a:ext cx="0" cy="51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602"/>
          <p:cNvGrpSpPr>
            <a:grpSpLocks/>
          </p:cNvGrpSpPr>
          <p:nvPr/>
        </p:nvGrpSpPr>
        <p:grpSpPr bwMode="auto">
          <a:xfrm rot="10800000">
            <a:off x="4777182" y="3977481"/>
            <a:ext cx="556818" cy="274638"/>
            <a:chOff x="4862" y="3370"/>
            <a:chExt cx="669" cy="346"/>
          </a:xfrm>
        </p:grpSpPr>
        <p:sp>
          <p:nvSpPr>
            <p:cNvPr id="55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61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5410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410200" y="3429000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01996" y="4023520"/>
            <a:ext cx="108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81400" y="3429000"/>
            <a:ext cx="0" cy="108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4939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581400" y="4518883"/>
            <a:ext cx="175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33238" y="4203382"/>
            <a:ext cx="0" cy="31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602"/>
          <p:cNvGrpSpPr>
            <a:grpSpLocks/>
          </p:cNvGrpSpPr>
          <p:nvPr/>
        </p:nvGrpSpPr>
        <p:grpSpPr bwMode="auto">
          <a:xfrm rot="10800000">
            <a:off x="2719781" y="3977481"/>
            <a:ext cx="633391" cy="274638"/>
            <a:chOff x="4770" y="3370"/>
            <a:chExt cx="761" cy="346"/>
          </a:xfrm>
        </p:grpSpPr>
        <p:sp>
          <p:nvSpPr>
            <p:cNvPr id="76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95"/>
            <p:cNvSpPr>
              <a:spLocks noChangeShapeType="1"/>
            </p:cNvSpPr>
            <p:nvPr/>
          </p:nvSpPr>
          <p:spPr bwMode="auto">
            <a:xfrm>
              <a:off x="4770" y="365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82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3352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2800" y="3428999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602"/>
          <p:cNvGrpSpPr>
            <a:grpSpLocks/>
          </p:cNvGrpSpPr>
          <p:nvPr/>
        </p:nvGrpSpPr>
        <p:grpSpPr bwMode="auto">
          <a:xfrm rot="10800000">
            <a:off x="6834582" y="3977481"/>
            <a:ext cx="1699585" cy="274638"/>
            <a:chOff x="3489" y="3370"/>
            <a:chExt cx="2042" cy="346"/>
          </a:xfrm>
        </p:grpSpPr>
        <p:sp>
          <p:nvSpPr>
            <p:cNvPr id="47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5"/>
            <p:cNvSpPr>
              <a:spLocks noChangeShapeType="1"/>
            </p:cNvSpPr>
            <p:nvPr/>
          </p:nvSpPr>
          <p:spPr bwMode="auto">
            <a:xfrm>
              <a:off x="3489" y="3658"/>
              <a:ext cx="1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5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638800" y="3461004"/>
            <a:ext cx="0" cy="1263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638800" y="4719637"/>
            <a:ext cx="1752600" cy="4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4201779"/>
            <a:ext cx="0" cy="51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602"/>
          <p:cNvGrpSpPr>
            <a:grpSpLocks/>
          </p:cNvGrpSpPr>
          <p:nvPr/>
        </p:nvGrpSpPr>
        <p:grpSpPr bwMode="auto">
          <a:xfrm rot="10800000">
            <a:off x="4777182" y="3977481"/>
            <a:ext cx="556818" cy="274638"/>
            <a:chOff x="4862" y="3370"/>
            <a:chExt cx="669" cy="346"/>
          </a:xfrm>
        </p:grpSpPr>
        <p:sp>
          <p:nvSpPr>
            <p:cNvPr id="55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61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5410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410200" y="3429000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01996" y="4023520"/>
            <a:ext cx="108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81400" y="3429000"/>
            <a:ext cx="0" cy="108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4939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581400" y="4518883"/>
            <a:ext cx="175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33238" y="4203382"/>
            <a:ext cx="0" cy="31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602"/>
          <p:cNvGrpSpPr>
            <a:grpSpLocks/>
          </p:cNvGrpSpPr>
          <p:nvPr/>
        </p:nvGrpSpPr>
        <p:grpSpPr bwMode="auto">
          <a:xfrm rot="10800000">
            <a:off x="2719781" y="3977481"/>
            <a:ext cx="633391" cy="274638"/>
            <a:chOff x="4770" y="3370"/>
            <a:chExt cx="761" cy="346"/>
          </a:xfrm>
        </p:grpSpPr>
        <p:sp>
          <p:nvSpPr>
            <p:cNvPr id="76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95"/>
            <p:cNvSpPr>
              <a:spLocks noChangeShapeType="1"/>
            </p:cNvSpPr>
            <p:nvPr/>
          </p:nvSpPr>
          <p:spPr bwMode="auto">
            <a:xfrm>
              <a:off x="4770" y="365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82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3352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2800" y="3428999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524000" y="3429000"/>
            <a:ext cx="0" cy="136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6599" y="4201779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49253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524761" y="4796299"/>
            <a:ext cx="175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602"/>
          <p:cNvGrpSpPr>
            <a:grpSpLocks/>
          </p:cNvGrpSpPr>
          <p:nvPr/>
        </p:nvGrpSpPr>
        <p:grpSpPr bwMode="auto">
          <a:xfrm rot="10800000">
            <a:off x="4777182" y="3977481"/>
            <a:ext cx="556818" cy="274638"/>
            <a:chOff x="4862" y="3370"/>
            <a:chExt cx="669" cy="346"/>
          </a:xfrm>
        </p:grpSpPr>
        <p:sp>
          <p:nvSpPr>
            <p:cNvPr id="29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35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602"/>
          <p:cNvGrpSpPr>
            <a:grpSpLocks/>
          </p:cNvGrpSpPr>
          <p:nvPr/>
        </p:nvGrpSpPr>
        <p:grpSpPr bwMode="auto">
          <a:xfrm rot="10800000">
            <a:off x="2719781" y="3977481"/>
            <a:ext cx="633391" cy="274638"/>
            <a:chOff x="4770" y="3370"/>
            <a:chExt cx="761" cy="346"/>
          </a:xfrm>
        </p:grpSpPr>
        <p:sp>
          <p:nvSpPr>
            <p:cNvPr id="38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95"/>
            <p:cNvSpPr>
              <a:spLocks noChangeShapeType="1"/>
            </p:cNvSpPr>
            <p:nvPr/>
          </p:nvSpPr>
          <p:spPr bwMode="auto">
            <a:xfrm>
              <a:off x="4770" y="365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44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602"/>
          <p:cNvGrpSpPr>
            <a:grpSpLocks/>
          </p:cNvGrpSpPr>
          <p:nvPr/>
        </p:nvGrpSpPr>
        <p:grpSpPr bwMode="auto">
          <a:xfrm rot="10800000">
            <a:off x="6834582" y="3977481"/>
            <a:ext cx="1699585" cy="274638"/>
            <a:chOff x="3489" y="3370"/>
            <a:chExt cx="2042" cy="346"/>
          </a:xfrm>
        </p:grpSpPr>
        <p:sp>
          <p:nvSpPr>
            <p:cNvPr id="47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5"/>
            <p:cNvSpPr>
              <a:spLocks noChangeShapeType="1"/>
            </p:cNvSpPr>
            <p:nvPr/>
          </p:nvSpPr>
          <p:spPr bwMode="auto">
            <a:xfrm>
              <a:off x="3489" y="3658"/>
              <a:ext cx="1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5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602"/>
          <p:cNvGrpSpPr>
            <a:grpSpLocks/>
          </p:cNvGrpSpPr>
          <p:nvPr/>
        </p:nvGrpSpPr>
        <p:grpSpPr bwMode="auto">
          <a:xfrm rot="10800000">
            <a:off x="7367139" y="4068763"/>
            <a:ext cx="556818" cy="274638"/>
            <a:chOff x="4862" y="3370"/>
            <a:chExt cx="669" cy="346"/>
          </a:xfrm>
        </p:grpSpPr>
        <p:sp>
          <p:nvSpPr>
            <p:cNvPr id="56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62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410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410200" y="3429000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01996" y="4023520"/>
            <a:ext cx="108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52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8800" y="3461004"/>
            <a:ext cx="0" cy="1263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38800" y="4716940"/>
            <a:ext cx="243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77200" y="4297364"/>
            <a:ext cx="0" cy="427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909560" y="4297364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923957" y="4114801"/>
            <a:ext cx="305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229600" y="41148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524540" y="4796299"/>
            <a:ext cx="6705060" cy="4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524000" y="3429000"/>
            <a:ext cx="0" cy="136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3429000"/>
            <a:ext cx="0" cy="108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54939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3581400" y="4518883"/>
            <a:ext cx="175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33238" y="4203382"/>
            <a:ext cx="0" cy="31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352800" y="3428999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276599" y="4201779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3244595" y="476724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49253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602"/>
          <p:cNvGrpSpPr>
            <a:grpSpLocks/>
          </p:cNvGrpSpPr>
          <p:nvPr/>
        </p:nvGrpSpPr>
        <p:grpSpPr bwMode="auto">
          <a:xfrm rot="10800000">
            <a:off x="4777182" y="3977481"/>
            <a:ext cx="556818" cy="274638"/>
            <a:chOff x="4862" y="3370"/>
            <a:chExt cx="669" cy="346"/>
          </a:xfrm>
        </p:grpSpPr>
        <p:sp>
          <p:nvSpPr>
            <p:cNvPr id="29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35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602"/>
          <p:cNvGrpSpPr>
            <a:grpSpLocks/>
          </p:cNvGrpSpPr>
          <p:nvPr/>
        </p:nvGrpSpPr>
        <p:grpSpPr bwMode="auto">
          <a:xfrm rot="10800000">
            <a:off x="2719781" y="3977481"/>
            <a:ext cx="633391" cy="274638"/>
            <a:chOff x="4770" y="3370"/>
            <a:chExt cx="761" cy="346"/>
          </a:xfrm>
        </p:grpSpPr>
        <p:sp>
          <p:nvSpPr>
            <p:cNvPr id="38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95"/>
            <p:cNvSpPr>
              <a:spLocks noChangeShapeType="1"/>
            </p:cNvSpPr>
            <p:nvPr/>
          </p:nvSpPr>
          <p:spPr bwMode="auto">
            <a:xfrm>
              <a:off x="4770" y="365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44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602"/>
          <p:cNvGrpSpPr>
            <a:grpSpLocks/>
          </p:cNvGrpSpPr>
          <p:nvPr/>
        </p:nvGrpSpPr>
        <p:grpSpPr bwMode="auto">
          <a:xfrm rot="10800000">
            <a:off x="6834582" y="3977481"/>
            <a:ext cx="1699585" cy="274638"/>
            <a:chOff x="3489" y="3370"/>
            <a:chExt cx="2042" cy="346"/>
          </a:xfrm>
        </p:grpSpPr>
        <p:sp>
          <p:nvSpPr>
            <p:cNvPr id="47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5"/>
            <p:cNvSpPr>
              <a:spLocks noChangeShapeType="1"/>
            </p:cNvSpPr>
            <p:nvPr/>
          </p:nvSpPr>
          <p:spPr bwMode="auto">
            <a:xfrm>
              <a:off x="3489" y="3658"/>
              <a:ext cx="1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53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602"/>
          <p:cNvGrpSpPr>
            <a:grpSpLocks/>
          </p:cNvGrpSpPr>
          <p:nvPr/>
        </p:nvGrpSpPr>
        <p:grpSpPr bwMode="auto">
          <a:xfrm rot="10800000">
            <a:off x="7367139" y="4068763"/>
            <a:ext cx="556818" cy="274638"/>
            <a:chOff x="4862" y="3370"/>
            <a:chExt cx="669" cy="346"/>
          </a:xfrm>
        </p:grpSpPr>
        <p:sp>
          <p:nvSpPr>
            <p:cNvPr id="56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94"/>
            <p:cNvSpPr>
              <a:spLocks noChangeShapeType="1"/>
            </p:cNvSpPr>
            <p:nvPr/>
          </p:nvSpPr>
          <p:spPr bwMode="auto">
            <a:xfrm>
              <a:off x="4862" y="34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95"/>
            <p:cNvSpPr>
              <a:spLocks noChangeShapeType="1"/>
            </p:cNvSpPr>
            <p:nvPr/>
          </p:nvSpPr>
          <p:spPr bwMode="auto">
            <a:xfrm>
              <a:off x="4862" y="365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62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1"/>
            <p:cNvSpPr>
              <a:spLocks/>
            </p:cNvSpPr>
            <p:nvPr/>
          </p:nvSpPr>
          <p:spPr bwMode="auto">
            <a:xfrm>
              <a:off x="4982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410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6796" y="3396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410200" y="3429000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01996" y="4023520"/>
            <a:ext cx="108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52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8800" y="3461004"/>
            <a:ext cx="0" cy="1263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38800" y="4716940"/>
            <a:ext cx="243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77200" y="4297364"/>
            <a:ext cx="0" cy="427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909560" y="4297364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923957" y="4114801"/>
            <a:ext cx="305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229600" y="41148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524000" y="3429000"/>
            <a:ext cx="0" cy="136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3429000"/>
            <a:ext cx="0" cy="108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54939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3581400" y="4518883"/>
            <a:ext cx="175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33238" y="4203382"/>
            <a:ext cx="0" cy="31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352800" y="3428999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276599" y="4201779"/>
            <a:ext cx="0" cy="59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3244595" y="476724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492536" y="340042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1620" y="5758934"/>
            <a:ext cx="615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How do you add “reset” </a:t>
            </a:r>
            <a:r>
              <a:rPr lang="en-US" smtClean="0">
                <a:solidFill>
                  <a:sysClr val="windowText" lastClr="000000"/>
                </a:solidFill>
              </a:rPr>
              <a:t>pin that </a:t>
            </a:r>
            <a:r>
              <a:rPr lang="en-US" dirty="0" smtClean="0">
                <a:solidFill>
                  <a:sysClr val="windowText" lastClr="000000"/>
                </a:solidFill>
              </a:rPr>
              <a:t>resets the counter back to 0? 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524540" y="4796299"/>
            <a:ext cx="6705060" cy="4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use edge-triggered timing methodology</a:t>
            </a:r>
          </a:p>
          <a:p>
            <a:r>
              <a:rPr lang="en-US" sz="2800" dirty="0" smtClean="0"/>
              <a:t>Advantages: </a:t>
            </a:r>
          </a:p>
          <a:p>
            <a:pPr lvl="1"/>
            <a:r>
              <a:rPr lang="en-US" sz="2400" dirty="0" smtClean="0"/>
              <a:t>Simpler to explain</a:t>
            </a:r>
          </a:p>
          <a:p>
            <a:pPr lvl="1"/>
            <a:r>
              <a:rPr lang="en-US" sz="2400" dirty="0" smtClean="0"/>
              <a:t>Fewer rules required for correctness</a:t>
            </a:r>
          </a:p>
          <a:p>
            <a:r>
              <a:rPr lang="en-US" sz="2800" dirty="0" smtClean="0"/>
              <a:t>If we assume all clocks arrive at the same time, we are guaranteed that an edge-triggered system can operate correctly with out </a:t>
            </a:r>
            <a:r>
              <a:rPr lang="en-US" sz="2800" i="1" dirty="0" smtClean="0"/>
              <a:t>races</a:t>
            </a:r>
          </a:p>
          <a:p>
            <a:pPr lvl="1"/>
            <a:r>
              <a:rPr lang="en-US" sz="2400" dirty="0" smtClean="0"/>
              <a:t>Just make the clock cycle long enough</a:t>
            </a:r>
          </a:p>
        </p:txBody>
      </p:sp>
    </p:spTree>
    <p:extLst>
      <p:ext uri="{BB962C8B-B14F-4D97-AF65-F5344CB8AC3E}">
        <p14:creationId xmlns:p14="http://schemas.microsoft.com/office/powerpoint/2010/main" val="133199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race occurs when the contents of a state element depend on the relative speed of different logic elements</a:t>
            </a:r>
          </a:p>
          <a:p>
            <a:r>
              <a:rPr lang="en-US" sz="2800" dirty="0" smtClean="0"/>
              <a:t>In other words: system correctness depends on ordering of events</a:t>
            </a:r>
          </a:p>
          <a:p>
            <a:pPr lvl="1"/>
            <a:r>
              <a:rPr lang="en-US" sz="2400" dirty="0" smtClean="0"/>
              <a:t>“Bad ordering” = “bad behavior”</a:t>
            </a:r>
          </a:p>
          <a:p>
            <a:r>
              <a:rPr lang="en-US" sz="2800" dirty="0" smtClean="0"/>
              <a:t>Example: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17771" y="4992726"/>
            <a:ext cx="914400" cy="549275"/>
            <a:chOff x="2304" y="3542"/>
            <a:chExt cx="576" cy="346"/>
          </a:xfrm>
        </p:grpSpPr>
        <p:sp>
          <p:nvSpPr>
            <p:cNvPr id="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66"/>
          <p:cNvGrpSpPr>
            <a:grpSpLocks/>
          </p:cNvGrpSpPr>
          <p:nvPr/>
        </p:nvGrpSpPr>
        <p:grpSpPr bwMode="auto">
          <a:xfrm rot="16200000">
            <a:off x="2890708" y="4992727"/>
            <a:ext cx="365125" cy="914400"/>
            <a:chOff x="1325" y="893"/>
            <a:chExt cx="230" cy="576"/>
          </a:xfrm>
        </p:grpSpPr>
        <p:grpSp>
          <p:nvGrpSpPr>
            <p:cNvPr id="10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2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98354" y="52694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9050" y="490013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32332" y="508658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1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6 on Friday, 10/3</a:t>
            </a:r>
          </a:p>
          <a:p>
            <a:pPr lvl="1"/>
            <a:r>
              <a:rPr lang="en-US" dirty="0" smtClean="0"/>
              <a:t>Register file (</a:t>
            </a:r>
            <a:r>
              <a:rPr lang="en-US" dirty="0" err="1" smtClean="0"/>
              <a:t>shematic</a:t>
            </a:r>
            <a:r>
              <a:rPr lang="en-US" dirty="0" smtClean="0"/>
              <a:t>, HDL API)</a:t>
            </a:r>
          </a:p>
          <a:p>
            <a:r>
              <a:rPr lang="en-US" dirty="0" smtClean="0"/>
              <a:t>Assignment 2 is due </a:t>
            </a:r>
            <a:r>
              <a:rPr lang="en-US" b="1" u="sng" dirty="0" smtClean="0">
                <a:solidFill>
                  <a:srgbClr val="FF0000"/>
                </a:solidFill>
              </a:rPr>
              <a:t>next Monday</a:t>
            </a:r>
          </a:p>
          <a:p>
            <a:pPr lvl="1"/>
            <a:r>
              <a:rPr lang="en-US" dirty="0" smtClean="0"/>
              <a:t>Submit solutions via </a:t>
            </a:r>
            <a:r>
              <a:rPr lang="en-US" dirty="0" smtClean="0"/>
              <a:t>d2l</a:t>
            </a:r>
          </a:p>
        </p:txBody>
      </p:sp>
    </p:spTree>
    <p:extLst>
      <p:ext uri="{BB962C8B-B14F-4D97-AF65-F5344CB8AC3E}">
        <p14:creationId xmlns:p14="http://schemas.microsoft.com/office/powerpoint/2010/main" val="1542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race occurs when the contents of a state element depend on the relative speed of different logic elements</a:t>
            </a:r>
          </a:p>
          <a:p>
            <a:r>
              <a:rPr lang="en-US" sz="2800" dirty="0" smtClean="0"/>
              <a:t>In other words: system correctness depends on ordering of events</a:t>
            </a:r>
          </a:p>
          <a:p>
            <a:pPr lvl="1"/>
            <a:r>
              <a:rPr lang="en-US" sz="2400" dirty="0" smtClean="0"/>
              <a:t>“Bad ordering” = “bad behavior”</a:t>
            </a:r>
          </a:p>
          <a:p>
            <a:r>
              <a:rPr lang="en-US" sz="2800" dirty="0" smtClean="0"/>
              <a:t>Example: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17771" y="4992726"/>
            <a:ext cx="914400" cy="549275"/>
            <a:chOff x="2304" y="3542"/>
            <a:chExt cx="576" cy="346"/>
          </a:xfrm>
        </p:grpSpPr>
        <p:sp>
          <p:nvSpPr>
            <p:cNvPr id="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66"/>
          <p:cNvGrpSpPr>
            <a:grpSpLocks/>
          </p:cNvGrpSpPr>
          <p:nvPr/>
        </p:nvGrpSpPr>
        <p:grpSpPr bwMode="auto">
          <a:xfrm rot="16200000">
            <a:off x="2890708" y="4992727"/>
            <a:ext cx="365125" cy="914400"/>
            <a:chOff x="1325" y="893"/>
            <a:chExt cx="230" cy="576"/>
          </a:xfrm>
        </p:grpSpPr>
        <p:grpSp>
          <p:nvGrpSpPr>
            <p:cNvPr id="10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2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98354" y="52694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9050" y="490013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32332" y="5086588"/>
            <a:ext cx="1130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l-GR" dirty="0">
                <a:solidFill>
                  <a:sysClr val="windowText" lastClr="000000"/>
                </a:solidFill>
              </a:rPr>
              <a:t>Λ</a:t>
            </a:r>
            <a:r>
              <a:rPr lang="en-US" dirty="0" smtClean="0"/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¬A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race occurs when the contents of a state element depend on the relative speed of different logic elements</a:t>
            </a:r>
          </a:p>
          <a:p>
            <a:r>
              <a:rPr lang="en-US" sz="2800" dirty="0" smtClean="0"/>
              <a:t>In other words: system correctness depends on ordering of events</a:t>
            </a:r>
          </a:p>
          <a:p>
            <a:pPr lvl="1"/>
            <a:r>
              <a:rPr lang="en-US" sz="2400" dirty="0" smtClean="0"/>
              <a:t>“Bad ordering” = “bad behavior”</a:t>
            </a:r>
          </a:p>
          <a:p>
            <a:r>
              <a:rPr lang="en-US" sz="2800" dirty="0" smtClean="0"/>
              <a:t>Example: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17771" y="4992726"/>
            <a:ext cx="914400" cy="549275"/>
            <a:chOff x="2304" y="3542"/>
            <a:chExt cx="576" cy="346"/>
          </a:xfrm>
        </p:grpSpPr>
        <p:sp>
          <p:nvSpPr>
            <p:cNvPr id="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66"/>
          <p:cNvGrpSpPr>
            <a:grpSpLocks/>
          </p:cNvGrpSpPr>
          <p:nvPr/>
        </p:nvGrpSpPr>
        <p:grpSpPr bwMode="auto">
          <a:xfrm rot="16200000">
            <a:off x="2890708" y="4992727"/>
            <a:ext cx="365125" cy="914400"/>
            <a:chOff x="1325" y="893"/>
            <a:chExt cx="230" cy="576"/>
          </a:xfrm>
        </p:grpSpPr>
        <p:grpSp>
          <p:nvGrpSpPr>
            <p:cNvPr id="10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2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98354" y="52694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9050" y="490013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32332" y="5086588"/>
            <a:ext cx="158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l-GR" dirty="0">
                <a:solidFill>
                  <a:sysClr val="windowText" lastClr="000000"/>
                </a:solidFill>
              </a:rPr>
              <a:t>Λ</a:t>
            </a:r>
            <a:r>
              <a:rPr lang="en-US" dirty="0" smtClean="0"/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¬A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race occurs when the contents of a state element depend on the relative speed of different logic elements</a:t>
            </a:r>
          </a:p>
          <a:p>
            <a:r>
              <a:rPr lang="en-US" sz="2800" dirty="0" smtClean="0"/>
              <a:t>In other words: system correctness depends on ordering of events</a:t>
            </a:r>
          </a:p>
          <a:p>
            <a:pPr lvl="1"/>
            <a:r>
              <a:rPr lang="en-US" sz="2400" dirty="0" smtClean="0"/>
              <a:t>“Bad ordering” = “bad behavior”</a:t>
            </a:r>
          </a:p>
          <a:p>
            <a:r>
              <a:rPr lang="en-US" sz="2800" dirty="0" smtClean="0"/>
              <a:t>Example: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When can this circuit output 1?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17771" y="4992726"/>
            <a:ext cx="914400" cy="549275"/>
            <a:chOff x="2304" y="3542"/>
            <a:chExt cx="576" cy="346"/>
          </a:xfrm>
        </p:grpSpPr>
        <p:sp>
          <p:nvSpPr>
            <p:cNvPr id="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66"/>
          <p:cNvGrpSpPr>
            <a:grpSpLocks/>
          </p:cNvGrpSpPr>
          <p:nvPr/>
        </p:nvGrpSpPr>
        <p:grpSpPr bwMode="auto">
          <a:xfrm rot="16200000">
            <a:off x="2890708" y="4992727"/>
            <a:ext cx="365125" cy="914400"/>
            <a:chOff x="1325" y="893"/>
            <a:chExt cx="230" cy="576"/>
          </a:xfrm>
        </p:grpSpPr>
        <p:grpSp>
          <p:nvGrpSpPr>
            <p:cNvPr id="10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2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98354" y="52694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9050" y="490013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32332" y="5086588"/>
            <a:ext cx="158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l-GR" dirty="0">
                <a:solidFill>
                  <a:sysClr val="windowText" lastClr="000000"/>
                </a:solidFill>
              </a:rPr>
              <a:t>Λ</a:t>
            </a:r>
            <a:r>
              <a:rPr lang="en-US" dirty="0" smtClean="0"/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¬A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81001" y="2133601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Register 1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7239000" y="2133601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Register 2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1" y="1447800"/>
            <a:ext cx="5486400" cy="18288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ysClr val="windowText" lastClr="000000"/>
                </a:solidFill>
              </a:rPr>
              <a:t>Combinational logic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6" idx="2"/>
          </p:cNvCxnSpPr>
          <p:nvPr/>
        </p:nvCxnSpPr>
        <p:spPr>
          <a:xfrm>
            <a:off x="1524001" y="2362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67601" y="23622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3429000"/>
            <a:ext cx="762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Elbow Connector 9"/>
          <p:cNvCxnSpPr>
            <a:endCxn id="4" idx="1"/>
          </p:cNvCxnSpPr>
          <p:nvPr/>
        </p:nvCxnSpPr>
        <p:spPr>
          <a:xfrm flipV="1">
            <a:off x="914401" y="3276601"/>
            <a:ext cx="381000" cy="381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5" idx="1"/>
          </p:cNvCxnSpPr>
          <p:nvPr/>
        </p:nvCxnSpPr>
        <p:spPr>
          <a:xfrm flipV="1">
            <a:off x="914401" y="3276601"/>
            <a:ext cx="7238999" cy="381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85851" y="3848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4229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4949" y="3848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6" idx="3"/>
            <a:endCxn id="12" idx="2"/>
          </p:cNvCxnSpPr>
          <p:nvPr/>
        </p:nvCxnSpPr>
        <p:spPr>
          <a:xfrm flipV="1">
            <a:off x="742950" y="4038600"/>
            <a:ext cx="552451" cy="3465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3850" y="4289879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8" idx="0"/>
            <a:endCxn id="13" idx="0"/>
          </p:cNvCxnSpPr>
          <p:nvPr/>
        </p:nvCxnSpPr>
        <p:spPr>
          <a:xfrm rot="16200000" flipH="1">
            <a:off x="2257425" y="3076576"/>
            <a:ext cx="190500" cy="2114549"/>
          </a:xfrm>
          <a:prstGeom prst="bentConnector3">
            <a:avLst>
              <a:gd name="adj1" fmla="val -12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85851" y="40386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0400" y="4021364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2"/>
            <a:endCxn id="14" idx="2"/>
          </p:cNvCxnSpPr>
          <p:nvPr/>
        </p:nvCxnSpPr>
        <p:spPr>
          <a:xfrm rot="5400000" flipH="1" flipV="1">
            <a:off x="4380592" y="3067957"/>
            <a:ext cx="173264" cy="2114549"/>
          </a:xfrm>
          <a:prstGeom prst="bentConnector3">
            <a:avLst>
              <a:gd name="adj1" fmla="val -1319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27536" y="4038601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4270" y="3886200"/>
            <a:ext cx="189853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Rising edge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8819" y="3886200"/>
            <a:ext cx="189853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Falling edge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4766128"/>
            <a:ext cx="8229600" cy="18632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Here, it takes “too long” for a signal to propagate through the combinational logic</a:t>
            </a:r>
          </a:p>
          <a:p>
            <a:r>
              <a:rPr lang="en-US" dirty="0" smtClean="0"/>
              <a:t>What if Register 2 is read right </a:t>
            </a:r>
            <a:r>
              <a:rPr lang="en-US" b="1" dirty="0" smtClean="0">
                <a:solidFill>
                  <a:srgbClr val="FF0000"/>
                </a:solidFill>
              </a:rPr>
              <a:t>HERE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We get an “old” value, but maybe we want the “new” value, i.e., the output from the combinational logic</a:t>
            </a:r>
          </a:p>
          <a:p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314949" y="3848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29498" y="4229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544047" y="3848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3" idx="0"/>
            <a:endCxn id="30" idx="0"/>
          </p:cNvCxnSpPr>
          <p:nvPr/>
        </p:nvCxnSpPr>
        <p:spPr>
          <a:xfrm rot="16200000" flipH="1">
            <a:off x="6486523" y="3076576"/>
            <a:ext cx="190500" cy="2114549"/>
          </a:xfrm>
          <a:prstGeom prst="bentConnector3">
            <a:avLst>
              <a:gd name="adj1" fmla="val -12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14949" y="40386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29498" y="4021364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4" idx="2"/>
            <a:endCxn id="31" idx="2"/>
          </p:cNvCxnSpPr>
          <p:nvPr/>
        </p:nvCxnSpPr>
        <p:spPr>
          <a:xfrm rot="5400000" flipH="1" flipV="1">
            <a:off x="8609690" y="3067957"/>
            <a:ext cx="173264" cy="2114549"/>
          </a:xfrm>
          <a:prstGeom prst="bentConnector3">
            <a:avLst>
              <a:gd name="adj1" fmla="val -1319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456634" y="4038601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8991600" y="914400"/>
            <a:ext cx="0" cy="381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clock cycle longer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81001" y="2133601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Register 1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7239000" y="2133601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Register 2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1" y="1447800"/>
            <a:ext cx="5486400" cy="18288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ysClr val="windowText" lastClr="000000"/>
                </a:solidFill>
              </a:rPr>
              <a:t>Combinational logic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7" idx="2"/>
          </p:cNvCxnSpPr>
          <p:nvPr/>
        </p:nvCxnSpPr>
        <p:spPr>
          <a:xfrm>
            <a:off x="1524001" y="2362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67601" y="23622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3429000"/>
            <a:ext cx="762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Elbow Connector 10"/>
          <p:cNvCxnSpPr>
            <a:endCxn id="5" idx="1"/>
          </p:cNvCxnSpPr>
          <p:nvPr/>
        </p:nvCxnSpPr>
        <p:spPr>
          <a:xfrm flipV="1">
            <a:off x="914401" y="3276601"/>
            <a:ext cx="381000" cy="381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1"/>
          </p:cNvCxnSpPr>
          <p:nvPr/>
        </p:nvCxnSpPr>
        <p:spPr>
          <a:xfrm flipV="1">
            <a:off x="914401" y="3276601"/>
            <a:ext cx="7238999" cy="381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85851" y="3848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4851" y="4229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22987" y="38481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7" idx="3"/>
            <a:endCxn id="13" idx="2"/>
          </p:cNvCxnSpPr>
          <p:nvPr/>
        </p:nvCxnSpPr>
        <p:spPr>
          <a:xfrm flipV="1">
            <a:off x="742950" y="4038600"/>
            <a:ext cx="552451" cy="3465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850" y="4289879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9" idx="0"/>
            <a:endCxn id="14" idx="0"/>
          </p:cNvCxnSpPr>
          <p:nvPr/>
        </p:nvCxnSpPr>
        <p:spPr>
          <a:xfrm rot="16200000" flipH="1">
            <a:off x="2914651" y="2419350"/>
            <a:ext cx="190500" cy="3429000"/>
          </a:xfrm>
          <a:prstGeom prst="bentConnector3">
            <a:avLst>
              <a:gd name="adj1" fmla="val -12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85851" y="4038600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14851" y="4021364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20" idx="2"/>
            <a:endCxn id="15" idx="2"/>
          </p:cNvCxnSpPr>
          <p:nvPr/>
        </p:nvCxnSpPr>
        <p:spPr>
          <a:xfrm rot="5400000" flipH="1" flipV="1">
            <a:off x="6341837" y="2421164"/>
            <a:ext cx="173264" cy="3408136"/>
          </a:xfrm>
          <a:prstGeom prst="bentConnector3">
            <a:avLst>
              <a:gd name="adj1" fmla="val -1319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22987" y="4038601"/>
            <a:ext cx="4191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2" idx="0"/>
          </p:cNvCxnSpPr>
          <p:nvPr/>
        </p:nvCxnSpPr>
        <p:spPr>
          <a:xfrm rot="5400000" flipH="1" flipV="1">
            <a:off x="8409669" y="3532869"/>
            <a:ext cx="228601" cy="78286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54270" y="3886200"/>
            <a:ext cx="189853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Rising edge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3270" y="3886200"/>
            <a:ext cx="189853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Falling edge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4766128"/>
            <a:ext cx="8229600" cy="18632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long must the clock cycle time be if the following operation must be performed in one clock cycle?</a:t>
            </a:r>
          </a:p>
          <a:p>
            <a:pPr lvl="1"/>
            <a:r>
              <a:rPr lang="en-US" dirty="0" smtClean="0"/>
              <a:t>Read two values, A and B, from the register file, compute a new value C = A + B using the ALU and store the result back into a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clock cycle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time a value is written to a register, the value must be stable:</a:t>
            </a:r>
          </a:p>
          <a:p>
            <a:pPr lvl="1"/>
            <a:r>
              <a:rPr lang="en-US" dirty="0" smtClean="0"/>
              <a:t>Before the rising edge of the clock (</a:t>
            </a:r>
            <a:r>
              <a:rPr lang="en-US" b="1" dirty="0" smtClean="0"/>
              <a:t>setup 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After the rising edge of the clock (</a:t>
            </a:r>
            <a:r>
              <a:rPr lang="en-US" b="1" dirty="0" smtClean="0"/>
              <a:t>hold time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Transmission delay</a:t>
            </a:r>
            <a:r>
              <a:rPr lang="en-US" dirty="0" smtClean="0"/>
              <a:t>: travel time of a signal along any given wire between two chips</a:t>
            </a:r>
          </a:p>
          <a:p>
            <a:r>
              <a:rPr lang="en-US" b="1" dirty="0" smtClean="0"/>
              <a:t>Propagation delay</a:t>
            </a:r>
            <a:r>
              <a:rPr lang="en-US" dirty="0" smtClean="0"/>
              <a:t>: amount of time combinational chip takes to output a stable value</a:t>
            </a:r>
          </a:p>
          <a:p>
            <a:r>
              <a:rPr lang="en-US" b="1" dirty="0" smtClean="0"/>
              <a:t>Access delay</a:t>
            </a:r>
            <a:r>
              <a:rPr lang="en-US" dirty="0" smtClean="0"/>
              <a:t>: amount of time sequential/memory chip takes to output a value, given a stable input</a:t>
            </a:r>
          </a:p>
          <a:p>
            <a:r>
              <a:rPr lang="en-US" dirty="0" smtClean="0"/>
              <a:t>Clock cycle ≥ sum of the worst case values of all of these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8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Clock skew is difference in absolute time between when two state elements see a clock edge</a:t>
            </a:r>
          </a:p>
          <a:p>
            <a:r>
              <a:rPr lang="en-US" sz="2800" dirty="0" smtClean="0"/>
              <a:t>Arises because the clock signal will often take two different paths</a:t>
            </a:r>
          </a:p>
          <a:p>
            <a:pPr lvl="1"/>
            <a:r>
              <a:rPr lang="en-US" sz="2400" dirty="0" smtClean="0"/>
              <a:t>Slightly different delays </a:t>
            </a:r>
          </a:p>
          <a:p>
            <a:r>
              <a:rPr lang="en-US" sz="2800" dirty="0" smtClean="0"/>
              <a:t>Reduce clock skew by carefully routing the clock signal to minimize the difference in arrival times</a:t>
            </a:r>
          </a:p>
        </p:txBody>
      </p:sp>
    </p:spTree>
    <p:extLst>
      <p:ext uri="{BB962C8B-B14F-4D97-AF65-F5344CB8AC3E}">
        <p14:creationId xmlns:p14="http://schemas.microsoft.com/office/powerpoint/2010/main" val="4487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select the correct RAM8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RAM64 has height of 64</a:t>
            </a:r>
          </a:p>
          <a:p>
            <a:pPr lvl="1"/>
            <a:r>
              <a:rPr lang="en-US" dirty="0" smtClean="0"/>
              <a:t>Can store 64 words</a:t>
            </a:r>
          </a:p>
          <a:p>
            <a:r>
              <a:rPr lang="en-US" dirty="0" smtClean="0"/>
              <a:t>Address needs to be ??? bits wide?</a:t>
            </a:r>
          </a:p>
          <a:p>
            <a:pPr lvl="1"/>
            <a:r>
              <a:rPr lang="en-US" dirty="0" smtClean="0"/>
              <a:t>Answer = 6, because 2</a:t>
            </a:r>
            <a:r>
              <a:rPr lang="en-US" baseline="30000" dirty="0" smtClean="0"/>
              <a:t>6</a:t>
            </a:r>
            <a:r>
              <a:rPr lang="en-US" dirty="0" smtClean="0"/>
              <a:t> = 64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53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53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35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435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817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817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7900" y="4191000"/>
            <a:ext cx="16383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Bit position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47900" y="4648200"/>
            <a:ext cx="16383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Value of </a:t>
            </a:r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r>
              <a:rPr lang="en-US" dirty="0" smtClean="0">
                <a:solidFill>
                  <a:sysClr val="windowText" lastClr="000000"/>
                </a:solidFill>
              </a:rPr>
              <a:t>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4419600" y="4676773"/>
            <a:ext cx="190500" cy="12573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Left Brace 21"/>
          <p:cNvSpPr/>
          <p:nvPr/>
        </p:nvSpPr>
        <p:spPr>
          <a:xfrm rot="16200000">
            <a:off x="5676900" y="4676773"/>
            <a:ext cx="190500" cy="12573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3886200" y="5401447"/>
            <a:ext cx="1257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“which RAM8 chip”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143500" y="5400673"/>
            <a:ext cx="1257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“which address of the </a:t>
            </a:r>
            <a:r>
              <a:rPr lang="en-US" sz="1400" b="1" u="sng" dirty="0" smtClean="0">
                <a:solidFill>
                  <a:sysClr val="windowText" lastClr="000000"/>
                </a:solidFill>
              </a:rPr>
              <a:t>2</a:t>
            </a:r>
            <a:r>
              <a:rPr lang="en-US" sz="1400" b="1" u="sng" baseline="30000" dirty="0" smtClean="0">
                <a:solidFill>
                  <a:sysClr val="windowText" lastClr="000000"/>
                </a:solidFill>
              </a:rPr>
              <a:t>3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words within the given RAM8 chip”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191000"/>
            <a:ext cx="22098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 = LSB, 5 = MSB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RAM64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>
          <a:xfrm rot="5400000">
            <a:off x="4610100" y="4838700"/>
            <a:ext cx="52578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-228599" y="4952999"/>
            <a:ext cx="5029200" cy="30480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3009900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1400" y="28194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302" y="2209800"/>
            <a:ext cx="6489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9" idx="3"/>
          </p:cNvCxnSpPr>
          <p:nvPr/>
        </p:nvCxnSpPr>
        <p:spPr>
          <a:xfrm>
            <a:off x="2286000" y="2209800"/>
            <a:ext cx="1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3" idx="1"/>
          </p:cNvCxnSpPr>
          <p:nvPr/>
        </p:nvCxnSpPr>
        <p:spPr>
          <a:xfrm>
            <a:off x="7239000" y="220980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115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2539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990600" y="1752599"/>
            <a:ext cx="6781800" cy="65532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2955" y="2895600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13698" y="2704847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357588" y="6553200"/>
            <a:ext cx="1" cy="4191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822447" y="5608637"/>
            <a:ext cx="256" cy="25503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724400" y="6629146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909354" y="6629400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30372" y="6440959"/>
            <a:ext cx="0" cy="1718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30372" y="6440959"/>
            <a:ext cx="200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746174" y="652119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90443" y="55766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724400" y="2590800"/>
            <a:ext cx="1295400" cy="3429794"/>
            <a:chOff x="4000500" y="3429000"/>
            <a:chExt cx="1295400" cy="3429794"/>
          </a:xfrm>
        </p:grpSpPr>
        <p:sp>
          <p:nvSpPr>
            <p:cNvPr id="111" name="Rectangle 11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R8[0]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119816" y="3889375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127470" y="4876800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4114800" y="5866606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120028" y="6858794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131" name="Rectangle 13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R8[1]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141" name="Rectangle 14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R8[2]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150" name="Rectangle 149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R8[3]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4724398" y="3352800"/>
            <a:ext cx="258" cy="327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4694774" y="6292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4692395" y="5301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4692394" y="43113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4843460" y="2215357"/>
            <a:ext cx="1" cy="43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4811456" y="218335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4843461" y="6604477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811456" y="5987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4811456" y="4997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4811456" y="4006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4811457" y="30191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206371" y="2286000"/>
            <a:ext cx="1155829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Addr</a:t>
            </a:r>
            <a:r>
              <a:rPr lang="en-US" sz="1400" dirty="0" smtClean="0">
                <a:solidFill>
                  <a:schemeClr val="tx1"/>
                </a:solidFill>
              </a:rPr>
              <a:t>[3..5]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635371" y="2285999"/>
            <a:ext cx="1155829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Addr</a:t>
            </a:r>
            <a:r>
              <a:rPr lang="en-US" sz="1400" dirty="0" smtClean="0">
                <a:solidFill>
                  <a:schemeClr val="tx1"/>
                </a:solidFill>
              </a:rPr>
              <a:t>[0..2]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to address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register in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RAM8? </a:t>
            </a:r>
          </a:p>
          <a:p>
            <a:pPr lvl="1"/>
            <a:r>
              <a:rPr lang="en-US" sz="1800" dirty="0" smtClean="0"/>
              <a:t>Answer: Address = 011101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607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to address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register in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RAM8? </a:t>
            </a:r>
          </a:p>
          <a:p>
            <a:pPr lvl="1"/>
            <a:r>
              <a:rPr lang="en-US" sz="1800" dirty="0" smtClean="0"/>
              <a:t>Answer: Address = </a:t>
            </a:r>
            <a:r>
              <a:rPr lang="en-US" sz="1800" b="1" u="sng" dirty="0" smtClean="0"/>
              <a:t>011</a:t>
            </a:r>
            <a:r>
              <a:rPr lang="en-US" sz="1800" dirty="0" smtClean="0"/>
              <a:t>101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(which RAM8 chip)</a:t>
            </a:r>
          </a:p>
        </p:txBody>
      </p:sp>
    </p:spTree>
    <p:extLst>
      <p:ext uri="{BB962C8B-B14F-4D97-AF65-F5344CB8AC3E}">
        <p14:creationId xmlns:p14="http://schemas.microsoft.com/office/powerpoint/2010/main" val="23604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to address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register in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RAM8? </a:t>
            </a:r>
          </a:p>
          <a:p>
            <a:pPr lvl="1"/>
            <a:r>
              <a:rPr lang="en-US" sz="1800" dirty="0" smtClean="0"/>
              <a:t>Answer: Address = 011</a:t>
            </a:r>
            <a:r>
              <a:rPr lang="en-US" sz="1800" b="1" u="sng" dirty="0" smtClean="0"/>
              <a:t>101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	(which register within the RAM8 chip)</a:t>
            </a:r>
          </a:p>
        </p:txBody>
      </p:sp>
    </p:spTree>
    <p:extLst>
      <p:ext uri="{BB962C8B-B14F-4D97-AF65-F5344CB8AC3E}">
        <p14:creationId xmlns:p14="http://schemas.microsoft.com/office/powerpoint/2010/main" val="6273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RAM64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to address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register in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RAM8? </a:t>
            </a:r>
          </a:p>
          <a:p>
            <a:pPr lvl="1"/>
            <a:r>
              <a:rPr lang="en-US" sz="1800" dirty="0" smtClean="0"/>
              <a:t>Answer: Address = 011101</a:t>
            </a:r>
          </a:p>
          <a:p>
            <a:r>
              <a:rPr lang="en-US" sz="2000" dirty="0" smtClean="0"/>
              <a:t>In general:</a:t>
            </a:r>
            <a:br>
              <a:rPr lang="en-US" sz="2000" dirty="0" smtClean="0"/>
            </a:br>
            <a:r>
              <a:rPr lang="en-US" sz="2000" dirty="0" smtClean="0"/>
              <a:t>000 000		// RAM8[0], register[0]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000 001		// RAM8[0], register[1]</a:t>
            </a:r>
            <a:br>
              <a:rPr lang="en-US" sz="2000" dirty="0" smtClean="0"/>
            </a:br>
            <a:r>
              <a:rPr lang="en-US" sz="2000" dirty="0" smtClean="0"/>
              <a:t>000 010		</a:t>
            </a:r>
            <a:r>
              <a:rPr lang="en-US" sz="2000" dirty="0"/>
              <a:t> // RAM8[0], </a:t>
            </a:r>
            <a:r>
              <a:rPr lang="en-US" sz="2000" dirty="0" smtClean="0"/>
              <a:t>register[2]</a:t>
            </a:r>
            <a:br>
              <a:rPr lang="en-US" sz="2000" dirty="0" smtClean="0"/>
            </a:br>
            <a:r>
              <a:rPr lang="en-US" sz="2000" dirty="0" smtClean="0"/>
              <a:t>000 011		</a:t>
            </a:r>
            <a:r>
              <a:rPr lang="en-US" sz="2000" dirty="0"/>
              <a:t> // RAM8[0], </a:t>
            </a:r>
            <a:r>
              <a:rPr lang="en-US" sz="2000" dirty="0" smtClean="0"/>
              <a:t>register[3]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000 100		</a:t>
            </a:r>
            <a:r>
              <a:rPr lang="en-US" sz="2000" dirty="0"/>
              <a:t> // RAM8[0], </a:t>
            </a:r>
            <a:r>
              <a:rPr lang="en-US" sz="2000" dirty="0" smtClean="0"/>
              <a:t>register[4]</a:t>
            </a:r>
            <a:br>
              <a:rPr lang="en-US" sz="2000" dirty="0" smtClean="0"/>
            </a:br>
            <a:r>
              <a:rPr lang="en-US" sz="2000" dirty="0" smtClean="0"/>
              <a:t>000 101		</a:t>
            </a:r>
            <a:r>
              <a:rPr lang="en-US" sz="2000" dirty="0"/>
              <a:t> // RAM8[0], </a:t>
            </a:r>
            <a:r>
              <a:rPr lang="en-US" sz="2000" dirty="0" smtClean="0"/>
              <a:t>register[5]</a:t>
            </a:r>
            <a:br>
              <a:rPr lang="en-US" sz="2000" dirty="0" smtClean="0"/>
            </a:br>
            <a:r>
              <a:rPr lang="en-US" sz="2000" dirty="0" smtClean="0"/>
              <a:t>000 110		</a:t>
            </a:r>
            <a:r>
              <a:rPr lang="en-US" sz="2000" dirty="0"/>
              <a:t> // RAM8[0], </a:t>
            </a:r>
            <a:r>
              <a:rPr lang="en-US" sz="2000" dirty="0" smtClean="0"/>
              <a:t>register[6]</a:t>
            </a:r>
            <a:br>
              <a:rPr lang="en-US" sz="2000" dirty="0" smtClean="0"/>
            </a:br>
            <a:r>
              <a:rPr lang="en-US" sz="2000" dirty="0" smtClean="0"/>
              <a:t>000 111		</a:t>
            </a:r>
            <a:r>
              <a:rPr lang="en-US" sz="2000" dirty="0"/>
              <a:t> // RAM8[0], </a:t>
            </a:r>
            <a:r>
              <a:rPr lang="en-US" sz="2000" dirty="0" smtClean="0"/>
              <a:t>register[7]</a:t>
            </a:r>
            <a:br>
              <a:rPr lang="en-US" sz="2000" dirty="0" smtClean="0"/>
            </a:br>
            <a:r>
              <a:rPr lang="en-US" sz="2000" dirty="0" smtClean="0"/>
              <a:t>001 000		</a:t>
            </a:r>
            <a:r>
              <a:rPr lang="en-US" sz="2000" dirty="0"/>
              <a:t> // </a:t>
            </a:r>
            <a:r>
              <a:rPr lang="en-US" sz="2000" dirty="0" smtClean="0"/>
              <a:t>RAM8[1], </a:t>
            </a:r>
            <a:r>
              <a:rPr lang="en-US" sz="2000" dirty="0"/>
              <a:t>register[0]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8163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time: for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Make a 3-bit “binary counter.”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outputs should be the value of the counter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 3 DFFs and a “few” other gates (not too many more).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counter should have one input: </a:t>
            </a:r>
            <a:r>
              <a:rPr lang="en-US" sz="2400" dirty="0" err="1" smtClean="0"/>
              <a:t>inc.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When the counter holds the value 7 (111), it should reset to 0 on increment.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9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959</Words>
  <Application>Microsoft Office PowerPoint</Application>
  <PresentationFormat>On-screen Show (4:3)</PresentationFormat>
  <Paragraphs>270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Comp Sci 310</vt:lpstr>
      <vt:lpstr>Announcements</vt:lpstr>
      <vt:lpstr>How to select the correct RAM8 chip?</vt:lpstr>
      <vt:lpstr>RAM64</vt:lpstr>
      <vt:lpstr>Addressing</vt:lpstr>
      <vt:lpstr>Addressing</vt:lpstr>
      <vt:lpstr>Addressing</vt:lpstr>
      <vt:lpstr>Addressing RAM64</vt:lpstr>
      <vt:lpstr>From last time: for fun!</vt:lpstr>
      <vt:lpstr>DFF counter</vt:lpstr>
      <vt:lpstr>DFF counter solution</vt:lpstr>
      <vt:lpstr>DFF counter solution</vt:lpstr>
      <vt:lpstr>DFF counter solution</vt:lpstr>
      <vt:lpstr>DFF counter solution</vt:lpstr>
      <vt:lpstr>DFF counter solution</vt:lpstr>
      <vt:lpstr>DFF counter solution</vt:lpstr>
      <vt:lpstr>DFF counter solution</vt:lpstr>
      <vt:lpstr>Timing methodology</vt:lpstr>
      <vt:lpstr>Race conditions</vt:lpstr>
      <vt:lpstr>Race conditions</vt:lpstr>
      <vt:lpstr>Race conditions</vt:lpstr>
      <vt:lpstr>Race conditions</vt:lpstr>
      <vt:lpstr>What if?</vt:lpstr>
      <vt:lpstr>Make the clock cycle longer</vt:lpstr>
      <vt:lpstr>Computing clock cycle time</vt:lpstr>
      <vt:lpstr>Clock skew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423</cp:revision>
  <dcterms:created xsi:type="dcterms:W3CDTF">2006-08-16T00:00:00Z</dcterms:created>
  <dcterms:modified xsi:type="dcterms:W3CDTF">2014-09-29T19:33:49Z</dcterms:modified>
</cp:coreProperties>
</file>