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0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316" r:id="rId11"/>
    <p:sldId id="264" r:id="rId12"/>
    <p:sldId id="299" r:id="rId13"/>
    <p:sldId id="266" r:id="rId14"/>
    <p:sldId id="265" r:id="rId15"/>
    <p:sldId id="300" r:id="rId16"/>
    <p:sldId id="317" r:id="rId17"/>
    <p:sldId id="274" r:id="rId18"/>
    <p:sldId id="275" r:id="rId19"/>
    <p:sldId id="307" r:id="rId20"/>
    <p:sldId id="267" r:id="rId2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0" autoAdjust="0"/>
    <p:restoredTop sz="91631" autoAdjust="0"/>
  </p:normalViewPr>
  <p:slideViewPr>
    <p:cSldViewPr>
      <p:cViewPr varScale="1">
        <p:scale>
          <a:sx n="78" d="100"/>
          <a:sy n="78" d="100"/>
        </p:scale>
        <p:origin x="948" y="102"/>
      </p:cViewPr>
      <p:guideLst>
        <p:guide orient="horz" pos="1008"/>
        <p:guide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FEEB3DA0-8385-47CC-8B1A-891EF0E3A99D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60A70FA4-21DE-4F20-A1A5-B560E412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0FA4-21DE-4F20-A1A5-B560E4125C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08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0FA4-21DE-4F20-A1A5-B560E4125C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9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0FA4-21DE-4F20-A1A5-B560E4125C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34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0FA4-21DE-4F20-A1A5-B560E4125C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72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0FA4-21DE-4F20-A1A5-B560E4125C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7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</a:t>
            </a:r>
            <a:r>
              <a:rPr lang="en-US" dirty="0" err="1" smtClean="0"/>
              <a:t>Sci</a:t>
            </a:r>
            <a:r>
              <a:rPr lang="en-US" dirty="0" smtClean="0"/>
              <a:t> 310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13</a:t>
            </a:r>
          </a:p>
        </p:txBody>
      </p:sp>
    </p:spTree>
    <p:extLst>
      <p:ext uri="{BB962C8B-B14F-4D97-AF65-F5344CB8AC3E}">
        <p14:creationId xmlns:p14="http://schemas.microsoft.com/office/powerpoint/2010/main" val="3784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computer system as an orchestra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datapath</a:t>
            </a:r>
            <a:r>
              <a:rPr lang="en-US" dirty="0" smtClean="0"/>
              <a:t> elements as the musicians</a:t>
            </a:r>
          </a:p>
          <a:p>
            <a:r>
              <a:rPr lang="en-US" dirty="0" smtClean="0"/>
              <a:t>The control unit as the conductor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first generation </a:t>
            </a:r>
            <a:r>
              <a:rPr lang="en-US" dirty="0" err="1" smtClean="0"/>
              <a:t>Larc</a:t>
            </a:r>
            <a:r>
              <a:rPr lang="en-US" dirty="0" smtClean="0"/>
              <a:t> will have a single-cycle microarchitecture design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Simplicity!</a:t>
            </a:r>
          </a:p>
          <a:p>
            <a:r>
              <a:rPr lang="en-US" dirty="0" smtClean="0"/>
              <a:t>What is the CPI?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6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Larc</a:t>
            </a:r>
            <a:r>
              <a:rPr lang="en-US" dirty="0" smtClean="0"/>
              <a:t> instruction set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1676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Instruction type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15240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Operation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15240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Opcode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15240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Semantics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18288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addition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43400" y="18288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0000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57800" y="18288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 +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28800" y="21336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subtraction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43400" y="21336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0001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57800" y="21336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 –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28800" y="24384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multiplication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43400" y="24384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0010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57800" y="24384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To be implemented in the next generation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28800" y="27432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division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3400" y="27432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0011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57800" y="27432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NO HARDWARE IMPLEMENTATION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28800" y="30480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Logical left shift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30480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0100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57800" y="30480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NO HARDWARE IMPLEMENTATION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28800" y="33528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Logical right shift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43400" y="33528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0101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57800" y="33528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NO HARDWARE IMPLEMENTATION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28800" y="36576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Bitwise NOR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43400" y="36576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0110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57800" y="36576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!(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 |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828800" y="39624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Set on less than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43400" y="39624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0111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57800" y="39624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If (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[RB]&lt;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[RC])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[BA]=1; else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[RA]=0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28800" y="42672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Load immediate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43400" y="42672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1000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57800" y="42672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(LIMM)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28800" y="45720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Load upper immediate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43400" y="45720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1001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257800" y="45720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LIMM 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828800" y="48768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Branch equal to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43400" y="48768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1010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57800" y="48768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If (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 == 0) PC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PC+sign_ext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(LIMM)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28800" y="51816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Branch not equal to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43400" y="51816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1011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57800" y="51816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If (</a:t>
            </a:r>
            <a:r>
              <a:rPr lang="en-US" sz="1200" dirty="0" err="1">
                <a:solidFill>
                  <a:sysClr val="windowText" lastClr="000000"/>
                </a:solidFill>
              </a:rPr>
              <a:t>Reg</a:t>
            </a:r>
            <a:r>
              <a:rPr lang="en-US" sz="1200" dirty="0">
                <a:solidFill>
                  <a:sysClr val="windowText" lastClr="000000"/>
                </a:solidFill>
              </a:rPr>
              <a:t>[RC] </a:t>
            </a:r>
            <a:r>
              <a:rPr lang="en-US" sz="1200" dirty="0" smtClean="0">
                <a:solidFill>
                  <a:sysClr val="windowText" lastClr="000000"/>
                </a:solidFill>
              </a:rPr>
              <a:t>!= </a:t>
            </a:r>
            <a:r>
              <a:rPr lang="en-US" sz="1200" dirty="0">
                <a:solidFill>
                  <a:sysClr val="windowText" lastClr="000000"/>
                </a:solidFill>
              </a:rPr>
              <a:t>0) PC = </a:t>
            </a:r>
            <a:r>
              <a:rPr lang="en-US" sz="1200" dirty="0" err="1">
                <a:solidFill>
                  <a:sysClr val="windowText" lastClr="000000"/>
                </a:solidFill>
              </a:rPr>
              <a:t>PC+sign_ext</a:t>
            </a:r>
            <a:r>
              <a:rPr lang="en-US" sz="1200" dirty="0">
                <a:solidFill>
                  <a:sysClr val="windowText" lastClr="000000"/>
                </a:solidFill>
              </a:rPr>
              <a:t>(LIMM)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828800" y="54864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Memory load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343400" y="54864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1100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257800" y="54864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Mem[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 +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(SIMM)]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28800" y="57912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Memory store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343400" y="57912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1101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57800" y="57912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Mem[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 +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(SIMM)]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28800" y="60960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Jump and link register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343400" y="60960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1110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257800" y="60960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Retn_addr</a:t>
            </a:r>
            <a:r>
              <a:rPr lang="en-US" sz="1200" dirty="0" smtClean="0">
                <a:solidFill>
                  <a:sysClr val="windowText" lastClr="000000"/>
                </a:solidFill>
              </a:rPr>
              <a:t>=PC; PC=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[RB];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[RA]=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retn_addr</a:t>
            </a:r>
            <a:r>
              <a:rPr lang="en-US" sz="1200" dirty="0" smtClean="0">
                <a:solidFill>
                  <a:sysClr val="windowText" lastClr="000000"/>
                </a:solidFill>
              </a:rPr>
              <a:t>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28800" y="64008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Stop the computer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343400" y="64008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1111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257800" y="64008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???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52400" y="1828800"/>
            <a:ext cx="1676400" cy="2438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52400" y="4267200"/>
            <a:ext cx="1676400" cy="1219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Long immediate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52400" y="5486400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Short immediate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52400" y="6096000"/>
            <a:ext cx="1676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Jump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52400" y="6400800"/>
            <a:ext cx="1676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HALT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52400" y="1524000"/>
            <a:ext cx="8839200" cy="5181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8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Encoding of </a:t>
            </a:r>
            <a:r>
              <a:rPr lang="en-US" dirty="0" err="1" smtClean="0"/>
              <a:t>Larc</a:t>
            </a:r>
            <a:r>
              <a:rPr lang="en-US" dirty="0" smtClean="0"/>
              <a:t> instructions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32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76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48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9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292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7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864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6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436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008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580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152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724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296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371600" y="1905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Opcode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00400" y="1905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Dest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. Reg.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29200" y="1905000"/>
            <a:ext cx="36576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8-bit immediate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71600" y="1676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029200" y="1676400"/>
            <a:ext cx="36576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LIMM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1600" y="1676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28800" y="1676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86000" y="1676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743200" y="1676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00400" y="1676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Ra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13716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18288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22860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27432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32004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36576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41148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9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45720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50292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7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54864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6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59436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64008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68580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73152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77724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82296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1371600" y="2667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Opcode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3200400" y="2667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Dest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. Reg.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5029200" y="2667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Src</a:t>
            </a:r>
            <a:r>
              <a:rPr lang="en-US" sz="1200" dirty="0" smtClean="0">
                <a:solidFill>
                  <a:sysClr val="windowText" lastClr="000000"/>
                </a:solidFill>
              </a:rPr>
              <a:t>. Reg. #1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1371600" y="2438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5029200" y="2438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Rb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1371600" y="2438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1828800" y="2438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2286000" y="2438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2743200" y="2438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3200400" y="2438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Ra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6858000" y="2438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Rc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6858000" y="2667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Src</a:t>
            </a:r>
            <a:r>
              <a:rPr lang="en-US" sz="1200" dirty="0" smtClean="0">
                <a:solidFill>
                  <a:sysClr val="windowText" lastClr="000000"/>
                </a:solidFill>
              </a:rPr>
              <a:t>. Reg. #2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13716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18288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22860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27432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32004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36576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41148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9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45720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3" name="Rectangle 342"/>
          <p:cNvSpPr/>
          <p:nvPr/>
        </p:nvSpPr>
        <p:spPr>
          <a:xfrm>
            <a:off x="50292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7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54864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6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59436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64008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68580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8" name="Rectangle 347"/>
          <p:cNvSpPr/>
          <p:nvPr/>
        </p:nvSpPr>
        <p:spPr>
          <a:xfrm>
            <a:off x="73152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9" name="Rectangle 348"/>
          <p:cNvSpPr/>
          <p:nvPr/>
        </p:nvSpPr>
        <p:spPr>
          <a:xfrm>
            <a:off x="77724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0" name="Rectangle 349"/>
          <p:cNvSpPr/>
          <p:nvPr/>
        </p:nvSpPr>
        <p:spPr>
          <a:xfrm>
            <a:off x="82296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1" name="Rectangle 350"/>
          <p:cNvSpPr/>
          <p:nvPr/>
        </p:nvSpPr>
        <p:spPr>
          <a:xfrm>
            <a:off x="1371600" y="3429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Opcode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3200400" y="3429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4-bit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Imm</a:t>
            </a:r>
            <a:r>
              <a:rPr lang="en-US" sz="1200" dirty="0" smtClean="0">
                <a:solidFill>
                  <a:sysClr val="windowText" lastClr="000000"/>
                </a:solidFill>
              </a:rPr>
              <a:t>. Value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5029200" y="3429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Base Address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4" name="Rectangle 353"/>
          <p:cNvSpPr/>
          <p:nvPr/>
        </p:nvSpPr>
        <p:spPr>
          <a:xfrm>
            <a:off x="1371600" y="3200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5029200" y="3200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Rb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1371600" y="3200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7" name="Rectangle 356"/>
          <p:cNvSpPr/>
          <p:nvPr/>
        </p:nvSpPr>
        <p:spPr>
          <a:xfrm>
            <a:off x="1828800" y="3200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8" name="Rectangle 357"/>
          <p:cNvSpPr/>
          <p:nvPr/>
        </p:nvSpPr>
        <p:spPr>
          <a:xfrm>
            <a:off x="2286000" y="3200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9" name="Rectangle 358"/>
          <p:cNvSpPr/>
          <p:nvPr/>
        </p:nvSpPr>
        <p:spPr>
          <a:xfrm>
            <a:off x="2743200" y="3200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0" name="Rectangle 359"/>
          <p:cNvSpPr/>
          <p:nvPr/>
        </p:nvSpPr>
        <p:spPr>
          <a:xfrm>
            <a:off x="3200400" y="3200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SIMM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6858000" y="3200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Rc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6858000" y="3429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Src</a:t>
            </a:r>
            <a:r>
              <a:rPr lang="en-US" sz="1200" dirty="0" smtClean="0">
                <a:solidFill>
                  <a:sysClr val="windowText" lastClr="000000"/>
                </a:solidFill>
              </a:rPr>
              <a:t>. Reg.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152400" y="1676400"/>
            <a:ext cx="1219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li,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lui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4" name="Rectangle 363"/>
          <p:cNvSpPr/>
          <p:nvPr/>
        </p:nvSpPr>
        <p:spPr>
          <a:xfrm>
            <a:off x="152400" y="2438400"/>
            <a:ext cx="1219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ALU ops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152400" y="3200400"/>
            <a:ext cx="1219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sw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13716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18288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22860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27432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32004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36576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41148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9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3" name="Rectangle 372"/>
          <p:cNvSpPr/>
          <p:nvPr/>
        </p:nvSpPr>
        <p:spPr>
          <a:xfrm>
            <a:off x="45720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50292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7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54864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6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6" name="Rectangle 375"/>
          <p:cNvSpPr/>
          <p:nvPr/>
        </p:nvSpPr>
        <p:spPr>
          <a:xfrm>
            <a:off x="59436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64008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68580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9" name="Rectangle 378"/>
          <p:cNvSpPr/>
          <p:nvPr/>
        </p:nvSpPr>
        <p:spPr>
          <a:xfrm>
            <a:off x="73152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77724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82296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1371600" y="4191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Opcode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3200400" y="4191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Dest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. Reg.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4" name="Rectangle 383"/>
          <p:cNvSpPr/>
          <p:nvPr/>
        </p:nvSpPr>
        <p:spPr>
          <a:xfrm>
            <a:off x="5029200" y="4191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Base Address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1371600" y="3962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6" name="Rectangle 385"/>
          <p:cNvSpPr/>
          <p:nvPr/>
        </p:nvSpPr>
        <p:spPr>
          <a:xfrm>
            <a:off x="5029200" y="3962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Rb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1371600" y="3962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1828800" y="3962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2286000" y="3962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0" name="Rectangle 389"/>
          <p:cNvSpPr/>
          <p:nvPr/>
        </p:nvSpPr>
        <p:spPr>
          <a:xfrm>
            <a:off x="2743200" y="3962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3200400" y="3962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Ra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6858000" y="3962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SIMM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6858000" y="4191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4-bit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Imm</a:t>
            </a:r>
            <a:r>
              <a:rPr lang="en-US" sz="1200" dirty="0" smtClean="0">
                <a:solidFill>
                  <a:sysClr val="windowText" lastClr="000000"/>
                </a:solidFill>
              </a:rPr>
              <a:t>. Value.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4" name="Rectangle 393"/>
          <p:cNvSpPr/>
          <p:nvPr/>
        </p:nvSpPr>
        <p:spPr>
          <a:xfrm>
            <a:off x="152400" y="3962400"/>
            <a:ext cx="1219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lw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13716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18288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22860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27432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32004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0" name="Rectangle 399"/>
          <p:cNvSpPr/>
          <p:nvPr/>
        </p:nvSpPr>
        <p:spPr>
          <a:xfrm>
            <a:off x="36576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41148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9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2" name="Rectangle 401"/>
          <p:cNvSpPr/>
          <p:nvPr/>
        </p:nvSpPr>
        <p:spPr>
          <a:xfrm>
            <a:off x="45720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50292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7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4" name="Rectangle 403"/>
          <p:cNvSpPr/>
          <p:nvPr/>
        </p:nvSpPr>
        <p:spPr>
          <a:xfrm>
            <a:off x="54864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6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59436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6" name="Rectangle 405"/>
          <p:cNvSpPr/>
          <p:nvPr/>
        </p:nvSpPr>
        <p:spPr>
          <a:xfrm>
            <a:off x="64008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68580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8" name="Rectangle 407"/>
          <p:cNvSpPr/>
          <p:nvPr/>
        </p:nvSpPr>
        <p:spPr>
          <a:xfrm>
            <a:off x="73152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77724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82296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1371600" y="4953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Opcode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3200400" y="4953000"/>
            <a:ext cx="36576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8-bit Immediate Value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4" name="Rectangle 413"/>
          <p:cNvSpPr/>
          <p:nvPr/>
        </p:nvSpPr>
        <p:spPr>
          <a:xfrm>
            <a:off x="1371600" y="4724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3200400" y="4724400"/>
            <a:ext cx="36576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LIMM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1371600" y="4724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1828800" y="4724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2286000" y="4724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2743200" y="4724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6858000" y="4724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Rc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6858000" y="4953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Src</a:t>
            </a:r>
            <a:r>
              <a:rPr lang="en-US" sz="1200" dirty="0" smtClean="0">
                <a:solidFill>
                  <a:sysClr val="windowText" lastClr="000000"/>
                </a:solidFill>
              </a:rPr>
              <a:t>. Reg.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52400" y="4724400"/>
            <a:ext cx="1219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beq</a:t>
            </a:r>
            <a:r>
              <a:rPr lang="en-US" sz="1200" dirty="0" smtClean="0">
                <a:solidFill>
                  <a:sysClr val="windowText" lastClr="000000"/>
                </a:solidFill>
              </a:rPr>
              <a:t>,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bne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0" name="Rectangle 449"/>
          <p:cNvSpPr/>
          <p:nvPr/>
        </p:nvSpPr>
        <p:spPr>
          <a:xfrm>
            <a:off x="152400" y="5486400"/>
            <a:ext cx="1219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jalr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(or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jal</a:t>
            </a:r>
            <a:r>
              <a:rPr lang="en-US" sz="1200" dirty="0" smtClean="0">
                <a:solidFill>
                  <a:sysClr val="windowText" lastClr="000000"/>
                </a:solidFill>
              </a:rPr>
              <a:t>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13716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2" name="Rectangle 451"/>
          <p:cNvSpPr/>
          <p:nvPr/>
        </p:nvSpPr>
        <p:spPr>
          <a:xfrm>
            <a:off x="18288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22860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4" name="Rectangle 453"/>
          <p:cNvSpPr/>
          <p:nvPr/>
        </p:nvSpPr>
        <p:spPr>
          <a:xfrm>
            <a:off x="27432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32004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6" name="Rectangle 455"/>
          <p:cNvSpPr/>
          <p:nvPr/>
        </p:nvSpPr>
        <p:spPr>
          <a:xfrm>
            <a:off x="36576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41148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9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45720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50292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7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0" name="Rectangle 459"/>
          <p:cNvSpPr/>
          <p:nvPr/>
        </p:nvSpPr>
        <p:spPr>
          <a:xfrm>
            <a:off x="54864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6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59436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2" name="Rectangle 461"/>
          <p:cNvSpPr/>
          <p:nvPr/>
        </p:nvSpPr>
        <p:spPr>
          <a:xfrm>
            <a:off x="64008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68580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4" name="Rectangle 463"/>
          <p:cNvSpPr/>
          <p:nvPr/>
        </p:nvSpPr>
        <p:spPr>
          <a:xfrm>
            <a:off x="73152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77724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6" name="Rectangle 465"/>
          <p:cNvSpPr/>
          <p:nvPr/>
        </p:nvSpPr>
        <p:spPr>
          <a:xfrm>
            <a:off x="82296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1371600" y="5715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Opcode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8" name="Rectangle 467"/>
          <p:cNvSpPr/>
          <p:nvPr/>
        </p:nvSpPr>
        <p:spPr>
          <a:xfrm>
            <a:off x="3200400" y="5715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Return Address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5029200" y="5715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Target Address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0" name="Rectangle 469"/>
          <p:cNvSpPr/>
          <p:nvPr/>
        </p:nvSpPr>
        <p:spPr>
          <a:xfrm>
            <a:off x="1371600" y="5486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5029200" y="5486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Rb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2" name="Rectangle 471"/>
          <p:cNvSpPr/>
          <p:nvPr/>
        </p:nvSpPr>
        <p:spPr>
          <a:xfrm>
            <a:off x="1371600" y="5486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1828800" y="5486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4" name="Rectangle 473"/>
          <p:cNvSpPr/>
          <p:nvPr/>
        </p:nvSpPr>
        <p:spPr>
          <a:xfrm>
            <a:off x="2286000" y="5486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2743200" y="5486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6" name="Rectangle 475"/>
          <p:cNvSpPr/>
          <p:nvPr/>
        </p:nvSpPr>
        <p:spPr>
          <a:xfrm>
            <a:off x="3200400" y="5486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Ra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6858000" y="5486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8" name="Rectangle 477"/>
          <p:cNvSpPr/>
          <p:nvPr/>
        </p:nvSpPr>
        <p:spPr>
          <a:xfrm>
            <a:off x="6858000" y="5715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Unused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152400" y="6248400"/>
            <a:ext cx="1219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halt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0" name="Rectangle 479"/>
          <p:cNvSpPr/>
          <p:nvPr/>
        </p:nvSpPr>
        <p:spPr>
          <a:xfrm>
            <a:off x="13716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18288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2" name="Rectangle 481"/>
          <p:cNvSpPr/>
          <p:nvPr/>
        </p:nvSpPr>
        <p:spPr>
          <a:xfrm>
            <a:off x="22860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27432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4" name="Rectangle 483"/>
          <p:cNvSpPr/>
          <p:nvPr/>
        </p:nvSpPr>
        <p:spPr>
          <a:xfrm>
            <a:off x="32004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36576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6" name="Rectangle 485"/>
          <p:cNvSpPr/>
          <p:nvPr/>
        </p:nvSpPr>
        <p:spPr>
          <a:xfrm>
            <a:off x="41148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9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45720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8" name="Rectangle 487"/>
          <p:cNvSpPr/>
          <p:nvPr/>
        </p:nvSpPr>
        <p:spPr>
          <a:xfrm>
            <a:off x="50292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7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54864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6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0" name="Rectangle 489"/>
          <p:cNvSpPr/>
          <p:nvPr/>
        </p:nvSpPr>
        <p:spPr>
          <a:xfrm>
            <a:off x="59436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64008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2" name="Rectangle 491"/>
          <p:cNvSpPr/>
          <p:nvPr/>
        </p:nvSpPr>
        <p:spPr>
          <a:xfrm>
            <a:off x="68580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73152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4" name="Rectangle 493"/>
          <p:cNvSpPr/>
          <p:nvPr/>
        </p:nvSpPr>
        <p:spPr>
          <a:xfrm>
            <a:off x="77724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5" name="Rectangle 494"/>
          <p:cNvSpPr/>
          <p:nvPr/>
        </p:nvSpPr>
        <p:spPr>
          <a:xfrm>
            <a:off x="82296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6" name="Rectangle 495"/>
          <p:cNvSpPr/>
          <p:nvPr/>
        </p:nvSpPr>
        <p:spPr>
          <a:xfrm>
            <a:off x="1371600" y="6477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Opcode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1371600" y="6248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1371600" y="6248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2" name="Rectangle 501"/>
          <p:cNvSpPr/>
          <p:nvPr/>
        </p:nvSpPr>
        <p:spPr>
          <a:xfrm>
            <a:off x="1828800" y="6248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2286000" y="6248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4" name="Rectangle 503"/>
          <p:cNvSpPr/>
          <p:nvPr/>
        </p:nvSpPr>
        <p:spPr>
          <a:xfrm>
            <a:off x="2743200" y="6248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6" name="Rectangle 505"/>
          <p:cNvSpPr/>
          <p:nvPr/>
        </p:nvSpPr>
        <p:spPr>
          <a:xfrm>
            <a:off x="3200400" y="6248400"/>
            <a:ext cx="54864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3200400" y="6477000"/>
            <a:ext cx="54864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Unused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40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Larc</a:t>
            </a:r>
            <a:r>
              <a:rPr lang="en-US" dirty="0" smtClean="0"/>
              <a:t> instruction set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1676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Instruction type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15240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Operation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15240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Opcode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15240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Semantics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18288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addition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43400" y="18288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0000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57800" y="18288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 +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28800" y="21336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subtraction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43400" y="21336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0001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57800" y="21336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 –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28800" y="24384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multiplication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43400" y="24384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0010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57800" y="24384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To be implemented in the next generation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28800" y="27432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division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3400" y="27432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0011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57800" y="27432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NO HARDWARE IMPLEMENTATION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28800" y="30480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Logical left shift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30480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0100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57800" y="30480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NO HARDWARE IMPLEMENTATION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28800" y="33528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Logical right shift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43400" y="33528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0101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57800" y="33528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NO HARDWARE IMPLEMENTATION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28800" y="36576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Bitwise NOR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43400" y="36576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0110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57800" y="36576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!(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 |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828800" y="39624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Set on less than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43400" y="39624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0111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57800" y="39624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If (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[RB]&lt;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[RC])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[BA]=1; else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[RA]=0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28800" y="42672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Load immediate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43400" y="42672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1000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57800" y="42672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(LIMM)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28800" y="45720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Load upper immediate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43400" y="45720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1001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257800" y="45720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LIMM 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828800" y="48768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Branch equal to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43400" y="48768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1010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57800" y="48768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If (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 == 0) PC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PC+sign_ext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(LIMM)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28800" y="51816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Branch not equal to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43400" y="51816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1011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57800" y="51816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If (</a:t>
            </a:r>
            <a:r>
              <a:rPr lang="en-US" sz="1200" dirty="0" err="1">
                <a:solidFill>
                  <a:sysClr val="windowText" lastClr="000000"/>
                </a:solidFill>
              </a:rPr>
              <a:t>Reg</a:t>
            </a:r>
            <a:r>
              <a:rPr lang="en-US" sz="1200" dirty="0">
                <a:solidFill>
                  <a:sysClr val="windowText" lastClr="000000"/>
                </a:solidFill>
              </a:rPr>
              <a:t>[RC] </a:t>
            </a:r>
            <a:r>
              <a:rPr lang="en-US" sz="1200" dirty="0" smtClean="0">
                <a:solidFill>
                  <a:sysClr val="windowText" lastClr="000000"/>
                </a:solidFill>
              </a:rPr>
              <a:t>!= </a:t>
            </a:r>
            <a:r>
              <a:rPr lang="en-US" sz="1200" dirty="0">
                <a:solidFill>
                  <a:sysClr val="windowText" lastClr="000000"/>
                </a:solidFill>
              </a:rPr>
              <a:t>0) PC = </a:t>
            </a:r>
            <a:r>
              <a:rPr lang="en-US" sz="1200" dirty="0" err="1">
                <a:solidFill>
                  <a:sysClr val="windowText" lastClr="000000"/>
                </a:solidFill>
              </a:rPr>
              <a:t>PC+sign_ext</a:t>
            </a:r>
            <a:r>
              <a:rPr lang="en-US" sz="1200" dirty="0">
                <a:solidFill>
                  <a:sysClr val="windowText" lastClr="000000"/>
                </a:solidFill>
              </a:rPr>
              <a:t>(LIMM)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828800" y="54864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Memory load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343400" y="54864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1100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257800" y="54864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Mem[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 +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(SIMM)]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28800" y="57912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Memory store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343400" y="57912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1101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57800" y="57912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Mem[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 +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(SIMM)]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28800" y="60960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Jump and link register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343400" y="60960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1110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257800" y="60960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Retn_addr</a:t>
            </a:r>
            <a:r>
              <a:rPr lang="en-US" sz="1200" dirty="0" smtClean="0">
                <a:solidFill>
                  <a:sysClr val="windowText" lastClr="000000"/>
                </a:solidFill>
              </a:rPr>
              <a:t>=PC; PC=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[RB];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[RA]=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retn_addr</a:t>
            </a:r>
            <a:r>
              <a:rPr lang="en-US" sz="1200" dirty="0" smtClean="0">
                <a:solidFill>
                  <a:sysClr val="windowText" lastClr="000000"/>
                </a:solidFill>
              </a:rPr>
              <a:t>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28800" y="64008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Stop the computer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343400" y="64008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1111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257800" y="64008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???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52400" y="1828800"/>
            <a:ext cx="1676400" cy="2438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52400" y="4267200"/>
            <a:ext cx="1676400" cy="1219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Long immediate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52400" y="5486400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Short immediate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52400" y="6096000"/>
            <a:ext cx="1676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Jump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52400" y="6400800"/>
            <a:ext cx="1676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HALT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52400" y="1524000"/>
            <a:ext cx="8839200" cy="5181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0" y="1417638"/>
            <a:ext cx="7239000" cy="34591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0" y="5486400"/>
            <a:ext cx="9067800" cy="351631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-609600" y="1055688"/>
            <a:ext cx="2438400" cy="321151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08668" y="2092911"/>
            <a:ext cx="73838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ysClr val="windowText" lastClr="000000"/>
                </a:solidFill>
              </a:rPr>
              <a:t>Why are “branch jumps” limited to 8 bits?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97901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Larc</a:t>
            </a:r>
            <a:r>
              <a:rPr lang="en-US" dirty="0" smtClean="0"/>
              <a:t> instruction set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1676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Instruction type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15240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Operation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15240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Opcode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15240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Semantics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18288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addition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43400" y="18288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0000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57800" y="18288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 +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28800" y="21336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subtraction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43400" y="21336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0001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57800" y="21336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 –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28800" y="24384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multiplication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43400" y="24384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0010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57800" y="24384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To be implemented in the next generation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28800" y="27432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division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3400" y="27432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0011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57800" y="27432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NO HARDWARE IMPLEMENTATION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28800" y="30480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Logical left shift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30480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0100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57800" y="30480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NO HARDWARE IMPLEMENTATION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28800" y="33528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Logical right shift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43400" y="33528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0101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57800" y="33528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NO HARDWARE IMPLEMENTATION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28800" y="36576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Bitwise NOR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43400" y="36576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0110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57800" y="36576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!(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 |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828800" y="39624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Set on less than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43400" y="39624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0111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57800" y="39624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If (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[RB]&lt;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[RC])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[BA]=1; else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[RA]=0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28800" y="42672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Load immediate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43400" y="42672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1000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57800" y="42672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(LIMM)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28800" y="45720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Load upper immediate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43400" y="45720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1001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257800" y="45720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LIMM 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828800" y="48768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Branch equal to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43400" y="48768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1010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57800" y="48768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If (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 == 0) PC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PC+sign_ext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(LIMM)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28800" y="51816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Branch not equal to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43400" y="51816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1011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57800" y="51816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If (</a:t>
            </a:r>
            <a:r>
              <a:rPr lang="en-US" sz="1200" dirty="0" err="1">
                <a:solidFill>
                  <a:sysClr val="windowText" lastClr="000000"/>
                </a:solidFill>
              </a:rPr>
              <a:t>Reg</a:t>
            </a:r>
            <a:r>
              <a:rPr lang="en-US" sz="1200" dirty="0">
                <a:solidFill>
                  <a:sysClr val="windowText" lastClr="000000"/>
                </a:solidFill>
              </a:rPr>
              <a:t>[RC] </a:t>
            </a:r>
            <a:r>
              <a:rPr lang="en-US" sz="1200" dirty="0" smtClean="0">
                <a:solidFill>
                  <a:sysClr val="windowText" lastClr="000000"/>
                </a:solidFill>
              </a:rPr>
              <a:t>!= </a:t>
            </a:r>
            <a:r>
              <a:rPr lang="en-US" sz="1200" dirty="0">
                <a:solidFill>
                  <a:sysClr val="windowText" lastClr="000000"/>
                </a:solidFill>
              </a:rPr>
              <a:t>0) PC = </a:t>
            </a:r>
            <a:r>
              <a:rPr lang="en-US" sz="1200" dirty="0" err="1">
                <a:solidFill>
                  <a:sysClr val="windowText" lastClr="000000"/>
                </a:solidFill>
              </a:rPr>
              <a:t>PC+sign_ext</a:t>
            </a:r>
            <a:r>
              <a:rPr lang="en-US" sz="1200" dirty="0">
                <a:solidFill>
                  <a:sysClr val="windowText" lastClr="000000"/>
                </a:solidFill>
              </a:rPr>
              <a:t>(LIMM)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828800" y="54864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Memory load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343400" y="54864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1100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257800" y="54864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Mem[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 +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(SIMM)]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28800" y="57912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Memory store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343400" y="57912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1101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57800" y="57912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Mem[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 +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(SIMM)]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28800" y="60960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Jump and link register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343400" y="60960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1110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257800" y="60960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Retn_addr</a:t>
            </a:r>
            <a:r>
              <a:rPr lang="en-US" sz="1200" dirty="0" smtClean="0">
                <a:solidFill>
                  <a:sysClr val="windowText" lastClr="000000"/>
                </a:solidFill>
              </a:rPr>
              <a:t>=PC; PC=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[RB];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[RA]=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retn_addr</a:t>
            </a:r>
            <a:r>
              <a:rPr lang="en-US" sz="1200" dirty="0" smtClean="0">
                <a:solidFill>
                  <a:sysClr val="windowText" lastClr="000000"/>
                </a:solidFill>
              </a:rPr>
              <a:t>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28800" y="64008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Stop the computer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343400" y="64008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1111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257800" y="64008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???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52400" y="1828800"/>
            <a:ext cx="1676400" cy="2438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52400" y="4267200"/>
            <a:ext cx="1676400" cy="1219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Long immediate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52400" y="5486400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Short immediate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52400" y="6096000"/>
            <a:ext cx="1676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Jump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52400" y="6400800"/>
            <a:ext cx="1676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HALT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52400" y="1524000"/>
            <a:ext cx="8839200" cy="5181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76200" y="1417638"/>
            <a:ext cx="9067800" cy="40687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0" y="6096000"/>
            <a:ext cx="9067800" cy="290671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6234" y="2212538"/>
            <a:ext cx="78829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ysClr val="windowText" lastClr="000000"/>
                </a:solidFill>
              </a:rPr>
              <a:t>What’s the point of adding an offset to a register value in memory load?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94229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486400"/>
          </a:xfrm>
        </p:spPr>
        <p:txBody>
          <a:bodyPr/>
          <a:lstStyle/>
          <a:p>
            <a:r>
              <a:rPr lang="en-US" dirty="0" smtClean="0"/>
              <a:t>Let’s build the </a:t>
            </a:r>
            <a:r>
              <a:rPr lang="en-US" dirty="0" err="1" smtClean="0"/>
              <a:t>datapath</a:t>
            </a:r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37371"/>
          </a:xfrm>
        </p:spPr>
        <p:txBody>
          <a:bodyPr>
            <a:noAutofit/>
          </a:bodyPr>
          <a:lstStyle/>
          <a:p>
            <a:r>
              <a:rPr lang="en-US" dirty="0" smtClean="0"/>
              <a:t>Data path elements needed by all instructions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494892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4" name="Freeform 837"/>
          <p:cNvSpPr>
            <a:spLocks/>
          </p:cNvSpPr>
          <p:nvPr/>
        </p:nvSpPr>
        <p:spPr bwMode="auto">
          <a:xfrm rot="16200000">
            <a:off x="6327458" y="3235009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0" y="60960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 err="1" smtClean="0"/>
              <a:t>Larc</a:t>
            </a:r>
            <a:r>
              <a:rPr lang="en-US" dirty="0" smtClean="0"/>
              <a:t> instructions must be fetched from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 err="1" smtClean="0"/>
              <a:t>Larc</a:t>
            </a:r>
            <a:r>
              <a:rPr lang="en-US" dirty="0" smtClean="0"/>
              <a:t> instructions must access the register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37371"/>
          </a:xfrm>
        </p:spPr>
        <p:txBody>
          <a:bodyPr>
            <a:noAutofit/>
          </a:bodyPr>
          <a:lstStyle/>
          <a:p>
            <a:r>
              <a:rPr lang="en-US" dirty="0" smtClean="0"/>
              <a:t>Implementation of the fetch cycle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494892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4" name="Freeform 837"/>
          <p:cNvSpPr>
            <a:spLocks/>
          </p:cNvSpPr>
          <p:nvPr/>
        </p:nvSpPr>
        <p:spPr bwMode="auto">
          <a:xfrm rot="16200000">
            <a:off x="6327458" y="3235009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2743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600" y="4647519"/>
            <a:ext cx="27432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166164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890003" y="1596242"/>
            <a:ext cx="0" cy="850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7" name="Straight Arrow Connector 296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>
            <a:off x="2414673" y="4114800"/>
            <a:ext cx="1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27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7371"/>
          </a:xfrm>
        </p:spPr>
        <p:txBody>
          <a:bodyPr>
            <a:noAutofit/>
          </a:bodyPr>
          <a:lstStyle/>
          <a:p>
            <a:r>
              <a:rPr lang="en-US" dirty="0" smtClean="0"/>
              <a:t>Implementation of the li?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494892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4" name="Freeform 837"/>
          <p:cNvSpPr>
            <a:spLocks/>
          </p:cNvSpPr>
          <p:nvPr/>
        </p:nvSpPr>
        <p:spPr bwMode="auto">
          <a:xfrm rot="16200000">
            <a:off x="6327458" y="3235009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2743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600" y="4647519"/>
            <a:ext cx="27432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166164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890003" y="1596242"/>
            <a:ext cx="0" cy="850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7" name="Straight Arrow Connector 296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>
            <a:off x="2414673" y="4114800"/>
            <a:ext cx="1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219325" y="685800"/>
            <a:ext cx="6248400" cy="571500"/>
            <a:chOff x="1828800" y="838200"/>
            <a:chExt cx="7315200" cy="685800"/>
          </a:xfrm>
        </p:grpSpPr>
        <p:sp>
          <p:nvSpPr>
            <p:cNvPr id="51" name="Rectangle 50"/>
            <p:cNvSpPr/>
            <p:nvPr/>
          </p:nvSpPr>
          <p:spPr>
            <a:xfrm>
              <a:off x="18288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860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7432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004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6576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1148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5720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0292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4864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436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4008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8580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3152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7724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2296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6868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828800" y="12954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57600" y="12954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Dest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486400" y="1295400"/>
              <a:ext cx="36576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8-bit immediate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828800" y="10668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486400" y="1066800"/>
              <a:ext cx="36576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LIMM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828800" y="10668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286000" y="10668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743200" y="10668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200400" y="10668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657600" y="10668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Ra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2209800" y="12954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(LIMM)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34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2 is due on Monday, 10/6</a:t>
            </a:r>
          </a:p>
          <a:p>
            <a:pPr lvl="1"/>
            <a:r>
              <a:rPr lang="en-US" dirty="0" smtClean="0"/>
              <a:t>Submit solutions via d2l</a:t>
            </a:r>
          </a:p>
          <a:p>
            <a:r>
              <a:rPr lang="en-US" dirty="0" smtClean="0"/>
              <a:t>Quiz 6 on Friday</a:t>
            </a:r>
          </a:p>
          <a:p>
            <a:pPr lvl="1"/>
            <a:r>
              <a:rPr lang="en-US" dirty="0" smtClean="0"/>
              <a:t>Register files, memory chips, and possibly whatever talk about </a:t>
            </a:r>
            <a:r>
              <a:rPr lang="en-US" dirty="0" smtClean="0"/>
              <a:t>today</a:t>
            </a:r>
          </a:p>
          <a:p>
            <a:r>
              <a:rPr lang="en-US" dirty="0" smtClean="0"/>
              <a:t>One exam or two?</a:t>
            </a:r>
          </a:p>
          <a:p>
            <a:pPr lvl="1"/>
            <a:r>
              <a:rPr lang="en-US" dirty="0" smtClean="0"/>
              <a:t>You will definitely have an exam 11/7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7371"/>
          </a:xfrm>
        </p:spPr>
        <p:txBody>
          <a:bodyPr>
            <a:noAutofit/>
          </a:bodyPr>
          <a:lstStyle/>
          <a:p>
            <a:r>
              <a:rPr lang="en-US" dirty="0" smtClean="0"/>
              <a:t>Implementation of the li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494892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4" name="Freeform 837"/>
          <p:cNvSpPr>
            <a:spLocks/>
          </p:cNvSpPr>
          <p:nvPr/>
        </p:nvSpPr>
        <p:spPr bwMode="auto">
          <a:xfrm rot="16200000">
            <a:off x="6327458" y="3235009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2743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600" y="4647519"/>
            <a:ext cx="27432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166164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890003" y="1596242"/>
            <a:ext cx="0" cy="850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3656752" y="5562533"/>
            <a:ext cx="527795" cy="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RFWRITE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7" name="Straight Arrow Connector 296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>
            <a:off x="2414672" y="4114800"/>
            <a:ext cx="2" cy="1472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/>
          <p:nvPr/>
        </p:nvCxnSpPr>
        <p:spPr>
          <a:xfrm flipH="1" flipV="1">
            <a:off x="4184427" y="5562553"/>
            <a:ext cx="80" cy="760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2219325" y="685800"/>
            <a:ext cx="6248400" cy="571500"/>
            <a:chOff x="1828800" y="838200"/>
            <a:chExt cx="7315200" cy="685800"/>
          </a:xfrm>
        </p:grpSpPr>
        <p:sp>
          <p:nvSpPr>
            <p:cNvPr id="61" name="Rectangle 60"/>
            <p:cNvSpPr/>
            <p:nvPr/>
          </p:nvSpPr>
          <p:spPr>
            <a:xfrm>
              <a:off x="18288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2860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7432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2004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576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1148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5720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0292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4864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9436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4008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580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3152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7724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2296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6868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828800" y="12954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657600" y="12954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Dest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486400" y="1295400"/>
              <a:ext cx="36576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8-bit immediate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828800" y="10668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486400" y="1066800"/>
              <a:ext cx="36576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LIMM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828800" y="10668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286000" y="10668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743200" y="10668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200400" y="10668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657600" y="10668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Ra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3" name="Rectangle 92"/>
          <p:cNvSpPr/>
          <p:nvPr/>
        </p:nvSpPr>
        <p:spPr>
          <a:xfrm>
            <a:off x="2209800" y="12954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(LIMM)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81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0" y="1447800"/>
            <a:ext cx="2057400" cy="2133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16002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COMPUTER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139440" y="1828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91000" y="1828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10000" y="27432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20193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MAIN MEMORY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25140" y="21336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I/O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81400" y="25146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SYSTEM 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BUS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95700" y="30480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CPU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257800" y="3124200"/>
            <a:ext cx="2057400" cy="2133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250531" y="2743200"/>
            <a:ext cx="2150269" cy="38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13" idx="3"/>
          </p:cNvCxnSpPr>
          <p:nvPr/>
        </p:nvCxnSpPr>
        <p:spPr>
          <a:xfrm>
            <a:off x="3921592" y="3393608"/>
            <a:ext cx="1637507" cy="15517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791200" y="33528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CPU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349240" y="3505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00800" y="3505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981700" y="4419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34940" y="37338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REGISTERS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91200" y="41910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Internal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BUS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67400" y="48006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Control 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unit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24600" y="37338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ALU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657600" y="213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Here we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3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6" grpId="0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unit or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CPU’s role is data processor</a:t>
            </a:r>
          </a:p>
          <a:p>
            <a:pPr lvl="1"/>
            <a:r>
              <a:rPr lang="en-US" dirty="0" smtClean="0"/>
              <a:t>It performs arithmetic and other bit-level operations</a:t>
            </a:r>
          </a:p>
          <a:p>
            <a:r>
              <a:rPr lang="en-US" dirty="0" smtClean="0"/>
              <a:t>Comprised of:</a:t>
            </a:r>
          </a:p>
          <a:p>
            <a:pPr lvl="1"/>
            <a:r>
              <a:rPr lang="en-US" dirty="0" smtClean="0"/>
              <a:t>The ALU (arithmetic logic unit) for integer operations</a:t>
            </a:r>
          </a:p>
          <a:p>
            <a:pPr lvl="1"/>
            <a:r>
              <a:rPr lang="en-US" dirty="0" smtClean="0"/>
              <a:t>Register file</a:t>
            </a:r>
          </a:p>
          <a:p>
            <a:pPr lvl="1"/>
            <a:r>
              <a:rPr lang="en-US" dirty="0" smtClean="0"/>
              <a:t>Control unit</a:t>
            </a:r>
          </a:p>
          <a:p>
            <a:pPr lvl="1"/>
            <a:r>
              <a:rPr lang="en-US" dirty="0" smtClean="0"/>
              <a:t>Interconnection among the previous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8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machine instruction is the fundamental unit of work. It specifies: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opcode</a:t>
            </a:r>
            <a:r>
              <a:rPr lang="en-US" dirty="0" smtClean="0"/>
              <a:t>: the type of operation (add, subtract, etc.) to be performed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operands</a:t>
            </a:r>
            <a:r>
              <a:rPr lang="en-US" dirty="0" smtClean="0"/>
              <a:t>: data (memory locations) to which the operation should be applied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One complete instruction (a.k.a., fetch-execute) cycle can be split up: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Fetch</a:t>
            </a:r>
            <a:r>
              <a:rPr lang="en-US" dirty="0" smtClean="0"/>
              <a:t>: load the next instruction from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Decode</a:t>
            </a:r>
            <a:r>
              <a:rPr lang="en-US" dirty="0" smtClean="0"/>
              <a:t>: load values from registers and determine which action to take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Execute</a:t>
            </a:r>
            <a:r>
              <a:rPr lang="en-US" dirty="0" smtClean="0"/>
              <a:t>: carry out the operation on the operands (or compute the address for a “load” or “store” word instruction)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Memory access</a:t>
            </a:r>
            <a:r>
              <a:rPr lang="en-US" dirty="0" smtClean="0"/>
              <a:t>: read / write data from / to memory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Write back</a:t>
            </a:r>
            <a:r>
              <a:rPr lang="en-US" dirty="0" smtClean="0"/>
              <a:t>: write the result of the operation to the destination register</a:t>
            </a:r>
          </a:p>
          <a:p>
            <a:pPr marL="0" indent="0">
              <a:buNone/>
            </a:pPr>
            <a:r>
              <a:rPr lang="en-US" dirty="0" smtClean="0"/>
              <a:t>Another cycle starts as soon as the current cycle terminates (in an infinite loop)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about:</a:t>
            </a:r>
          </a:p>
          <a:p>
            <a:pPr lvl="1"/>
            <a:r>
              <a:rPr lang="en-US" dirty="0" smtClean="0"/>
              <a:t>The three factors that influence performance of computer systems: ???, ??? </a:t>
            </a:r>
            <a:r>
              <a:rPr lang="en-US" dirty="0"/>
              <a:t>a</a:t>
            </a:r>
            <a:r>
              <a:rPr lang="en-US" dirty="0" smtClean="0"/>
              <a:t>nd ???</a:t>
            </a:r>
          </a:p>
          <a:p>
            <a:pPr lvl="2"/>
            <a:r>
              <a:rPr lang="en-US" dirty="0" smtClean="0"/>
              <a:t>What are they?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Larc</a:t>
            </a:r>
            <a:r>
              <a:rPr lang="en-US" dirty="0" smtClean="0"/>
              <a:t> ISA (see the </a:t>
            </a:r>
            <a:r>
              <a:rPr lang="en-US" dirty="0" err="1" smtClean="0"/>
              <a:t>Larc</a:t>
            </a:r>
            <a:r>
              <a:rPr lang="en-US" dirty="0" smtClean="0"/>
              <a:t> manual)</a:t>
            </a:r>
          </a:p>
          <a:p>
            <a:pPr lvl="1"/>
            <a:r>
              <a:rPr lang="en-US" dirty="0" smtClean="0"/>
              <a:t>The general structure of a computer</a:t>
            </a:r>
          </a:p>
          <a:p>
            <a:pPr lvl="1"/>
            <a:r>
              <a:rPr lang="en-US" dirty="0" smtClean="0"/>
              <a:t>Basic digital (combinational and sequential) circuits</a:t>
            </a:r>
          </a:p>
          <a:p>
            <a:r>
              <a:rPr lang="en-US" dirty="0" smtClean="0"/>
              <a:t>Let’s build the first generation of </a:t>
            </a:r>
            <a:r>
              <a:rPr lang="en-US" dirty="0" err="1" smtClean="0"/>
              <a:t>Larc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0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err="1" smtClean="0"/>
              <a:t>datapath</a:t>
            </a:r>
            <a:r>
              <a:rPr lang="en-US" dirty="0" smtClean="0"/>
              <a:t> is comprised of all the units in the CPU that handle data processing:</a:t>
            </a:r>
          </a:p>
          <a:p>
            <a:pPr lvl="1"/>
            <a:r>
              <a:rPr lang="en-US" dirty="0" smtClean="0"/>
              <a:t>ALU (and other functional units, e.g., adders, floating-point units, etc.)</a:t>
            </a:r>
          </a:p>
          <a:p>
            <a:pPr lvl="1"/>
            <a:r>
              <a:rPr lang="en-US" dirty="0" smtClean="0"/>
              <a:t>Memory (e.g., cache), the register file and other registers</a:t>
            </a:r>
          </a:p>
          <a:p>
            <a:pPr lvl="1"/>
            <a:r>
              <a:rPr lang="en-US" dirty="0" smtClean="0"/>
              <a:t>Busses and other connections that move data around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control unit </a:t>
            </a:r>
            <a:r>
              <a:rPr lang="en-US" dirty="0" smtClean="0"/>
              <a:t>tells the </a:t>
            </a:r>
            <a:r>
              <a:rPr lang="en-US" dirty="0" err="1" smtClean="0"/>
              <a:t>datapath</a:t>
            </a:r>
            <a:r>
              <a:rPr lang="en-US" dirty="0" smtClean="0"/>
              <a:t> elements (and RAM and I/O devices, which are outside the CPU) what to do and when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computer system as an orchestra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datapath</a:t>
            </a:r>
            <a:r>
              <a:rPr lang="en-US" dirty="0" smtClean="0"/>
              <a:t> elements as the musicians</a:t>
            </a:r>
          </a:p>
          <a:p>
            <a:r>
              <a:rPr lang="en-US" dirty="0" smtClean="0"/>
              <a:t>The control unit as the conductor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1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4685</TotalTime>
  <Words>1445</Words>
  <Application>Microsoft Office PowerPoint</Application>
  <PresentationFormat>On-screen Show (4:3)</PresentationFormat>
  <Paragraphs>524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Comp Sci 310</vt:lpstr>
      <vt:lpstr>Announcements</vt:lpstr>
      <vt:lpstr>Here we are</vt:lpstr>
      <vt:lpstr>Processing unit or CPU</vt:lpstr>
      <vt:lpstr>Machine instruction</vt:lpstr>
      <vt:lpstr>Instruction cycle</vt:lpstr>
      <vt:lpstr>Processor implementation</vt:lpstr>
      <vt:lpstr>CPU components</vt:lpstr>
      <vt:lpstr>A metaphor</vt:lpstr>
      <vt:lpstr>A metaphor</vt:lpstr>
      <vt:lpstr>First implementation</vt:lpstr>
      <vt:lpstr>Larc instruction set</vt:lpstr>
      <vt:lpstr>Encoding of Larc instructions</vt:lpstr>
      <vt:lpstr>Larc instruction set</vt:lpstr>
      <vt:lpstr>Larc instruction set</vt:lpstr>
      <vt:lpstr>Let’s build the datapath...</vt:lpstr>
      <vt:lpstr>Data path elements needed by all instructions</vt:lpstr>
      <vt:lpstr>Implementation of the fetch cycle</vt:lpstr>
      <vt:lpstr>Implementation of the li?</vt:lpstr>
      <vt:lpstr>Implementation of the li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Sci 310</dc:title>
  <dc:creator>Summers, Scott</dc:creator>
  <cp:lastModifiedBy>Scott Summers</cp:lastModifiedBy>
  <cp:revision>432</cp:revision>
  <cp:lastPrinted>2014-10-01T15:59:15Z</cp:lastPrinted>
  <dcterms:created xsi:type="dcterms:W3CDTF">2006-08-16T00:00:00Z</dcterms:created>
  <dcterms:modified xsi:type="dcterms:W3CDTF">2014-10-02T00:24:52Z</dcterms:modified>
</cp:coreProperties>
</file>