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59" r:id="rId36"/>
    <p:sldId id="260" r:id="rId37"/>
    <p:sldId id="261" r:id="rId38"/>
    <p:sldId id="262" r:id="rId39"/>
    <p:sldId id="264" r:id="rId40"/>
    <p:sldId id="265" r:id="rId41"/>
    <p:sldId id="266" r:id="rId42"/>
    <p:sldId id="267" r:id="rId43"/>
    <p:sldId id="268" r:id="rId44"/>
    <p:sldId id="269" r:id="rId45"/>
    <p:sldId id="271" r:id="rId46"/>
    <p:sldId id="270" r:id="rId47"/>
    <p:sldId id="272" r:id="rId48"/>
    <p:sldId id="273" r:id="rId49"/>
    <p:sldId id="27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decimal value of this 16-bit two’s complement number?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1111 1111 1111 1000</a:t>
            </a:r>
            <a:r>
              <a:rPr lang="en-US" baseline="-25000" dirty="0" smtClean="0"/>
              <a:t>(2)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-8</a:t>
            </a:r>
            <a:r>
              <a:rPr lang="en-US" baseline="-25000" dirty="0" smtClean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42461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+ B (A and B are both in two’s complement form)</a:t>
            </a:r>
          </a:p>
          <a:p>
            <a:r>
              <a:rPr lang="en-US" sz="2800" dirty="0" smtClean="0"/>
              <a:t>Easy case: MSBs different</a:t>
            </a:r>
          </a:p>
          <a:p>
            <a:pPr lvl="1"/>
            <a:r>
              <a:rPr lang="en-US" sz="2400" dirty="0" smtClean="0"/>
              <a:t>Just add the numbers in binary</a:t>
            </a:r>
          </a:p>
          <a:p>
            <a:r>
              <a:rPr lang="en-US" dirty="0" smtClean="0"/>
              <a:t>Same MSBs = have to check for overflow</a:t>
            </a:r>
          </a:p>
          <a:p>
            <a:r>
              <a:rPr lang="en-US" dirty="0" smtClean="0"/>
              <a:t>Check the left two bits in the “carry” row</a:t>
            </a:r>
          </a:p>
        </p:txBody>
      </p:sp>
    </p:spTree>
    <p:extLst>
      <p:ext uri="{BB962C8B-B14F-4D97-AF65-F5344CB8AC3E}">
        <p14:creationId xmlns:p14="http://schemas.microsoft.com/office/powerpoint/2010/main" val="339527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2050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5721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1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499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1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1 0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697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1 1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1 0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7677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1 1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0 1 0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7386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1 1 1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0 1 0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6066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1 1 1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0 0 1 0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1836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Bits are numbered 0, 1, 2, 3, … from right to left: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Least significant bit = bit in position 0</a:t>
            </a:r>
          </a:p>
          <a:p>
            <a:r>
              <a:rPr lang="en-US" dirty="0" smtClean="0"/>
              <a:t>Most significant bit = bit on position 15 (or highest bit position)</a:t>
            </a:r>
          </a:p>
          <a:p>
            <a:r>
              <a:rPr lang="en-US" dirty="0" smtClean="0"/>
              <a:t>How many numbers can be represented with 16 bits?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0000 0000 0000 0000</a:t>
            </a:r>
            <a:r>
              <a:rPr lang="en-US" baseline="-25000" dirty="0" smtClean="0"/>
              <a:t>(2)</a:t>
            </a:r>
            <a:r>
              <a:rPr lang="en-US" dirty="0" smtClean="0"/>
              <a:t> = 0</a:t>
            </a:r>
            <a:r>
              <a:rPr lang="en-US" baseline="-25000" dirty="0" smtClean="0"/>
              <a:t>(10)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0000 0000 0000 0001</a:t>
            </a:r>
            <a:r>
              <a:rPr lang="en-US" baseline="-25000" dirty="0"/>
              <a:t>(2)</a:t>
            </a:r>
            <a:r>
              <a:rPr lang="en-US" dirty="0" smtClean="0"/>
              <a:t> = 1</a:t>
            </a:r>
            <a:r>
              <a:rPr lang="en-US" baseline="-25000" dirty="0"/>
              <a:t>(10)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0000 0000 0000 0010</a:t>
            </a:r>
            <a:r>
              <a:rPr lang="en-US" baseline="-25000" dirty="0"/>
              <a:t>(2)</a:t>
            </a:r>
            <a:r>
              <a:rPr lang="en-US" dirty="0" smtClean="0"/>
              <a:t> = 2</a:t>
            </a:r>
            <a:r>
              <a:rPr lang="en-US" baseline="-25000" dirty="0"/>
              <a:t>(10)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0000 0000 0000 0011</a:t>
            </a:r>
            <a:r>
              <a:rPr lang="en-US" baseline="-25000" dirty="0"/>
              <a:t>(2)</a:t>
            </a:r>
            <a:r>
              <a:rPr lang="en-US" dirty="0" smtClean="0"/>
              <a:t> = 3</a:t>
            </a:r>
            <a:r>
              <a:rPr lang="en-US" baseline="-25000" dirty="0"/>
              <a:t>(10)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 . .</a:t>
            </a:r>
            <a:br>
              <a:rPr lang="en-US" dirty="0" smtClean="0"/>
            </a:br>
            <a:r>
              <a:rPr lang="en-US" dirty="0" smtClean="0"/>
              <a:t>1111 1111 1111 1101</a:t>
            </a:r>
            <a:r>
              <a:rPr lang="en-US" baseline="-25000" dirty="0"/>
              <a:t>(2)</a:t>
            </a:r>
            <a:r>
              <a:rPr lang="en-US" dirty="0" smtClean="0"/>
              <a:t> = 65533</a:t>
            </a:r>
            <a:r>
              <a:rPr lang="en-US" baseline="-25000" dirty="0"/>
              <a:t>(10)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1111 1111 1111 1110</a:t>
            </a:r>
            <a:r>
              <a:rPr lang="en-US" baseline="-25000" dirty="0"/>
              <a:t>(2)</a:t>
            </a:r>
            <a:r>
              <a:rPr lang="en-US" dirty="0" smtClean="0"/>
              <a:t> = 65534</a:t>
            </a:r>
            <a:r>
              <a:rPr lang="en-US" baseline="-25000" dirty="0"/>
              <a:t>(10)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1111 1111 1111 1111</a:t>
            </a:r>
            <a:r>
              <a:rPr lang="en-US" baseline="-25000" dirty="0"/>
              <a:t>(2)</a:t>
            </a:r>
            <a:r>
              <a:rPr lang="en-US" dirty="0" smtClean="0"/>
              <a:t> = 65535</a:t>
            </a:r>
            <a:r>
              <a:rPr lang="en-US" baseline="-25000" dirty="0"/>
              <a:t>(10)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09766"/>
              </p:ext>
            </p:extLst>
          </p:nvPr>
        </p:nvGraphicFramePr>
        <p:xfrm>
          <a:off x="1524000" y="20574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2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1 1 1 1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0 0 1 0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42201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0 0 1 0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3758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		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OVERFLOW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1 0 1 1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-5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0 0 1 0   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7991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4249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6530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0111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8276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1 0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7019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1 0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1 0 1        13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0754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1 1 0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1 0 1        13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3534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Previous examples showed unsigned numbers</a:t>
            </a:r>
          </a:p>
          <a:p>
            <a:pPr lvl="1"/>
            <a:r>
              <a:rPr lang="en-US" dirty="0" smtClean="0"/>
              <a:t>All bits used to represent the value of a number</a:t>
            </a:r>
          </a:p>
          <a:p>
            <a:r>
              <a:rPr lang="en-US" dirty="0" smtClean="0"/>
              <a:t>Computer programs can calculate both positive and negative numbers</a:t>
            </a:r>
          </a:p>
          <a:p>
            <a:r>
              <a:rPr lang="en-US" dirty="0" smtClean="0"/>
              <a:t>We need a way to distinguish positive from negative</a:t>
            </a:r>
          </a:p>
          <a:p>
            <a:r>
              <a:rPr lang="en-US" dirty="0" smtClean="0"/>
              <a:t>Keep things simple: two’s complement</a:t>
            </a:r>
          </a:p>
          <a:p>
            <a:pPr lvl="1"/>
            <a:r>
              <a:rPr lang="en-US" dirty="0" smtClean="0"/>
              <a:t>Every computer today uses two’s complement binary representation for signed numbers</a:t>
            </a:r>
          </a:p>
        </p:txBody>
      </p:sp>
    </p:spTree>
    <p:extLst>
      <p:ext uri="{BB962C8B-B14F-4D97-AF65-F5344CB8AC3E}">
        <p14:creationId xmlns:p14="http://schemas.microsoft.com/office/powerpoint/2010/main" val="18304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1 1 0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1 1 0 1        13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0014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0 1 1 0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1 1 0 1        13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5613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1 0	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1 1 0 1        13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474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1 0			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OVERFLOW!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0 1 1 0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6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+ 0 1 1 1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7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1 1 0 1        13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INVALID!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7881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basically the same way</a:t>
            </a:r>
          </a:p>
          <a:p>
            <a:r>
              <a:rPr lang="en-US" dirty="0" smtClean="0"/>
              <a:t>Just check the left two bits in the “borrow” row for overflow</a:t>
            </a:r>
          </a:p>
          <a:p>
            <a:pPr lvl="1"/>
            <a:r>
              <a:rPr lang="en-US" dirty="0" smtClean="0"/>
              <a:t>What logical operation can you use to do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2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CS251, you studied the architecture level, for some ISA </a:t>
            </a:r>
          </a:p>
          <a:p>
            <a:r>
              <a:rPr lang="en-US" sz="1800" dirty="0" smtClean="0"/>
              <a:t>In this course: we focus mostly on microarchitecture, i.e., how the instruction set is implemented in hardware</a:t>
            </a:r>
          </a:p>
          <a:p>
            <a:r>
              <a:rPr lang="en-US" sz="1800" dirty="0" smtClean="0"/>
              <a:t>We will study the principles of computer organization, i.e., how digital logic circuits are combined to execute machine instructions. We will focus mainly on the CPU and memory hierarchy.</a:t>
            </a:r>
          </a:p>
          <a:p>
            <a:r>
              <a:rPr lang="en-US" sz="1800" dirty="0" smtClean="0"/>
              <a:t>We will apply these principles as we build several generations of a “</a:t>
            </a:r>
            <a:r>
              <a:rPr lang="en-US" sz="1800" dirty="0" err="1" smtClean="0"/>
              <a:t>Larc</a:t>
            </a:r>
            <a:r>
              <a:rPr lang="en-US" sz="1800" dirty="0" smtClean="0"/>
              <a:t> computer”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1600200"/>
            <a:ext cx="3657600" cy="609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Everyday language describing the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problem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2286000"/>
            <a:ext cx="3657600" cy="609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Problem solution stated formally as an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algorithm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6800" y="2971800"/>
            <a:ext cx="3657600" cy="609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Algorithm implemented as a </a:t>
            </a:r>
          </a:p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program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3657600"/>
            <a:ext cx="3657600" cy="609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Program executed on a given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machine architecture (ISA)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800" y="4343400"/>
            <a:ext cx="3657600" cy="609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ISA is implemented by a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microarchitecture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5029200"/>
            <a:ext cx="3657600" cy="609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Each element of the microarchitecture is made up of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logic circuits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5715000"/>
            <a:ext cx="3657600" cy="609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Each logic circuit is made up of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electronic devices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1524000"/>
            <a:ext cx="3810000" cy="4800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876800" y="220980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6800" y="289560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58140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76800" y="426720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76800" y="495300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76800" y="563880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1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versus Organization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Computer Architecture</a:t>
            </a:r>
            <a:r>
              <a:rPr lang="en-US" sz="2800" dirty="0"/>
              <a:t>, as in </a:t>
            </a:r>
            <a:r>
              <a:rPr lang="en-US" sz="2800" i="1" dirty="0"/>
              <a:t>Instruction Set Architecture (or ISA</a:t>
            </a:r>
            <a:r>
              <a:rPr lang="en-US" sz="2800" i="1" dirty="0" smtClean="0"/>
              <a:t>)</a:t>
            </a:r>
            <a:r>
              <a:rPr lang="en-US" sz="2800" dirty="0" smtClean="0"/>
              <a:t>,</a:t>
            </a:r>
            <a:r>
              <a:rPr lang="en-US" sz="2800" i="1" dirty="0" smtClean="0"/>
              <a:t> </a:t>
            </a:r>
            <a:r>
              <a:rPr lang="en-US" sz="2800" dirty="0" smtClean="0"/>
              <a:t>includes </a:t>
            </a:r>
            <a:r>
              <a:rPr lang="en-US" sz="2800" dirty="0"/>
              <a:t>all of the features of the system that are visible to the </a:t>
            </a:r>
            <a:r>
              <a:rPr lang="en-US" sz="2800" dirty="0" smtClean="0"/>
              <a:t>machine language </a:t>
            </a:r>
            <a:r>
              <a:rPr lang="en-US" sz="2800" dirty="0"/>
              <a:t>programmer and that have a direct impact on the logical </a:t>
            </a:r>
            <a:r>
              <a:rPr lang="en-US" sz="2800" dirty="0" smtClean="0"/>
              <a:t>execution of </a:t>
            </a:r>
            <a:r>
              <a:rPr lang="en-US" sz="2800" dirty="0"/>
              <a:t>programs:</a:t>
            </a:r>
          </a:p>
          <a:p>
            <a:r>
              <a:rPr lang="en-US" sz="2800" dirty="0" smtClean="0"/>
              <a:t>Instruction </a:t>
            </a:r>
            <a:r>
              <a:rPr lang="en-US" sz="2800" dirty="0"/>
              <a:t>set, register set, number of bits used for data </a:t>
            </a:r>
            <a:r>
              <a:rPr lang="en-US" sz="2800" dirty="0" smtClean="0"/>
              <a:t>representation, I/O </a:t>
            </a:r>
            <a:r>
              <a:rPr lang="en-US" sz="2800" dirty="0"/>
              <a:t>mechanisms, addressing modes</a:t>
            </a:r>
          </a:p>
          <a:p>
            <a:r>
              <a:rPr lang="en-US" sz="2800" dirty="0" smtClean="0"/>
              <a:t>Relevant </a:t>
            </a:r>
            <a:r>
              <a:rPr lang="en-US" sz="2800" dirty="0"/>
              <a:t>question: Is there a </a:t>
            </a:r>
            <a:r>
              <a:rPr lang="en-US" sz="2800" dirty="0" smtClean="0"/>
              <a:t>“multiply” </a:t>
            </a:r>
            <a:r>
              <a:rPr lang="en-US" sz="2800" dirty="0"/>
              <a:t>instruction?</a:t>
            </a:r>
          </a:p>
        </p:txBody>
      </p:sp>
    </p:spTree>
    <p:extLst>
      <p:ext uri="{BB962C8B-B14F-4D97-AF65-F5344CB8AC3E}">
        <p14:creationId xmlns:p14="http://schemas.microsoft.com/office/powerpoint/2010/main" val="323025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Computer Organization </a:t>
            </a:r>
            <a:r>
              <a:rPr lang="en-US" sz="2800" dirty="0"/>
              <a:t>deals with the way that the features of </a:t>
            </a:r>
            <a:r>
              <a:rPr lang="en-US" sz="2800" dirty="0" smtClean="0"/>
              <a:t>the architecture </a:t>
            </a:r>
            <a:r>
              <a:rPr lang="en-US" sz="2800" dirty="0"/>
              <a:t>are implemented, </a:t>
            </a:r>
            <a:r>
              <a:rPr lang="en-US" sz="2800" dirty="0" smtClean="0"/>
              <a:t>i.e., </a:t>
            </a:r>
            <a:r>
              <a:rPr lang="en-US" sz="2800" dirty="0"/>
              <a:t>the operational units of the </a:t>
            </a:r>
            <a:r>
              <a:rPr lang="en-US" sz="2800" dirty="0" smtClean="0"/>
              <a:t>computer system </a:t>
            </a:r>
            <a:r>
              <a:rPr lang="en-US" sz="2800" dirty="0"/>
              <a:t>and their interconnections:</a:t>
            </a:r>
          </a:p>
          <a:p>
            <a:r>
              <a:rPr lang="en-US" sz="2800" dirty="0" smtClean="0"/>
              <a:t>ALU</a:t>
            </a:r>
            <a:r>
              <a:rPr lang="en-US" sz="2800" dirty="0"/>
              <a:t>, register </a:t>
            </a:r>
            <a:r>
              <a:rPr lang="en-US" sz="2800" dirty="0" smtClean="0"/>
              <a:t>file</a:t>
            </a:r>
            <a:r>
              <a:rPr lang="en-US" sz="2800" dirty="0"/>
              <a:t>, control signals, memory organization, </a:t>
            </a:r>
            <a:r>
              <a:rPr lang="en-US" sz="2800" dirty="0" smtClean="0"/>
              <a:t>interfaces, instruction-level </a:t>
            </a:r>
            <a:r>
              <a:rPr lang="en-US" sz="2800" dirty="0"/>
              <a:t>parallelism (e.g., pipeline, superscalar units)</a:t>
            </a:r>
          </a:p>
          <a:p>
            <a:r>
              <a:rPr lang="en-US" sz="2800" dirty="0" smtClean="0"/>
              <a:t>Relevant </a:t>
            </a:r>
            <a:r>
              <a:rPr lang="en-US" sz="2800" dirty="0"/>
              <a:t>question: Is there a hardware multiplication unit or is it done </a:t>
            </a:r>
            <a:r>
              <a:rPr lang="en-US" sz="2800" dirty="0" smtClean="0"/>
              <a:t>in software </a:t>
            </a:r>
            <a:r>
              <a:rPr lang="en-US" sz="2800" dirty="0"/>
              <a:t>(e.g., using algorithms such as shift-and-add or Booth)?</a:t>
            </a:r>
          </a:p>
        </p:txBody>
      </p:sp>
    </p:spTree>
    <p:extLst>
      <p:ext uri="{BB962C8B-B14F-4D97-AF65-F5344CB8AC3E}">
        <p14:creationId xmlns:p14="http://schemas.microsoft.com/office/powerpoint/2010/main" val="305135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computer organization?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Studying computer </a:t>
            </a:r>
            <a:r>
              <a:rPr lang="en-US" sz="2400" dirty="0" smtClean="0"/>
              <a:t>organization will </a:t>
            </a:r>
            <a:r>
              <a:rPr lang="en-US" sz="2400" dirty="0"/>
              <a:t>help you: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end up working at Intel, AMD, ARM Holdings, etc.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want to understand the most important tool at the heart </a:t>
            </a:r>
            <a:r>
              <a:rPr lang="en-US" sz="2400" dirty="0" smtClean="0"/>
              <a:t>of computing</a:t>
            </a: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you care about the performance of your programs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decide to work in the areas of programming languages, </a:t>
            </a:r>
            <a:r>
              <a:rPr lang="en-US" sz="2400" dirty="0" smtClean="0"/>
              <a:t>compilers, databases</a:t>
            </a:r>
            <a:r>
              <a:rPr lang="en-US" sz="2400" dirty="0"/>
              <a:t>, operating systems or networking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are ever in charge of selecting the most </a:t>
            </a:r>
            <a:r>
              <a:rPr lang="en-US" sz="2400" dirty="0" smtClean="0"/>
              <a:t>cost-effective </a:t>
            </a:r>
            <a:r>
              <a:rPr lang="en-US" sz="2400" dirty="0"/>
              <a:t>hardware </a:t>
            </a:r>
            <a:r>
              <a:rPr lang="en-US" sz="2400" dirty="0" smtClean="0"/>
              <a:t>for a </a:t>
            </a:r>
            <a:r>
              <a:rPr lang="en-US" sz="2400" dirty="0"/>
              <a:t>given computing environment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develop software for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33279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Leading 0’s mean positive</a:t>
            </a:r>
          </a:p>
          <a:p>
            <a:r>
              <a:rPr lang="en-US" dirty="0" smtClean="0"/>
              <a:t>Leading 1’s mean negative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0000 0000 0000 0000</a:t>
            </a:r>
            <a:r>
              <a:rPr lang="en-US" baseline="-25000" dirty="0"/>
              <a:t>(2)</a:t>
            </a:r>
            <a:r>
              <a:rPr lang="en-US" dirty="0"/>
              <a:t> = 0</a:t>
            </a:r>
            <a:r>
              <a:rPr lang="en-US" baseline="-25000" dirty="0"/>
              <a:t>(10)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0000 0000 0000 0001</a:t>
            </a:r>
            <a:r>
              <a:rPr lang="en-US" baseline="-25000" dirty="0"/>
              <a:t>(2)</a:t>
            </a:r>
            <a:r>
              <a:rPr lang="en-US" dirty="0"/>
              <a:t> = 1</a:t>
            </a:r>
            <a:r>
              <a:rPr lang="en-US" baseline="-25000" dirty="0"/>
              <a:t>(10</a:t>
            </a:r>
            <a:r>
              <a:rPr lang="en-US" baseline="-25000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. . .</a:t>
            </a:r>
          </a:p>
          <a:p>
            <a:pPr marL="0" indent="0">
              <a:buNone/>
            </a:pPr>
            <a:r>
              <a:rPr lang="en-US" dirty="0" smtClean="0"/>
              <a:t>0111 1111 1111 1111</a:t>
            </a:r>
            <a:r>
              <a:rPr lang="en-US" baseline="-25000" dirty="0"/>
              <a:t>(2)</a:t>
            </a:r>
            <a:r>
              <a:rPr lang="en-US" dirty="0"/>
              <a:t> = </a:t>
            </a:r>
            <a:r>
              <a:rPr lang="en-US" dirty="0" smtClean="0"/>
              <a:t>32767</a:t>
            </a:r>
            <a:r>
              <a:rPr lang="en-US" baseline="-25000" dirty="0" smtClean="0"/>
              <a:t>(10</a:t>
            </a:r>
            <a:r>
              <a:rPr lang="en-US" baseline="-25000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. . .</a:t>
            </a:r>
          </a:p>
          <a:p>
            <a:pPr marL="0" indent="0">
              <a:buNone/>
            </a:pPr>
            <a:r>
              <a:rPr lang="en-US" dirty="0" smtClean="0"/>
              <a:t>1000 0000 0000 0000</a:t>
            </a:r>
            <a:r>
              <a:rPr lang="en-US" baseline="-25000" dirty="0"/>
              <a:t>(2)</a:t>
            </a:r>
            <a:r>
              <a:rPr lang="en-US" dirty="0"/>
              <a:t> = </a:t>
            </a:r>
            <a:r>
              <a:rPr lang="en-US" dirty="0" smtClean="0"/>
              <a:t>-32768</a:t>
            </a:r>
            <a:r>
              <a:rPr lang="en-US" baseline="-25000" dirty="0" smtClean="0"/>
              <a:t>(10)</a:t>
            </a:r>
          </a:p>
          <a:p>
            <a:pPr marL="0" indent="0">
              <a:buNone/>
            </a:pPr>
            <a:r>
              <a:rPr lang="en-US" dirty="0"/>
              <a:t>1000 0000 0000 </a:t>
            </a:r>
            <a:r>
              <a:rPr lang="en-US" dirty="0" smtClean="0"/>
              <a:t>0001</a:t>
            </a:r>
            <a:r>
              <a:rPr lang="en-US" baseline="-25000" dirty="0" smtClean="0"/>
              <a:t>(2</a:t>
            </a:r>
            <a:r>
              <a:rPr lang="en-US" baseline="-25000" dirty="0"/>
              <a:t>)</a:t>
            </a:r>
            <a:r>
              <a:rPr lang="en-US" dirty="0"/>
              <a:t> = -</a:t>
            </a:r>
            <a:r>
              <a:rPr lang="en-US" dirty="0" smtClean="0"/>
              <a:t>32767</a:t>
            </a:r>
            <a:r>
              <a:rPr lang="en-US" baseline="-25000" dirty="0" smtClean="0"/>
              <a:t>(10</a:t>
            </a:r>
            <a:r>
              <a:rPr lang="en-US" baseline="-25000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. . .</a:t>
            </a:r>
            <a:br>
              <a:rPr lang="en-US" dirty="0" smtClean="0"/>
            </a:br>
            <a:r>
              <a:rPr lang="en-US" dirty="0" smtClean="0"/>
              <a:t>1111 1111 1111 1110</a:t>
            </a:r>
            <a:r>
              <a:rPr lang="en-US" baseline="-25000" dirty="0" smtClean="0"/>
              <a:t>(2)</a:t>
            </a:r>
            <a:r>
              <a:rPr lang="en-US" dirty="0" smtClean="0"/>
              <a:t> = -2</a:t>
            </a:r>
            <a:r>
              <a:rPr lang="en-US" baseline="-25000" dirty="0" smtClean="0"/>
              <a:t>(10)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1111 1111 1111 1111</a:t>
            </a:r>
            <a:r>
              <a:rPr lang="en-US" baseline="-25000" dirty="0" smtClean="0"/>
              <a:t>(2)</a:t>
            </a:r>
            <a:r>
              <a:rPr lang="en-US" dirty="0" smtClean="0"/>
              <a:t> = -1</a:t>
            </a:r>
            <a:r>
              <a:rPr lang="en-US" baseline="-25000" dirty="0" smtClean="0"/>
              <a:t>(10)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 for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Which criteria would you use when selecting a computer?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386635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so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5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 (or execution time or latency)?</a:t>
            </a:r>
          </a:p>
          <a:p>
            <a:pPr lvl="1"/>
            <a:r>
              <a:rPr lang="en-US" dirty="0" smtClean="0"/>
              <a:t>Who cares?</a:t>
            </a:r>
          </a:p>
          <a:p>
            <a:pPr lvl="1"/>
            <a:r>
              <a:rPr lang="en-US" dirty="0" smtClean="0"/>
              <a:t>How to compute it?</a:t>
            </a:r>
          </a:p>
          <a:p>
            <a:r>
              <a:rPr lang="en-US" dirty="0" smtClean="0"/>
              <a:t>Throughput (or bandwidth)</a:t>
            </a:r>
          </a:p>
          <a:p>
            <a:pPr lvl="1"/>
            <a:r>
              <a:rPr lang="en-US" dirty="0" smtClean="0"/>
              <a:t>Who cares?</a:t>
            </a:r>
          </a:p>
          <a:p>
            <a:pPr lvl="1"/>
            <a:r>
              <a:rPr lang="en-US" dirty="0" smtClean="0"/>
              <a:t>How to compute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Replacing a processor with a faster one will improve response time.</a:t>
            </a:r>
          </a:p>
          <a:p>
            <a:r>
              <a:rPr lang="en-US" sz="2400" dirty="0" smtClean="0"/>
              <a:t>Replacing </a:t>
            </a:r>
            <a:r>
              <a:rPr lang="en-US" sz="2400" dirty="0"/>
              <a:t>a processor with a faster one will improve throughput.</a:t>
            </a:r>
          </a:p>
          <a:p>
            <a:r>
              <a:rPr lang="en-US" sz="2400" dirty="0" smtClean="0"/>
              <a:t>Adding </a:t>
            </a:r>
            <a:r>
              <a:rPr lang="en-US" sz="2400" dirty="0"/>
              <a:t>an identical processor to an existing multi-processor system </a:t>
            </a:r>
            <a:r>
              <a:rPr lang="en-US" sz="2400" dirty="0" smtClean="0"/>
              <a:t>will improve </a:t>
            </a:r>
            <a:r>
              <a:rPr lang="en-US" sz="2400" dirty="0"/>
              <a:t>response time.</a:t>
            </a:r>
          </a:p>
          <a:p>
            <a:r>
              <a:rPr lang="en-US" sz="2400" dirty="0" smtClean="0"/>
              <a:t>Adding </a:t>
            </a:r>
            <a:r>
              <a:rPr lang="en-US" sz="2400" dirty="0"/>
              <a:t>an identical processor to an existing multi-processor system </a:t>
            </a:r>
            <a:r>
              <a:rPr lang="en-US" sz="2400" dirty="0" smtClean="0"/>
              <a:t>will improve </a:t>
            </a:r>
            <a:r>
              <a:rPr lang="en-US" sz="2400" dirty="0"/>
              <a:t>throughput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Conclusion: decreasing response time almost always leads to increasing throughput. </a:t>
            </a:r>
          </a:p>
        </p:txBody>
      </p:sp>
    </p:spTree>
    <p:extLst>
      <p:ext uri="{BB962C8B-B14F-4D97-AF65-F5344CB8AC3E}">
        <p14:creationId xmlns:p14="http://schemas.microsoft.com/office/powerpoint/2010/main" val="37455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as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on, we focus on execution time.</a:t>
            </a:r>
          </a:p>
          <a:p>
            <a:r>
              <a:rPr lang="en-US" dirty="0" smtClean="0"/>
              <a:t>To increase / decrease performance, we must increase / decrease execution time</a:t>
            </a:r>
          </a:p>
          <a:p>
            <a:r>
              <a:rPr lang="en-US" dirty="0" smtClean="0"/>
              <a:t>In mathematical terms, performance is the ??? of execution time</a:t>
            </a:r>
          </a:p>
          <a:p>
            <a:pPr lvl="1"/>
            <a:r>
              <a:rPr lang="en-US" dirty="0" smtClean="0"/>
              <a:t>One goes up if and only if the other goes down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performance of two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mathematical formula expresses the fact that computer C1 is n </a:t>
            </a:r>
            <a:r>
              <a:rPr lang="en-US" sz="2800" dirty="0" smtClean="0"/>
              <a:t>times as </a:t>
            </a:r>
            <a:r>
              <a:rPr lang="en-US" sz="2800" dirty="0"/>
              <a:t>fast as (or, equivalently, n times faster than) computer C2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Performance</a:t>
            </a:r>
            <a:r>
              <a:rPr lang="en-US" sz="2800" baseline="-25000" dirty="0" smtClean="0"/>
              <a:t>C1</a:t>
            </a:r>
            <a:r>
              <a:rPr lang="en-US" sz="2800" dirty="0" smtClean="0"/>
              <a:t> / Performance</a:t>
            </a:r>
            <a:r>
              <a:rPr lang="en-US" sz="2800" baseline="-25000" dirty="0" smtClean="0"/>
              <a:t>C2</a:t>
            </a:r>
            <a:r>
              <a:rPr lang="en-US" sz="2800" dirty="0" smtClean="0"/>
              <a:t> = Execution time</a:t>
            </a:r>
            <a:r>
              <a:rPr lang="en-US" sz="2800" baseline="-25000" dirty="0" smtClean="0"/>
              <a:t>C2</a:t>
            </a:r>
            <a:r>
              <a:rPr lang="en-US" sz="2800" dirty="0" smtClean="0"/>
              <a:t> / Execution time</a:t>
            </a:r>
            <a:r>
              <a:rPr lang="en-US" sz="2800" baseline="-25000" dirty="0" smtClean="0"/>
              <a:t>C1</a:t>
            </a:r>
            <a:r>
              <a:rPr lang="en-US" sz="2800" dirty="0" smtClean="0"/>
              <a:t> = n</a:t>
            </a:r>
          </a:p>
          <a:p>
            <a:r>
              <a:rPr lang="en-US" sz="2800" dirty="0" smtClean="0"/>
              <a:t>Example: </a:t>
            </a:r>
            <a:r>
              <a:rPr lang="en-US" sz="2800" dirty="0"/>
              <a:t>If C2 executes a given program in 12 seconds and </a:t>
            </a:r>
            <a:r>
              <a:rPr lang="en-US" sz="2800" dirty="0" smtClean="0"/>
              <a:t>C2 </a:t>
            </a:r>
            <a:r>
              <a:rPr lang="en-US" sz="2800" dirty="0"/>
              <a:t>is 3.5 times slower </a:t>
            </a:r>
            <a:r>
              <a:rPr lang="en-US" sz="2800" dirty="0" smtClean="0"/>
              <a:t>than C1</a:t>
            </a:r>
            <a:r>
              <a:rPr lang="en-US" sz="2800" dirty="0"/>
              <a:t>, how long will C1 take to execute the same program? </a:t>
            </a:r>
            <a:endParaRPr lang="en-US" sz="2800" dirty="0" smtClean="0"/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dirty="0" smtClean="0"/>
              <a:t>relative performance </a:t>
            </a:r>
            <a:r>
              <a:rPr lang="en-US" sz="2400" dirty="0"/>
              <a:t>equation to justify your answer.</a:t>
            </a:r>
          </a:p>
        </p:txBody>
      </p:sp>
    </p:spTree>
    <p:extLst>
      <p:ext uri="{BB962C8B-B14F-4D97-AF65-F5344CB8AC3E}">
        <p14:creationId xmlns:p14="http://schemas.microsoft.com/office/powerpoint/2010/main" val="36932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Watch out for the terminology: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“improve performance”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versus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“improve execution time”</a:t>
            </a:r>
          </a:p>
        </p:txBody>
      </p:sp>
    </p:spTree>
    <p:extLst>
      <p:ext uri="{BB962C8B-B14F-4D97-AF65-F5344CB8AC3E}">
        <p14:creationId xmlns:p14="http://schemas.microsoft.com/office/powerpoint/2010/main" val="836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Execution time is THE measure of computing performance</a:t>
            </a:r>
          </a:p>
          <a:p>
            <a:r>
              <a:rPr lang="en-US" dirty="0" smtClean="0"/>
              <a:t>In what units should we measure it? </a:t>
            </a:r>
          </a:p>
          <a:p>
            <a:r>
              <a:rPr lang="en-US" dirty="0" smtClean="0"/>
              <a:t>Exactly what should we measure?</a:t>
            </a:r>
          </a:p>
          <a:p>
            <a:pPr lvl="1"/>
            <a:r>
              <a:rPr lang="en-US" dirty="0" smtClean="0"/>
              <a:t>Response time (or elapsed time or wall clock time)</a:t>
            </a:r>
          </a:p>
          <a:p>
            <a:pPr lvl="2"/>
            <a:r>
              <a:rPr lang="en-US" dirty="0" smtClean="0"/>
              <a:t>I.e., total time to complete a task</a:t>
            </a:r>
          </a:p>
          <a:p>
            <a:pPr lvl="1"/>
            <a:r>
              <a:rPr lang="en-US" dirty="0" smtClean="0"/>
              <a:t>CPU execution time</a:t>
            </a:r>
          </a:p>
          <a:p>
            <a:pPr lvl="2"/>
            <a:r>
              <a:rPr lang="en-US" dirty="0" smtClean="0"/>
              <a:t>User CPU time</a:t>
            </a:r>
          </a:p>
          <a:p>
            <a:pPr lvl="2"/>
            <a:r>
              <a:rPr lang="en-US" dirty="0" smtClean="0"/>
              <a:t>System CPU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CPU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distinguish between:</a:t>
            </a:r>
          </a:p>
          <a:p>
            <a:pPr lvl="1"/>
            <a:r>
              <a:rPr lang="en-US" dirty="0" smtClean="0"/>
              <a:t>System performance (elapsed time)</a:t>
            </a:r>
          </a:p>
          <a:p>
            <a:pPr lvl="1"/>
            <a:r>
              <a:rPr lang="en-US" dirty="0" smtClean="0"/>
              <a:t>CPU performance (user CPU time)</a:t>
            </a:r>
          </a:p>
          <a:p>
            <a:r>
              <a:rPr lang="en-US" dirty="0" smtClean="0"/>
              <a:t>We will focus on user CPU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clock</a:t>
            </a:r>
            <a:endParaRPr lang="en-US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5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what units is the clock cycle measured?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What is the clock speed (clock rate), and how does it relate to clock cycle?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723900" y="2064657"/>
            <a:ext cx="7696200" cy="693057"/>
            <a:chOff x="381000" y="2057400"/>
            <a:chExt cx="7696200" cy="693057"/>
          </a:xfrm>
        </p:grpSpPr>
        <p:sp>
          <p:nvSpPr>
            <p:cNvPr id="4" name="Cube 3"/>
            <p:cNvSpPr/>
            <p:nvPr/>
          </p:nvSpPr>
          <p:spPr>
            <a:xfrm>
              <a:off x="381000" y="2057400"/>
              <a:ext cx="1676400" cy="685800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Quartz</a:t>
              </a:r>
            </a:p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crystal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81200" y="2286000"/>
              <a:ext cx="2063750" cy="228600"/>
            </a:xfrm>
            <a:custGeom>
              <a:avLst/>
              <a:gdLst>
                <a:gd name="connsiteX0" fmla="*/ 0 w 2063750"/>
                <a:gd name="connsiteY0" fmla="*/ 228600 h 228600"/>
                <a:gd name="connsiteX1" fmla="*/ 234950 w 2063750"/>
                <a:gd name="connsiteY1" fmla="*/ 0 h 228600"/>
                <a:gd name="connsiteX2" fmla="*/ 463550 w 2063750"/>
                <a:gd name="connsiteY2" fmla="*/ 228600 h 228600"/>
                <a:gd name="connsiteX3" fmla="*/ 692150 w 2063750"/>
                <a:gd name="connsiteY3" fmla="*/ 0 h 228600"/>
                <a:gd name="connsiteX4" fmla="*/ 920750 w 2063750"/>
                <a:gd name="connsiteY4" fmla="*/ 228600 h 228600"/>
                <a:gd name="connsiteX5" fmla="*/ 1149350 w 2063750"/>
                <a:gd name="connsiteY5" fmla="*/ 0 h 228600"/>
                <a:gd name="connsiteX6" fmla="*/ 1377950 w 2063750"/>
                <a:gd name="connsiteY6" fmla="*/ 228600 h 228600"/>
                <a:gd name="connsiteX7" fmla="*/ 1606550 w 2063750"/>
                <a:gd name="connsiteY7" fmla="*/ 0 h 228600"/>
                <a:gd name="connsiteX8" fmla="*/ 1835150 w 2063750"/>
                <a:gd name="connsiteY8" fmla="*/ 228600 h 228600"/>
                <a:gd name="connsiteX9" fmla="*/ 2063750 w 206375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3750" h="228600">
                  <a:moveTo>
                    <a:pt x="0" y="228600"/>
                  </a:moveTo>
                  <a:cubicBezTo>
                    <a:pt x="78846" y="114300"/>
                    <a:pt x="157692" y="0"/>
                    <a:pt x="234950" y="0"/>
                  </a:cubicBezTo>
                  <a:cubicBezTo>
                    <a:pt x="312208" y="0"/>
                    <a:pt x="387350" y="228600"/>
                    <a:pt x="463550" y="228600"/>
                  </a:cubicBezTo>
                  <a:cubicBezTo>
                    <a:pt x="539750" y="228600"/>
                    <a:pt x="615950" y="0"/>
                    <a:pt x="692150" y="0"/>
                  </a:cubicBezTo>
                  <a:cubicBezTo>
                    <a:pt x="768350" y="0"/>
                    <a:pt x="844550" y="228600"/>
                    <a:pt x="920750" y="228600"/>
                  </a:cubicBezTo>
                  <a:cubicBezTo>
                    <a:pt x="996950" y="228600"/>
                    <a:pt x="1073150" y="0"/>
                    <a:pt x="1149350" y="0"/>
                  </a:cubicBezTo>
                  <a:cubicBezTo>
                    <a:pt x="1225550" y="0"/>
                    <a:pt x="1301750" y="228600"/>
                    <a:pt x="1377950" y="228600"/>
                  </a:cubicBezTo>
                  <a:cubicBezTo>
                    <a:pt x="1454150" y="228600"/>
                    <a:pt x="1530350" y="0"/>
                    <a:pt x="1606550" y="0"/>
                  </a:cubicBezTo>
                  <a:cubicBezTo>
                    <a:pt x="1682750" y="0"/>
                    <a:pt x="1758950" y="228600"/>
                    <a:pt x="1835150" y="228600"/>
                  </a:cubicBezTo>
                  <a:cubicBezTo>
                    <a:pt x="1911350" y="228600"/>
                    <a:pt x="1987550" y="114300"/>
                    <a:pt x="206375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57912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91200" y="2286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198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19800" y="2514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2484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248400" y="2286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4770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77000" y="2514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7056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2286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9342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934200" y="2514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71628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162800" y="2286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3914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391400" y="2514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76200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620000" y="2286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848600" y="2286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be 49"/>
            <p:cNvSpPr/>
            <p:nvPr/>
          </p:nvSpPr>
          <p:spPr>
            <a:xfrm>
              <a:off x="3962400" y="2064657"/>
              <a:ext cx="1676400" cy="685800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Analog to digital conversion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848600" y="2510518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62600" y="2514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524000" y="3581400"/>
            <a:ext cx="6019800" cy="1752600"/>
            <a:chOff x="1447800" y="3733800"/>
            <a:chExt cx="6019800" cy="1752600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1871662" y="4038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866900" y="4953000"/>
              <a:ext cx="8763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447800" y="3733800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voltage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86000" y="4953000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time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200400" y="4876800"/>
              <a:ext cx="9144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38600" y="4038600"/>
              <a:ext cx="9144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876800" y="4876800"/>
              <a:ext cx="9144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5715000" y="4038600"/>
              <a:ext cx="76200" cy="9144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15000" y="4038600"/>
              <a:ext cx="914400" cy="76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flipH="1">
              <a:off x="6553200" y="4038600"/>
              <a:ext cx="76200" cy="9144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53200" y="4876800"/>
              <a:ext cx="914400" cy="76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flipH="1">
              <a:off x="4038600" y="4038600"/>
              <a:ext cx="76200" cy="914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4876800" y="4038600"/>
              <a:ext cx="76200" cy="9144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5715000" y="5105400"/>
              <a:ext cx="1752600" cy="0"/>
            </a:xfrm>
            <a:prstGeom prst="line">
              <a:avLst/>
            </a:prstGeom>
            <a:ln w="57150">
              <a:solidFill>
                <a:srgbClr val="92D050"/>
              </a:solidFill>
              <a:prstDash val="solid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5715000" y="5181600"/>
              <a:ext cx="1752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92D050"/>
                  </a:solidFill>
                </a:rPr>
                <a:t>Clock cycle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78400" y="4114800"/>
              <a:ext cx="7366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B0F0"/>
                  </a:solidFill>
                </a:rPr>
                <a:t>Falling edge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52800" y="4114800"/>
              <a:ext cx="7366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Rising edge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1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decimal value of this 16-bit two’s complement number?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1111 1111 1111 1100</a:t>
            </a:r>
            <a:r>
              <a:rPr lang="en-US" baseline="-25000" dirty="0" smtClean="0"/>
              <a:t>(2)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836" y="4343400"/>
            <a:ext cx="3699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Answer = -4</a:t>
            </a:r>
            <a:r>
              <a:rPr lang="en-US" sz="3200" baseline="-25000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65324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useful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useful operations when working with two’s complement numbers</a:t>
            </a:r>
          </a:p>
          <a:p>
            <a:r>
              <a:rPr lang="en-US" dirty="0" smtClean="0"/>
              <a:t>Negation</a:t>
            </a:r>
          </a:p>
          <a:p>
            <a:r>
              <a:rPr lang="en-US" dirty="0" smtClean="0"/>
              <a:t>Sign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binary number represented in n bits to a number represented with more than n bits</a:t>
            </a:r>
          </a:p>
          <a:p>
            <a:r>
              <a:rPr lang="en-US" dirty="0" smtClean="0"/>
              <a:t>Shortcut: take the most significant bit from the smaller number – the sign bit – and replicate it to fill the new bits of the larger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 each bit (i.e., change 0 to 1, and 1 to 0)</a:t>
            </a:r>
          </a:p>
          <a:p>
            <a:r>
              <a:rPr lang="en-US" dirty="0" smtClean="0"/>
              <a:t>Add one to the result</a:t>
            </a:r>
          </a:p>
          <a:p>
            <a:r>
              <a:rPr lang="en-US" dirty="0" smtClean="0"/>
              <a:t>Based on observation that a number and its inverted representation must be 11…11: </a:t>
            </a:r>
            <a:br>
              <a:rPr lang="en-US" dirty="0" smtClean="0"/>
            </a:br>
            <a:r>
              <a:rPr lang="en-US" dirty="0" smtClean="0"/>
              <a:t>x + (</a:t>
            </a:r>
            <a:r>
              <a:rPr lang="en-US" dirty="0"/>
              <a:t>¬</a:t>
            </a:r>
            <a:r>
              <a:rPr lang="en-US" dirty="0" smtClean="0"/>
              <a:t>x) = 11…11 = -1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/>
              <a:t>x + (¬x</a:t>
            </a:r>
            <a:r>
              <a:rPr lang="en-US" dirty="0" smtClean="0"/>
              <a:t>) + 1 = 0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the 16-bit two’s complement representation of -1032</a:t>
            </a:r>
            <a:r>
              <a:rPr lang="en-US" baseline="-25000" dirty="0" smtClean="0"/>
              <a:t>(10)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know 1031</a:t>
            </a:r>
            <a:r>
              <a:rPr lang="en-US" baseline="-25000" dirty="0" smtClean="0"/>
              <a:t>(10)</a:t>
            </a:r>
            <a:r>
              <a:rPr lang="en-US" dirty="0" smtClean="0"/>
              <a:t> is 10000000111</a:t>
            </a:r>
            <a:r>
              <a:rPr lang="en-US" baseline="-25000" dirty="0" smtClean="0"/>
              <a:t>(2)</a:t>
            </a:r>
            <a:r>
              <a:rPr lang="en-US" dirty="0" smtClean="0"/>
              <a:t>, so 1032</a:t>
            </a:r>
            <a:r>
              <a:rPr lang="en-US" baseline="-25000" dirty="0" smtClean="0"/>
              <a:t>(10)</a:t>
            </a:r>
            <a:r>
              <a:rPr lang="en-US" dirty="0" smtClean="0"/>
              <a:t> must be 10000001000</a:t>
            </a:r>
            <a:r>
              <a:rPr lang="en-US" baseline="-25000" dirty="0" smtClean="0"/>
              <a:t>(2)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16 bits (sign extension): 0000 0100 0000 1000</a:t>
            </a:r>
            <a:r>
              <a:rPr lang="en-US" baseline="-25000" dirty="0" smtClean="0"/>
              <a:t>(2)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Invert the bits: 1111 1011 1111 0111</a:t>
            </a:r>
            <a:r>
              <a:rPr lang="en-US" baseline="-25000" dirty="0" smtClean="0"/>
              <a:t>(2)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 one: </a:t>
            </a:r>
            <a:br>
              <a:rPr lang="en-US" dirty="0" smtClean="0"/>
            </a:br>
            <a:r>
              <a:rPr lang="en-US" dirty="0" smtClean="0"/>
              <a:t>1111 1011 1111 0111</a:t>
            </a:r>
            <a:r>
              <a:rPr lang="en-US" baseline="-25000" dirty="0" smtClean="0"/>
              <a:t>(2)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0000 0000 0000 0001</a:t>
            </a:r>
            <a:r>
              <a:rPr lang="en-US" baseline="-25000" dirty="0"/>
              <a:t>(2)</a:t>
            </a:r>
            <a:r>
              <a:rPr lang="en-US" dirty="0" smtClean="0"/>
              <a:t> +</a:t>
            </a:r>
          </a:p>
          <a:p>
            <a:pPr marL="0" indent="0">
              <a:buNone/>
            </a:pPr>
            <a:r>
              <a:rPr lang="en-US" dirty="0" smtClean="0"/>
              <a:t>=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1111 1011 1111 1000</a:t>
            </a:r>
            <a:r>
              <a:rPr lang="en-US" baseline="-25000" dirty="0"/>
              <a:t>(2)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3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1254</Words>
  <Application>Microsoft Office PowerPoint</Application>
  <PresentationFormat>On-screen Show (4:3)</PresentationFormat>
  <Paragraphs>249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Comp Sci 310</vt:lpstr>
      <vt:lpstr>Bit significance</vt:lpstr>
      <vt:lpstr>Signed numbers</vt:lpstr>
      <vt:lpstr>Two’s complement</vt:lpstr>
      <vt:lpstr>Question</vt:lpstr>
      <vt:lpstr>Two useful operations</vt:lpstr>
      <vt:lpstr>Sign extension</vt:lpstr>
      <vt:lpstr>Negation</vt:lpstr>
      <vt:lpstr>Negation example</vt:lpstr>
      <vt:lpstr>Question</vt:lpstr>
      <vt:lpstr>Addition</vt:lpstr>
      <vt:lpstr>Addition</vt:lpstr>
      <vt:lpstr>Addition</vt:lpstr>
      <vt:lpstr>Addition</vt:lpstr>
      <vt:lpstr>Addition</vt:lpstr>
      <vt:lpstr>Addition</vt:lpstr>
      <vt:lpstr>Addition</vt:lpstr>
      <vt:lpstr>Addition</vt:lpstr>
      <vt:lpstr>Addition</vt:lpstr>
      <vt:lpstr>Addition</vt:lpstr>
      <vt:lpstr>Addition</vt:lpstr>
      <vt:lpstr>Addition</vt:lpstr>
      <vt:lpstr>Another addition example</vt:lpstr>
      <vt:lpstr>Another addition example</vt:lpstr>
      <vt:lpstr>Another addition example</vt:lpstr>
      <vt:lpstr>Another addition example</vt:lpstr>
      <vt:lpstr>Another addition example</vt:lpstr>
      <vt:lpstr>Another addition example</vt:lpstr>
      <vt:lpstr>Another addition example</vt:lpstr>
      <vt:lpstr>Another addition example</vt:lpstr>
      <vt:lpstr>Another addition example</vt:lpstr>
      <vt:lpstr>Another addition example</vt:lpstr>
      <vt:lpstr>Another addition example</vt:lpstr>
      <vt:lpstr>Subtraction</vt:lpstr>
      <vt:lpstr>Course overview</vt:lpstr>
      <vt:lpstr>Architecture versus Organization</vt:lpstr>
      <vt:lpstr>Architecture</vt:lpstr>
      <vt:lpstr>Organization</vt:lpstr>
      <vt:lpstr>Why study computer organization?</vt:lpstr>
      <vt:lpstr>Performance metrics for computers</vt:lpstr>
      <vt:lpstr>Defining performance</vt:lpstr>
      <vt:lpstr>Some performance metrics</vt:lpstr>
      <vt:lpstr>True or false?</vt:lpstr>
      <vt:lpstr>Performance as execution time</vt:lpstr>
      <vt:lpstr>Relative performance of two computers</vt:lpstr>
      <vt:lpstr>Watch out!</vt:lpstr>
      <vt:lpstr>Measuring performance</vt:lpstr>
      <vt:lpstr>Focus on CPU performance</vt:lpstr>
      <vt:lpstr>System clock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54</cp:revision>
  <dcterms:created xsi:type="dcterms:W3CDTF">2006-08-16T00:00:00Z</dcterms:created>
  <dcterms:modified xsi:type="dcterms:W3CDTF">2014-09-05T20:00:16Z</dcterms:modified>
</cp:coreProperties>
</file>