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computers A and B implement the same ISA.</a:t>
            </a:r>
          </a:p>
          <a:p>
            <a:r>
              <a:rPr lang="en-US" dirty="0"/>
              <a:t>Computer A has a clock cycle time of 250ps and a CPI of 2.0 for </a:t>
            </a:r>
            <a:r>
              <a:rPr lang="en-US" dirty="0" smtClean="0"/>
              <a:t>some program </a:t>
            </a:r>
            <a:r>
              <a:rPr lang="en-US" dirty="0"/>
              <a:t>P.</a:t>
            </a:r>
          </a:p>
          <a:p>
            <a:r>
              <a:rPr lang="en-US" dirty="0"/>
              <a:t>Computer B has a clock cycle time of 500ps and a CPI of 1.2 for the </a:t>
            </a:r>
            <a:r>
              <a:rPr lang="en-US" dirty="0" smtClean="0"/>
              <a:t>same program </a:t>
            </a:r>
            <a:r>
              <a:rPr lang="en-US" dirty="0"/>
              <a:t>P.</a:t>
            </a:r>
          </a:p>
          <a:p>
            <a:r>
              <a:rPr lang="en-US" dirty="0"/>
              <a:t>Which computer is faster for P and by how much?</a:t>
            </a:r>
          </a:p>
        </p:txBody>
      </p:sp>
    </p:spTree>
    <p:extLst>
      <p:ext uri="{BB962C8B-B14F-4D97-AF65-F5344CB8AC3E}">
        <p14:creationId xmlns:p14="http://schemas.microsoft.com/office/powerpoint/2010/main" val="26456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“Classic” CPU performance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execution time for a program = IC * CPI * Clock cycle time</a:t>
            </a:r>
          </a:p>
          <a:p>
            <a:r>
              <a:rPr lang="en-US" dirty="0" smtClean="0"/>
              <a:t>Equivalently:</a:t>
            </a:r>
            <a:br>
              <a:rPr lang="en-US" dirty="0" smtClean="0"/>
            </a:br>
            <a:r>
              <a:rPr lang="en-US" dirty="0" smtClean="0"/>
              <a:t>CPU execution time for a program = IC * CPI * 1/Clock rate</a:t>
            </a:r>
          </a:p>
          <a:p>
            <a:r>
              <a:rPr lang="en-US" dirty="0" smtClean="0"/>
              <a:t>These equations are important because they identify the three factors that affect CPU performance.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600200"/>
            <a:ext cx="1676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057400"/>
            <a:ext cx="3200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 compiler writer must generate machine code for a particular </a:t>
            </a:r>
            <a:r>
              <a:rPr lang="en-US" sz="2000" dirty="0" smtClean="0"/>
              <a:t>high-level language </a:t>
            </a:r>
            <a:r>
              <a:rPr lang="en-US" sz="2000" dirty="0"/>
              <a:t>statement. The choice is between two machine code sequences </a:t>
            </a:r>
            <a:r>
              <a:rPr lang="en-US" sz="2000" dirty="0" smtClean="0"/>
              <a:t>with the </a:t>
            </a:r>
            <a:r>
              <a:rPr lang="en-US" sz="2000" dirty="0"/>
              <a:t>following instruction counts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hardware designers have supplied the following facts: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Which code sequence executes the most instructions?</a:t>
            </a:r>
          </a:p>
          <a:p>
            <a:r>
              <a:rPr lang="en-US" sz="2000" dirty="0" smtClean="0"/>
              <a:t>Which code sequence will be faster?</a:t>
            </a:r>
          </a:p>
          <a:p>
            <a:r>
              <a:rPr lang="en-US" sz="2000" dirty="0" smtClean="0"/>
              <a:t>What is the CPI for each code sequence?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6000" y="2514600"/>
            <a:ext cx="4876800" cy="1219200"/>
            <a:chOff x="2133600" y="4495800"/>
            <a:chExt cx="4876800" cy="1219200"/>
          </a:xfrm>
        </p:grpSpPr>
        <p:sp>
          <p:nvSpPr>
            <p:cNvPr id="5" name="Rectangle 4"/>
            <p:cNvSpPr/>
            <p:nvPr/>
          </p:nvSpPr>
          <p:spPr>
            <a:xfrm>
              <a:off x="2133600" y="4495800"/>
              <a:ext cx="1219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Code sequence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48006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A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4495800"/>
              <a:ext cx="3657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IC for each instruction class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48006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B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48006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51054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3600" y="54102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2800" y="51054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51054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51054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54102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54102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2800" y="54102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00300" y="4495800"/>
            <a:ext cx="4343400" cy="914400"/>
            <a:chOff x="2819400" y="4876800"/>
            <a:chExt cx="4343400" cy="914400"/>
          </a:xfrm>
        </p:grpSpPr>
        <p:sp>
          <p:nvSpPr>
            <p:cNvPr id="22" name="Rectangle 21"/>
            <p:cNvSpPr/>
            <p:nvPr/>
          </p:nvSpPr>
          <p:spPr>
            <a:xfrm>
              <a:off x="2819400" y="4876800"/>
              <a:ext cx="6858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05200" y="51816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A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4876800"/>
              <a:ext cx="3657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CPI for each instruction class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1816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B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3600" y="51816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19400" y="5486400"/>
              <a:ext cx="685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CPI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05200" y="54864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54864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3600" y="5486400"/>
              <a:ext cx="1219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CPU execution time for a program = </a:t>
            </a:r>
            <a:br>
              <a:rPr lang="en-US" sz="2800" dirty="0" smtClean="0"/>
            </a:br>
            <a:r>
              <a:rPr lang="en-US" sz="2800" dirty="0" smtClean="0"/>
              <a:t># instructions for a program * # clock cycles / instruction * seconds / clock cycle</a:t>
            </a:r>
          </a:p>
          <a:p>
            <a:r>
              <a:rPr lang="en-US" sz="2800" dirty="0" smtClean="0"/>
              <a:t>Equivalently: </a:t>
            </a:r>
            <a:br>
              <a:rPr lang="en-US" sz="2800" dirty="0" smtClean="0"/>
            </a:br>
            <a:r>
              <a:rPr lang="en-US" sz="2800" dirty="0" smtClean="0"/>
              <a:t>CPU execution time = IC * CPI * clock cycle time</a:t>
            </a:r>
          </a:p>
          <a:p>
            <a:r>
              <a:rPr lang="en-US" sz="2800" dirty="0" smtClean="0"/>
              <a:t>Equivalently: </a:t>
            </a:r>
            <a:br>
              <a:rPr lang="en-US" sz="2800" dirty="0" smtClean="0"/>
            </a:br>
            <a:r>
              <a:rPr lang="en-US" sz="2800" dirty="0" smtClean="0"/>
              <a:t>CPU execution time = IC * IPC * 1 / clock rate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" y="5029200"/>
            <a:ext cx="7696200" cy="1524000"/>
            <a:chOff x="990600" y="5638800"/>
            <a:chExt cx="7696200" cy="1524000"/>
          </a:xfrm>
        </p:grpSpPr>
        <p:sp>
          <p:nvSpPr>
            <p:cNvPr id="7" name="Rectangle 6"/>
            <p:cNvSpPr/>
            <p:nvPr/>
          </p:nvSpPr>
          <p:spPr>
            <a:xfrm>
              <a:off x="990600" y="5638800"/>
              <a:ext cx="327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Component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638800"/>
              <a:ext cx="4419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Units of measure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0600" y="5943600"/>
              <a:ext cx="327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CPU execution time for a program 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67200" y="5943600"/>
              <a:ext cx="4419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Number of seconds taken by CPU to execute 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6248400"/>
              <a:ext cx="327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IC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67200" y="6248400"/>
              <a:ext cx="4419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Number of instructions executed by 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6553200"/>
              <a:ext cx="327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CPI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200" y="6553200"/>
              <a:ext cx="4419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Average number of clock cycles per instruction in 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0600" y="6858000"/>
              <a:ext cx="3276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Clock cycle time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67200" y="6858000"/>
              <a:ext cx="4419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ysClr val="windowText" lastClr="000000"/>
                  </a:solidFill>
                </a:rPr>
                <a:t>Seconds per clock cycle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9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smallest possible value of CPI?</a:t>
            </a:r>
          </a:p>
          <a:p>
            <a:r>
              <a:rPr lang="en-US" dirty="0" smtClean="0"/>
              <a:t>Definition: IPC, or # of instructions per clock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program P runs in 100 seconds on a computer</a:t>
            </a:r>
          </a:p>
          <a:p>
            <a:r>
              <a:rPr lang="en-US" dirty="0" smtClean="0"/>
              <a:t>Multiply operations account for 80 seconds of this time</a:t>
            </a:r>
          </a:p>
          <a:p>
            <a:r>
              <a:rPr lang="en-US" dirty="0" smtClean="0"/>
              <a:t>How much do you have to improve the speed of multiplication if I want my program to run 5 times faster (i.e., in 20 seconds)?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10 times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multiplication is 10 times faster?</a:t>
            </a:r>
          </a:p>
          <a:p>
            <a:r>
              <a:rPr lang="en-US" dirty="0" smtClean="0"/>
              <a:t>New execution time: </a:t>
            </a:r>
          </a:p>
          <a:p>
            <a:pPr lvl="1"/>
            <a:r>
              <a:rPr lang="en-US" dirty="0" smtClean="0"/>
              <a:t>Total execution time: 100 total seconds</a:t>
            </a:r>
          </a:p>
          <a:p>
            <a:pPr lvl="2"/>
            <a:r>
              <a:rPr lang="en-US" dirty="0" smtClean="0"/>
              <a:t>80 seconds of multiplication</a:t>
            </a:r>
          </a:p>
          <a:p>
            <a:pPr lvl="3"/>
            <a:r>
              <a:rPr lang="en-US" dirty="0" smtClean="0"/>
              <a:t>Multiplication is NOW 10 times as fast…</a:t>
            </a:r>
          </a:p>
          <a:p>
            <a:pPr lvl="4"/>
            <a:r>
              <a:rPr lang="en-US" dirty="0" smtClean="0"/>
              <a:t>Result: 8 seconds of multiplication</a:t>
            </a:r>
          </a:p>
          <a:p>
            <a:pPr lvl="5"/>
            <a:r>
              <a:rPr lang="en-US" dirty="0" smtClean="0"/>
              <a:t>Plus 20 seconds of non-multiplication</a:t>
            </a:r>
          </a:p>
          <a:p>
            <a:pPr lvl="6"/>
            <a:r>
              <a:rPr lang="en-US" dirty="0" smtClean="0"/>
              <a:t>Total: 20 + 8 = 28 seconds</a:t>
            </a:r>
          </a:p>
          <a:p>
            <a:pPr lvl="7"/>
            <a:r>
              <a:rPr lang="en-US" dirty="0" smtClean="0"/>
              <a:t>28 seconds </a:t>
            </a:r>
          </a:p>
          <a:p>
            <a:pPr lvl="8"/>
            <a:r>
              <a:rPr lang="en-US" dirty="0" smtClean="0"/>
              <a:t>NOT 5 times as fast (28 &gt; 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 after improvement = Execution time affected by improvement / improvement factor + Execution time unaffected.</a:t>
            </a:r>
          </a:p>
          <a:p>
            <a:r>
              <a:rPr lang="en-US" dirty="0" smtClean="0"/>
              <a:t>For this problem: </a:t>
            </a:r>
            <a:br>
              <a:rPr lang="en-US" dirty="0" smtClean="0"/>
            </a:br>
            <a:r>
              <a:rPr lang="en-US" dirty="0" smtClean="0"/>
              <a:t>20 	= 80 seconds / x + (100 – 80 seconds)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</a:t>
            </a:r>
            <a:r>
              <a:rPr lang="en-US" dirty="0" smtClean="0"/>
              <a:t> 0 = 80 seconds / x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 x = ???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5x improvement not possible in this case!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overall system performance increase due to a speedup factor of x in one component of the system is limited by the fraction of time that this component is used by the system</a:t>
            </a:r>
          </a:p>
          <a:p>
            <a:r>
              <a:rPr lang="en-US" dirty="0" smtClean="0"/>
              <a:t>Gene Amdahl</a:t>
            </a:r>
          </a:p>
          <a:p>
            <a:pPr lvl="1"/>
            <a:r>
              <a:rPr lang="en-US" dirty="0" smtClean="0"/>
              <a:t>PhD UW—Madison (theoretical physics)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 this Friday</a:t>
            </a:r>
          </a:p>
          <a:p>
            <a:r>
              <a:rPr lang="en-US" dirty="0" smtClean="0"/>
              <a:t>Assignment 0 due before class this Friday</a:t>
            </a:r>
          </a:p>
          <a:p>
            <a:pPr lvl="1"/>
            <a:r>
              <a:rPr lang="en-US" dirty="0" smtClean="0"/>
              <a:t>Must be typed</a:t>
            </a:r>
          </a:p>
        </p:txBody>
      </p:sp>
    </p:spTree>
    <p:extLst>
      <p:ext uri="{BB962C8B-B14F-4D97-AF65-F5344CB8AC3E}">
        <p14:creationId xmlns:p14="http://schemas.microsoft.com/office/powerpoint/2010/main" val="363008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design strategies on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r>
              <a:rPr lang="en-US" sz="2800" dirty="0"/>
              <a:t>Users and designers think about computer performance in </a:t>
            </a:r>
            <a:r>
              <a:rPr lang="en-US" sz="2800" dirty="0" smtClean="0"/>
              <a:t>different ways</a:t>
            </a:r>
            <a:r>
              <a:rPr lang="en-US" sz="2800" dirty="0"/>
              <a:t>, e.g</a:t>
            </a:r>
            <a:r>
              <a:rPr lang="en-US" sz="2800" dirty="0" smtClean="0"/>
              <a:t>., in </a:t>
            </a:r>
            <a:r>
              <a:rPr lang="en-US" sz="2800" dirty="0"/>
              <a:t>seconds versus number of clock cycles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Let’s relate these two metrics:</a:t>
            </a:r>
            <a:br>
              <a:rPr lang="en-US" sz="2800" dirty="0" smtClean="0"/>
            </a:br>
            <a:r>
              <a:rPr lang="en-US" sz="2800" dirty="0" smtClean="0"/>
              <a:t>CPU execution time for a program = # CPU clock cycles for a program * clock cycle time</a:t>
            </a:r>
          </a:p>
          <a:p>
            <a:r>
              <a:rPr lang="en-US" sz="2800" dirty="0" smtClean="0"/>
              <a:t>Or:</a:t>
            </a:r>
            <a:br>
              <a:rPr lang="en-US" sz="2800" dirty="0" smtClean="0"/>
            </a:br>
            <a:r>
              <a:rPr lang="en-US" sz="2800" dirty="0" smtClean="0"/>
              <a:t>CPU execution time for a program = # CPU clock cycles / clock rate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352800"/>
            <a:ext cx="1828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3886200"/>
            <a:ext cx="6248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designer often faces a trade-off between the number of clock cycles needed for a program and the length of each cycle</a:t>
            </a:r>
          </a:p>
          <a:p>
            <a:r>
              <a:rPr lang="en-US" dirty="0"/>
              <a:t>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Example: Perhaps you reduce the number of clock cycles needed but, in each clock cycle, you need to do more work, thus increasing the length of each cycle</a:t>
            </a:r>
          </a:p>
        </p:txBody>
      </p:sp>
    </p:spTree>
    <p:extLst>
      <p:ext uri="{BB962C8B-B14F-4D97-AF65-F5344CB8AC3E}">
        <p14:creationId xmlns:p14="http://schemas.microsoft.com/office/powerpoint/2010/main" val="38672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Assume program P runs in 10 seconds on computer A clocked at 2GHz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 design and build a new computer B that will run this program in </a:t>
            </a:r>
            <a:r>
              <a:rPr lang="en-US" dirty="0" smtClean="0"/>
              <a:t>6 seconds.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RELATIVE performance increase?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performance increase as a PERCENTAGE of A’s execution time?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we know that the clock rate can be increased </a:t>
            </a:r>
            <a:r>
              <a:rPr lang="en-US" dirty="0" smtClean="0"/>
              <a:t>significantly</a:t>
            </a:r>
            <a:r>
              <a:rPr lang="en-US" dirty="0"/>
              <a:t>, but we </a:t>
            </a:r>
            <a:r>
              <a:rPr lang="en-US" dirty="0" smtClean="0"/>
              <a:t>also realize </a:t>
            </a:r>
            <a:r>
              <a:rPr lang="en-US" dirty="0"/>
              <a:t>that the new design will </a:t>
            </a:r>
            <a:r>
              <a:rPr lang="en-US" dirty="0" smtClean="0"/>
              <a:t>affect the </a:t>
            </a:r>
            <a:r>
              <a:rPr lang="en-US" dirty="0"/>
              <a:t>rest of the CPU in such a way </a:t>
            </a:r>
            <a:r>
              <a:rPr lang="en-US" dirty="0" smtClean="0"/>
              <a:t>that computer </a:t>
            </a:r>
            <a:r>
              <a:rPr lang="en-US" dirty="0"/>
              <a:t>B will need 20 percent more clock cycles than A to run the </a:t>
            </a:r>
            <a:r>
              <a:rPr lang="en-US" dirty="0" smtClean="0"/>
              <a:t>same program </a:t>
            </a:r>
            <a:r>
              <a:rPr lang="en-US" dirty="0"/>
              <a:t>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should the clock rate of computer B be to achieve the runtime of 6 seconds for 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measure performance as CPU execution time per program</a:t>
            </a:r>
          </a:p>
          <a:p>
            <a:r>
              <a:rPr lang="en-US" dirty="0" smtClean="0"/>
              <a:t>The factors that influence this performance metric are:</a:t>
            </a:r>
          </a:p>
          <a:p>
            <a:pPr lvl="1"/>
            <a:r>
              <a:rPr lang="en-US" dirty="0" smtClean="0"/>
              <a:t>The number of clock cycles needed to execute the program, and</a:t>
            </a:r>
          </a:p>
          <a:p>
            <a:pPr lvl="1"/>
            <a:r>
              <a:rPr lang="en-US" dirty="0" smtClean="0"/>
              <a:t>The duration of each clock cycle</a:t>
            </a:r>
          </a:p>
          <a:p>
            <a:r>
              <a:rPr lang="en-US" dirty="0" smtClean="0"/>
              <a:t>But, something is missing…</a:t>
            </a:r>
          </a:p>
        </p:txBody>
      </p:sp>
    </p:spTree>
    <p:extLst>
      <p:ext uri="{BB962C8B-B14F-4D97-AF65-F5344CB8AC3E}">
        <p14:creationId xmlns:p14="http://schemas.microsoft.com/office/powerpoint/2010/main" val="32967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put ourselves in the shoes of a user and system designer</a:t>
            </a:r>
          </a:p>
          <a:p>
            <a:r>
              <a:rPr lang="en-US" dirty="0" smtClean="0"/>
              <a:t>As a software developer, when you study a program to estimate its efficiency, what is the most important feature of the program in your analysis?</a:t>
            </a:r>
          </a:p>
          <a:p>
            <a:pPr lvl="1"/>
            <a:r>
              <a:rPr lang="en-US" dirty="0" smtClean="0"/>
              <a:t>“</a:t>
            </a:r>
            <a:r>
              <a:rPr lang="en-US" smtClean="0"/>
              <a:t>In between” </a:t>
            </a:r>
            <a:r>
              <a:rPr lang="en-US" dirty="0" smtClean="0"/>
              <a:t>elapsed time and </a:t>
            </a:r>
            <a:r>
              <a:rPr lang="en-US" smtClean="0"/>
              <a:t>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execution time of a program is equal to the number of instructions executed times the time it takes to execute an instruction (in clock cycles)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instructions take longer to execute than others.</a:t>
            </a:r>
          </a:p>
        </p:txBody>
      </p:sp>
    </p:spTree>
    <p:extLst>
      <p:ext uri="{BB962C8B-B14F-4D97-AF65-F5344CB8AC3E}">
        <p14:creationId xmlns:p14="http://schemas.microsoft.com/office/powerpoint/2010/main" val="33292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execution time of a program is equal to the number of </a:t>
            </a:r>
            <a:r>
              <a:rPr lang="en-US" dirty="0" smtClean="0"/>
              <a:t>instructions executed </a:t>
            </a:r>
            <a:r>
              <a:rPr lang="en-US" dirty="0"/>
              <a:t>by the program, called the instruction count (IC), multiplied by </a:t>
            </a:r>
            <a:r>
              <a:rPr lang="en-US" dirty="0" smtClean="0"/>
              <a:t>the average </a:t>
            </a:r>
            <a:r>
              <a:rPr lang="en-US" dirty="0"/>
              <a:t>time it takes to execute an instruction.</a:t>
            </a:r>
          </a:p>
          <a:p>
            <a:r>
              <a:rPr lang="en-US" dirty="0"/>
              <a:t>New parameter: </a:t>
            </a:r>
            <a:r>
              <a:rPr lang="en-US" b="1" dirty="0"/>
              <a:t>CPI</a:t>
            </a:r>
            <a:r>
              <a:rPr lang="en-US" dirty="0"/>
              <a:t> = average number of clock cycles per instruction</a:t>
            </a:r>
          </a:p>
          <a:p>
            <a:r>
              <a:rPr lang="en-US" dirty="0"/>
              <a:t>The CPI provides one way of comparing two </a:t>
            </a:r>
            <a:r>
              <a:rPr lang="en-US" dirty="0" smtClean="0"/>
              <a:t>different implementations </a:t>
            </a:r>
            <a:r>
              <a:rPr lang="en-US" dirty="0"/>
              <a:t>of </a:t>
            </a:r>
            <a:r>
              <a:rPr lang="en-US" dirty="0" smtClean="0"/>
              <a:t>the same </a:t>
            </a:r>
            <a:r>
              <a:rPr lang="en-US" dirty="0"/>
              <a:t>ISA.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6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844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 Sci 310</vt:lpstr>
      <vt:lpstr>Announcements</vt:lpstr>
      <vt:lpstr>Impact of design strategies on user experience</vt:lpstr>
      <vt:lpstr>Trade-off</vt:lpstr>
      <vt:lpstr>Example #1</vt:lpstr>
      <vt:lpstr>Recap</vt:lpstr>
      <vt:lpstr>So far</vt:lpstr>
      <vt:lpstr>Two basic facts</vt:lpstr>
      <vt:lpstr>Instruction performance</vt:lpstr>
      <vt:lpstr>Example #2</vt:lpstr>
      <vt:lpstr>“Classic” CPU performance equation</vt:lpstr>
      <vt:lpstr>Example #3</vt:lpstr>
      <vt:lpstr>Summary</vt:lpstr>
      <vt:lpstr>Things to think about</vt:lpstr>
      <vt:lpstr>Last example</vt:lpstr>
      <vt:lpstr>Multiplication 10 times faster</vt:lpstr>
      <vt:lpstr>Another approach</vt:lpstr>
      <vt:lpstr>Amdahl’s law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59</cp:revision>
  <dcterms:created xsi:type="dcterms:W3CDTF">2006-08-16T00:00:00Z</dcterms:created>
  <dcterms:modified xsi:type="dcterms:W3CDTF">2014-09-08T20:26:06Z</dcterms:modified>
</cp:coreProperties>
</file>