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7" r:id="rId3"/>
    <p:sldId id="31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1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6" autoAdjust="0"/>
    <p:restoredTop sz="95468" autoAdjust="0"/>
  </p:normalViewPr>
  <p:slideViewPr>
    <p:cSldViewPr>
      <p:cViewPr>
        <p:scale>
          <a:sx n="75" d="100"/>
          <a:sy n="75" d="100"/>
        </p:scale>
        <p:origin x="-576" y="-120"/>
      </p:cViewPr>
      <p:guideLst>
        <p:guide orient="horz" pos="1008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	</a:t>
            </a:r>
            <a:r>
              <a:rPr lang="en-US" sz="2000" b="1" dirty="0" smtClean="0"/>
              <a:t>Basic Postulates:</a:t>
            </a:r>
            <a:endParaRPr lang="en-US" sz="2000" b="1" dirty="0"/>
          </a:p>
          <a:p>
            <a:pPr marL="0" indent="0">
              <a:buNone/>
            </a:pPr>
            <a:r>
              <a:rPr lang="en-US" sz="1600" dirty="0" smtClean="0"/>
              <a:t>A </a:t>
            </a:r>
            <a:r>
              <a:rPr lang="el-GR" sz="1600" dirty="0" smtClean="0"/>
              <a:t>Λ</a:t>
            </a:r>
            <a:r>
              <a:rPr lang="en-US" sz="1600" dirty="0" smtClean="0"/>
              <a:t> B = B </a:t>
            </a:r>
            <a:r>
              <a:rPr lang="el-GR" sz="1600" dirty="0" smtClean="0"/>
              <a:t>Λ</a:t>
            </a:r>
            <a:r>
              <a:rPr lang="en-US" sz="1600" dirty="0" smtClean="0"/>
              <a:t> A			A V B = B V A		Commutative Laws</a:t>
            </a:r>
          </a:p>
          <a:p>
            <a:pPr marL="0" indent="0">
              <a:buNone/>
            </a:pPr>
            <a:r>
              <a:rPr lang="en-US" sz="1600" dirty="0" smtClean="0"/>
              <a:t>A </a:t>
            </a:r>
            <a:r>
              <a:rPr lang="el-GR" sz="1600" dirty="0" smtClean="0"/>
              <a:t>Λ</a:t>
            </a:r>
            <a:r>
              <a:rPr lang="en-US" sz="1600" dirty="0" smtClean="0"/>
              <a:t> (B V C) = (A </a:t>
            </a:r>
            <a:r>
              <a:rPr lang="el-GR" sz="1600" dirty="0" smtClean="0"/>
              <a:t>Λ</a:t>
            </a:r>
            <a:r>
              <a:rPr lang="en-US" sz="1600" dirty="0" smtClean="0"/>
              <a:t> B) V (A </a:t>
            </a:r>
            <a:r>
              <a:rPr lang="el-GR" sz="1600" dirty="0" smtClean="0"/>
              <a:t>Λ</a:t>
            </a:r>
            <a:r>
              <a:rPr lang="en-US" sz="1600" dirty="0" smtClean="0"/>
              <a:t> C)		</a:t>
            </a:r>
            <a:r>
              <a:rPr lang="en-US" sz="1600" dirty="0"/>
              <a:t> A </a:t>
            </a:r>
            <a:r>
              <a:rPr lang="en-US" sz="1600" dirty="0" smtClean="0"/>
              <a:t>V </a:t>
            </a:r>
            <a:r>
              <a:rPr lang="en-US" sz="1600" dirty="0"/>
              <a:t>(B </a:t>
            </a:r>
            <a:r>
              <a:rPr lang="el-GR" sz="1600" dirty="0"/>
              <a:t>Λ</a:t>
            </a:r>
            <a:r>
              <a:rPr lang="en-US" sz="1600" dirty="0" smtClean="0"/>
              <a:t> </a:t>
            </a:r>
            <a:r>
              <a:rPr lang="en-US" sz="1600" dirty="0"/>
              <a:t>C) = (A </a:t>
            </a:r>
            <a:r>
              <a:rPr lang="en-US" sz="1600" dirty="0" smtClean="0"/>
              <a:t>V </a:t>
            </a:r>
            <a:r>
              <a:rPr lang="en-US" sz="1600" dirty="0"/>
              <a:t>B) </a:t>
            </a:r>
            <a:r>
              <a:rPr lang="el-GR" sz="1600" dirty="0"/>
              <a:t>Λ</a:t>
            </a:r>
            <a:r>
              <a:rPr lang="en-US" sz="1600" dirty="0" smtClean="0"/>
              <a:t> </a:t>
            </a:r>
            <a:r>
              <a:rPr lang="en-US" sz="1600" dirty="0"/>
              <a:t>(A </a:t>
            </a:r>
            <a:r>
              <a:rPr lang="en-US" sz="1600" dirty="0" smtClean="0"/>
              <a:t>V </a:t>
            </a:r>
            <a:r>
              <a:rPr lang="en-US" sz="1600" dirty="0"/>
              <a:t>C</a:t>
            </a:r>
            <a:r>
              <a:rPr lang="en-US" sz="1600" dirty="0" smtClean="0"/>
              <a:t>)	Distributive Laws</a:t>
            </a:r>
          </a:p>
          <a:p>
            <a:pPr marL="0" indent="0">
              <a:buNone/>
            </a:pPr>
            <a:r>
              <a:rPr lang="en-US" sz="1600" dirty="0" smtClean="0"/>
              <a:t>1 </a:t>
            </a:r>
            <a:r>
              <a:rPr lang="el-GR" sz="1600" dirty="0" smtClean="0"/>
              <a:t>Λ</a:t>
            </a:r>
            <a:r>
              <a:rPr lang="en-US" sz="1600" dirty="0" smtClean="0"/>
              <a:t> A = A				0 V A = A			Identity Elements</a:t>
            </a:r>
          </a:p>
          <a:p>
            <a:pPr marL="0" indent="0">
              <a:buNone/>
            </a:pPr>
            <a:r>
              <a:rPr lang="en-US" sz="1600" dirty="0" smtClean="0"/>
              <a:t>A </a:t>
            </a:r>
            <a:r>
              <a:rPr lang="el-GR" sz="1600" dirty="0" smtClean="0"/>
              <a:t>Λ</a:t>
            </a:r>
            <a:r>
              <a:rPr lang="en-US" sz="1600" dirty="0" smtClean="0"/>
              <a:t> ¬A = 0				A V ¬A = 1			Inverse Elements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lvl="0" indent="0">
              <a:buNone/>
            </a:pPr>
            <a:r>
              <a:rPr lang="en-US" sz="1600" dirty="0" smtClean="0"/>
              <a:t>			</a:t>
            </a:r>
            <a:r>
              <a:rPr lang="en-US" sz="2000" b="1" dirty="0" smtClean="0">
                <a:solidFill>
                  <a:prstClr val="black"/>
                </a:solidFill>
              </a:rPr>
              <a:t>Other identities: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0 </a:t>
            </a:r>
            <a:r>
              <a:rPr lang="el-GR" sz="1600" dirty="0" smtClean="0"/>
              <a:t>Λ</a:t>
            </a:r>
            <a:r>
              <a:rPr lang="en-US" sz="1600" dirty="0" smtClean="0"/>
              <a:t> A = 0				1 V A = 1</a:t>
            </a:r>
          </a:p>
          <a:p>
            <a:pPr marL="0" indent="0">
              <a:buNone/>
            </a:pPr>
            <a:r>
              <a:rPr lang="en-US" sz="1600" dirty="0" smtClean="0"/>
              <a:t>A </a:t>
            </a:r>
            <a:r>
              <a:rPr lang="el-GR" sz="1600" dirty="0" smtClean="0"/>
              <a:t>Λ</a:t>
            </a:r>
            <a:r>
              <a:rPr lang="en-US" sz="1600" dirty="0" smtClean="0"/>
              <a:t> A = A				A V A = A</a:t>
            </a:r>
          </a:p>
          <a:p>
            <a:pPr marL="0" indent="0">
              <a:buNone/>
            </a:pPr>
            <a:r>
              <a:rPr lang="en-US" sz="1600" dirty="0" smtClean="0"/>
              <a:t>A </a:t>
            </a:r>
            <a:r>
              <a:rPr lang="el-GR" sz="1600" dirty="0" smtClean="0"/>
              <a:t>Λ</a:t>
            </a:r>
            <a:r>
              <a:rPr lang="en-US" sz="1600" dirty="0" smtClean="0"/>
              <a:t> (B </a:t>
            </a:r>
            <a:r>
              <a:rPr lang="el-GR" sz="1600" dirty="0" smtClean="0"/>
              <a:t>Λ</a:t>
            </a:r>
            <a:r>
              <a:rPr lang="en-US" sz="1600" dirty="0" smtClean="0"/>
              <a:t> C) = (A </a:t>
            </a:r>
            <a:r>
              <a:rPr lang="el-GR" sz="1600" dirty="0" smtClean="0"/>
              <a:t>Λ</a:t>
            </a:r>
            <a:r>
              <a:rPr lang="en-US" sz="1600" dirty="0" smtClean="0"/>
              <a:t> B) </a:t>
            </a:r>
            <a:r>
              <a:rPr lang="el-GR" sz="1600" dirty="0" smtClean="0"/>
              <a:t>Λ</a:t>
            </a:r>
            <a:r>
              <a:rPr lang="en-US" sz="1600" dirty="0" smtClean="0"/>
              <a:t> C		A V (B V C) = (A V B) V C	Associative Laws</a:t>
            </a:r>
          </a:p>
          <a:p>
            <a:pPr marL="0" indent="0">
              <a:buNone/>
            </a:pPr>
            <a:r>
              <a:rPr lang="en-US" sz="1600" dirty="0" smtClean="0"/>
              <a:t>¬(A </a:t>
            </a:r>
            <a:r>
              <a:rPr lang="el-GR" sz="1600" dirty="0" smtClean="0"/>
              <a:t>Λ</a:t>
            </a:r>
            <a:r>
              <a:rPr lang="en-US" sz="1600" dirty="0" smtClean="0"/>
              <a:t> B) = ¬A V ¬B			</a:t>
            </a:r>
            <a:r>
              <a:rPr lang="en-US" sz="1600" dirty="0"/>
              <a:t> </a:t>
            </a:r>
            <a:r>
              <a:rPr lang="en-US" sz="1600" dirty="0" smtClean="0"/>
              <a:t>¬(A V B) = ¬A </a:t>
            </a:r>
            <a:r>
              <a:rPr lang="el-GR" sz="1600" dirty="0"/>
              <a:t>Λ</a:t>
            </a:r>
            <a:r>
              <a:rPr lang="en-US" sz="1600" dirty="0" smtClean="0"/>
              <a:t> ¬B		</a:t>
            </a:r>
            <a:r>
              <a:rPr lang="en-US" sz="1600" dirty="0" err="1" smtClean="0"/>
              <a:t>DeMorgan’s</a:t>
            </a:r>
            <a:r>
              <a:rPr lang="en-US" sz="1600" dirty="0" smtClean="0"/>
              <a:t> Theorem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92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16002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1600200"/>
            <a:ext cx="22098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3086100" y="1706562"/>
            <a:ext cx="914400" cy="549275"/>
            <a:chOff x="2304" y="3542"/>
            <a:chExt cx="576" cy="346"/>
          </a:xfrm>
          <a:noFill/>
        </p:grpSpPr>
        <p:sp>
          <p:nvSpPr>
            <p:cNvPr id="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7"/>
            <p:cNvSpPr>
              <a:spLocks noChangeShapeType="1"/>
            </p:cNvSpPr>
            <p:nvPr/>
          </p:nvSpPr>
          <p:spPr bwMode="auto">
            <a:xfrm>
              <a:off x="2304" y="3600"/>
              <a:ext cx="11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895600" y="1676400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2049462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10026" y="1866899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2107" y="1600200"/>
            <a:ext cx="1599293" cy="761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4400" y="1600199"/>
            <a:ext cx="10668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 = A </a:t>
            </a:r>
            <a:r>
              <a:rPr lang="el-GR" dirty="0">
                <a:solidFill>
                  <a:sysClr val="windowText" lastClr="000000"/>
                </a:solidFill>
              </a:rPr>
              <a:t>Λ</a:t>
            </a:r>
            <a:r>
              <a:rPr lang="en-US" dirty="0" smtClean="0">
                <a:solidFill>
                  <a:sysClr val="windowText" lastClr="000000"/>
                </a:solidFill>
              </a:rPr>
              <a:t> 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1600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A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00800" y="1600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B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53200" y="1600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F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48400" y="175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400800" y="175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75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48400" y="1905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00800" y="1905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553200" y="1905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48400" y="205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00800" y="205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553200" y="205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48400" y="220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00800" y="220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553200" y="2209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6553200" y="16002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248400" y="1752600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752600" y="2362201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14600" y="2362201"/>
            <a:ext cx="22098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95600" y="2438401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895600" y="2811463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010026" y="2628900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792107" y="2362201"/>
            <a:ext cx="1599293" cy="761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24400" y="2362200"/>
            <a:ext cx="10668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 = A V 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248400" y="23622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A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400800" y="23622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B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553200" y="23622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F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248400" y="25146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00800" y="25146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553200" y="25146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48400" y="26670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400800" y="26670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553200" y="26670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48400" y="28194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400800" y="28194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553200" y="28194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48400" y="29718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400800" y="29718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553200" y="297180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6553200" y="2362201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248400" y="2514601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752600" y="3124202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NOT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514600" y="3124202"/>
            <a:ext cx="22098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40052" y="3382962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876672" y="3390900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792107" y="3124202"/>
            <a:ext cx="1599293" cy="761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724400" y="3124201"/>
            <a:ext cx="10668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 </a:t>
            </a:r>
            <a:r>
              <a:rPr lang="en-US" dirty="0">
                <a:solidFill>
                  <a:sysClr val="windowText" lastClr="000000"/>
                </a:solidFill>
              </a:rPr>
              <a:t>= ¬A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400800" y="324644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A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553200" y="324644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F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400800" y="339884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553200" y="339884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400800" y="355124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553200" y="355124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6553200" y="3246440"/>
            <a:ext cx="0" cy="487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400800" y="3398838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752600" y="3886203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NAND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514600" y="3886203"/>
            <a:ext cx="22098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895600" y="3962403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895600" y="4335465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010026" y="4152902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792107" y="3886203"/>
            <a:ext cx="1599293" cy="761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724400" y="3886202"/>
            <a:ext cx="10668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 = </a:t>
            </a:r>
            <a:r>
              <a:rPr lang="en-US" sz="1400" dirty="0">
                <a:solidFill>
                  <a:sysClr val="windowText" lastClr="000000"/>
                </a:solidFill>
              </a:rPr>
              <a:t>¬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(A </a:t>
            </a:r>
            <a:r>
              <a:rPr lang="el-GR" sz="1400" dirty="0">
                <a:solidFill>
                  <a:sysClr val="windowText" lastClr="000000"/>
                </a:solidFill>
              </a:rPr>
              <a:t>Λ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B)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248400" y="38862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A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400800" y="38862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B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553200" y="38862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F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248400" y="40386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400800" y="40386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553200" y="40386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248400" y="41910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400800" y="41910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553200" y="41910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248400" y="43434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400800" y="43434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553200" y="43434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48400" y="44958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400800" y="44958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553200" y="4495803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6553200" y="3886203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248400" y="403860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752600" y="4648204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514600" y="4648204"/>
            <a:ext cx="22098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895600" y="4724404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2895600" y="5097466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010026" y="4914903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792107" y="4648204"/>
            <a:ext cx="1599293" cy="761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724400" y="4648203"/>
            <a:ext cx="10668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 = </a:t>
            </a:r>
            <a:r>
              <a:rPr lang="en-US" sz="1400" dirty="0">
                <a:solidFill>
                  <a:sysClr val="windowText" lastClr="000000"/>
                </a:solidFill>
              </a:rPr>
              <a:t>¬</a:t>
            </a:r>
            <a:r>
              <a:rPr lang="en-US" sz="1400" dirty="0" smtClean="0">
                <a:solidFill>
                  <a:sysClr val="windowText" lastClr="000000"/>
                </a:solidFill>
              </a:rPr>
              <a:t>(A V B)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248400" y="46482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A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400800" y="46482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B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553200" y="46482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F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48400" y="48006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400800" y="48006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553200" y="48006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48400" y="49530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400800" y="49530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553200" y="49530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248400" y="51054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400800" y="51054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553200" y="51054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48400" y="52578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400800" y="52578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553200" y="5257804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6553200" y="4648204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6248400" y="4800604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1752600" y="5410205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514600" y="5410205"/>
            <a:ext cx="22098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895600" y="5486405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895600" y="5859467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010026" y="5676904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5792107" y="5410205"/>
            <a:ext cx="1599293" cy="761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724400" y="5410204"/>
            <a:ext cx="1066800" cy="76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F = A XOR B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248400" y="54102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A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400800" y="54102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B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553200" y="54102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F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248400" y="55626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400800" y="55626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553200" y="55626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6248400" y="57150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400800" y="57150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553200" y="57150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6248400" y="58674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400800" y="58674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553200" y="58674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248400" y="60198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400800" y="60198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1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553200" y="601980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ysClr val="windowText" lastClr="000000"/>
                </a:solidFill>
              </a:rPr>
              <a:t>0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6553200" y="5410205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6248400" y="5562605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838"/>
          <p:cNvGrpSpPr>
            <a:grpSpLocks/>
          </p:cNvGrpSpPr>
          <p:nvPr/>
        </p:nvGrpSpPr>
        <p:grpSpPr bwMode="auto">
          <a:xfrm>
            <a:off x="3082924" y="2468562"/>
            <a:ext cx="917575" cy="549275"/>
            <a:chOff x="3456" y="605"/>
            <a:chExt cx="578" cy="346"/>
          </a:xfrm>
        </p:grpSpPr>
        <p:grpSp>
          <p:nvGrpSpPr>
            <p:cNvPr id="22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22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22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22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0" name="Group 862"/>
          <p:cNvGrpSpPr>
            <a:grpSpLocks/>
          </p:cNvGrpSpPr>
          <p:nvPr/>
        </p:nvGrpSpPr>
        <p:grpSpPr bwMode="auto">
          <a:xfrm>
            <a:off x="3187702" y="3224213"/>
            <a:ext cx="650876" cy="561973"/>
            <a:chOff x="1152" y="1699"/>
            <a:chExt cx="576" cy="461"/>
          </a:xfrm>
        </p:grpSpPr>
        <p:grpSp>
          <p:nvGrpSpPr>
            <p:cNvPr id="231" name="Group 64"/>
            <p:cNvGrpSpPr>
              <a:grpSpLocks/>
            </p:cNvGrpSpPr>
            <p:nvPr/>
          </p:nvGrpSpPr>
          <p:grpSpPr bwMode="auto">
            <a:xfrm>
              <a:off x="1152" y="1699"/>
              <a:ext cx="576" cy="461"/>
              <a:chOff x="2165" y="3427"/>
              <a:chExt cx="576" cy="461"/>
            </a:xfrm>
          </p:grpSpPr>
          <p:sp>
            <p:nvSpPr>
              <p:cNvPr id="233" name="Line 58"/>
              <p:cNvSpPr>
                <a:spLocks noChangeShapeType="1"/>
              </p:cNvSpPr>
              <p:nvPr/>
            </p:nvSpPr>
            <p:spPr bwMode="auto">
              <a:xfrm>
                <a:off x="2165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AutoShape 59"/>
              <p:cNvSpPr>
                <a:spLocks noChangeArrowheads="1"/>
              </p:cNvSpPr>
              <p:nvPr/>
            </p:nvSpPr>
            <p:spPr bwMode="auto">
              <a:xfrm rot="5400000">
                <a:off x="2234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endParaRPr lang="en-US" altLang="en-US"/>
              </a:p>
            </p:txBody>
          </p:sp>
          <p:sp>
            <p:nvSpPr>
              <p:cNvPr id="235" name="Oval 61"/>
              <p:cNvSpPr>
                <a:spLocks noChangeArrowheads="1"/>
              </p:cNvSpPr>
              <p:nvPr/>
            </p:nvSpPr>
            <p:spPr bwMode="auto">
              <a:xfrm>
                <a:off x="2631" y="362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2" name="Freeform 861"/>
            <p:cNvSpPr>
              <a:spLocks/>
            </p:cNvSpPr>
            <p:nvPr/>
          </p:nvSpPr>
          <p:spPr bwMode="auto">
            <a:xfrm>
              <a:off x="1152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6" name="Group 826"/>
          <p:cNvGrpSpPr>
            <a:grpSpLocks/>
          </p:cNvGrpSpPr>
          <p:nvPr/>
        </p:nvGrpSpPr>
        <p:grpSpPr bwMode="auto">
          <a:xfrm>
            <a:off x="3082924" y="3992564"/>
            <a:ext cx="914400" cy="549275"/>
            <a:chOff x="2650" y="3427"/>
            <a:chExt cx="576" cy="346"/>
          </a:xfrm>
        </p:grpSpPr>
        <p:grpSp>
          <p:nvGrpSpPr>
            <p:cNvPr id="237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39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241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0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8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" name="Group 591"/>
          <p:cNvGrpSpPr>
            <a:grpSpLocks/>
          </p:cNvGrpSpPr>
          <p:nvPr/>
        </p:nvGrpSpPr>
        <p:grpSpPr bwMode="auto">
          <a:xfrm>
            <a:off x="3081336" y="4748218"/>
            <a:ext cx="915988" cy="549275"/>
            <a:chOff x="4954" y="2909"/>
            <a:chExt cx="577" cy="346"/>
          </a:xfrm>
        </p:grpSpPr>
        <p:sp>
          <p:nvSpPr>
            <p:cNvPr id="246" name="Line 581"/>
            <p:cNvSpPr>
              <a:spLocks noChangeShapeType="1"/>
            </p:cNvSpPr>
            <p:nvPr/>
          </p:nvSpPr>
          <p:spPr bwMode="auto">
            <a:xfrm>
              <a:off x="5416" y="3082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582"/>
            <p:cNvSpPr>
              <a:spLocks noChangeShapeType="1"/>
            </p:cNvSpPr>
            <p:nvPr/>
          </p:nvSpPr>
          <p:spPr bwMode="auto">
            <a:xfrm>
              <a:off x="4954" y="296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583"/>
            <p:cNvSpPr>
              <a:spLocks noChangeShapeType="1"/>
            </p:cNvSpPr>
            <p:nvPr/>
          </p:nvSpPr>
          <p:spPr bwMode="auto">
            <a:xfrm>
              <a:off x="4955" y="3197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Oval 584"/>
            <p:cNvSpPr>
              <a:spLocks noChangeArrowheads="1"/>
            </p:cNvSpPr>
            <p:nvPr/>
          </p:nvSpPr>
          <p:spPr bwMode="auto">
            <a:xfrm>
              <a:off x="5422" y="3052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0" name="Group 586"/>
            <p:cNvGrpSpPr>
              <a:grpSpLocks/>
            </p:cNvGrpSpPr>
            <p:nvPr/>
          </p:nvGrpSpPr>
          <p:grpSpPr bwMode="auto">
            <a:xfrm>
              <a:off x="5036" y="2909"/>
              <a:ext cx="380" cy="346"/>
              <a:chOff x="2477" y="3542"/>
              <a:chExt cx="288" cy="346"/>
            </a:xfrm>
          </p:grpSpPr>
          <p:sp>
            <p:nvSpPr>
              <p:cNvPr id="253" name="Freeform 587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588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1" name="Freeform 589"/>
            <p:cNvSpPr>
              <a:spLocks/>
            </p:cNvSpPr>
            <p:nvPr/>
          </p:nvSpPr>
          <p:spPr bwMode="auto">
            <a:xfrm>
              <a:off x="5036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5" name="Group 602"/>
          <p:cNvGrpSpPr>
            <a:grpSpLocks/>
          </p:cNvGrpSpPr>
          <p:nvPr/>
        </p:nvGrpSpPr>
        <p:grpSpPr bwMode="auto">
          <a:xfrm>
            <a:off x="3079408" y="5516571"/>
            <a:ext cx="915988" cy="549275"/>
            <a:chOff x="4954" y="3370"/>
            <a:chExt cx="577" cy="346"/>
          </a:xfrm>
        </p:grpSpPr>
        <p:sp>
          <p:nvSpPr>
            <p:cNvPr id="256" name="Line 593"/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594"/>
            <p:cNvSpPr>
              <a:spLocks noChangeShapeType="1"/>
            </p:cNvSpPr>
            <p:nvPr/>
          </p:nvSpPr>
          <p:spPr bwMode="auto">
            <a:xfrm>
              <a:off x="4954" y="3428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595"/>
            <p:cNvSpPr>
              <a:spLocks noChangeShapeType="1"/>
            </p:cNvSpPr>
            <p:nvPr/>
          </p:nvSpPr>
          <p:spPr bwMode="auto">
            <a:xfrm>
              <a:off x="4955" y="365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9" name="Group 597"/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262" name="Freeform 598"/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599"/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115 w 173"/>
                  <a:gd name="T3" fmla="*/ 58 h 173"/>
                  <a:gd name="T4" fmla="*/ 173 w 173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0" name="Freeform 600"/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601"/>
            <p:cNvSpPr>
              <a:spLocks/>
            </p:cNvSpPr>
            <p:nvPr/>
          </p:nvSpPr>
          <p:spPr bwMode="auto">
            <a:xfrm>
              <a:off x="5011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58 w 58"/>
                <a:gd name="T3" fmla="*/ 173 h 346"/>
                <a:gd name="T4" fmla="*/ 0 w 58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7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universal set of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gate types are needed in implementation</a:t>
            </a:r>
          </a:p>
          <a:p>
            <a:r>
              <a:rPr lang="en-US" dirty="0" smtClean="0"/>
              <a:t>Design and fabrication are simpler if only one or two types of gates are used</a:t>
            </a:r>
          </a:p>
          <a:p>
            <a:r>
              <a:rPr lang="en-US" dirty="0" smtClean="0"/>
              <a:t>Thus, it is important to identify functionally universal sets of gates</a:t>
            </a:r>
          </a:p>
          <a:p>
            <a:pPr lvl="1"/>
            <a:r>
              <a:rPr lang="en-US" dirty="0" smtClean="0"/>
              <a:t>Meaning: any Boolean function can be implemented using only the gates in the set</a:t>
            </a:r>
          </a:p>
        </p:txBody>
      </p:sp>
    </p:spTree>
    <p:extLst>
      <p:ext uri="{BB962C8B-B14F-4D97-AF65-F5344CB8AC3E}">
        <p14:creationId xmlns:p14="http://schemas.microsoft.com/office/powerpoint/2010/main" val="20425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Universally complete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And, Or, Not</a:t>
            </a:r>
          </a:p>
          <a:p>
            <a:r>
              <a:rPr lang="en-US" dirty="0" smtClean="0"/>
              <a:t>And, Not (?)</a:t>
            </a:r>
          </a:p>
          <a:p>
            <a:r>
              <a:rPr lang="en-US" dirty="0" smtClean="0"/>
              <a:t>Or, Not (?)</a:t>
            </a:r>
          </a:p>
          <a:p>
            <a:r>
              <a:rPr lang="en-US" dirty="0" smtClean="0"/>
              <a:t>Nor (?)</a:t>
            </a:r>
          </a:p>
          <a:p>
            <a:r>
              <a:rPr lang="en-US" dirty="0" err="1" smtClean="0"/>
              <a:t>Nand</a:t>
            </a:r>
            <a:r>
              <a:rPr lang="en-US" dirty="0" smtClean="0"/>
              <a:t> (?)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6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Make Not, And </a:t>
            </a:r>
            <a:r>
              <a:rPr lang="en-US" sz="2400" dirty="0" err="1" smtClean="0"/>
              <a:t>and</a:t>
            </a:r>
            <a:r>
              <a:rPr lang="en-US" sz="2400" dirty="0" smtClean="0"/>
              <a:t> Or out of just </a:t>
            </a:r>
            <a:r>
              <a:rPr lang="en-US" sz="2400" dirty="0" err="1" smtClean="0"/>
              <a:t>Nand</a:t>
            </a:r>
            <a:r>
              <a:rPr lang="en-US" sz="2400" dirty="0" smtClean="0"/>
              <a:t> gates.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DeMorgan’s</a:t>
            </a:r>
            <a:r>
              <a:rPr lang="en-US" sz="2400" dirty="0" smtClean="0"/>
              <a:t> Theorem: A V B =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¬(¬(A V B)) = ¬(¬A </a:t>
            </a:r>
            <a:r>
              <a:rPr lang="el-GR" sz="2400" dirty="0" smtClean="0">
                <a:solidFill>
                  <a:sysClr val="windowText" lastClr="000000"/>
                </a:solidFill>
              </a:rPr>
              <a:t>Λ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¬B)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</a:p>
          <a:p>
            <a:pPr marL="0" indent="0">
              <a:buNone/>
            </a:pPr>
            <a:r>
              <a:rPr 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  					¬(¬A) V ¬(</a:t>
            </a:r>
            <a:r>
              <a:rPr lang="en-US" sz="2400" dirty="0">
                <a:solidFill>
                  <a:sysClr val="windowText" lastClr="000000"/>
                </a:solidFill>
              </a:rPr>
              <a:t>¬</a:t>
            </a:r>
            <a:r>
              <a:rPr lang="en-US" sz="2400" dirty="0" smtClean="0">
                <a:solidFill>
                  <a:sysClr val="windowText" lastClr="000000"/>
                </a:solidFill>
              </a:rPr>
              <a:t>B</a:t>
            </a:r>
            <a:r>
              <a:rPr lang="en-US" sz="2400" dirty="0">
                <a:solidFill>
                  <a:sysClr val="windowText" lastClr="000000"/>
                </a:solidFill>
              </a:rPr>
              <a:t>)</a:t>
            </a:r>
            <a:r>
              <a:rPr lang="en-US" sz="2400" dirty="0"/>
              <a:t> </a:t>
            </a:r>
            <a:r>
              <a:rPr lang="en-US" sz="2400" dirty="0" smtClean="0"/>
              <a:t> = A V B.</a:t>
            </a:r>
            <a:endParaRPr lang="en-US" sz="240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4" name="Group 826"/>
          <p:cNvGrpSpPr>
            <a:grpSpLocks/>
          </p:cNvGrpSpPr>
          <p:nvPr/>
        </p:nvGrpSpPr>
        <p:grpSpPr bwMode="auto">
          <a:xfrm>
            <a:off x="3657600" y="2286000"/>
            <a:ext cx="1066800" cy="549275"/>
            <a:chOff x="2650" y="3427"/>
            <a:chExt cx="672" cy="346"/>
          </a:xfrm>
        </p:grpSpPr>
        <p:grpSp>
          <p:nvGrpSpPr>
            <p:cNvPr id="5" name="Group 162"/>
            <p:cNvGrpSpPr>
              <a:grpSpLocks/>
            </p:cNvGrpSpPr>
            <p:nvPr/>
          </p:nvGrpSpPr>
          <p:grpSpPr bwMode="auto">
            <a:xfrm>
              <a:off x="2650" y="3427"/>
              <a:ext cx="672" cy="346"/>
              <a:chOff x="1037" y="2966"/>
              <a:chExt cx="672" cy="346"/>
            </a:xfrm>
          </p:grpSpPr>
          <p:grpSp>
            <p:nvGrpSpPr>
              <p:cNvPr id="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672" cy="346"/>
                <a:chOff x="2304" y="3542"/>
                <a:chExt cx="672" cy="346"/>
              </a:xfrm>
            </p:grpSpPr>
            <p:sp>
              <p:nvSpPr>
                <p:cNvPr id="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2765" y="3715"/>
                  <a:ext cx="21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252788" y="2451102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657600" y="2378075"/>
            <a:ext cx="0" cy="365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429000" y="2559050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24400" y="2444750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¬A</a:t>
            </a:r>
          </a:p>
        </p:txBody>
      </p:sp>
      <p:grpSp>
        <p:nvGrpSpPr>
          <p:cNvPr id="29" name="Group 826"/>
          <p:cNvGrpSpPr>
            <a:grpSpLocks/>
          </p:cNvGrpSpPr>
          <p:nvPr/>
        </p:nvGrpSpPr>
        <p:grpSpPr bwMode="auto">
          <a:xfrm>
            <a:off x="3657600" y="3200400"/>
            <a:ext cx="1066800" cy="549275"/>
            <a:chOff x="2650" y="3427"/>
            <a:chExt cx="672" cy="346"/>
          </a:xfrm>
        </p:grpSpPr>
        <p:grpSp>
          <p:nvGrpSpPr>
            <p:cNvPr id="30" name="Group 162"/>
            <p:cNvGrpSpPr>
              <a:grpSpLocks/>
            </p:cNvGrpSpPr>
            <p:nvPr/>
          </p:nvGrpSpPr>
          <p:grpSpPr bwMode="auto">
            <a:xfrm>
              <a:off x="2650" y="3427"/>
              <a:ext cx="672" cy="346"/>
              <a:chOff x="1037" y="2966"/>
              <a:chExt cx="672" cy="346"/>
            </a:xfrm>
          </p:grpSpPr>
          <p:grpSp>
            <p:nvGrpSpPr>
              <p:cNvPr id="32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672" cy="346"/>
                <a:chOff x="2304" y="3542"/>
                <a:chExt cx="672" cy="346"/>
              </a:xfrm>
            </p:grpSpPr>
            <p:sp>
              <p:nvSpPr>
                <p:cNvPr id="34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2765" y="3714"/>
                  <a:ext cx="211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826"/>
          <p:cNvGrpSpPr>
            <a:grpSpLocks/>
          </p:cNvGrpSpPr>
          <p:nvPr/>
        </p:nvGrpSpPr>
        <p:grpSpPr bwMode="auto">
          <a:xfrm>
            <a:off x="1623220" y="3198812"/>
            <a:ext cx="2033588" cy="549275"/>
            <a:chOff x="2650" y="3427"/>
            <a:chExt cx="1281" cy="346"/>
          </a:xfrm>
        </p:grpSpPr>
        <p:grpSp>
          <p:nvGrpSpPr>
            <p:cNvPr id="86" name="Group 162"/>
            <p:cNvGrpSpPr>
              <a:grpSpLocks/>
            </p:cNvGrpSpPr>
            <p:nvPr/>
          </p:nvGrpSpPr>
          <p:grpSpPr bwMode="auto">
            <a:xfrm>
              <a:off x="2650" y="3427"/>
              <a:ext cx="1281" cy="346"/>
              <a:chOff x="1037" y="2966"/>
              <a:chExt cx="1281" cy="346"/>
            </a:xfrm>
          </p:grpSpPr>
          <p:grpSp>
            <p:nvGrpSpPr>
              <p:cNvPr id="88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1281" cy="346"/>
                <a:chOff x="2304" y="3542"/>
                <a:chExt cx="1281" cy="346"/>
              </a:xfrm>
            </p:grpSpPr>
            <p:sp>
              <p:nvSpPr>
                <p:cNvPr id="90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8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1375569" y="3176587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375569" y="3541712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69728" y="3122613"/>
            <a:ext cx="1173559" cy="277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¬(A </a:t>
            </a:r>
            <a:r>
              <a:rPr lang="el-GR" dirty="0" smtClean="0">
                <a:solidFill>
                  <a:sysClr val="windowText" lastClr="000000"/>
                </a:solidFill>
              </a:rPr>
              <a:t>Λ</a:t>
            </a:r>
            <a:r>
              <a:rPr lang="en-US" dirty="0" smtClean="0">
                <a:solidFill>
                  <a:sysClr val="windowText" lastClr="000000"/>
                </a:solidFill>
              </a:rPr>
              <a:t> B)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718052" y="3368674"/>
            <a:ext cx="816372" cy="20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</a:t>
            </a:r>
            <a:r>
              <a:rPr lang="el-GR" dirty="0" smtClean="0">
                <a:solidFill>
                  <a:sysClr val="windowText" lastClr="000000"/>
                </a:solidFill>
              </a:rPr>
              <a:t>Λ</a:t>
            </a:r>
            <a:r>
              <a:rPr lang="en-US" dirty="0" smtClean="0">
                <a:solidFill>
                  <a:sysClr val="windowText" lastClr="000000"/>
                </a:solidFill>
              </a:rPr>
              <a:t> 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00" name="Group 826"/>
          <p:cNvGrpSpPr>
            <a:grpSpLocks/>
          </p:cNvGrpSpPr>
          <p:nvPr/>
        </p:nvGrpSpPr>
        <p:grpSpPr bwMode="auto">
          <a:xfrm>
            <a:off x="1978823" y="4876800"/>
            <a:ext cx="1449388" cy="549275"/>
            <a:chOff x="2650" y="3427"/>
            <a:chExt cx="913" cy="346"/>
          </a:xfrm>
        </p:grpSpPr>
        <p:grpSp>
          <p:nvGrpSpPr>
            <p:cNvPr id="101" name="Group 162"/>
            <p:cNvGrpSpPr>
              <a:grpSpLocks/>
            </p:cNvGrpSpPr>
            <p:nvPr/>
          </p:nvGrpSpPr>
          <p:grpSpPr bwMode="auto">
            <a:xfrm>
              <a:off x="2650" y="3427"/>
              <a:ext cx="913" cy="346"/>
              <a:chOff x="1037" y="2966"/>
              <a:chExt cx="913" cy="346"/>
            </a:xfrm>
          </p:grpSpPr>
          <p:grpSp>
            <p:nvGrpSpPr>
              <p:cNvPr id="103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913" cy="346"/>
                <a:chOff x="2304" y="3542"/>
                <a:chExt cx="913" cy="346"/>
              </a:xfrm>
            </p:grpSpPr>
            <p:sp>
              <p:nvSpPr>
                <p:cNvPr id="105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2765" y="3715"/>
                  <a:ext cx="4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2" name="Straight Connector 111"/>
          <p:cNvCxnSpPr>
            <a:stCxn id="107" idx="0"/>
            <a:endCxn id="108" idx="0"/>
          </p:cNvCxnSpPr>
          <p:nvPr/>
        </p:nvCxnSpPr>
        <p:spPr>
          <a:xfrm>
            <a:off x="1978823" y="4968875"/>
            <a:ext cx="0" cy="365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1750221" y="5145882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826"/>
          <p:cNvGrpSpPr>
            <a:grpSpLocks/>
          </p:cNvGrpSpPr>
          <p:nvPr/>
        </p:nvGrpSpPr>
        <p:grpSpPr bwMode="auto">
          <a:xfrm>
            <a:off x="1978824" y="5927725"/>
            <a:ext cx="1449388" cy="549275"/>
            <a:chOff x="2650" y="3427"/>
            <a:chExt cx="913" cy="346"/>
          </a:xfrm>
        </p:grpSpPr>
        <p:grpSp>
          <p:nvGrpSpPr>
            <p:cNvPr id="115" name="Group 162"/>
            <p:cNvGrpSpPr>
              <a:grpSpLocks/>
            </p:cNvGrpSpPr>
            <p:nvPr/>
          </p:nvGrpSpPr>
          <p:grpSpPr bwMode="auto">
            <a:xfrm>
              <a:off x="2650" y="3427"/>
              <a:ext cx="913" cy="346"/>
              <a:chOff x="1037" y="2966"/>
              <a:chExt cx="913" cy="346"/>
            </a:xfrm>
          </p:grpSpPr>
          <p:grpSp>
            <p:nvGrpSpPr>
              <p:cNvPr id="117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913" cy="346"/>
                <a:chOff x="2304" y="3542"/>
                <a:chExt cx="913" cy="346"/>
              </a:xfrm>
            </p:grpSpPr>
            <p:sp>
              <p:nvSpPr>
                <p:cNvPr id="119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2765" y="3714"/>
                  <a:ext cx="452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8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25" name="Straight Connector 124"/>
          <p:cNvCxnSpPr/>
          <p:nvPr/>
        </p:nvCxnSpPr>
        <p:spPr>
          <a:xfrm>
            <a:off x="1978822" y="6018212"/>
            <a:ext cx="0" cy="365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750221" y="6200774"/>
            <a:ext cx="228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545439" y="5032772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545439" y="6086474"/>
            <a:ext cx="1905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37" name="Group 826"/>
          <p:cNvGrpSpPr>
            <a:grpSpLocks/>
          </p:cNvGrpSpPr>
          <p:nvPr/>
        </p:nvGrpSpPr>
        <p:grpSpPr bwMode="auto">
          <a:xfrm>
            <a:off x="3428211" y="5401469"/>
            <a:ext cx="1066800" cy="549275"/>
            <a:chOff x="2650" y="3427"/>
            <a:chExt cx="672" cy="346"/>
          </a:xfrm>
        </p:grpSpPr>
        <p:grpSp>
          <p:nvGrpSpPr>
            <p:cNvPr id="138" name="Group 162"/>
            <p:cNvGrpSpPr>
              <a:grpSpLocks/>
            </p:cNvGrpSpPr>
            <p:nvPr/>
          </p:nvGrpSpPr>
          <p:grpSpPr bwMode="auto">
            <a:xfrm>
              <a:off x="2650" y="3427"/>
              <a:ext cx="672" cy="346"/>
              <a:chOff x="1037" y="2966"/>
              <a:chExt cx="672" cy="346"/>
            </a:xfrm>
          </p:grpSpPr>
          <p:grpSp>
            <p:nvGrpSpPr>
              <p:cNvPr id="140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672" cy="346"/>
                <a:chOff x="2304" y="3542"/>
                <a:chExt cx="672" cy="346"/>
              </a:xfrm>
            </p:grpSpPr>
            <p:sp>
              <p:nvSpPr>
                <p:cNvPr id="142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2765" y="3714"/>
                  <a:ext cx="211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1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4483700" y="5578475"/>
            <a:ext cx="816372" cy="20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 V 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3657600" y="3292475"/>
            <a:ext cx="0" cy="365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06" idx="1"/>
            <a:endCxn id="139" idx="0"/>
          </p:cNvCxnSpPr>
          <p:nvPr/>
        </p:nvCxnSpPr>
        <p:spPr>
          <a:xfrm>
            <a:off x="3428211" y="5151437"/>
            <a:ext cx="0" cy="342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45" idx="0"/>
            <a:endCxn id="120" idx="1"/>
          </p:cNvCxnSpPr>
          <p:nvPr/>
        </p:nvCxnSpPr>
        <p:spPr>
          <a:xfrm>
            <a:off x="3428211" y="5858669"/>
            <a:ext cx="1" cy="342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28" grpId="0"/>
      <p:bldP spid="94" grpId="0"/>
      <p:bldP spid="95" grpId="0"/>
      <p:bldP spid="96" grpId="0"/>
      <p:bldP spid="97" grpId="0"/>
      <p:bldP spid="127" grpId="0"/>
      <p:bldP spid="128" grpId="0"/>
      <p:bldP spid="1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Computers are built from two kinds of digital circuits: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Combinational circuit:</a:t>
            </a:r>
          </a:p>
          <a:p>
            <a:pPr marL="914400" lvl="1" indent="-514350"/>
            <a:r>
              <a:rPr lang="en-US" sz="1800" dirty="0" smtClean="0"/>
              <a:t>The outputs are a Boolean combination of its current inputs only</a:t>
            </a:r>
          </a:p>
          <a:p>
            <a:pPr marL="914400" lvl="1" indent="-514350"/>
            <a:r>
              <a:rPr lang="en-US" sz="1800" dirty="0" smtClean="0"/>
              <a:t>Same inputs always produce the same outputs</a:t>
            </a:r>
          </a:p>
          <a:p>
            <a:pPr marL="914400" lvl="1" indent="-514350"/>
            <a:r>
              <a:rPr lang="en-US" sz="1800" dirty="0" smtClean="0"/>
              <a:t>The outputs constantly track the inputs (after a propagation delay)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Sequential circuit:</a:t>
            </a:r>
          </a:p>
          <a:p>
            <a:pPr marL="914400" lvl="1" indent="-514350"/>
            <a:r>
              <a:rPr lang="en-US" sz="1800" dirty="0" smtClean="0"/>
              <a:t>The outputs depend not only on the current inputs, but also on the history of the inputs</a:t>
            </a:r>
          </a:p>
          <a:p>
            <a:pPr marL="914400" lvl="1" indent="-514350"/>
            <a:r>
              <a:rPr lang="en-US" sz="1800" dirty="0" smtClean="0"/>
              <a:t>Contains memory elements (e.g., D flip-flop) that remember the state of the system</a:t>
            </a:r>
          </a:p>
          <a:p>
            <a:pPr marL="914400" lvl="1" indent="-514350"/>
            <a:r>
              <a:rPr lang="en-US" sz="1800" dirty="0" smtClean="0"/>
              <a:t>Think of a garage door opener</a:t>
            </a:r>
          </a:p>
          <a:p>
            <a:pPr marL="914400" lvl="1" indent="-514350"/>
            <a:r>
              <a:rPr lang="en-US" sz="1800" dirty="0" smtClean="0"/>
              <a:t>Usually synchronous, i.e., clocked.</a:t>
            </a:r>
            <a:endParaRPr lang="en-US" sz="1800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4864769" y="2590800"/>
            <a:ext cx="4008722" cy="1122350"/>
            <a:chOff x="4864769" y="1346201"/>
            <a:chExt cx="4008722" cy="1122350"/>
          </a:xfrm>
        </p:grpSpPr>
        <p:grpSp>
          <p:nvGrpSpPr>
            <p:cNvPr id="4" name="Group 838"/>
            <p:cNvGrpSpPr>
              <a:grpSpLocks/>
            </p:cNvGrpSpPr>
            <p:nvPr/>
          </p:nvGrpSpPr>
          <p:grpSpPr bwMode="auto">
            <a:xfrm>
              <a:off x="8096251" y="1627376"/>
              <a:ext cx="777240" cy="411956"/>
              <a:chOff x="3456" y="605"/>
              <a:chExt cx="578" cy="346"/>
            </a:xfrm>
          </p:grpSpPr>
          <p:grpSp>
            <p:nvGrpSpPr>
              <p:cNvPr id="5" name="Group 155"/>
              <p:cNvGrpSpPr>
                <a:grpSpLocks/>
              </p:cNvGrpSpPr>
              <p:nvPr/>
            </p:nvGrpSpPr>
            <p:grpSpPr bwMode="auto">
              <a:xfrm>
                <a:off x="3457" y="605"/>
                <a:ext cx="577" cy="346"/>
                <a:chOff x="4262" y="3715"/>
                <a:chExt cx="577" cy="346"/>
              </a:xfrm>
            </p:grpSpPr>
            <p:sp>
              <p:nvSpPr>
                <p:cNvPr id="7" name="Line 146"/>
                <p:cNvSpPr>
                  <a:spLocks noChangeShapeType="1"/>
                </p:cNvSpPr>
                <p:nvPr/>
              </p:nvSpPr>
              <p:spPr bwMode="auto">
                <a:xfrm>
                  <a:off x="4724" y="388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" name="Line 147"/>
                <p:cNvSpPr>
                  <a:spLocks noChangeShapeType="1"/>
                </p:cNvSpPr>
                <p:nvPr/>
              </p:nvSpPr>
              <p:spPr bwMode="auto">
                <a:xfrm>
                  <a:off x="4262" y="3773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" name="Line 148"/>
                <p:cNvSpPr>
                  <a:spLocks noChangeShapeType="1"/>
                </p:cNvSpPr>
                <p:nvPr/>
              </p:nvSpPr>
              <p:spPr bwMode="auto">
                <a:xfrm>
                  <a:off x="4263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" name="Group 149"/>
                <p:cNvGrpSpPr>
                  <a:grpSpLocks/>
                </p:cNvGrpSpPr>
                <p:nvPr/>
              </p:nvGrpSpPr>
              <p:grpSpPr bwMode="auto">
                <a:xfrm>
                  <a:off x="4344" y="3715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1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3" name="Freeform 151"/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115 w 173"/>
                        <a:gd name="T3" fmla="*/ 58 h 173"/>
                        <a:gd name="T4" fmla="*/ 173 w 173"/>
                        <a:gd name="T5" fmla="*/ 173 h 1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Freeform 152"/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115 w 173"/>
                        <a:gd name="T3" fmla="*/ 58 h 173"/>
                        <a:gd name="T4" fmla="*/ 173 w 173"/>
                        <a:gd name="T5" fmla="*/ 173 h 1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" name="Freeform 153"/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" name="Freeform 837"/>
              <p:cNvSpPr>
                <a:spLocks/>
              </p:cNvSpPr>
              <p:nvPr/>
            </p:nvSpPr>
            <p:spPr bwMode="auto">
              <a:xfrm>
                <a:off x="3456" y="662"/>
                <a:ext cx="576" cy="231"/>
              </a:xfrm>
              <a:custGeom>
                <a:avLst/>
                <a:gdLst>
                  <a:gd name="T0" fmla="*/ 0 w 576"/>
                  <a:gd name="T1" fmla="*/ 0 h 231"/>
                  <a:gd name="T2" fmla="*/ 0 w 576"/>
                  <a:gd name="T3" fmla="*/ 231 h 231"/>
                  <a:gd name="T4" fmla="*/ 576 w 576"/>
                  <a:gd name="T5" fmla="*/ 116 h 231"/>
                  <a:gd name="T6" fmla="*/ 0 w 576"/>
                  <a:gd name="T7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6" h="231">
                    <a:moveTo>
                      <a:pt x="0" y="0"/>
                    </a:moveTo>
                    <a:lnTo>
                      <a:pt x="0" y="231"/>
                    </a:lnTo>
                    <a:lnTo>
                      <a:pt x="576" y="11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862"/>
            <p:cNvGrpSpPr>
              <a:grpSpLocks/>
            </p:cNvGrpSpPr>
            <p:nvPr/>
          </p:nvGrpSpPr>
          <p:grpSpPr bwMode="auto">
            <a:xfrm>
              <a:off x="6096000" y="2047071"/>
              <a:ext cx="488157" cy="421480"/>
              <a:chOff x="1152" y="1699"/>
              <a:chExt cx="576" cy="461"/>
            </a:xfrm>
          </p:grpSpPr>
          <p:grpSp>
            <p:nvGrpSpPr>
              <p:cNvPr id="26" name="Group 64"/>
              <p:cNvGrpSpPr>
                <a:grpSpLocks/>
              </p:cNvGrpSpPr>
              <p:nvPr/>
            </p:nvGrpSpPr>
            <p:grpSpPr bwMode="auto">
              <a:xfrm>
                <a:off x="1152" y="1699"/>
                <a:ext cx="576" cy="461"/>
                <a:chOff x="2165" y="3427"/>
                <a:chExt cx="576" cy="461"/>
              </a:xfrm>
            </p:grpSpPr>
            <p:sp>
              <p:nvSpPr>
                <p:cNvPr id="28" name="Line 58"/>
                <p:cNvSpPr>
                  <a:spLocks noChangeShapeType="1"/>
                </p:cNvSpPr>
                <p:nvPr/>
              </p:nvSpPr>
              <p:spPr bwMode="auto">
                <a:xfrm>
                  <a:off x="2165" y="3658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AutoShape 59"/>
                <p:cNvSpPr>
                  <a:spLocks noChangeArrowheads="1"/>
                </p:cNvSpPr>
                <p:nvPr/>
              </p:nvSpPr>
              <p:spPr bwMode="auto">
                <a:xfrm rot="5400000">
                  <a:off x="2234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vert="eaVert"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0" name="Oval 61"/>
                <p:cNvSpPr>
                  <a:spLocks noChangeArrowheads="1"/>
                </p:cNvSpPr>
                <p:nvPr/>
              </p:nvSpPr>
              <p:spPr bwMode="auto">
                <a:xfrm>
                  <a:off x="2631" y="3624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Freeform 861"/>
              <p:cNvSpPr>
                <a:spLocks/>
              </p:cNvSpPr>
              <p:nvPr/>
            </p:nvSpPr>
            <p:spPr bwMode="auto">
              <a:xfrm>
                <a:off x="1152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69"/>
            <p:cNvGrpSpPr>
              <a:grpSpLocks/>
            </p:cNvGrpSpPr>
            <p:nvPr/>
          </p:nvGrpSpPr>
          <p:grpSpPr bwMode="auto">
            <a:xfrm>
              <a:off x="7315200" y="1346201"/>
              <a:ext cx="781051" cy="421480"/>
              <a:chOff x="2304" y="3542"/>
              <a:chExt cx="576" cy="346"/>
            </a:xfrm>
          </p:grpSpPr>
          <p:sp>
            <p:nvSpPr>
              <p:cNvPr id="32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67"/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68"/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" name="Group 69"/>
            <p:cNvGrpSpPr>
              <a:grpSpLocks/>
            </p:cNvGrpSpPr>
            <p:nvPr/>
          </p:nvGrpSpPr>
          <p:grpSpPr bwMode="auto">
            <a:xfrm>
              <a:off x="7318697" y="1896458"/>
              <a:ext cx="781051" cy="421480"/>
              <a:chOff x="2304" y="3542"/>
              <a:chExt cx="576" cy="346"/>
            </a:xfrm>
          </p:grpSpPr>
          <p:sp>
            <p:nvSpPr>
              <p:cNvPr id="37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67"/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68"/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" name="Group 69"/>
            <p:cNvGrpSpPr>
              <a:grpSpLocks/>
            </p:cNvGrpSpPr>
            <p:nvPr/>
          </p:nvGrpSpPr>
          <p:grpSpPr bwMode="auto">
            <a:xfrm>
              <a:off x="5410200" y="2047071"/>
              <a:ext cx="781051" cy="421480"/>
              <a:chOff x="2304" y="3542"/>
              <a:chExt cx="576" cy="346"/>
            </a:xfrm>
          </p:grpSpPr>
          <p:sp>
            <p:nvSpPr>
              <p:cNvPr id="53" name="AutoShape 65"/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66"/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67"/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68"/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8" name="Straight Connector 57"/>
            <p:cNvCxnSpPr>
              <a:stCxn id="34" idx="0"/>
            </p:cNvCxnSpPr>
            <p:nvPr/>
          </p:nvCxnSpPr>
          <p:spPr>
            <a:xfrm flipH="1">
              <a:off x="4879490" y="1416854"/>
              <a:ext cx="2435710" cy="24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5" idx="0"/>
            </p:cNvCxnSpPr>
            <p:nvPr/>
          </p:nvCxnSpPr>
          <p:spPr>
            <a:xfrm flipH="1">
              <a:off x="5299019" y="1697028"/>
              <a:ext cx="2016181" cy="72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299019" y="1704324"/>
              <a:ext cx="0" cy="41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55" idx="0"/>
            </p:cNvCxnSpPr>
            <p:nvPr/>
          </p:nvCxnSpPr>
          <p:spPr>
            <a:xfrm>
              <a:off x="4872262" y="2117724"/>
              <a:ext cx="5379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56" idx="0"/>
            </p:cNvCxnSpPr>
            <p:nvPr/>
          </p:nvCxnSpPr>
          <p:spPr>
            <a:xfrm>
              <a:off x="4879490" y="2397898"/>
              <a:ext cx="5307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39" idx="0"/>
              <a:endCxn id="139" idx="2"/>
            </p:cNvCxnSpPr>
            <p:nvPr/>
          </p:nvCxnSpPr>
          <p:spPr>
            <a:xfrm flipH="1">
              <a:off x="5375219" y="1967111"/>
              <a:ext cx="1943478" cy="105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endCxn id="139" idx="0"/>
            </p:cNvCxnSpPr>
            <p:nvPr/>
          </p:nvCxnSpPr>
          <p:spPr>
            <a:xfrm>
              <a:off x="4864769" y="1974471"/>
              <a:ext cx="358050" cy="31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28" idx="1"/>
              <a:endCxn id="40" idx="0"/>
            </p:cNvCxnSpPr>
            <p:nvPr/>
          </p:nvCxnSpPr>
          <p:spPr>
            <a:xfrm flipV="1">
              <a:off x="6584157" y="2247285"/>
              <a:ext cx="734540" cy="109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Freeform 138"/>
            <p:cNvSpPr/>
            <p:nvPr/>
          </p:nvSpPr>
          <p:spPr>
            <a:xfrm>
              <a:off x="5222819" y="1903818"/>
              <a:ext cx="152400" cy="73819"/>
            </a:xfrm>
            <a:custGeom>
              <a:avLst/>
              <a:gdLst>
                <a:gd name="connsiteX0" fmla="*/ 0 w 152400"/>
                <a:gd name="connsiteY0" fmla="*/ 73819 h 73819"/>
                <a:gd name="connsiteX1" fmla="*/ 78581 w 152400"/>
                <a:gd name="connsiteY1" fmla="*/ 0 h 73819"/>
                <a:gd name="connsiteX2" fmla="*/ 152400 w 152400"/>
                <a:gd name="connsiteY2" fmla="*/ 73819 h 7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73819">
                  <a:moveTo>
                    <a:pt x="0" y="73819"/>
                  </a:moveTo>
                  <a:cubicBezTo>
                    <a:pt x="26590" y="36909"/>
                    <a:pt x="53181" y="0"/>
                    <a:pt x="78581" y="0"/>
                  </a:cubicBezTo>
                  <a:cubicBezTo>
                    <a:pt x="103981" y="0"/>
                    <a:pt x="128190" y="36909"/>
                    <a:pt x="152400" y="7381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>
              <a:endCxn id="8" idx="0"/>
            </p:cNvCxnSpPr>
            <p:nvPr/>
          </p:nvCxnSpPr>
          <p:spPr>
            <a:xfrm>
              <a:off x="8096251" y="1555939"/>
              <a:ext cx="1345" cy="140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8100420" y="1970077"/>
              <a:ext cx="1345" cy="1404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019800" y="4495800"/>
            <a:ext cx="1295400" cy="1143000"/>
            <a:chOff x="2590800" y="3200400"/>
            <a:chExt cx="1295400" cy="1143000"/>
          </a:xfrm>
        </p:grpSpPr>
        <p:sp>
          <p:nvSpPr>
            <p:cNvPr id="61" name="Rectangle 60"/>
            <p:cNvSpPr/>
            <p:nvPr/>
          </p:nvSpPr>
          <p:spPr>
            <a:xfrm>
              <a:off x="2819400" y="3200400"/>
              <a:ext cx="838200" cy="1143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95600" y="39624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95600" y="3276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52800" y="3276600"/>
              <a:ext cx="228600" cy="3048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Q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2590800" y="3429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590800" y="41148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7600" y="34290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6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Combinational circuits needed for our first </a:t>
            </a:r>
            <a:r>
              <a:rPr lang="en-US" dirty="0" err="1" smtClean="0"/>
              <a:t>Larc</a:t>
            </a:r>
            <a:r>
              <a:rPr lang="en-US" dirty="0" smtClean="0"/>
              <a:t>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Out of </a:t>
            </a:r>
            <a:r>
              <a:rPr lang="en-US" dirty="0" err="1" smtClean="0"/>
              <a:t>Nand</a:t>
            </a:r>
            <a:r>
              <a:rPr lang="en-US" dirty="0" smtClean="0"/>
              <a:t> gates ONLY, we need to build the following gates and circuits:</a:t>
            </a:r>
          </a:p>
          <a:p>
            <a:r>
              <a:rPr lang="en-US" dirty="0" smtClean="0"/>
              <a:t>Unary gate: Not</a:t>
            </a:r>
          </a:p>
          <a:p>
            <a:r>
              <a:rPr lang="en-US" dirty="0" smtClean="0"/>
              <a:t>Binary gates:</a:t>
            </a:r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err="1" smtClean="0"/>
              <a:t>Xor</a:t>
            </a:r>
            <a:endParaRPr lang="en-US" dirty="0" smtClean="0"/>
          </a:p>
          <a:p>
            <a:r>
              <a:rPr lang="en-US" dirty="0" smtClean="0"/>
              <a:t>Circuits:</a:t>
            </a:r>
          </a:p>
          <a:p>
            <a:pPr lvl="1"/>
            <a:r>
              <a:rPr lang="en-US" dirty="0" smtClean="0"/>
              <a:t>A variety of multiplexers</a:t>
            </a:r>
          </a:p>
          <a:p>
            <a:pPr lvl="1"/>
            <a:r>
              <a:rPr lang="en-US" dirty="0" smtClean="0"/>
              <a:t>A variety of </a:t>
            </a:r>
            <a:r>
              <a:rPr lang="en-US" dirty="0" err="1" smtClean="0"/>
              <a:t>demultiplexers</a:t>
            </a:r>
            <a:endParaRPr lang="en-US" dirty="0" smtClean="0"/>
          </a:p>
          <a:p>
            <a:pPr lvl="1"/>
            <a:r>
              <a:rPr lang="en-US" dirty="0" smtClean="0"/>
              <a:t>A full 1 bit-adder</a:t>
            </a:r>
          </a:p>
          <a:p>
            <a:pPr lvl="1"/>
            <a:r>
              <a:rPr lang="en-US" dirty="0" smtClean="0"/>
              <a:t>A 1-bit ALU</a:t>
            </a:r>
          </a:p>
          <a:p>
            <a:pPr lvl="1"/>
            <a:r>
              <a:rPr lang="en-US" dirty="0" smtClean="0"/>
              <a:t>A 16-bit ALU</a:t>
            </a:r>
          </a:p>
          <a:p>
            <a:pPr lvl="1"/>
            <a:r>
              <a:rPr lang="en-US" dirty="0" smtClean="0"/>
              <a:t>A 16-bit parallel adder</a:t>
            </a:r>
          </a:p>
          <a:p>
            <a:pPr lvl="1"/>
            <a:r>
              <a:rPr lang="en-US" dirty="0" smtClean="0"/>
              <a:t>A 16-bit increment-by-one circuit</a:t>
            </a:r>
          </a:p>
        </p:txBody>
      </p:sp>
    </p:spTree>
    <p:extLst>
      <p:ext uri="{BB962C8B-B14F-4D97-AF65-F5344CB8AC3E}">
        <p14:creationId xmlns:p14="http://schemas.microsoft.com/office/powerpoint/2010/main" val="264804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description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These days, most digital design of processors is done using a hardware description language (HDL)</a:t>
            </a:r>
          </a:p>
          <a:p>
            <a:r>
              <a:rPr lang="en-US" dirty="0" smtClean="0"/>
              <a:t>Enables the designer to work with a text description of the hardware</a:t>
            </a:r>
          </a:p>
          <a:p>
            <a:pPr lvl="1"/>
            <a:r>
              <a:rPr lang="en-US" dirty="0" smtClean="0"/>
              <a:t>As opposed to schematics</a:t>
            </a:r>
          </a:p>
          <a:p>
            <a:r>
              <a:rPr lang="en-US" dirty="0" smtClean="0"/>
              <a:t>Goals of an HDL are to help designer: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ebug using a simulator</a:t>
            </a:r>
          </a:p>
          <a:p>
            <a:pPr lvl="1"/>
            <a:r>
              <a:rPr lang="en-US" dirty="0" smtClean="0"/>
              <a:t>Compile their design into hardware implementation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use a simple HDL that comes with a simulator so we can design and test our </a:t>
            </a:r>
            <a:r>
              <a:rPr lang="en-US" dirty="0" err="1"/>
              <a:t>Larc</a:t>
            </a:r>
            <a:r>
              <a:rPr lang="en-US" dirty="0"/>
              <a:t> </a:t>
            </a:r>
            <a:r>
              <a:rPr lang="en-US" dirty="0" smtClean="0"/>
              <a:t>computers</a:t>
            </a:r>
          </a:p>
          <a:p>
            <a:r>
              <a:rPr lang="en-US" dirty="0" smtClean="0"/>
              <a:t>To reach this goal, we will first build simple chips (e.g., basic gates)</a:t>
            </a:r>
          </a:p>
          <a:p>
            <a:r>
              <a:rPr lang="en-US" dirty="0" smtClean="0"/>
              <a:t>Then combine them into more complex chips, including a </a:t>
            </a:r>
            <a:r>
              <a:rPr lang="en-US" dirty="0" err="1" smtClean="0"/>
              <a:t>Larc</a:t>
            </a:r>
            <a:r>
              <a:rPr lang="en-US" dirty="0" smtClean="0"/>
              <a:t> CPU and 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7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definition in HDL: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chip’s architect is responsible for providing the chip’s interface (similar to a contract or API), including:</a:t>
            </a:r>
          </a:p>
          <a:p>
            <a:r>
              <a:rPr lang="en-US" dirty="0" smtClean="0"/>
              <a:t>Chip name</a:t>
            </a:r>
          </a:p>
          <a:p>
            <a:r>
              <a:rPr lang="en-US" dirty="0" smtClean="0"/>
              <a:t>Name of its input and output pins</a:t>
            </a:r>
          </a:p>
          <a:p>
            <a:r>
              <a:rPr lang="en-US" dirty="0" smtClean="0"/>
              <a:t>Documentation of intended chip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1 this Friday (9/12)</a:t>
            </a:r>
          </a:p>
          <a:p>
            <a:r>
              <a:rPr lang="en-US" dirty="0" smtClean="0"/>
              <a:t>Assignment 0 due on Friday</a:t>
            </a:r>
          </a:p>
          <a:p>
            <a:pPr lvl="1"/>
            <a:r>
              <a:rPr lang="en-US" dirty="0" smtClean="0"/>
              <a:t>BEFORE the start of class</a:t>
            </a:r>
          </a:p>
          <a:p>
            <a:r>
              <a:rPr lang="en-US" dirty="0" smtClean="0"/>
              <a:t>Quiz 2 on Monday (9/15)</a:t>
            </a:r>
          </a:p>
          <a:p>
            <a:r>
              <a:rPr lang="en-US" dirty="0" smtClean="0"/>
              <a:t>Assignment 1 posted tonight on d2l</a:t>
            </a:r>
          </a:p>
          <a:p>
            <a:pPr lvl="1"/>
            <a:r>
              <a:rPr lang="en-US" dirty="0" smtClean="0"/>
              <a:t>Due: BEFORE the start of class on 9/19</a:t>
            </a:r>
          </a:p>
          <a:p>
            <a:pPr lvl="1"/>
            <a:r>
              <a:rPr lang="en-US" dirty="0" smtClean="0"/>
              <a:t>Must work with a partner on all assignments &gt; 0</a:t>
            </a:r>
          </a:p>
          <a:p>
            <a:pPr lvl="2"/>
            <a:r>
              <a:rPr lang="en-US" dirty="0" smtClean="0"/>
              <a:t>Same partner for the entire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interface is given to you in a text file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chip_name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hdl</a:t>
            </a:r>
            <a:r>
              <a:rPr lang="en-US" dirty="0" smtClean="0"/>
              <a:t>, such as: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Not gate: out = not(in)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CHIP Not { // uppercase words are keywords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in; // only one input pin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// only one output pin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PARTS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// beginning of implementation section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missing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lot of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upcoming assignments, you will have to implement a lot of chips</a:t>
            </a:r>
            <a:endParaRPr lang="en-US" dirty="0"/>
          </a:p>
          <a:p>
            <a:r>
              <a:rPr lang="en-US" dirty="0" smtClean="0"/>
              <a:t>Implementation boils down to:</a:t>
            </a:r>
          </a:p>
          <a:p>
            <a:pPr lvl="1"/>
            <a:r>
              <a:rPr lang="en-US" dirty="0" smtClean="0"/>
              <a:t>Choosing appropriate components, e.g., built-in gates (the </a:t>
            </a:r>
            <a:r>
              <a:rPr lang="en-US" dirty="0" err="1" smtClean="0"/>
              <a:t>Nand</a:t>
            </a:r>
            <a:r>
              <a:rPr lang="en-US" dirty="0" smtClean="0"/>
              <a:t> gate) or other chips</a:t>
            </a:r>
          </a:p>
          <a:p>
            <a:pPr lvl="1"/>
            <a:r>
              <a:rPr lang="en-US" dirty="0" smtClean="0"/>
              <a:t>Wiring the parts correctly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4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Chip definition in HDL: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implementation of the chip goes into the last part of the &lt;</a:t>
            </a:r>
            <a:r>
              <a:rPr lang="en-US" sz="1800" dirty="0" err="1" smtClean="0"/>
              <a:t>chip_name</a:t>
            </a:r>
            <a:r>
              <a:rPr lang="en-US" sz="1800" dirty="0" smtClean="0"/>
              <a:t>&gt;.</a:t>
            </a:r>
            <a:r>
              <a:rPr lang="en-US" sz="1800" dirty="0" err="1" smtClean="0"/>
              <a:t>hdl</a:t>
            </a:r>
            <a:r>
              <a:rPr lang="en-US" sz="1800" dirty="0" smtClean="0"/>
              <a:t> file</a:t>
            </a:r>
          </a:p>
          <a:p>
            <a:r>
              <a:rPr lang="en-US" sz="1800" dirty="0" smtClean="0"/>
              <a:t>May only use chips that have been previously built</a:t>
            </a:r>
          </a:p>
          <a:p>
            <a:pPr lvl="1"/>
            <a:r>
              <a:rPr lang="en-US" sz="1600" dirty="0" smtClean="0"/>
              <a:t>Made clear from the assignment handouts</a:t>
            </a:r>
          </a:p>
          <a:p>
            <a:r>
              <a:rPr lang="en-US" sz="1800" dirty="0" smtClean="0"/>
              <a:t>You will be responsible for building each chip as economically as possible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Not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gate: out = not(in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*/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CHIP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Not { // uppercase words are keywords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IN in; // only one input pin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OUT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// only one output pin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PARTS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(a=in, b=in, out=out); // only one internal part in this chip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719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Consider the following measurements for </a:t>
            </a:r>
            <a:r>
              <a:rPr lang="en-US" sz="2800" dirty="0" smtClean="0"/>
              <a:t>two different </a:t>
            </a:r>
            <a:r>
              <a:rPr lang="en-US" sz="2800" dirty="0"/>
              <a:t>processors </a:t>
            </a:r>
            <a:r>
              <a:rPr lang="en-US" sz="2800" dirty="0" smtClean="0"/>
              <a:t>P1</a:t>
            </a:r>
            <a:r>
              <a:rPr lang="en-US" sz="2800" dirty="0"/>
              <a:t> </a:t>
            </a:r>
            <a:r>
              <a:rPr lang="en-US" sz="2800" dirty="0" smtClean="0"/>
              <a:t>and P2 </a:t>
            </a:r>
            <a:r>
              <a:rPr lang="en-US" sz="2800" dirty="0"/>
              <a:t>and a given program P: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	</a:t>
            </a:r>
            <a:r>
              <a:rPr lang="en-US" sz="2800" u="sng" dirty="0" smtClean="0"/>
              <a:t>CR_____</a:t>
            </a:r>
            <a:r>
              <a:rPr lang="en-US" sz="2800" dirty="0" smtClean="0"/>
              <a:t>	</a:t>
            </a:r>
            <a:r>
              <a:rPr lang="en-US" sz="2800" u="sng" dirty="0" smtClean="0"/>
              <a:t>IC____</a:t>
            </a:r>
            <a:r>
              <a:rPr lang="en-US" sz="2800" dirty="0" smtClean="0"/>
              <a:t>	</a:t>
            </a:r>
            <a:r>
              <a:rPr lang="en-US" sz="2800" u="sng" dirty="0" smtClean="0"/>
              <a:t>time</a:t>
            </a:r>
          </a:p>
          <a:p>
            <a:pPr marL="0" indent="0">
              <a:buNone/>
            </a:pPr>
            <a:r>
              <a:rPr lang="en-US" sz="2800" dirty="0" smtClean="0"/>
              <a:t>P1  :</a:t>
            </a:r>
            <a:r>
              <a:rPr lang="en-US" sz="2800" dirty="0"/>
              <a:t>	2 </a:t>
            </a:r>
            <a:r>
              <a:rPr lang="en-US" sz="2800" dirty="0" err="1"/>
              <a:t>Ghz</a:t>
            </a:r>
            <a:r>
              <a:rPr lang="en-US" sz="2800" dirty="0"/>
              <a:t>	</a:t>
            </a:r>
            <a:r>
              <a:rPr lang="en-US" sz="2800" dirty="0" smtClean="0"/>
              <a:t>	6 </a:t>
            </a:r>
            <a:r>
              <a:rPr lang="en-US" sz="2800" dirty="0"/>
              <a:t>* 10</a:t>
            </a:r>
            <a:r>
              <a:rPr lang="en-US" sz="2800" baseline="30000" dirty="0"/>
              <a:t>9</a:t>
            </a:r>
            <a:r>
              <a:rPr lang="en-US" sz="2800" dirty="0"/>
              <a:t>	</a:t>
            </a:r>
            <a:r>
              <a:rPr lang="en-US" sz="2800" dirty="0" smtClean="0"/>
              <a:t>4 </a:t>
            </a:r>
            <a:r>
              <a:rPr lang="en-US" sz="2800" dirty="0"/>
              <a:t>s</a:t>
            </a:r>
          </a:p>
          <a:p>
            <a:pPr marL="0" indent="0">
              <a:buNone/>
            </a:pPr>
            <a:r>
              <a:rPr lang="en-US" sz="2800" dirty="0" smtClean="0"/>
              <a:t>P2  :	1.5 </a:t>
            </a:r>
            <a:r>
              <a:rPr lang="en-US" sz="2800" dirty="0" err="1"/>
              <a:t>Ghz</a:t>
            </a:r>
            <a:r>
              <a:rPr lang="en-US" sz="2800" dirty="0"/>
              <a:t>	2 * 10</a:t>
            </a:r>
            <a:r>
              <a:rPr lang="en-US" sz="2800" baseline="30000" dirty="0"/>
              <a:t>9</a:t>
            </a:r>
            <a:r>
              <a:rPr lang="en-US" sz="2800" dirty="0"/>
              <a:t>	9 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What </a:t>
            </a:r>
            <a:r>
              <a:rPr lang="en-US" sz="2800" dirty="0"/>
              <a:t>is the clock rate </a:t>
            </a:r>
            <a:r>
              <a:rPr lang="en-US" sz="2800" dirty="0" smtClean="0"/>
              <a:t>for </a:t>
            </a:r>
            <a:r>
              <a:rPr lang="en-US" sz="2800" dirty="0"/>
              <a:t>P2 that would </a:t>
            </a:r>
            <a:r>
              <a:rPr lang="en-US" sz="2800" dirty="0" smtClean="0"/>
              <a:t>give P2 the same CPI as </a:t>
            </a:r>
            <a:r>
              <a:rPr lang="en-US" sz="2800" smtClean="0"/>
              <a:t>P1</a:t>
            </a:r>
            <a:r>
              <a:rPr lang="en-US" sz="2800" smtClean="0"/>
              <a:t>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701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as complex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In general, complex systems are built out of many interconnected parts and possibly other sub-systems.</a:t>
            </a:r>
          </a:p>
          <a:p>
            <a:r>
              <a:rPr lang="en-US" sz="2000" dirty="0" smtClean="0"/>
              <a:t>Functions of a computer:</a:t>
            </a:r>
          </a:p>
          <a:p>
            <a:pPr lvl="1"/>
            <a:r>
              <a:rPr lang="en-US" sz="1800" dirty="0"/>
              <a:t>Data processing</a:t>
            </a:r>
          </a:p>
          <a:p>
            <a:pPr lvl="1"/>
            <a:r>
              <a:rPr lang="en-US" sz="1800" dirty="0"/>
              <a:t>Data storage</a:t>
            </a:r>
          </a:p>
          <a:p>
            <a:pPr lvl="1"/>
            <a:r>
              <a:rPr lang="en-US" sz="1800" dirty="0"/>
              <a:t>Data movement</a:t>
            </a:r>
          </a:p>
          <a:p>
            <a:pPr lvl="1"/>
            <a:r>
              <a:rPr lang="en-US" sz="1800" dirty="0" smtClean="0"/>
              <a:t>Control</a:t>
            </a:r>
          </a:p>
          <a:p>
            <a:r>
              <a:rPr lang="en-US" sz="2000" dirty="0" smtClean="0"/>
              <a:t>Structure of a computer:</a:t>
            </a:r>
          </a:p>
          <a:p>
            <a:pPr lvl="1"/>
            <a:r>
              <a:rPr lang="en-US" sz="1800" dirty="0" smtClean="0"/>
              <a:t>I.e., computer organization</a:t>
            </a:r>
          </a:p>
          <a:p>
            <a:pPr lvl="1"/>
            <a:r>
              <a:rPr lang="en-US" sz="1800" dirty="0" smtClean="0"/>
              <a:t>Hierarchy of levels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611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Computer System:</a:t>
            </a:r>
          </a:p>
          <a:p>
            <a:r>
              <a:rPr lang="en-US" sz="2000" dirty="0" smtClean="0"/>
              <a:t>Memory</a:t>
            </a:r>
          </a:p>
          <a:p>
            <a:r>
              <a:rPr lang="en-US" sz="2000" dirty="0" smtClean="0"/>
              <a:t>I/O devices</a:t>
            </a:r>
          </a:p>
          <a:p>
            <a:r>
              <a:rPr lang="en-US" sz="2000" dirty="0" smtClean="0"/>
              <a:t>Interconnect (system bus, etc.)</a:t>
            </a:r>
          </a:p>
          <a:p>
            <a:r>
              <a:rPr lang="en-US" sz="2000" dirty="0"/>
              <a:t>Processor (or CPU)</a:t>
            </a:r>
          </a:p>
          <a:p>
            <a:pPr lvl="1"/>
            <a:r>
              <a:rPr lang="en-US" sz="1800" dirty="0"/>
              <a:t>ALU</a:t>
            </a:r>
          </a:p>
          <a:p>
            <a:pPr lvl="1"/>
            <a:r>
              <a:rPr lang="en-US" sz="1800" dirty="0"/>
              <a:t>Registers</a:t>
            </a:r>
          </a:p>
          <a:p>
            <a:pPr lvl="1"/>
            <a:r>
              <a:rPr lang="en-US" sz="1800" dirty="0"/>
              <a:t>Internal bus</a:t>
            </a:r>
          </a:p>
          <a:p>
            <a:pPr lvl="1"/>
            <a:r>
              <a:rPr lang="en-US" sz="1800" dirty="0"/>
              <a:t>Control unit</a:t>
            </a:r>
          </a:p>
          <a:p>
            <a:pPr lvl="2"/>
            <a:r>
              <a:rPr lang="en-US" sz="1600" dirty="0"/>
              <a:t>Control memory</a:t>
            </a:r>
          </a:p>
          <a:p>
            <a:pPr lvl="2"/>
            <a:r>
              <a:rPr lang="en-US" sz="1600" dirty="0"/>
              <a:t>Microinstruction sequencing logic</a:t>
            </a:r>
          </a:p>
          <a:p>
            <a:pPr lvl="2"/>
            <a:r>
              <a:rPr lang="en-US" sz="1600" dirty="0"/>
              <a:t>Registers, </a:t>
            </a:r>
            <a:r>
              <a:rPr lang="en-US" sz="1600" dirty="0" smtClean="0"/>
              <a:t>decoders</a:t>
            </a:r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4572000" y="1600200"/>
            <a:ext cx="2057400" cy="2133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17526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COMPUTER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663440" y="198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15000" y="198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28956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21717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MAIN MEMORY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9140" y="2286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I/O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5400" y="2667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SYSTEM 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BUS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9700" y="32004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CPU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81800" y="3276600"/>
            <a:ext cx="2057400" cy="2133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74531" y="2895600"/>
            <a:ext cx="2150269" cy="381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14" idx="3"/>
          </p:cNvCxnSpPr>
          <p:nvPr/>
        </p:nvCxnSpPr>
        <p:spPr>
          <a:xfrm>
            <a:off x="5445592" y="3546008"/>
            <a:ext cx="1637507" cy="15517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315200" y="35052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CPU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873240" y="3657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4800" y="3657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05700" y="45720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58940" y="38862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ysClr val="windowText" lastClr="000000"/>
                </a:solidFill>
              </a:rPr>
              <a:t>REGISTERS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15200" y="43434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Internal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BUS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91400" y="4953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Control 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unit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48600" y="38862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ALU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91400" y="3962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2286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91000" y="4495800"/>
            <a:ext cx="2057400" cy="2133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0"/>
            <a:endCxn id="25" idx="0"/>
          </p:cNvCxnSpPr>
          <p:nvPr/>
        </p:nvCxnSpPr>
        <p:spPr>
          <a:xfrm>
            <a:off x="5219700" y="4495800"/>
            <a:ext cx="2667000" cy="76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654040" y="5291138"/>
            <a:ext cx="2399348" cy="12544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95800" y="464820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953000" y="518160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724400" y="579120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343400" y="495300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Sequencing 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logic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31080" y="5475923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 registers and decoders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10100" y="608838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</a:t>
            </a:r>
          </a:p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memory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91100" y="4743450"/>
            <a:ext cx="990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Unit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24400" y="5791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53000" y="5181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5800" y="4648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1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21" grpId="0"/>
      <p:bldP spid="22" grpId="0" animBg="1"/>
      <p:bldP spid="23" grpId="0" animBg="1"/>
      <p:bldP spid="25" grpId="0" animBg="1"/>
      <p:bldP spid="26" grpId="0"/>
      <p:bldP spid="27" grpId="0"/>
      <p:bldP spid="28" grpId="0"/>
      <p:bldP spid="29" grpId="0"/>
      <p:bldP spid="24" grpId="0" animBg="1"/>
      <p:bldP spid="8" grpId="0" animBg="1"/>
      <p:bldP spid="3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digital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operation of the digital computer is based on the storage and processing of binary data</a:t>
            </a:r>
          </a:p>
          <a:p>
            <a:r>
              <a:rPr lang="en-US" dirty="0" smtClean="0"/>
              <a:t>Computers are built out of storage elements that can exist in one of two stable states and or circuits that can operate on binary data</a:t>
            </a:r>
          </a:p>
          <a:p>
            <a:r>
              <a:rPr lang="en-US" dirty="0" smtClean="0"/>
              <a:t>We will now focus on how to implement these digital circuits…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Boolean algebra is the mathematical foundation of digital logic. It is a model that is convenient for:</a:t>
            </a:r>
          </a:p>
          <a:p>
            <a:r>
              <a:rPr lang="en-US" dirty="0" smtClean="0"/>
              <a:t>Analysis: It is an economical way of describing the function of digital circuitry</a:t>
            </a:r>
          </a:p>
          <a:p>
            <a:r>
              <a:rPr lang="en-US" dirty="0" smtClean="0"/>
              <a:t>Design: Given a desired function, Boolean algebra can be applied to develop a simplified implementation of that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 with any algebra, Boolean algebra makes use of variables and operations</a:t>
            </a:r>
          </a:p>
          <a:p>
            <a:r>
              <a:rPr lang="en-US" sz="2800" dirty="0" smtClean="0"/>
              <a:t>Logical variables</a:t>
            </a:r>
          </a:p>
          <a:p>
            <a:r>
              <a:rPr lang="en-US" sz="2800" dirty="0" smtClean="0"/>
              <a:t>Logical operations</a:t>
            </a:r>
          </a:p>
          <a:p>
            <a:r>
              <a:rPr lang="en-US" sz="2800" dirty="0" smtClean="0"/>
              <a:t>A variable may take on the value 1 (TRUE) or 0 (FALSE)</a:t>
            </a:r>
          </a:p>
          <a:p>
            <a:r>
              <a:rPr lang="en-US" sz="2800" dirty="0" smtClean="0"/>
              <a:t>E.g., D = A V ( ¬B </a:t>
            </a:r>
            <a:r>
              <a:rPr lang="el-GR" sz="2800" dirty="0" smtClean="0"/>
              <a:t>Λ</a:t>
            </a:r>
            <a:r>
              <a:rPr lang="en-US" sz="2800" dirty="0" smtClean="0"/>
              <a:t> C ) </a:t>
            </a:r>
          </a:p>
          <a:p>
            <a:pPr lvl="1"/>
            <a:r>
              <a:rPr lang="en-US" sz="2400" dirty="0" smtClean="0"/>
              <a:t>Meaning: D is equal to 1 if A is 1 or both B = 0 and C = 1. Otherwise, D is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01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should be a review: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above operations can be generalized to more than two inputs.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53255"/>
              </p:ext>
            </p:extLst>
          </p:nvPr>
        </p:nvGraphicFramePr>
        <p:xfrm>
          <a:off x="457200" y="2438400"/>
          <a:ext cx="8229600" cy="230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104900"/>
                <a:gridCol w="9525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NOT P</a:t>
                      </a:r>
                    </a:p>
                    <a:p>
                      <a:r>
                        <a:rPr lang="en-US" sz="1600" dirty="0" smtClean="0"/>
                        <a:t>¬P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 AND Q</a:t>
                      </a:r>
                    </a:p>
                    <a:p>
                      <a:r>
                        <a:rPr lang="en-US" sz="1600" dirty="0" smtClean="0"/>
                        <a:t>P </a:t>
                      </a:r>
                      <a:r>
                        <a:rPr lang="el-GR" sz="1600" dirty="0" smtClean="0"/>
                        <a:t>Λ</a:t>
                      </a:r>
                      <a:r>
                        <a:rPr lang="en-US" sz="1600" dirty="0" smtClean="0"/>
                        <a:t> 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 OR Q</a:t>
                      </a:r>
                    </a:p>
                    <a:p>
                      <a:r>
                        <a:rPr lang="en-US" sz="1600" dirty="0" smtClean="0"/>
                        <a:t>P V 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 NAND Q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¬(P </a:t>
                      </a:r>
                      <a:r>
                        <a:rPr lang="el-GR" sz="1600" dirty="0" smtClean="0"/>
                        <a:t>Λ</a:t>
                      </a:r>
                      <a:r>
                        <a:rPr lang="en-US" sz="1600" dirty="0" smtClean="0"/>
                        <a:t>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 NOR Q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¬(P V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 XOR Q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(P </a:t>
                      </a:r>
                      <a:r>
                        <a:rPr lang="el-GR" sz="1600" dirty="0" smtClean="0"/>
                        <a:t>Λ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¬</a:t>
                      </a:r>
                      <a:r>
                        <a:rPr lang="en-US" sz="1600" baseline="0" dirty="0" smtClean="0"/>
                        <a:t>Q) V </a:t>
                      </a:r>
                      <a:r>
                        <a:rPr lang="en-US" sz="1600" dirty="0" smtClean="0"/>
                        <a:t>(¬P </a:t>
                      </a:r>
                      <a:r>
                        <a:rPr lang="el-GR" sz="1600" dirty="0" smtClean="0"/>
                        <a:t>Λ</a:t>
                      </a:r>
                      <a:r>
                        <a:rPr lang="en-US" sz="1600" dirty="0" smtClean="0"/>
                        <a:t> Q)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45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1269</Words>
  <Application>Microsoft Office PowerPoint</Application>
  <PresentationFormat>On-screen Show (4:3)</PresentationFormat>
  <Paragraphs>362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Comp Sci 310</vt:lpstr>
      <vt:lpstr>Announcements</vt:lpstr>
      <vt:lpstr>Warm-up example</vt:lpstr>
      <vt:lpstr>Computers as complex systems</vt:lpstr>
      <vt:lpstr>Hierarchical organization</vt:lpstr>
      <vt:lpstr>The digital computer</vt:lpstr>
      <vt:lpstr>Boolean algebra</vt:lpstr>
      <vt:lpstr>Boolean variables</vt:lpstr>
      <vt:lpstr>Boolean operators</vt:lpstr>
      <vt:lpstr>Boolean identities</vt:lpstr>
      <vt:lpstr>Logic gates</vt:lpstr>
      <vt:lpstr>Logically universal set of gates</vt:lpstr>
      <vt:lpstr>Universally complete sets</vt:lpstr>
      <vt:lpstr>Examples</vt:lpstr>
      <vt:lpstr>Digital circuits</vt:lpstr>
      <vt:lpstr>Combinational circuits needed for our first Larc computer</vt:lpstr>
      <vt:lpstr>Hardware description languages</vt:lpstr>
      <vt:lpstr>In this course</vt:lpstr>
      <vt:lpstr>Chip definition in HDL: Interface</vt:lpstr>
      <vt:lpstr>Example</vt:lpstr>
      <vt:lpstr>A lot of chips</vt:lpstr>
      <vt:lpstr>Chip definition in HDL: implementation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230</cp:revision>
  <dcterms:created xsi:type="dcterms:W3CDTF">2006-08-16T00:00:00Z</dcterms:created>
  <dcterms:modified xsi:type="dcterms:W3CDTF">2014-09-10T20:35:10Z</dcterms:modified>
</cp:coreProperties>
</file>