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7" r:id="rId3"/>
    <p:sldId id="316" r:id="rId4"/>
    <p:sldId id="318" r:id="rId5"/>
    <p:sldId id="319" r:id="rId6"/>
    <p:sldId id="277" r:id="rId7"/>
    <p:sldId id="276" r:id="rId8"/>
    <p:sldId id="278" r:id="rId9"/>
    <p:sldId id="284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6" autoAdjust="0"/>
    <p:restoredTop sz="95468" autoAdjust="0"/>
  </p:normalViewPr>
  <p:slideViewPr>
    <p:cSldViewPr>
      <p:cViewPr>
        <p:scale>
          <a:sx n="75" d="100"/>
          <a:sy n="75" d="100"/>
        </p:scale>
        <p:origin x="-72" y="-72"/>
      </p:cViewPr>
      <p:guideLst>
        <p:guide orient="horz" pos="1008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Or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gate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out = a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b 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 a, b;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PARTS: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Implementation missing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Which parts will you need?</a:t>
            </a:r>
          </a:p>
          <a:p>
            <a:r>
              <a:rPr lang="en-US" dirty="0" smtClean="0"/>
              <a:t>How will you wire them?</a:t>
            </a:r>
          </a:p>
          <a:p>
            <a:r>
              <a:rPr lang="en-US" dirty="0" smtClean="0"/>
              <a:t>You will also have to build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Or16Way</a:t>
            </a:r>
            <a:r>
              <a:rPr lang="en-US" dirty="0" smtClean="0"/>
              <a:t> gate with 16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Xor</a:t>
            </a:r>
            <a:r>
              <a:rPr lang="en-US" dirty="0" smtClean="0"/>
              <a:t>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out = a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 b 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 a, 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PARTS: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Implementation missing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Which parts will you need?</a:t>
            </a:r>
          </a:p>
          <a:p>
            <a:r>
              <a:rPr lang="en-US" dirty="0" smtClean="0"/>
              <a:t>How will you wire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HardwareSimulator.bat</a:t>
            </a:r>
          </a:p>
          <a:p>
            <a:pPr lvl="1"/>
            <a:r>
              <a:rPr lang="en-US" dirty="0" smtClean="0"/>
              <a:t>Can also run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HardwareSimulator.sh</a:t>
            </a:r>
            <a:r>
              <a:rPr lang="en-US" dirty="0" smtClean="0"/>
              <a:t> from your Linux account: type: 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HardwareSimulator.sh &amp;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Read Part 1 of the Hardware Simulator Tutorial manual</a:t>
            </a:r>
          </a:p>
          <a:p>
            <a:r>
              <a:rPr lang="en-US" dirty="0" smtClean="0"/>
              <a:t>Test the previous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2 on Monday (9/15)</a:t>
            </a:r>
          </a:p>
          <a:p>
            <a:r>
              <a:rPr lang="en-US" dirty="0" smtClean="0"/>
              <a:t>Assignment 1 posted on d2l</a:t>
            </a:r>
          </a:p>
          <a:p>
            <a:pPr lvl="1"/>
            <a:r>
              <a:rPr lang="en-US" dirty="0" smtClean="0"/>
              <a:t>Due: BEFORE the start of class on 9/19</a:t>
            </a:r>
          </a:p>
          <a:p>
            <a:pPr lvl="1"/>
            <a:r>
              <a:rPr lang="en-US" dirty="0" smtClean="0"/>
              <a:t>Must work with a partner on all assignments &gt; 0</a:t>
            </a:r>
          </a:p>
          <a:p>
            <a:pPr lvl="2"/>
            <a:r>
              <a:rPr lang="en-US" dirty="0" smtClean="0"/>
              <a:t>Same partner for the entire semester</a:t>
            </a:r>
          </a:p>
          <a:p>
            <a:r>
              <a:rPr lang="en-US" dirty="0" smtClean="0"/>
              <a:t>Quiz 3 on Friday (9/19)</a:t>
            </a:r>
          </a:p>
          <a:p>
            <a:pPr lvl="1"/>
            <a:r>
              <a:rPr lang="en-US" dirty="0" smtClean="0"/>
              <a:t>Maybe (depending on how much we cover in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 F be 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function.</a:t>
            </a:r>
            <a:endParaRPr lang="en-US" sz="2800" dirty="0"/>
          </a:p>
          <a:p>
            <a:r>
              <a:rPr lang="en-US" sz="2800" dirty="0" smtClean="0"/>
              <a:t>We know that F can be represented with a corresponding truth table</a:t>
            </a:r>
          </a:p>
          <a:p>
            <a:r>
              <a:rPr lang="en-US" sz="2800" dirty="0" smtClean="0"/>
              <a:t>Implement this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function using logic gates: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24837"/>
              </p:ext>
            </p:extLst>
          </p:nvPr>
        </p:nvGraphicFramePr>
        <p:xfrm>
          <a:off x="2362200" y="3733800"/>
          <a:ext cx="3276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F(</a:t>
                      </a:r>
                      <a:r>
                        <a:rPr lang="en-US" sz="1400" dirty="0" err="1" smtClean="0"/>
                        <a:t>x,y,z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0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solution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89957"/>
              </p:ext>
            </p:extLst>
          </p:nvPr>
        </p:nvGraphicFramePr>
        <p:xfrm>
          <a:off x="381000" y="2438400"/>
          <a:ext cx="3276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F(</a:t>
                      </a:r>
                      <a:r>
                        <a:rPr lang="en-US" sz="1400" dirty="0" err="1" smtClean="0"/>
                        <a:t>x,y,z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3581400"/>
            <a:ext cx="34290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67200" y="1600200"/>
            <a:ext cx="441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F(</a:t>
            </a:r>
            <a:r>
              <a:rPr lang="en-US" sz="2800" dirty="0" err="1" smtClean="0"/>
              <a:t>x,y,z</a:t>
            </a:r>
            <a:r>
              <a:rPr lang="en-US" sz="2800" dirty="0" smtClean="0"/>
              <a:t>) =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(¬x </a:t>
            </a:r>
            <a:r>
              <a:rPr lang="el-GR" sz="2800" dirty="0"/>
              <a:t>Λ</a:t>
            </a:r>
            <a:r>
              <a:rPr lang="en-US" sz="2800" dirty="0" smtClean="0"/>
              <a:t> y </a:t>
            </a:r>
            <a:r>
              <a:rPr lang="el-GR" sz="2800" dirty="0"/>
              <a:t>Λ</a:t>
            </a:r>
            <a:r>
              <a:rPr lang="en-US" sz="2800" dirty="0" smtClean="0"/>
              <a:t> z)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V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(x </a:t>
            </a:r>
            <a:r>
              <a:rPr lang="el-GR" sz="2800" dirty="0"/>
              <a:t>Λ</a:t>
            </a:r>
            <a:r>
              <a:rPr lang="en-US" sz="2800" dirty="0" smtClean="0"/>
              <a:t> </a:t>
            </a:r>
            <a:r>
              <a:rPr lang="en-US" sz="2800" dirty="0"/>
              <a:t>¬</a:t>
            </a:r>
            <a:r>
              <a:rPr lang="en-US" sz="2800" dirty="0" smtClean="0"/>
              <a:t>y </a:t>
            </a:r>
            <a:r>
              <a:rPr lang="el-GR" sz="2800" dirty="0"/>
              <a:t>Λ</a:t>
            </a:r>
            <a:r>
              <a:rPr lang="en-US" sz="2800" dirty="0" smtClean="0"/>
              <a:t> </a:t>
            </a:r>
            <a:r>
              <a:rPr lang="en-US" sz="2800" dirty="0"/>
              <a:t>¬</a:t>
            </a:r>
            <a:r>
              <a:rPr lang="en-US" sz="2800" dirty="0" smtClean="0"/>
              <a:t>z)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V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(x </a:t>
            </a:r>
            <a:r>
              <a:rPr lang="el-GR" sz="2800" dirty="0" smtClean="0"/>
              <a:t>Λ</a:t>
            </a:r>
            <a:r>
              <a:rPr lang="en-US" sz="2800" dirty="0" smtClean="0"/>
              <a:t> y </a:t>
            </a:r>
            <a:r>
              <a:rPr lang="el-GR" sz="2800" dirty="0" smtClean="0"/>
              <a:t>Λ</a:t>
            </a:r>
            <a:r>
              <a:rPr lang="en-US" sz="2800" dirty="0" smtClean="0"/>
              <a:t> ¬z)</a:t>
            </a:r>
          </a:p>
          <a:p>
            <a:pPr marL="0" indent="0">
              <a:buNone/>
            </a:pPr>
            <a:r>
              <a:rPr lang="en-US" sz="2800" dirty="0" smtClean="0"/>
              <a:t>		V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(x </a:t>
            </a:r>
            <a:r>
              <a:rPr lang="el-GR" sz="2800" dirty="0" smtClean="0"/>
              <a:t>Λ</a:t>
            </a:r>
            <a:r>
              <a:rPr lang="en-US" sz="2800" dirty="0" smtClean="0"/>
              <a:t> y </a:t>
            </a:r>
            <a:r>
              <a:rPr lang="el-GR" sz="2800" dirty="0" smtClean="0"/>
              <a:t>Λ</a:t>
            </a:r>
            <a:r>
              <a:rPr lang="en-US" sz="2800" dirty="0" smtClean="0"/>
              <a:t> z)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04800" y="3886200"/>
            <a:ext cx="34290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4495800"/>
            <a:ext cx="34290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4800600"/>
            <a:ext cx="342900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gates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(¬x </a:t>
            </a:r>
            <a:r>
              <a:rPr lang="el-GR" sz="2400" dirty="0"/>
              <a:t>Λ</a:t>
            </a:r>
            <a:r>
              <a:rPr lang="en-US" sz="2400" dirty="0" smtClean="0"/>
              <a:t> y </a:t>
            </a:r>
            <a:r>
              <a:rPr lang="el-GR" sz="2400" dirty="0"/>
              <a:t>Λ</a:t>
            </a:r>
            <a:r>
              <a:rPr lang="en-US" sz="2400" dirty="0" smtClean="0"/>
              <a:t> z) V (x </a:t>
            </a:r>
            <a:r>
              <a:rPr lang="el-GR" sz="2400" dirty="0"/>
              <a:t>Λ</a:t>
            </a:r>
            <a:r>
              <a:rPr lang="en-US" sz="2400" dirty="0" smtClean="0"/>
              <a:t> </a:t>
            </a:r>
            <a:r>
              <a:rPr lang="en-US" sz="2400" dirty="0"/>
              <a:t>¬</a:t>
            </a:r>
            <a:r>
              <a:rPr lang="en-US" sz="2400" dirty="0" smtClean="0"/>
              <a:t>y </a:t>
            </a:r>
            <a:r>
              <a:rPr lang="el-GR" sz="2400" dirty="0"/>
              <a:t>Λ</a:t>
            </a:r>
            <a:r>
              <a:rPr lang="en-US" sz="2400" dirty="0" smtClean="0"/>
              <a:t> </a:t>
            </a:r>
            <a:r>
              <a:rPr lang="en-US" sz="2400" dirty="0"/>
              <a:t>¬</a:t>
            </a:r>
            <a:r>
              <a:rPr lang="en-US" sz="2400" dirty="0" smtClean="0"/>
              <a:t>z) V (x </a:t>
            </a:r>
            <a:r>
              <a:rPr lang="el-GR" sz="2400" dirty="0" smtClean="0"/>
              <a:t>Λ</a:t>
            </a:r>
            <a:r>
              <a:rPr lang="en-US" sz="2400" dirty="0" smtClean="0"/>
              <a:t> y </a:t>
            </a:r>
            <a:r>
              <a:rPr lang="el-GR" sz="2400" dirty="0" smtClean="0"/>
              <a:t>Λ</a:t>
            </a:r>
            <a:r>
              <a:rPr lang="en-US" sz="2400" dirty="0" smtClean="0"/>
              <a:t> ¬z) V (x </a:t>
            </a:r>
            <a:r>
              <a:rPr lang="el-GR" sz="2400" dirty="0" smtClean="0"/>
              <a:t>Λ</a:t>
            </a:r>
            <a:r>
              <a:rPr lang="en-US" sz="2400" dirty="0" smtClean="0"/>
              <a:t> y </a:t>
            </a:r>
            <a:r>
              <a:rPr lang="el-GR" sz="2400" dirty="0" smtClean="0"/>
              <a:t>Λ</a:t>
            </a:r>
            <a:r>
              <a:rPr lang="en-US" sz="2400" dirty="0" smtClean="0"/>
              <a:t> z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Minimize this for fun!</a:t>
            </a:r>
            <a:endParaRPr lang="en-US" sz="2400" dirty="0" smtClean="0"/>
          </a:p>
        </p:txBody>
      </p:sp>
      <p:grpSp>
        <p:nvGrpSpPr>
          <p:cNvPr id="120" name="Group 69"/>
          <p:cNvGrpSpPr>
            <a:grpSpLocks noChangeAspect="1"/>
          </p:cNvGrpSpPr>
          <p:nvPr/>
        </p:nvGrpSpPr>
        <p:grpSpPr bwMode="auto">
          <a:xfrm>
            <a:off x="6027735" y="5832475"/>
            <a:ext cx="914400" cy="549275"/>
            <a:chOff x="2304" y="3542"/>
            <a:chExt cx="576" cy="346"/>
          </a:xfrm>
        </p:grpSpPr>
        <p:sp>
          <p:nvSpPr>
            <p:cNvPr id="12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838"/>
          <p:cNvGrpSpPr>
            <a:grpSpLocks noChangeAspect="1"/>
          </p:cNvGrpSpPr>
          <p:nvPr/>
        </p:nvGrpSpPr>
        <p:grpSpPr bwMode="auto">
          <a:xfrm>
            <a:off x="7780337" y="5821364"/>
            <a:ext cx="1211263" cy="549275"/>
            <a:chOff x="3456" y="605"/>
            <a:chExt cx="763" cy="346"/>
          </a:xfrm>
        </p:grpSpPr>
        <p:grpSp>
          <p:nvGrpSpPr>
            <p:cNvPr id="126" name="Group 155"/>
            <p:cNvGrpSpPr>
              <a:grpSpLocks/>
            </p:cNvGrpSpPr>
            <p:nvPr/>
          </p:nvGrpSpPr>
          <p:grpSpPr bwMode="auto">
            <a:xfrm>
              <a:off x="3457" y="605"/>
              <a:ext cx="762" cy="346"/>
              <a:chOff x="4262" y="3715"/>
              <a:chExt cx="762" cy="346"/>
            </a:xfrm>
          </p:grpSpPr>
          <p:sp>
            <p:nvSpPr>
              <p:cNvPr id="128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3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1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2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4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7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6" name="Group 866"/>
          <p:cNvGrpSpPr>
            <a:grpSpLocks/>
          </p:cNvGrpSpPr>
          <p:nvPr/>
        </p:nvGrpSpPr>
        <p:grpSpPr bwMode="auto">
          <a:xfrm rot="16200000">
            <a:off x="4239877" y="5020467"/>
            <a:ext cx="365125" cy="914400"/>
            <a:chOff x="1325" y="893"/>
            <a:chExt cx="230" cy="576"/>
          </a:xfrm>
        </p:grpSpPr>
        <p:grpSp>
          <p:nvGrpSpPr>
            <p:cNvPr id="13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3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69"/>
          <p:cNvGrpSpPr>
            <a:grpSpLocks noChangeAspect="1"/>
          </p:cNvGrpSpPr>
          <p:nvPr/>
        </p:nvGrpSpPr>
        <p:grpSpPr bwMode="auto">
          <a:xfrm>
            <a:off x="6942135" y="6003925"/>
            <a:ext cx="914400" cy="549275"/>
            <a:chOff x="2304" y="3542"/>
            <a:chExt cx="576" cy="346"/>
          </a:xfrm>
        </p:grpSpPr>
        <p:sp>
          <p:nvSpPr>
            <p:cNvPr id="144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67"/>
            <p:cNvSpPr>
              <a:spLocks noChangeShapeType="1"/>
            </p:cNvSpPr>
            <p:nvPr/>
          </p:nvSpPr>
          <p:spPr bwMode="auto">
            <a:xfrm>
              <a:off x="2304" y="3607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68"/>
            <p:cNvSpPr>
              <a:spLocks noChangeShapeType="1"/>
            </p:cNvSpPr>
            <p:nvPr/>
          </p:nvSpPr>
          <p:spPr bwMode="auto">
            <a:xfrm>
              <a:off x="2304" y="382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838"/>
          <p:cNvGrpSpPr>
            <a:grpSpLocks noChangeAspect="1"/>
          </p:cNvGrpSpPr>
          <p:nvPr/>
        </p:nvGrpSpPr>
        <p:grpSpPr bwMode="auto">
          <a:xfrm>
            <a:off x="6400800" y="4838697"/>
            <a:ext cx="917575" cy="549275"/>
            <a:chOff x="3456" y="605"/>
            <a:chExt cx="578" cy="346"/>
          </a:xfrm>
        </p:grpSpPr>
        <p:grpSp>
          <p:nvGrpSpPr>
            <p:cNvPr id="149" name="Group 155"/>
            <p:cNvGrpSpPr>
              <a:grpSpLocks/>
            </p:cNvGrpSpPr>
            <p:nvPr/>
          </p:nvGrpSpPr>
          <p:grpSpPr bwMode="auto">
            <a:xfrm>
              <a:off x="3456" y="605"/>
              <a:ext cx="578" cy="346"/>
              <a:chOff x="4261" y="3715"/>
              <a:chExt cx="578" cy="346"/>
            </a:xfrm>
          </p:grpSpPr>
          <p:sp>
            <p:nvSpPr>
              <p:cNvPr id="15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48"/>
              <p:cNvSpPr>
                <a:spLocks noChangeShapeType="1"/>
              </p:cNvSpPr>
              <p:nvPr/>
            </p:nvSpPr>
            <p:spPr bwMode="auto">
              <a:xfrm>
                <a:off x="4261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5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5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" name="Group 69"/>
          <p:cNvGrpSpPr>
            <a:grpSpLocks noChangeAspect="1"/>
          </p:cNvGrpSpPr>
          <p:nvPr/>
        </p:nvGrpSpPr>
        <p:grpSpPr bwMode="auto">
          <a:xfrm>
            <a:off x="3965239" y="4572000"/>
            <a:ext cx="914400" cy="549275"/>
            <a:chOff x="2304" y="3542"/>
            <a:chExt cx="576" cy="346"/>
          </a:xfrm>
        </p:grpSpPr>
        <p:sp>
          <p:nvSpPr>
            <p:cNvPr id="160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" name="Group 69"/>
          <p:cNvGrpSpPr>
            <a:grpSpLocks noChangeAspect="1"/>
          </p:cNvGrpSpPr>
          <p:nvPr/>
        </p:nvGrpSpPr>
        <p:grpSpPr bwMode="auto">
          <a:xfrm>
            <a:off x="4880885" y="5020467"/>
            <a:ext cx="1554164" cy="549275"/>
            <a:chOff x="2304" y="3542"/>
            <a:chExt cx="979" cy="346"/>
          </a:xfrm>
        </p:grpSpPr>
        <p:sp>
          <p:nvSpPr>
            <p:cNvPr id="16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5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>
            <a:off x="4879640" y="4846637"/>
            <a:ext cx="0" cy="265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866"/>
          <p:cNvGrpSpPr>
            <a:grpSpLocks/>
          </p:cNvGrpSpPr>
          <p:nvPr/>
        </p:nvGrpSpPr>
        <p:grpSpPr bwMode="auto">
          <a:xfrm rot="16200000">
            <a:off x="3016596" y="3801267"/>
            <a:ext cx="365125" cy="914400"/>
            <a:chOff x="1325" y="893"/>
            <a:chExt cx="230" cy="576"/>
          </a:xfrm>
        </p:grpSpPr>
        <p:grpSp>
          <p:nvGrpSpPr>
            <p:cNvPr id="176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78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7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" name="Group 69"/>
          <p:cNvGrpSpPr>
            <a:grpSpLocks noChangeAspect="1"/>
          </p:cNvGrpSpPr>
          <p:nvPr/>
        </p:nvGrpSpPr>
        <p:grpSpPr bwMode="auto">
          <a:xfrm>
            <a:off x="2741958" y="3352800"/>
            <a:ext cx="914400" cy="549275"/>
            <a:chOff x="2304" y="3542"/>
            <a:chExt cx="576" cy="346"/>
          </a:xfrm>
        </p:grpSpPr>
        <p:sp>
          <p:nvSpPr>
            <p:cNvPr id="183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7" name="Group 69"/>
          <p:cNvGrpSpPr>
            <a:grpSpLocks noChangeAspect="1"/>
          </p:cNvGrpSpPr>
          <p:nvPr/>
        </p:nvGrpSpPr>
        <p:grpSpPr bwMode="auto">
          <a:xfrm>
            <a:off x="3657600" y="3801267"/>
            <a:ext cx="914400" cy="549275"/>
            <a:chOff x="2304" y="3542"/>
            <a:chExt cx="576" cy="346"/>
          </a:xfrm>
        </p:grpSpPr>
        <p:sp>
          <p:nvSpPr>
            <p:cNvPr id="188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2" name="Straight Connector 191"/>
          <p:cNvCxnSpPr/>
          <p:nvPr/>
        </p:nvCxnSpPr>
        <p:spPr>
          <a:xfrm>
            <a:off x="3656359" y="3627437"/>
            <a:ext cx="0" cy="265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866"/>
          <p:cNvGrpSpPr>
            <a:grpSpLocks/>
          </p:cNvGrpSpPr>
          <p:nvPr/>
        </p:nvGrpSpPr>
        <p:grpSpPr bwMode="auto">
          <a:xfrm rot="16200000">
            <a:off x="2101576" y="3352799"/>
            <a:ext cx="365125" cy="914400"/>
            <a:chOff x="1325" y="893"/>
            <a:chExt cx="230" cy="576"/>
          </a:xfrm>
        </p:grpSpPr>
        <p:grpSp>
          <p:nvGrpSpPr>
            <p:cNvPr id="194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96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" name="Group 69"/>
          <p:cNvGrpSpPr>
            <a:grpSpLocks noChangeAspect="1"/>
          </p:cNvGrpSpPr>
          <p:nvPr/>
        </p:nvGrpSpPr>
        <p:grpSpPr bwMode="auto">
          <a:xfrm>
            <a:off x="1448420" y="2264570"/>
            <a:ext cx="914400" cy="549275"/>
            <a:chOff x="2304" y="3542"/>
            <a:chExt cx="576" cy="346"/>
          </a:xfrm>
        </p:grpSpPr>
        <p:sp>
          <p:nvSpPr>
            <p:cNvPr id="208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2" name="Group 69"/>
          <p:cNvGrpSpPr>
            <a:grpSpLocks noChangeAspect="1"/>
          </p:cNvGrpSpPr>
          <p:nvPr/>
        </p:nvGrpSpPr>
        <p:grpSpPr bwMode="auto">
          <a:xfrm>
            <a:off x="2364062" y="2713037"/>
            <a:ext cx="914400" cy="549275"/>
            <a:chOff x="2304" y="3542"/>
            <a:chExt cx="576" cy="346"/>
          </a:xfrm>
        </p:grpSpPr>
        <p:sp>
          <p:nvSpPr>
            <p:cNvPr id="213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7" name="Straight Connector 216"/>
          <p:cNvCxnSpPr/>
          <p:nvPr/>
        </p:nvCxnSpPr>
        <p:spPr>
          <a:xfrm>
            <a:off x="2362821" y="2539207"/>
            <a:ext cx="0" cy="265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866"/>
          <p:cNvGrpSpPr>
            <a:grpSpLocks/>
          </p:cNvGrpSpPr>
          <p:nvPr/>
        </p:nvGrpSpPr>
        <p:grpSpPr bwMode="auto">
          <a:xfrm rot="16200000">
            <a:off x="701058" y="1793082"/>
            <a:ext cx="365125" cy="1127127"/>
            <a:chOff x="1325" y="759"/>
            <a:chExt cx="230" cy="710"/>
          </a:xfrm>
        </p:grpSpPr>
        <p:grpSp>
          <p:nvGrpSpPr>
            <p:cNvPr id="219" name="Group 622"/>
            <p:cNvGrpSpPr>
              <a:grpSpLocks/>
            </p:cNvGrpSpPr>
            <p:nvPr/>
          </p:nvGrpSpPr>
          <p:grpSpPr bwMode="auto">
            <a:xfrm>
              <a:off x="1325" y="759"/>
              <a:ext cx="230" cy="710"/>
              <a:chOff x="2440" y="1277"/>
              <a:chExt cx="230" cy="710"/>
            </a:xfrm>
          </p:grpSpPr>
          <p:sp>
            <p:nvSpPr>
              <p:cNvPr id="221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618"/>
              <p:cNvSpPr>
                <a:spLocks noChangeShapeType="1"/>
              </p:cNvSpPr>
              <p:nvPr/>
            </p:nvSpPr>
            <p:spPr bwMode="auto">
              <a:xfrm flipH="1" flipV="1">
                <a:off x="2555" y="1277"/>
                <a:ext cx="0" cy="3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0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3" name="Straight Connector 232"/>
          <p:cNvCxnSpPr/>
          <p:nvPr/>
        </p:nvCxnSpPr>
        <p:spPr>
          <a:xfrm>
            <a:off x="3278462" y="2987674"/>
            <a:ext cx="219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5474946" y="3352800"/>
            <a:ext cx="0" cy="722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572001" y="4075904"/>
            <a:ext cx="9052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838"/>
          <p:cNvGrpSpPr>
            <a:grpSpLocks noChangeAspect="1"/>
          </p:cNvGrpSpPr>
          <p:nvPr/>
        </p:nvGrpSpPr>
        <p:grpSpPr bwMode="auto">
          <a:xfrm>
            <a:off x="5473022" y="2896455"/>
            <a:ext cx="917575" cy="549275"/>
            <a:chOff x="3456" y="605"/>
            <a:chExt cx="578" cy="346"/>
          </a:xfrm>
        </p:grpSpPr>
        <p:grpSp>
          <p:nvGrpSpPr>
            <p:cNvPr id="239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24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24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24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50" name="Straight Connector 249"/>
          <p:cNvCxnSpPr/>
          <p:nvPr/>
        </p:nvCxnSpPr>
        <p:spPr>
          <a:xfrm>
            <a:off x="6397858" y="3170237"/>
            <a:ext cx="0" cy="1764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7315200" y="5111813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772400" y="5111813"/>
            <a:ext cx="0" cy="804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762000" y="6457950"/>
            <a:ext cx="6217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09600" y="6289675"/>
            <a:ext cx="5486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457200" y="5924550"/>
            <a:ext cx="5669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762000" y="5477666"/>
            <a:ext cx="32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609600" y="5029200"/>
            <a:ext cx="3383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457200" y="4664075"/>
            <a:ext cx="3566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762000" y="4258467"/>
            <a:ext cx="20116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9600" y="3810000"/>
            <a:ext cx="128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457200" y="3444875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304800" y="3170237"/>
            <a:ext cx="219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320040" y="2721770"/>
            <a:ext cx="128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457200" y="2362200"/>
            <a:ext cx="0" cy="3566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09600" y="2721770"/>
            <a:ext cx="0" cy="3567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762000" y="3170237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425196" y="232582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Oval 270"/>
          <p:cNvSpPr/>
          <p:nvPr/>
        </p:nvSpPr>
        <p:spPr>
          <a:xfrm>
            <a:off x="576376" y="268976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Oval 271"/>
          <p:cNvSpPr/>
          <p:nvPr/>
        </p:nvSpPr>
        <p:spPr>
          <a:xfrm>
            <a:off x="728156" y="313639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Oval 272"/>
          <p:cNvSpPr/>
          <p:nvPr/>
        </p:nvSpPr>
        <p:spPr>
          <a:xfrm>
            <a:off x="578056" y="37748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Oval 273"/>
          <p:cNvSpPr/>
          <p:nvPr/>
        </p:nvSpPr>
        <p:spPr>
          <a:xfrm>
            <a:off x="731078" y="42262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Oval 274"/>
          <p:cNvSpPr/>
          <p:nvPr/>
        </p:nvSpPr>
        <p:spPr>
          <a:xfrm>
            <a:off x="429418" y="341474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Oval 275"/>
          <p:cNvSpPr/>
          <p:nvPr/>
        </p:nvSpPr>
        <p:spPr>
          <a:xfrm>
            <a:off x="427037" y="46320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Oval 276"/>
          <p:cNvSpPr/>
          <p:nvPr/>
        </p:nvSpPr>
        <p:spPr>
          <a:xfrm>
            <a:off x="576126" y="4997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Oval 277"/>
          <p:cNvSpPr/>
          <p:nvPr/>
        </p:nvSpPr>
        <p:spPr>
          <a:xfrm>
            <a:off x="728156" y="5442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Rectangle 281"/>
          <p:cNvSpPr/>
          <p:nvPr/>
        </p:nvSpPr>
        <p:spPr>
          <a:xfrm>
            <a:off x="8382001" y="5791200"/>
            <a:ext cx="761999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F(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x,y,z</a:t>
            </a:r>
            <a:r>
              <a:rPr lang="en-US" sz="1600" dirty="0" smtClean="0">
                <a:solidFill>
                  <a:sysClr val="windowText" lastClr="000000"/>
                </a:solidFill>
              </a:rPr>
              <a:t>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 err="1" smtClean="0"/>
              <a:t>Nand</a:t>
            </a:r>
            <a:r>
              <a:rPr lang="en-US" dirty="0" smtClean="0"/>
              <a:t>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1800" dirty="0"/>
              <a:t>The implementation of the chip goes into the last part of the &lt;</a:t>
            </a:r>
            <a:r>
              <a:rPr lang="en-US" sz="1800" dirty="0" err="1"/>
              <a:t>chip_name</a:t>
            </a:r>
            <a:r>
              <a:rPr lang="en-US" sz="1800" dirty="0"/>
              <a:t>&gt;.</a:t>
            </a:r>
            <a:r>
              <a:rPr lang="en-US" sz="1800" dirty="0" err="1"/>
              <a:t>hdl</a:t>
            </a:r>
            <a:r>
              <a:rPr lang="en-US" sz="1800" dirty="0"/>
              <a:t> file</a:t>
            </a:r>
          </a:p>
          <a:p>
            <a:r>
              <a:rPr lang="en-US" sz="1800" dirty="0"/>
              <a:t>May only use chips that have been previously built</a:t>
            </a:r>
          </a:p>
          <a:p>
            <a:pPr lvl="1"/>
            <a:r>
              <a:rPr lang="en-US" sz="1600" dirty="0"/>
              <a:t>Made clear from the assignment handouts</a:t>
            </a:r>
          </a:p>
          <a:p>
            <a:r>
              <a:rPr lang="en-US" sz="1800" dirty="0"/>
              <a:t>Try to build each chip as economically as possible</a:t>
            </a:r>
          </a:p>
          <a:p>
            <a:pPr marL="0" lvl="0" indent="0">
              <a:buNone/>
            </a:pPr>
            <a:endParaRPr lang="en-US" sz="15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5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gate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out = </a:t>
            </a:r>
            <a:r>
              <a:rPr lang="en-US" sz="1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NAND b  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0" indent="0">
              <a:buNone/>
            </a:pP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5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 a, b; 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input pins</a:t>
            </a:r>
            <a:endParaRPr lang="en-US" sz="1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sz="1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only one output pin</a:t>
            </a:r>
          </a:p>
          <a:p>
            <a:pPr marL="0" lvl="0" indent="0">
              <a:buNone/>
            </a:pP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PARTS:</a:t>
            </a:r>
          </a:p>
          <a:p>
            <a:pPr marL="0" lvl="0" indent="0">
              <a:buNone/>
            </a:pP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 </a:t>
            </a:r>
            <a:r>
              <a:rPr lang="en-US" sz="15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Because of the BUILTIN keyword, you do not </a:t>
            </a:r>
          </a:p>
          <a:p>
            <a:pPr marL="0" lvl="0" indent="0">
              <a:buNone/>
            </a:pPr>
            <a:r>
              <a:rPr lang="en-US" sz="1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have to implement this gate.</a:t>
            </a:r>
            <a:endParaRPr lang="en-US" sz="1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5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/>
              <a:t>Now, let’s get started on the next assignment (assignment 2) and build the other gates we need</a:t>
            </a:r>
          </a:p>
        </p:txBody>
      </p:sp>
    </p:spTree>
    <p:extLst>
      <p:ext uri="{BB962C8B-B14F-4D97-AF65-F5344CB8AC3E}">
        <p14:creationId xmlns:p14="http://schemas.microsoft.com/office/powerpoint/2010/main" val="31318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Implementation of the Not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Not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gate: out = not(in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*/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Not { // uppercase words are keywords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IN in; // only one input pin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// only one output pin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(a=in, b=in, out=out); // only one internal part in this chip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719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And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gate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out = a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b 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 a, 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PARTS: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Implementation missing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Which parts will you need?</a:t>
            </a:r>
          </a:p>
          <a:p>
            <a:r>
              <a:rPr lang="en-US" dirty="0" smtClean="0"/>
              <a:t>How will you wire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Implementation of the And gate: </a:t>
            </a:r>
            <a:r>
              <a:rPr lang="en-US" dirty="0" err="1" smtClean="0"/>
              <a:t>hdl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gate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out = a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b 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 a, b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PARTS: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(a=a, b=b, out=out1);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(a=out1, b=out1, out=out);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826"/>
          <p:cNvGrpSpPr>
            <a:grpSpLocks/>
          </p:cNvGrpSpPr>
          <p:nvPr/>
        </p:nvGrpSpPr>
        <p:grpSpPr bwMode="auto">
          <a:xfrm>
            <a:off x="3657600" y="1792288"/>
            <a:ext cx="1066800" cy="549275"/>
            <a:chOff x="2650" y="3427"/>
            <a:chExt cx="672" cy="346"/>
          </a:xfrm>
        </p:grpSpPr>
        <p:grpSp>
          <p:nvGrpSpPr>
            <p:cNvPr id="5" name="Group 162"/>
            <p:cNvGrpSpPr>
              <a:grpSpLocks/>
            </p:cNvGrpSpPr>
            <p:nvPr/>
          </p:nvGrpSpPr>
          <p:grpSpPr bwMode="auto">
            <a:xfrm>
              <a:off x="2650" y="3427"/>
              <a:ext cx="672" cy="346"/>
              <a:chOff x="1037" y="2966"/>
              <a:chExt cx="672" cy="346"/>
            </a:xfrm>
          </p:grpSpPr>
          <p:grpSp>
            <p:nvGrpSpPr>
              <p:cNvPr id="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672" cy="346"/>
                <a:chOff x="2304" y="3542"/>
                <a:chExt cx="672" cy="346"/>
              </a:xfrm>
            </p:grpSpPr>
            <p:sp>
              <p:nvSpPr>
                <p:cNvPr id="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2765" y="3714"/>
                  <a:ext cx="211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826"/>
          <p:cNvGrpSpPr>
            <a:grpSpLocks/>
          </p:cNvGrpSpPr>
          <p:nvPr/>
        </p:nvGrpSpPr>
        <p:grpSpPr bwMode="auto">
          <a:xfrm>
            <a:off x="1623220" y="1790700"/>
            <a:ext cx="2033588" cy="549275"/>
            <a:chOff x="2650" y="3427"/>
            <a:chExt cx="1281" cy="346"/>
          </a:xfrm>
        </p:grpSpPr>
        <p:grpSp>
          <p:nvGrpSpPr>
            <p:cNvPr id="14" name="Group 162"/>
            <p:cNvGrpSpPr>
              <a:grpSpLocks/>
            </p:cNvGrpSpPr>
            <p:nvPr/>
          </p:nvGrpSpPr>
          <p:grpSpPr bwMode="auto">
            <a:xfrm>
              <a:off x="2650" y="3427"/>
              <a:ext cx="1281" cy="346"/>
              <a:chOff x="1037" y="2966"/>
              <a:chExt cx="1281" cy="346"/>
            </a:xfrm>
          </p:grpSpPr>
          <p:grpSp>
            <p:nvGrpSpPr>
              <p:cNvPr id="1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1281" cy="346"/>
                <a:chOff x="2304" y="3542"/>
                <a:chExt cx="1281" cy="346"/>
              </a:xfrm>
            </p:grpSpPr>
            <p:sp>
              <p:nvSpPr>
                <p:cNvPr id="1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8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375569" y="1768475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75569" y="2133600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69728" y="1714501"/>
            <a:ext cx="1173559" cy="277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¬(A </a:t>
            </a:r>
            <a:r>
              <a:rPr lang="el-GR" dirty="0" smtClean="0">
                <a:solidFill>
                  <a:sysClr val="windowText" lastClr="000000"/>
                </a:solidFill>
              </a:rPr>
              <a:t>Λ</a:t>
            </a:r>
            <a:r>
              <a:rPr lang="en-US" dirty="0" smtClean="0">
                <a:solidFill>
                  <a:sysClr val="windowText" lastClr="000000"/>
                </a:solidFill>
              </a:rPr>
              <a:t> B)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18052" y="1960562"/>
            <a:ext cx="816372" cy="20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l-GR" dirty="0" smtClean="0">
                <a:solidFill>
                  <a:sysClr val="windowText" lastClr="000000"/>
                </a:solidFill>
              </a:rPr>
              <a:t>Λ</a:t>
            </a:r>
            <a:r>
              <a:rPr lang="en-US" dirty="0" smtClean="0">
                <a:solidFill>
                  <a:sysClr val="windowText" lastClr="000000"/>
                </a:solidFill>
              </a:rPr>
              <a:t> 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657600" y="1884363"/>
            <a:ext cx="0" cy="365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627</Words>
  <Application>Microsoft Office PowerPoint</Application>
  <PresentationFormat>On-screen Show (4:3)</PresentationFormat>
  <Paragraphs>184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 Sci 310</vt:lpstr>
      <vt:lpstr>Announcements</vt:lpstr>
      <vt:lpstr>Warm-up example</vt:lpstr>
      <vt:lpstr>Warm-up solution</vt:lpstr>
      <vt:lpstr>With gates</vt:lpstr>
      <vt:lpstr>Built-in Nand: interface</vt:lpstr>
      <vt:lpstr>Implementation of the Not gate</vt:lpstr>
      <vt:lpstr>Implementation of the And gate</vt:lpstr>
      <vt:lpstr>Implementation of the And gate: hdl file</vt:lpstr>
      <vt:lpstr>Implementation of the Or gate</vt:lpstr>
      <vt:lpstr>Implementation of the Xor gate</vt:lpstr>
      <vt:lpstr>Hardware Simulator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258</cp:revision>
  <dcterms:created xsi:type="dcterms:W3CDTF">2006-08-16T00:00:00Z</dcterms:created>
  <dcterms:modified xsi:type="dcterms:W3CDTF">2014-09-12T20:44:10Z</dcterms:modified>
</cp:coreProperties>
</file>