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18" r:id="rId4"/>
    <p:sldId id="282" r:id="rId5"/>
    <p:sldId id="283" r:id="rId6"/>
    <p:sldId id="319" r:id="rId7"/>
    <p:sldId id="285" r:id="rId8"/>
    <p:sldId id="286" r:id="rId9"/>
    <p:sldId id="287" r:id="rId10"/>
    <p:sldId id="293" r:id="rId11"/>
    <p:sldId id="288" r:id="rId12"/>
    <p:sldId id="289" r:id="rId13"/>
    <p:sldId id="290" r:id="rId14"/>
    <p:sldId id="298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6" autoAdjust="0"/>
    <p:restoredTop sz="95468" autoAdjust="0"/>
  </p:normalViewPr>
  <p:slideViewPr>
    <p:cSldViewPr>
      <p:cViewPr varScale="1">
        <p:scale>
          <a:sx n="72" d="100"/>
          <a:sy n="72" d="100"/>
        </p:scale>
        <p:origin x="396" y="54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Mux8Way from Mux4Way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two Mux4Ways and one Mux.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Multi-bit 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Larc</a:t>
            </a:r>
            <a:r>
              <a:rPr lang="en-US" dirty="0" smtClean="0"/>
              <a:t>: registers are 16 bits wide</a:t>
            </a:r>
          </a:p>
          <a:p>
            <a:pPr lvl="1"/>
            <a:r>
              <a:rPr lang="en-US" dirty="0" smtClean="0"/>
              <a:t>E.g., the program counter (PC) contains a single 16-bit address</a:t>
            </a:r>
          </a:p>
          <a:p>
            <a:r>
              <a:rPr lang="en-US" dirty="0" smtClean="0"/>
              <a:t>PC is modified during every fetch-execute cycle</a:t>
            </a:r>
          </a:p>
          <a:p>
            <a:r>
              <a:rPr lang="en-US" dirty="0" smtClean="0"/>
              <a:t>New value computed differently based on the current instruction</a:t>
            </a:r>
          </a:p>
          <a:p>
            <a:r>
              <a:rPr lang="en-US" dirty="0" smtClean="0"/>
              <a:t>PC incremented by 1 for ALU ops</a:t>
            </a:r>
          </a:p>
          <a:p>
            <a:pPr lvl="1"/>
            <a:r>
              <a:rPr lang="en-US" dirty="0" smtClean="0"/>
              <a:t>computed using an offset otherwise</a:t>
            </a:r>
          </a:p>
          <a:p>
            <a:r>
              <a:rPr lang="en-US" dirty="0" smtClean="0"/>
              <a:t>Compute BOTH and use a multiplexer to select appropriate new input based on current </a:t>
            </a:r>
            <a:r>
              <a:rPr lang="en-US" dirty="0" err="1" smtClean="0"/>
              <a:t>opcode</a:t>
            </a:r>
            <a:r>
              <a:rPr lang="en-US" dirty="0" smtClean="0"/>
              <a:t> (select signal)</a:t>
            </a:r>
          </a:p>
          <a:p>
            <a:r>
              <a:rPr lang="en-US" dirty="0" smtClean="0"/>
              <a:t>Main difference: each input is wider than 1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Here are the schematic and truth table for the 2-to-1 16-bit wide multiplexer:</a:t>
            </a:r>
            <a:endParaRPr lang="en-US" sz="2800" dirty="0"/>
          </a:p>
        </p:txBody>
      </p:sp>
      <p:sp>
        <p:nvSpPr>
          <p:cNvPr id="4" name="Trapezoid 3"/>
          <p:cNvSpPr/>
          <p:nvPr/>
        </p:nvSpPr>
        <p:spPr>
          <a:xfrm rot="5400000">
            <a:off x="762000" y="46482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>
            <a:off x="1524000" y="48768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2000" y="45339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0" y="5219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44196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5105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038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0450" y="37719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450" y="4419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0450" y="5105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85950" y="47625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400" y="32004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Mux16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400" y="4305300"/>
            <a:ext cx="2209800" cy="125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many rows would there be in this truth table?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33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38200" y="441960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42962" y="510540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7700" y="4191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8175" y="4919662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55762" y="4757737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50975" y="457199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5671" y="3200400"/>
            <a:ext cx="2743200" cy="31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summary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07162"/>
              </p:ext>
            </p:extLst>
          </p:nvPr>
        </p:nvGraphicFramePr>
        <p:xfrm>
          <a:off x="6019800" y="3835401"/>
          <a:ext cx="1905000" cy="111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04800" y="32004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Mux16 schematic: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55517"/>
              </p:ext>
            </p:extLst>
          </p:nvPr>
        </p:nvGraphicFramePr>
        <p:xfrm>
          <a:off x="2178050" y="6172200"/>
          <a:ext cx="67087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97"/>
                <a:gridCol w="838597"/>
                <a:gridCol w="838597"/>
                <a:gridCol w="838597"/>
                <a:gridCol w="838597"/>
                <a:gridCol w="838597"/>
                <a:gridCol w="838597"/>
                <a:gridCol w="8385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3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multi-bit multiplexers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685800" y="4343400"/>
            <a:ext cx="1524000" cy="6096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>
            <a:off x="1752600" y="4648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8200" y="4076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4457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3962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343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01750" y="35814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6800" y="33147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6650" y="3962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650" y="4343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45339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5527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Mux4Way16 schematic: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25527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Mux4Way16 summary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5527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Mux4Way16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8200" y="4838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8200" y="5219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" y="4724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5105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6650" y="4724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6650" y="5105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87500" y="35814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52550" y="33147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3467100"/>
            <a:ext cx="2209800" cy="125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many rows would there be in this truth table?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4*16+2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= 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66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58758"/>
              </p:ext>
            </p:extLst>
          </p:nvPr>
        </p:nvGraphicFramePr>
        <p:xfrm>
          <a:off x="5905500" y="3086100"/>
          <a:ext cx="27813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</a:tblGrid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0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Here are the schematic and truth table for the 4-to-1 16-bit wide multiplexer: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25512" y="3967162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2162" y="3848100"/>
            <a:ext cx="331787" cy="1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14400" y="434816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87400" y="4229099"/>
            <a:ext cx="331787" cy="1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20750" y="472440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7100" y="510064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87400" y="4610100"/>
            <a:ext cx="331787" cy="1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7400" y="4991100"/>
            <a:ext cx="331787" cy="1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847849" y="4533900"/>
            <a:ext cx="76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20056" y="4414839"/>
            <a:ext cx="331787" cy="1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16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165350" y="5317330"/>
            <a:ext cx="6826250" cy="1312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would you define the interface of a Mux8Way16 multiplexer? How would you implement it?</a:t>
            </a:r>
          </a:p>
          <a:p>
            <a:r>
              <a:rPr lang="en-US" sz="2400" dirty="0" smtClean="0"/>
              <a:t>How would you define the interface of a Mux16Way16 multiplexer? How would you implement it?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3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/>
      <p:bldP spid="36" grpId="0"/>
      <p:bldP spid="39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Mux8Way16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Mux8Way16 */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Mux8Way16{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i0[16], // 16-bit inputs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i1[16],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i2[16],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i3[16],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i4[16],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i5[16],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i6[16],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i7[16]; // 8 of them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missing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Mux8Way16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how we built the Mux4Way.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is, use two Mux4Way16s and one Mux16.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1 due BEFORE the start of class on 9/19</a:t>
            </a:r>
          </a:p>
          <a:p>
            <a:pPr lvl="1"/>
            <a:r>
              <a:rPr lang="en-US" dirty="0" smtClean="0"/>
              <a:t>Show your work / reasoning</a:t>
            </a:r>
          </a:p>
          <a:p>
            <a:pPr lvl="1"/>
            <a:r>
              <a:rPr lang="en-US" dirty="0" smtClean="0"/>
              <a:t>Type your solutions for credit</a:t>
            </a:r>
          </a:p>
          <a:p>
            <a:r>
              <a:rPr lang="en-US" dirty="0" smtClean="0"/>
              <a:t>Quiz 3 on Friday (9/19)</a:t>
            </a:r>
          </a:p>
          <a:p>
            <a:pPr lvl="1"/>
            <a:r>
              <a:rPr lang="en-US" dirty="0" smtClean="0"/>
              <a:t>Maybe (depending on how much we cover in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the </a:t>
            </a:r>
            <a:r>
              <a:rPr lang="en-US" dirty="0" err="1" smtClean="0"/>
              <a:t>hdl</a:t>
            </a:r>
            <a:r>
              <a:rPr lang="en-US" dirty="0" smtClean="0"/>
              <a:t> code that specifies a chip that always </a:t>
            </a:r>
            <a:r>
              <a:rPr lang="en-US" smtClean="0"/>
              <a:t>outputs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multiplexer is a digital circuit whose output is selected from a set of 2</a:t>
            </a:r>
            <a:r>
              <a:rPr lang="en-US" baseline="30000" dirty="0" smtClean="0"/>
              <a:t>n</a:t>
            </a:r>
            <a:r>
              <a:rPr lang="en-US" dirty="0" smtClean="0"/>
              <a:t> input signals</a:t>
            </a:r>
          </a:p>
          <a:p>
            <a:r>
              <a:rPr lang="en-US" dirty="0" smtClean="0"/>
              <a:t>At any time, exactly one of the input data signals is chosen and simply forwarded to the output pin</a:t>
            </a:r>
          </a:p>
          <a:p>
            <a:r>
              <a:rPr lang="en-US" dirty="0" smtClean="0"/>
              <a:t>Chosen input data signal depends on the value of n input control signals or selection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2-to-1 multiplexer (n = 1)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838200" y="41148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>
            <a:off x="1600200" y="43434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4000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686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886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572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3505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36650" y="32385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6650" y="3886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6650" y="4572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2150" y="42291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51413"/>
              </p:ext>
            </p:extLst>
          </p:nvPr>
        </p:nvGraphicFramePr>
        <p:xfrm>
          <a:off x="2590800" y="2651760"/>
          <a:ext cx="3276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34509"/>
              </p:ext>
            </p:extLst>
          </p:nvPr>
        </p:nvGraphicFramePr>
        <p:xfrm>
          <a:off x="6400800" y="2616201"/>
          <a:ext cx="1905000" cy="111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57200" y="21336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schematic: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2203076"/>
            <a:ext cx="2743200" cy="31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summary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90800" y="21336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05736"/>
              </p:ext>
            </p:extLst>
          </p:nvPr>
        </p:nvGraphicFramePr>
        <p:xfrm>
          <a:off x="6400800" y="2616201"/>
          <a:ext cx="1905000" cy="111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57200" y="6172200"/>
            <a:ext cx="5715000" cy="411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What is the Boolean formula for O?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0" y="6172200"/>
            <a:ext cx="2743200" cy="411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(D0 V S0)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(D1 </a:t>
            </a:r>
            <a:r>
              <a:rPr lang="en-US" dirty="0">
                <a:solidFill>
                  <a:sysClr val="windowText" lastClr="000000"/>
                </a:solidFill>
              </a:rPr>
              <a:t>V ¬</a:t>
            </a:r>
            <a:r>
              <a:rPr lang="en-US" dirty="0" smtClean="0">
                <a:solidFill>
                  <a:sysClr val="windowText" lastClr="000000"/>
                </a:solidFill>
              </a:rPr>
              <a:t>S0)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</a:t>
            </a:r>
            <a:r>
              <a:rPr lang="en-US" dirty="0" err="1" smtClean="0"/>
              <a:t>hdl</a:t>
            </a:r>
            <a:r>
              <a:rPr lang="en-US" dirty="0" smtClean="0"/>
              <a:t> code for (2-to-1) 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4-to-1 multiplexer (n = 2)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685800" y="4267200"/>
            <a:ext cx="1524000" cy="6096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>
            <a:off x="1752600" y="4572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4000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381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886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267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01750" y="3505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32385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6650" y="3886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6650" y="4267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400" y="44577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21336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schematic: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2203076"/>
            <a:ext cx="2743200" cy="31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summary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21336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Mux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38200" y="4762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8200" y="5143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4648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5029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6650" y="4648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5029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87500" y="3505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52550" y="32385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19400" y="3124200"/>
            <a:ext cx="2209800" cy="125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many rows would there be in this truth table?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6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29819"/>
              </p:ext>
            </p:extLst>
          </p:nvPr>
        </p:nvGraphicFramePr>
        <p:xfrm>
          <a:off x="5905500" y="2743200"/>
          <a:ext cx="27813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</a:tblGrid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3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0"/>
            <a:ext cx="8229600" cy="2125663"/>
          </a:xfrm>
        </p:spPr>
        <p:txBody>
          <a:bodyPr>
            <a:normAutofit/>
          </a:bodyPr>
          <a:lstStyle/>
          <a:p>
            <a:r>
              <a:rPr lang="en-US" sz="2800" dirty="0"/>
              <a:t>If there are n values to choose from, you must use an n-way multiplexer</a:t>
            </a:r>
          </a:p>
          <a:p>
            <a:r>
              <a:rPr lang="en-US" sz="2800" dirty="0" smtClean="0"/>
              <a:t>How would you use Mux to build Mux4Way?</a:t>
            </a:r>
          </a:p>
          <a:p>
            <a:r>
              <a:rPr lang="en-US" sz="2800" dirty="0" smtClean="0"/>
              <a:t>How would you use Mux4Way to build Mux8Way?</a:t>
            </a:r>
          </a:p>
        </p:txBody>
      </p:sp>
      <p:sp>
        <p:nvSpPr>
          <p:cNvPr id="4" name="Trapezoid 3"/>
          <p:cNvSpPr/>
          <p:nvPr/>
        </p:nvSpPr>
        <p:spPr>
          <a:xfrm rot="5400000">
            <a:off x="1174750" y="27432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>
            <a:off x="1936750" y="29718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74750" y="26289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74750" y="3314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1350" y="25146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" y="3200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8150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3200" y="18669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3200" y="2514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3200" y="3200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98700" y="28575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5422900" y="2590800"/>
            <a:ext cx="1524000" cy="6096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>
            <a:off x="6489700" y="2895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75300" y="2324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75300" y="2705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41900" y="2209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1900" y="2590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38850" y="1828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03900" y="15621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73750" y="2209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73750" y="2590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94500" y="27813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75300" y="3086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75300" y="3467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41900" y="2971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41900" y="3352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73750" y="2971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73750" y="3352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24600" y="1828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89650" y="15621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Mux4Way from Mux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838200" y="34290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33147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40005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3200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886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6650" y="3200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650" y="38862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7099300" y="3048000"/>
            <a:ext cx="1524000" cy="6096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>
            <a:off x="8166100" y="3352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51700" y="2781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51700" y="3162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18300" y="2667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8300" y="3048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15250" y="2286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80300" y="2019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50150" y="2667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0150" y="3048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70900" y="3238500"/>
            <a:ext cx="215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51700" y="3543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51700" y="3924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18300" y="3429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8300" y="3810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0150" y="3429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0150" y="3810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01000" y="2286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66050" y="2019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8937"/>
              </p:ext>
            </p:extLst>
          </p:nvPr>
        </p:nvGraphicFramePr>
        <p:xfrm>
          <a:off x="6280150" y="4953000"/>
          <a:ext cx="27813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</a:tblGrid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rapezoid 34"/>
          <p:cNvSpPr/>
          <p:nvPr/>
        </p:nvSpPr>
        <p:spPr>
          <a:xfrm rot="5400000">
            <a:off x="838200" y="51054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8200" y="4991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6769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4800" y="4876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55626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6650" y="4876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36650" y="5562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71600" y="24384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32137" y="2143125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363912" y="2438400"/>
            <a:ext cx="635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23950" y="2143125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71600" y="4495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71600" y="4495800"/>
            <a:ext cx="7524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24074" y="2819396"/>
            <a:ext cx="0" cy="167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09725" y="5334000"/>
            <a:ext cx="879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2836862" y="42672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489200" y="4152900"/>
            <a:ext cx="652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489200" y="4838700"/>
            <a:ext cx="652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135312" y="4038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12" y="47244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600200" y="3657598"/>
            <a:ext cx="444498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371600" y="2819396"/>
            <a:ext cx="7524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608387" y="4495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44698" y="3657598"/>
            <a:ext cx="444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489200" y="4838700"/>
            <a:ext cx="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489200" y="3657600"/>
            <a:ext cx="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362200" y="3773020"/>
            <a:ext cx="882650" cy="265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D0 / D1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4992220"/>
            <a:ext cx="882650" cy="265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D2 / D3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39596" y="27873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2" grpId="0"/>
      <p:bldP spid="13" grpId="0"/>
      <p:bldP spid="35" grpId="0" animBg="1"/>
      <p:bldP spid="38" grpId="0"/>
      <p:bldP spid="39" grpId="0"/>
      <p:bldP spid="40" grpId="0"/>
      <p:bldP spid="41" grpId="0"/>
      <p:bldP spid="44" grpId="0"/>
      <p:bldP spid="46" grpId="0"/>
      <p:bldP spid="72" grpId="0" animBg="1"/>
      <p:bldP spid="75" grpId="0"/>
      <p:bldP spid="76" grpId="0"/>
      <p:bldP spid="98" grpId="0"/>
      <p:bldP spid="99" grpId="0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711</Words>
  <Application>Microsoft Office PowerPoint</Application>
  <PresentationFormat>On-screen Show (4:3)</PresentationFormat>
  <Paragraphs>275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Comp Sci 310</vt:lpstr>
      <vt:lpstr>Announcements</vt:lpstr>
      <vt:lpstr>Warm-up</vt:lpstr>
      <vt:lpstr>Multiplexers</vt:lpstr>
      <vt:lpstr>Example: 2-to-1 multiplexer (n = 1)</vt:lpstr>
      <vt:lpstr>Example</vt:lpstr>
      <vt:lpstr>Example: 4-to-1 multiplexer (n = 2)</vt:lpstr>
      <vt:lpstr>More multiplexers</vt:lpstr>
      <vt:lpstr>Mux4Way from Mux</vt:lpstr>
      <vt:lpstr>Mux8Way from Mux4Way</vt:lpstr>
      <vt:lpstr>Multi-bit multiplexers</vt:lpstr>
      <vt:lpstr>Mux16</vt:lpstr>
      <vt:lpstr>Additional multi-bit multiplexers</vt:lpstr>
      <vt:lpstr>Mux8Way16 interface</vt:lpstr>
      <vt:lpstr>Mux8Way16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269</cp:revision>
  <dcterms:created xsi:type="dcterms:W3CDTF">2006-08-16T00:00:00Z</dcterms:created>
  <dcterms:modified xsi:type="dcterms:W3CDTF">2014-09-15T19:31:33Z</dcterms:modified>
</cp:coreProperties>
</file>