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17" r:id="rId3"/>
    <p:sldId id="291" r:id="rId4"/>
    <p:sldId id="294" r:id="rId5"/>
    <p:sldId id="295" r:id="rId6"/>
    <p:sldId id="296" r:id="rId7"/>
    <p:sldId id="297" r:id="rId8"/>
    <p:sldId id="299" r:id="rId9"/>
    <p:sldId id="302" r:id="rId10"/>
    <p:sldId id="303" r:id="rId11"/>
    <p:sldId id="304" r:id="rId12"/>
    <p:sldId id="300" r:id="rId13"/>
    <p:sldId id="305" r:id="rId14"/>
    <p:sldId id="306" r:id="rId15"/>
    <p:sldId id="307" r:id="rId16"/>
    <p:sldId id="308" r:id="rId17"/>
    <p:sldId id="309" r:id="rId18"/>
    <p:sldId id="31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6" autoAdjust="0"/>
    <p:restoredTop sz="95468" autoAdjust="0"/>
  </p:normalViewPr>
  <p:slideViewPr>
    <p:cSldViewPr>
      <p:cViewPr>
        <p:scale>
          <a:sx n="75" d="100"/>
          <a:sy n="75" d="100"/>
        </p:scale>
        <p:origin x="-576" y="-120"/>
      </p:cViewPr>
      <p:guideLst>
        <p:guide orient="horz" pos="1008"/>
        <p:guide pos="29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B3DA0-8385-47CC-8B1A-891EF0E3A99D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70FA4-21DE-4F20-A1A5-B560E4125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7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</a:t>
            </a:r>
            <a:r>
              <a:rPr lang="en-US" dirty="0" err="1" smtClean="0"/>
              <a:t>Sci</a:t>
            </a:r>
            <a:r>
              <a:rPr lang="en-US" dirty="0" smtClean="0"/>
              <a:t> 310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Addition with carry input: full adder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76700" y="3200400"/>
            <a:ext cx="1143000" cy="914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914900" y="28956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676775" y="2651919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381500" y="28956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143375" y="2651919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41850" y="41148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410075" y="4434681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759200" y="3675031"/>
            <a:ext cx="3175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076700" y="3542823"/>
            <a:ext cx="7239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COUT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219700" y="3675031"/>
            <a:ext cx="3175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457824" y="3560731"/>
            <a:ext cx="561975" cy="210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CIN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99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Can you make a full adder with two half adders?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7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full adder from half adders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29100" y="2148681"/>
            <a:ext cx="1143000" cy="914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067300" y="1843881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829175" y="16002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33900" y="1843881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295775" y="16002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Straight Arrow Connector 9"/>
          <p:cNvCxnSpPr>
            <a:stCxn id="4" idx="2"/>
          </p:cNvCxnSpPr>
          <p:nvPr/>
        </p:nvCxnSpPr>
        <p:spPr>
          <a:xfrm>
            <a:off x="4800600" y="3063081"/>
            <a:ext cx="0" cy="1249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67200" y="3108324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809999" y="2623312"/>
            <a:ext cx="419101" cy="31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29100" y="2491104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95800" y="4312443"/>
            <a:ext cx="1143000" cy="914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334000" y="4007643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314950" y="4022724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67200" y="4022724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/>
          <p:cNvCxnSpPr>
            <a:stCxn id="13" idx="2"/>
            <a:endCxn id="21" idx="0"/>
          </p:cNvCxnSpPr>
          <p:nvPr/>
        </p:nvCxnSpPr>
        <p:spPr>
          <a:xfrm>
            <a:off x="5067300" y="5226843"/>
            <a:ext cx="0" cy="1326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829175" y="65532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178300" y="4787074"/>
            <a:ext cx="3175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95800" y="4654866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096000" y="3642170"/>
            <a:ext cx="76835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016750" y="3489324"/>
            <a:ext cx="755650" cy="249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CIN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5334000" y="3642170"/>
            <a:ext cx="76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334000" y="3642170"/>
            <a:ext cx="0" cy="3654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178300" y="4787074"/>
            <a:ext cx="0" cy="378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39" idx="1"/>
          </p:cNvCxnSpPr>
          <p:nvPr/>
        </p:nvCxnSpPr>
        <p:spPr>
          <a:xfrm flipH="1">
            <a:off x="3810000" y="2626487"/>
            <a:ext cx="1" cy="2539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838"/>
          <p:cNvGrpSpPr>
            <a:grpSpLocks/>
          </p:cNvGrpSpPr>
          <p:nvPr/>
        </p:nvGrpSpPr>
        <p:grpSpPr bwMode="auto">
          <a:xfrm rot="5400000">
            <a:off x="3533775" y="5349874"/>
            <a:ext cx="917575" cy="549275"/>
            <a:chOff x="3456" y="605"/>
            <a:chExt cx="578" cy="346"/>
          </a:xfrm>
        </p:grpSpPr>
        <p:grpSp>
          <p:nvGrpSpPr>
            <p:cNvPr id="38" name="Group 155"/>
            <p:cNvGrpSpPr>
              <a:grpSpLocks/>
            </p:cNvGrpSpPr>
            <p:nvPr/>
          </p:nvGrpSpPr>
          <p:grpSpPr bwMode="auto">
            <a:xfrm>
              <a:off x="3457" y="605"/>
              <a:ext cx="577" cy="346"/>
              <a:chOff x="4262" y="3715"/>
              <a:chExt cx="577" cy="346"/>
            </a:xfrm>
          </p:grpSpPr>
          <p:sp>
            <p:nvSpPr>
              <p:cNvPr id="40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147"/>
              <p:cNvSpPr>
                <a:spLocks noChangeShapeType="1"/>
              </p:cNvSpPr>
              <p:nvPr/>
            </p:nvSpPr>
            <p:spPr bwMode="auto">
              <a:xfrm>
                <a:off x="4262" y="3773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148"/>
              <p:cNvSpPr>
                <a:spLocks noChangeShapeType="1"/>
              </p:cNvSpPr>
              <p:nvPr/>
            </p:nvSpPr>
            <p:spPr bwMode="auto">
              <a:xfrm>
                <a:off x="4263" y="400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44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46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5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9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2813050" y="6080125"/>
            <a:ext cx="1179513" cy="4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286000" y="5775324"/>
            <a:ext cx="755650" cy="249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COUT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048000" y="1981200"/>
            <a:ext cx="3048000" cy="4267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0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Multiple-bit addition and 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75919"/>
            <a:ext cx="8229600" cy="207248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How to implement subtraction</a:t>
            </a:r>
          </a:p>
          <a:p>
            <a:pPr lvl="1"/>
            <a:r>
              <a:rPr lang="en-US" dirty="0" smtClean="0"/>
              <a:t>Recall that: A – B = ???</a:t>
            </a:r>
          </a:p>
          <a:p>
            <a:r>
              <a:rPr lang="en-US" dirty="0" smtClean="0"/>
              <a:t>A parallel adder can be used to perform both n-bit additions and n-bit subtractions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6324600" y="2332038"/>
            <a:ext cx="1143000" cy="914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467600" y="2789238"/>
            <a:ext cx="3175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162800" y="2027238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924675" y="1783557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629400" y="2027238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391275" y="1783557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889750" y="3246438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007100" y="2789238"/>
            <a:ext cx="3175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57975" y="3566319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48600" y="2674938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10400" y="2674938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CIN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24600" y="2674938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76800" y="2347119"/>
            <a:ext cx="1143000" cy="914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15000" y="2042319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476875" y="1798638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181600" y="2042319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943475" y="1798638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41950" y="3261519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59300" y="2804319"/>
            <a:ext cx="3175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210175" y="35814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562600" y="2690019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CIN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76800" y="2690019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429000" y="2347119"/>
            <a:ext cx="1143000" cy="914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267200" y="2042319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029075" y="1798638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733800" y="2042319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495675" y="1798638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94150" y="3261519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111500" y="2804319"/>
            <a:ext cx="3175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762375" y="35814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114800" y="2690019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CIN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429000" y="2690019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981200" y="2347119"/>
            <a:ext cx="1143000" cy="914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819400" y="2042319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581275" y="1798638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286000" y="2042319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047875" y="1798638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546350" y="3261519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663700" y="2804319"/>
            <a:ext cx="3175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314575" y="35814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67000" y="2690019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CIN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81200" y="2690019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7200" y="2560639"/>
            <a:ext cx="122237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Overflow signal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2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Larc</a:t>
            </a:r>
            <a:r>
              <a:rPr lang="en-US" dirty="0" smtClean="0"/>
              <a:t>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memory words are 16-bit words</a:t>
            </a:r>
          </a:p>
          <a:p>
            <a:r>
              <a:rPr lang="en-US" dirty="0" smtClean="0"/>
              <a:t>Each address is 16 bits long</a:t>
            </a:r>
          </a:p>
          <a:p>
            <a:pPr lvl="1"/>
            <a:r>
              <a:rPr lang="en-US" dirty="0" smtClean="0"/>
              <a:t>What is the address space? </a:t>
            </a:r>
          </a:p>
          <a:p>
            <a:r>
              <a:rPr lang="en-US" dirty="0" smtClean="0"/>
              <a:t>Each instruction is 16 bits long</a:t>
            </a:r>
          </a:p>
          <a:p>
            <a:r>
              <a:rPr lang="en-US" dirty="0" smtClean="0"/>
              <a:t>There are 16 user-visible registers</a:t>
            </a:r>
          </a:p>
          <a:p>
            <a:r>
              <a:rPr lang="en-US" dirty="0" smtClean="0"/>
              <a:t>See also: Section 3.4 in the </a:t>
            </a:r>
            <a:r>
              <a:rPr lang="en-US" dirty="0" err="1" smtClean="0"/>
              <a:t>Larc</a:t>
            </a:r>
            <a:r>
              <a:rPr lang="en-US" dirty="0" smtClean="0"/>
              <a:t> manual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99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Warm-up: 1 bit ALU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now, we only implement 3 of the ALU operations: </a:t>
            </a:r>
          </a:p>
          <a:p>
            <a:pPr lvl="1"/>
            <a:r>
              <a:rPr lang="en-US" dirty="0" smtClean="0"/>
              <a:t>add, sub, nor</a:t>
            </a:r>
          </a:p>
          <a:p>
            <a:r>
              <a:rPr lang="en-US" dirty="0" smtClean="0"/>
              <a:t>This chip will need ??? control signals to choose one of the three possible operations</a:t>
            </a:r>
          </a:p>
          <a:p>
            <a:pPr lvl="1"/>
            <a:r>
              <a:rPr lang="en-US" dirty="0" smtClean="0"/>
              <a:t>??? = 2</a:t>
            </a:r>
          </a:p>
        </p:txBody>
      </p:sp>
    </p:spTree>
    <p:extLst>
      <p:ext uri="{BB962C8B-B14F-4D97-AF65-F5344CB8AC3E}">
        <p14:creationId xmlns:p14="http://schemas.microsoft.com/office/powerpoint/2010/main" val="412811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1-bit ALU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/** A one-bit ALU: out = a &lt;op&gt; b (with carry-in and carry-out for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add/sub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only)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(sub == nor == 0) then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COUT(FA(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a, b))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                           out = SUM(FA(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a, b))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if (sub == 1 &amp;&amp; nor == 0) then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COUT(FA(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a, !b))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                                     out = SUM(FA(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a, !b))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/* nor == 1 */ out = a NOR b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ALU1bit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// the two one-bit inputs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// the carry-in bit (needed for add/sub)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// 1 if subtraction is the operation to compute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nor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// 1 if NOR is the operation to compute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OUT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// the one-bit output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// the carry-out bit (needed for add/sub)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PARTS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implementation missing */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302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1-bit ALU implementation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17900" y="3909536"/>
            <a:ext cx="1143000" cy="914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56100" y="3505994"/>
            <a:ext cx="0" cy="403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117975" y="3924617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b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22700" y="2407403"/>
            <a:ext cx="0" cy="15021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584575" y="3924617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a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27450" y="4251959"/>
            <a:ext cx="7239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FULL ADDER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84574" y="4610417"/>
            <a:ext cx="454025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ysClr val="windowText" lastClr="000000"/>
                </a:solidFill>
              </a:rPr>
              <a:t>cout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14800" y="461041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sum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29000" y="430561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ysClr val="windowText" lastClr="000000"/>
                </a:solidFill>
              </a:rPr>
              <a:t>cin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810000" y="4823936"/>
            <a:ext cx="12700" cy="1424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602"/>
          <p:cNvGrpSpPr>
            <a:grpSpLocks noChangeAspect="1"/>
          </p:cNvGrpSpPr>
          <p:nvPr/>
        </p:nvGrpSpPr>
        <p:grpSpPr bwMode="auto">
          <a:xfrm rot="5400000">
            <a:off x="4127103" y="3139678"/>
            <a:ext cx="457994" cy="274638"/>
            <a:chOff x="4954" y="3370"/>
            <a:chExt cx="577" cy="346"/>
          </a:xfrm>
        </p:grpSpPr>
        <p:sp>
          <p:nvSpPr>
            <p:cNvPr id="20" name="Line 593"/>
            <p:cNvSpPr>
              <a:spLocks noChangeShapeType="1"/>
            </p:cNvSpPr>
            <p:nvPr/>
          </p:nvSpPr>
          <p:spPr bwMode="auto">
            <a:xfrm>
              <a:off x="5416" y="3543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594"/>
            <p:cNvSpPr>
              <a:spLocks noChangeShapeType="1"/>
            </p:cNvSpPr>
            <p:nvPr/>
          </p:nvSpPr>
          <p:spPr bwMode="auto">
            <a:xfrm>
              <a:off x="4954" y="3428"/>
              <a:ext cx="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595"/>
            <p:cNvSpPr>
              <a:spLocks noChangeShapeType="1"/>
            </p:cNvSpPr>
            <p:nvPr/>
          </p:nvSpPr>
          <p:spPr bwMode="auto">
            <a:xfrm>
              <a:off x="4955" y="3658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" name="Group 597"/>
            <p:cNvGrpSpPr>
              <a:grpSpLocks/>
            </p:cNvGrpSpPr>
            <p:nvPr/>
          </p:nvGrpSpPr>
          <p:grpSpPr bwMode="auto">
            <a:xfrm>
              <a:off x="5036" y="3370"/>
              <a:ext cx="380" cy="346"/>
              <a:chOff x="2477" y="3542"/>
              <a:chExt cx="288" cy="346"/>
            </a:xfrm>
          </p:grpSpPr>
          <p:sp>
            <p:nvSpPr>
              <p:cNvPr id="26" name="Freeform 598"/>
              <p:cNvSpPr>
                <a:spLocks/>
              </p:cNvSpPr>
              <p:nvPr/>
            </p:nvSpPr>
            <p:spPr bwMode="auto">
              <a:xfrm>
                <a:off x="2477" y="3542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115 w 173"/>
                  <a:gd name="T3" fmla="*/ 58 h 173"/>
                  <a:gd name="T4" fmla="*/ 173 w 173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599"/>
              <p:cNvSpPr>
                <a:spLocks/>
              </p:cNvSpPr>
              <p:nvPr/>
            </p:nvSpPr>
            <p:spPr bwMode="auto">
              <a:xfrm flipV="1">
                <a:off x="2477" y="3715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115 w 173"/>
                  <a:gd name="T3" fmla="*/ 58 h 173"/>
                  <a:gd name="T4" fmla="*/ 173 w 173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" name="Freeform 600"/>
            <p:cNvSpPr>
              <a:spLocks/>
            </p:cNvSpPr>
            <p:nvPr/>
          </p:nvSpPr>
          <p:spPr bwMode="auto">
            <a:xfrm>
              <a:off x="5036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58 w 58"/>
                <a:gd name="T3" fmla="*/ 173 h 346"/>
                <a:gd name="T4" fmla="*/ 0 w 58"/>
                <a:gd name="T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601"/>
            <p:cNvSpPr>
              <a:spLocks/>
            </p:cNvSpPr>
            <p:nvPr/>
          </p:nvSpPr>
          <p:spPr bwMode="auto">
            <a:xfrm>
              <a:off x="4986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58 w 58"/>
                <a:gd name="T3" fmla="*/ 173 h 346"/>
                <a:gd name="T4" fmla="*/ 0 w 58"/>
                <a:gd name="T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Trapezoid 38"/>
          <p:cNvSpPr/>
          <p:nvPr/>
        </p:nvSpPr>
        <p:spPr>
          <a:xfrm rot="10800000">
            <a:off x="4691743" y="5677216"/>
            <a:ext cx="1066800" cy="342583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920343" y="5394959"/>
            <a:ext cx="0" cy="2822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0" idx="2"/>
          </p:cNvCxnSpPr>
          <p:nvPr/>
        </p:nvCxnSpPr>
        <p:spPr>
          <a:xfrm flipH="1">
            <a:off x="5529943" y="4915218"/>
            <a:ext cx="1" cy="7619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806043" y="5699458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415643" y="5699458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4343398" y="4822982"/>
            <a:ext cx="1" cy="5719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343399" y="5394959"/>
            <a:ext cx="5769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225142" y="6019801"/>
            <a:ext cx="0" cy="2285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060825" y="2209800"/>
            <a:ext cx="38099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sub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65" name="Straight Connector 64"/>
          <p:cNvCxnSpPr>
            <a:endCxn id="21" idx="0"/>
          </p:cNvCxnSpPr>
          <p:nvPr/>
        </p:nvCxnSpPr>
        <p:spPr>
          <a:xfrm>
            <a:off x="4447381" y="2407403"/>
            <a:ext cx="1" cy="640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22" idx="0"/>
          </p:cNvCxnSpPr>
          <p:nvPr/>
        </p:nvCxnSpPr>
        <p:spPr>
          <a:xfrm>
            <a:off x="4264818" y="2413556"/>
            <a:ext cx="1" cy="635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019800" y="2407402"/>
            <a:ext cx="0" cy="345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715000" y="58674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69" idx="0"/>
          </p:cNvCxnSpPr>
          <p:nvPr/>
        </p:nvCxnSpPr>
        <p:spPr>
          <a:xfrm flipH="1">
            <a:off x="5619417" y="2819400"/>
            <a:ext cx="1013" cy="1601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437756" y="2971482"/>
            <a:ext cx="0" cy="1448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816350" y="2971800"/>
            <a:ext cx="16214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447381" y="2819400"/>
            <a:ext cx="11786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905751" y="2405023"/>
            <a:ext cx="906" cy="19612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4" idx="1"/>
          </p:cNvCxnSpPr>
          <p:nvPr/>
        </p:nvCxnSpPr>
        <p:spPr>
          <a:xfrm flipH="1" flipV="1">
            <a:off x="2900898" y="4366259"/>
            <a:ext cx="617002" cy="47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4251324" y="2209800"/>
            <a:ext cx="38099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b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632200" y="2209800"/>
            <a:ext cx="38099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710398" y="2209800"/>
            <a:ext cx="38099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ysClr val="windowText" lastClr="000000"/>
                </a:solidFill>
              </a:rPr>
              <a:t>cin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829300" y="2209800"/>
            <a:ext cx="38099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nor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603625" y="6299952"/>
            <a:ext cx="441325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ysClr val="windowText" lastClr="000000"/>
                </a:solidFill>
              </a:rPr>
              <a:t>cout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004479" y="6311361"/>
            <a:ext cx="441325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out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666999" y="2514601"/>
            <a:ext cx="3543299" cy="35814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4416344" y="278634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/>
          <p:cNvSpPr/>
          <p:nvPr/>
        </p:nvSpPr>
        <p:spPr>
          <a:xfrm>
            <a:off x="3788573" y="29397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828"/>
          <p:cNvGrpSpPr>
            <a:grpSpLocks/>
          </p:cNvGrpSpPr>
          <p:nvPr/>
        </p:nvGrpSpPr>
        <p:grpSpPr bwMode="auto">
          <a:xfrm rot="5400000">
            <a:off x="5263244" y="4552018"/>
            <a:ext cx="533399" cy="269197"/>
            <a:chOff x="3456" y="3427"/>
            <a:chExt cx="578" cy="346"/>
          </a:xfrm>
        </p:grpSpPr>
        <p:grpSp>
          <p:nvGrpSpPr>
            <p:cNvPr id="63" name="Group 98"/>
            <p:cNvGrpSpPr>
              <a:grpSpLocks/>
            </p:cNvGrpSpPr>
            <p:nvPr/>
          </p:nvGrpSpPr>
          <p:grpSpPr bwMode="auto">
            <a:xfrm>
              <a:off x="3456" y="3427"/>
              <a:ext cx="578" cy="346"/>
              <a:chOff x="2302" y="3542"/>
              <a:chExt cx="578" cy="346"/>
            </a:xfrm>
          </p:grpSpPr>
          <p:sp>
            <p:nvSpPr>
              <p:cNvPr id="68" name="Line 72"/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73"/>
              <p:cNvSpPr>
                <a:spLocks noChangeShapeType="1"/>
              </p:cNvSpPr>
              <p:nvPr/>
            </p:nvSpPr>
            <p:spPr bwMode="auto">
              <a:xfrm>
                <a:off x="2303" y="3600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74"/>
              <p:cNvSpPr>
                <a:spLocks noChangeShapeType="1"/>
              </p:cNvSpPr>
              <p:nvPr/>
            </p:nvSpPr>
            <p:spPr bwMode="auto">
              <a:xfrm>
                <a:off x="2302" y="383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Oval 62"/>
              <p:cNvSpPr>
                <a:spLocks noChangeArrowheads="1"/>
              </p:cNvSpPr>
              <p:nvPr/>
            </p:nvSpPr>
            <p:spPr bwMode="auto">
              <a:xfrm>
                <a:off x="2771" y="3685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" name="Group 88"/>
              <p:cNvGrpSpPr>
                <a:grpSpLocks/>
              </p:cNvGrpSpPr>
              <p:nvPr/>
            </p:nvGrpSpPr>
            <p:grpSpPr bwMode="auto">
              <a:xfrm>
                <a:off x="2385" y="3542"/>
                <a:ext cx="380" cy="346"/>
                <a:chOff x="2419" y="3542"/>
                <a:chExt cx="346" cy="346"/>
              </a:xfrm>
            </p:grpSpPr>
            <p:grpSp>
              <p:nvGrpSpPr>
                <p:cNvPr id="75" name="Group 84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77" name="Freeform 78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" name="Freeform 79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6" name="Freeform 87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7" name="Freeform 827"/>
            <p:cNvSpPr>
              <a:spLocks/>
            </p:cNvSpPr>
            <p:nvPr/>
          </p:nvSpPr>
          <p:spPr bwMode="auto">
            <a:xfrm>
              <a:off x="3456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576 w 576"/>
                <a:gd name="T3" fmla="*/ 115 h 230"/>
                <a:gd name="T4" fmla="*/ 0 w 576"/>
                <a:gd name="T5" fmla="*/ 230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576" y="115"/>
                  </a:lnTo>
                  <a:lnTo>
                    <a:pt x="0" y="2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018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16-bit ALU (without SLT)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/** 16-bit ALU: out = a &lt;op&gt; b, where &lt;op&gt; is defined as follows: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(sub == nor == 0) then out = a + b (z set if out == 0)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if (sub == 1 &amp;&amp; nor == 0) then out = a - b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 set if out == 0)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/* nor == 1 */ out = a NOR b (z set if out == 0)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ALU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a[16], b[16], // the two 16-bit inputs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if subtraction is the operation to compute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nor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if NOR is the operation to compute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out[16],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16-bit output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if out is equal to 0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PARTS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implementation missing */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22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16-bit ALU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486693" y="2819400"/>
            <a:ext cx="1516856" cy="1295399"/>
            <a:chOff x="3756818" y="2514601"/>
            <a:chExt cx="1516856" cy="1295399"/>
          </a:xfrm>
        </p:grpSpPr>
        <p:sp>
          <p:nvSpPr>
            <p:cNvPr id="4" name="Rectangle 3"/>
            <p:cNvSpPr/>
            <p:nvPr/>
          </p:nvSpPr>
          <p:spPr>
            <a:xfrm>
              <a:off x="4267200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sub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63989" y="2546840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56818" y="2548966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892675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ysClr val="windowText" lastClr="000000"/>
                  </a:solidFill>
                </a:rPr>
                <a:t>cin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72000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nor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10000" y="2514601"/>
              <a:ext cx="1463674" cy="12953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64805" y="2924006"/>
              <a:ext cx="754063" cy="4765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1-bit ALU</a:t>
              </a:r>
            </a:p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Bit 15 (MSB)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92674" y="3657600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out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10000" y="3657600"/>
              <a:ext cx="457200" cy="1063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ysClr val="windowText" lastClr="000000"/>
                  </a:solidFill>
                </a:rPr>
                <a:t>cout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828"/>
          <p:cNvGrpSpPr>
            <a:grpSpLocks/>
          </p:cNvGrpSpPr>
          <p:nvPr/>
        </p:nvGrpSpPr>
        <p:grpSpPr bwMode="auto">
          <a:xfrm rot="5400000">
            <a:off x="6619717" y="5078238"/>
            <a:ext cx="1068388" cy="549275"/>
            <a:chOff x="3361" y="3427"/>
            <a:chExt cx="673" cy="346"/>
          </a:xfrm>
        </p:grpSpPr>
        <p:grpSp>
          <p:nvGrpSpPr>
            <p:cNvPr id="14" name="Group 98"/>
            <p:cNvGrpSpPr>
              <a:grpSpLocks/>
            </p:cNvGrpSpPr>
            <p:nvPr/>
          </p:nvGrpSpPr>
          <p:grpSpPr bwMode="auto">
            <a:xfrm>
              <a:off x="3361" y="3427"/>
              <a:ext cx="673" cy="346"/>
              <a:chOff x="2207" y="3542"/>
              <a:chExt cx="673" cy="346"/>
            </a:xfrm>
          </p:grpSpPr>
          <p:sp>
            <p:nvSpPr>
              <p:cNvPr id="16" name="Line 72"/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73"/>
              <p:cNvSpPr>
                <a:spLocks noChangeShapeType="1"/>
              </p:cNvSpPr>
              <p:nvPr/>
            </p:nvSpPr>
            <p:spPr bwMode="auto">
              <a:xfrm>
                <a:off x="2303" y="3600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74"/>
              <p:cNvSpPr>
                <a:spLocks noChangeShapeType="1"/>
              </p:cNvSpPr>
              <p:nvPr/>
            </p:nvSpPr>
            <p:spPr bwMode="auto">
              <a:xfrm flipV="1">
                <a:off x="2207" y="3830"/>
                <a:ext cx="2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Oval 62"/>
              <p:cNvSpPr>
                <a:spLocks noChangeArrowheads="1"/>
              </p:cNvSpPr>
              <p:nvPr/>
            </p:nvSpPr>
            <p:spPr bwMode="auto">
              <a:xfrm>
                <a:off x="2771" y="3685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" name="Group 88"/>
              <p:cNvGrpSpPr>
                <a:grpSpLocks/>
              </p:cNvGrpSpPr>
              <p:nvPr/>
            </p:nvGrpSpPr>
            <p:grpSpPr bwMode="auto">
              <a:xfrm>
                <a:off x="2392" y="3542"/>
                <a:ext cx="381" cy="346"/>
                <a:chOff x="2419" y="3542"/>
                <a:chExt cx="346" cy="346"/>
              </a:xfrm>
            </p:grpSpPr>
            <p:grpSp>
              <p:nvGrpSpPr>
                <p:cNvPr id="21" name="Group 84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23" name="Freeform 78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 79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" name="Freeform 87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5" name="Freeform 827"/>
            <p:cNvSpPr>
              <a:spLocks/>
            </p:cNvSpPr>
            <p:nvPr/>
          </p:nvSpPr>
          <p:spPr bwMode="auto">
            <a:xfrm>
              <a:off x="3456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576 w 576"/>
                <a:gd name="T3" fmla="*/ 115 h 230"/>
                <a:gd name="T4" fmla="*/ 0 w 576"/>
                <a:gd name="T5" fmla="*/ 230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576" y="115"/>
                  </a:lnTo>
                  <a:lnTo>
                    <a:pt x="0" y="2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834981" y="1754474"/>
            <a:ext cx="38099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nor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692275" y="1756231"/>
            <a:ext cx="38099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b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489074" y="1752600"/>
            <a:ext cx="38099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158830" y="1752600"/>
            <a:ext cx="38099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sub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1676399" y="1905000"/>
            <a:ext cx="793" cy="914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1880193" y="1905000"/>
            <a:ext cx="2582" cy="9143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185293" y="2209799"/>
            <a:ext cx="1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514599" y="2133600"/>
            <a:ext cx="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867399" y="4343400"/>
            <a:ext cx="4183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1497410" y="1905000"/>
            <a:ext cx="255189" cy="114976"/>
            <a:chOff x="1268811" y="2209800"/>
            <a:chExt cx="255189" cy="114976"/>
          </a:xfrm>
        </p:grpSpPr>
        <p:cxnSp>
          <p:nvCxnSpPr>
            <p:cNvPr id="69" name="Straight Connector 68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16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701204" y="1905000"/>
            <a:ext cx="255189" cy="114976"/>
            <a:chOff x="1268811" y="2209800"/>
            <a:chExt cx="255189" cy="114976"/>
          </a:xfrm>
        </p:grpSpPr>
        <p:cxnSp>
          <p:nvCxnSpPr>
            <p:cNvPr id="75" name="Straight Connector 74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16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497410" y="2599227"/>
            <a:ext cx="255189" cy="114976"/>
            <a:chOff x="1268811" y="2209800"/>
            <a:chExt cx="255189" cy="114976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701204" y="2599227"/>
            <a:ext cx="255189" cy="114976"/>
            <a:chOff x="1268811" y="2209800"/>
            <a:chExt cx="255189" cy="114976"/>
          </a:xfrm>
        </p:grpSpPr>
        <p:cxnSp>
          <p:nvCxnSpPr>
            <p:cNvPr id="81" name="Straight Connector 80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121943" y="2819400"/>
            <a:ext cx="1516856" cy="1295399"/>
            <a:chOff x="3756818" y="2514601"/>
            <a:chExt cx="1516856" cy="1295399"/>
          </a:xfrm>
        </p:grpSpPr>
        <p:sp>
          <p:nvSpPr>
            <p:cNvPr id="87" name="Rectangle 86"/>
            <p:cNvSpPr/>
            <p:nvPr/>
          </p:nvSpPr>
          <p:spPr>
            <a:xfrm>
              <a:off x="4267200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sub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963989" y="2546840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756818" y="2548966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892675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ysClr val="windowText" lastClr="000000"/>
                  </a:solidFill>
                </a:rPr>
                <a:t>cin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572000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nor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810000" y="2514601"/>
              <a:ext cx="1463674" cy="12953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164805" y="2924006"/>
              <a:ext cx="754063" cy="4765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1-bit ALU</a:t>
              </a:r>
            </a:p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Bit 1 (MSB)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892674" y="3657600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out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810000" y="3657600"/>
              <a:ext cx="457200" cy="1063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ysClr val="windowText" lastClr="000000"/>
                  </a:solidFill>
                </a:rPr>
                <a:t>cout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96" name="Straight Arrow Connector 95"/>
          <p:cNvCxnSpPr/>
          <p:nvPr/>
        </p:nvCxnSpPr>
        <p:spPr>
          <a:xfrm>
            <a:off x="4309860" y="2485814"/>
            <a:ext cx="1790" cy="3335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517132" y="2366751"/>
            <a:ext cx="149" cy="457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822824" y="2209800"/>
            <a:ext cx="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127624" y="2143616"/>
            <a:ext cx="0" cy="6757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5448298" y="262890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4132660" y="2599227"/>
            <a:ext cx="255189" cy="114976"/>
            <a:chOff x="1268811" y="2209800"/>
            <a:chExt cx="255189" cy="114976"/>
          </a:xfrm>
        </p:grpSpPr>
        <p:cxnSp>
          <p:nvCxnSpPr>
            <p:cNvPr id="108" name="Straight Connector 107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336454" y="2599227"/>
            <a:ext cx="255189" cy="114976"/>
            <a:chOff x="1268811" y="2209800"/>
            <a:chExt cx="255189" cy="114976"/>
          </a:xfrm>
        </p:grpSpPr>
        <p:cxnSp>
          <p:nvCxnSpPr>
            <p:cNvPr id="111" name="Straight Connector 110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019799" y="2819400"/>
            <a:ext cx="1516856" cy="1295399"/>
            <a:chOff x="3756818" y="2514601"/>
            <a:chExt cx="1516856" cy="1295399"/>
          </a:xfrm>
        </p:grpSpPr>
        <p:sp>
          <p:nvSpPr>
            <p:cNvPr id="114" name="Rectangle 113"/>
            <p:cNvSpPr/>
            <p:nvPr/>
          </p:nvSpPr>
          <p:spPr>
            <a:xfrm>
              <a:off x="4267200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sub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963989" y="2546840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756818" y="2548966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892675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ysClr val="windowText" lastClr="000000"/>
                  </a:solidFill>
                </a:rPr>
                <a:t>cin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572000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nor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810000" y="2514601"/>
              <a:ext cx="1463674" cy="12953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164805" y="2924006"/>
              <a:ext cx="754063" cy="4765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1-bit ALU</a:t>
              </a:r>
            </a:p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Bit 0 (MSB)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892674" y="3657600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out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810000" y="3657600"/>
              <a:ext cx="457200" cy="1063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ysClr val="windowText" lastClr="000000"/>
                  </a:solidFill>
                </a:rPr>
                <a:t>cout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23" name="Straight Arrow Connector 122"/>
          <p:cNvCxnSpPr/>
          <p:nvPr/>
        </p:nvCxnSpPr>
        <p:spPr>
          <a:xfrm>
            <a:off x="6207323" y="2485814"/>
            <a:ext cx="2183" cy="3335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6413298" y="2366856"/>
            <a:ext cx="1" cy="4525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6705600" y="2147922"/>
            <a:ext cx="0" cy="675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6030516" y="2599227"/>
            <a:ext cx="255189" cy="114976"/>
            <a:chOff x="1268811" y="2209800"/>
            <a:chExt cx="255189" cy="114976"/>
          </a:xfrm>
        </p:grpSpPr>
        <p:cxnSp>
          <p:nvCxnSpPr>
            <p:cNvPr id="135" name="Straight Connector 134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6234310" y="2599227"/>
            <a:ext cx="255189" cy="114976"/>
            <a:chOff x="1268811" y="2209800"/>
            <a:chExt cx="255189" cy="114976"/>
          </a:xfrm>
        </p:grpSpPr>
        <p:cxnSp>
          <p:nvCxnSpPr>
            <p:cNvPr id="138" name="Straight Connector 137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41" name="Straight Arrow Connector 140"/>
          <p:cNvCxnSpPr/>
          <p:nvPr/>
        </p:nvCxnSpPr>
        <p:spPr>
          <a:xfrm>
            <a:off x="2832098" y="4114799"/>
            <a:ext cx="0" cy="6858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>
            <a:off x="7029337" y="1909762"/>
            <a:ext cx="793" cy="914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>
            <a:off x="7352348" y="1905000"/>
            <a:ext cx="2582" cy="9143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/>
          <p:cNvGrpSpPr/>
          <p:nvPr/>
        </p:nvGrpSpPr>
        <p:grpSpPr>
          <a:xfrm>
            <a:off x="6846555" y="1888838"/>
            <a:ext cx="255189" cy="114976"/>
            <a:chOff x="1268811" y="2209800"/>
            <a:chExt cx="255189" cy="114976"/>
          </a:xfrm>
        </p:grpSpPr>
        <p:cxnSp>
          <p:nvCxnSpPr>
            <p:cNvPr id="145" name="Straight Connector 144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Rectangle 145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7173359" y="1886119"/>
            <a:ext cx="255189" cy="114976"/>
            <a:chOff x="1268811" y="2209800"/>
            <a:chExt cx="255189" cy="114976"/>
          </a:xfrm>
        </p:grpSpPr>
        <p:cxnSp>
          <p:nvCxnSpPr>
            <p:cNvPr id="148" name="Straight Connector 147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148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51" name="Straight Arrow Connector 150"/>
          <p:cNvCxnSpPr/>
          <p:nvPr/>
        </p:nvCxnSpPr>
        <p:spPr>
          <a:xfrm>
            <a:off x="1676399" y="2476500"/>
            <a:ext cx="4533106" cy="93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1875231" y="2362199"/>
            <a:ext cx="4536793" cy="91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2183887" y="2209799"/>
            <a:ext cx="5168461" cy="43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2514599" y="2137334"/>
            <a:ext cx="4514738" cy="628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>
          <a:xfrm>
            <a:off x="4277856" y="244949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Oval 193"/>
          <p:cNvSpPr/>
          <p:nvPr/>
        </p:nvSpPr>
        <p:spPr>
          <a:xfrm>
            <a:off x="4482843" y="233984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Oval 194"/>
          <p:cNvSpPr/>
          <p:nvPr/>
        </p:nvSpPr>
        <p:spPr>
          <a:xfrm>
            <a:off x="4787075" y="218757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195"/>
          <p:cNvSpPr/>
          <p:nvPr/>
        </p:nvSpPr>
        <p:spPr>
          <a:xfrm>
            <a:off x="5095620" y="21084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Oval 196"/>
          <p:cNvSpPr/>
          <p:nvPr/>
        </p:nvSpPr>
        <p:spPr>
          <a:xfrm>
            <a:off x="1642253" y="244160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Oval 200"/>
          <p:cNvSpPr/>
          <p:nvPr/>
        </p:nvSpPr>
        <p:spPr>
          <a:xfrm>
            <a:off x="1850670" y="232866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Oval 201"/>
          <p:cNvSpPr/>
          <p:nvPr/>
        </p:nvSpPr>
        <p:spPr>
          <a:xfrm>
            <a:off x="7321635" y="217659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Oval 202"/>
          <p:cNvSpPr/>
          <p:nvPr/>
        </p:nvSpPr>
        <p:spPr>
          <a:xfrm>
            <a:off x="6996042" y="21084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4" name="Straight Arrow Connector 203"/>
          <p:cNvCxnSpPr/>
          <p:nvPr/>
        </p:nvCxnSpPr>
        <p:spPr>
          <a:xfrm>
            <a:off x="6285705" y="4114799"/>
            <a:ext cx="0" cy="228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5867399" y="2628900"/>
            <a:ext cx="0" cy="17145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5448298" y="2628900"/>
            <a:ext cx="4183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3962399" y="4343400"/>
            <a:ext cx="4183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3549648" y="2628900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4380705" y="4114799"/>
            <a:ext cx="0" cy="228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>
            <a:off x="3962399" y="2628900"/>
            <a:ext cx="0" cy="17145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3549648" y="2628899"/>
            <a:ext cx="411956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3251199" y="4343399"/>
            <a:ext cx="2984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832098" y="2628900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>
            <a:off x="3549648" y="4114799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3251199" y="2628899"/>
            <a:ext cx="0" cy="17145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2832098" y="2628899"/>
            <a:ext cx="4183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3549648" y="2851639"/>
            <a:ext cx="0" cy="120981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Group 228"/>
          <p:cNvGrpSpPr/>
          <p:nvPr/>
        </p:nvGrpSpPr>
        <p:grpSpPr>
          <a:xfrm>
            <a:off x="2657873" y="4185814"/>
            <a:ext cx="255189" cy="114976"/>
            <a:chOff x="1268811" y="2209800"/>
            <a:chExt cx="255189" cy="114976"/>
          </a:xfrm>
        </p:grpSpPr>
        <p:cxnSp>
          <p:nvCxnSpPr>
            <p:cNvPr id="230" name="Straight Connector 229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Rectangle 230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5272287" y="4185814"/>
            <a:ext cx="255189" cy="114976"/>
            <a:chOff x="1268811" y="2209800"/>
            <a:chExt cx="255189" cy="114976"/>
          </a:xfrm>
        </p:grpSpPr>
        <p:cxnSp>
          <p:nvCxnSpPr>
            <p:cNvPr id="233" name="Straight Connector 232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Rectangle 233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35" name="Straight Arrow Connector 234"/>
          <p:cNvCxnSpPr/>
          <p:nvPr/>
        </p:nvCxnSpPr>
        <p:spPr>
          <a:xfrm>
            <a:off x="5448298" y="4114799"/>
            <a:ext cx="0" cy="5334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endCxn id="17" idx="0"/>
          </p:cNvCxnSpPr>
          <p:nvPr/>
        </p:nvCxnSpPr>
        <p:spPr>
          <a:xfrm>
            <a:off x="7336473" y="4114800"/>
            <a:ext cx="0" cy="8562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oup 236"/>
          <p:cNvGrpSpPr/>
          <p:nvPr/>
        </p:nvGrpSpPr>
        <p:grpSpPr>
          <a:xfrm>
            <a:off x="7153911" y="4185814"/>
            <a:ext cx="255189" cy="114976"/>
            <a:chOff x="1268811" y="2209800"/>
            <a:chExt cx="255189" cy="114976"/>
          </a:xfrm>
        </p:grpSpPr>
        <p:cxnSp>
          <p:nvCxnSpPr>
            <p:cNvPr id="238" name="Straight Connector 237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Rectangle 238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45" name="Straight Arrow Connector 244"/>
          <p:cNvCxnSpPr/>
          <p:nvPr/>
        </p:nvCxnSpPr>
        <p:spPr>
          <a:xfrm>
            <a:off x="2838901" y="4797560"/>
            <a:ext cx="4132447" cy="216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>
            <a:off x="5448298" y="4646943"/>
            <a:ext cx="1815549" cy="75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7263053" y="4648139"/>
            <a:ext cx="1590" cy="5384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7029337" y="4953000"/>
            <a:ext cx="18664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/>
          <p:nvPr/>
        </p:nvCxnSpPr>
        <p:spPr>
          <a:xfrm>
            <a:off x="7153911" y="5883894"/>
            <a:ext cx="0" cy="4407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4529930" y="520237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@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73" name="Straight Connector 272"/>
          <p:cNvCxnSpPr>
            <a:endCxn id="271" idx="1"/>
          </p:cNvCxnSpPr>
          <p:nvPr/>
        </p:nvCxnSpPr>
        <p:spPr>
          <a:xfrm>
            <a:off x="3400423" y="4818682"/>
            <a:ext cx="1196462" cy="45065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Oval 275"/>
          <p:cNvSpPr/>
          <p:nvPr/>
        </p:nvSpPr>
        <p:spPr>
          <a:xfrm>
            <a:off x="3365018" y="477230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7" name="Straight Connector 276"/>
          <p:cNvCxnSpPr>
            <a:endCxn id="271" idx="7"/>
          </p:cNvCxnSpPr>
          <p:nvPr/>
        </p:nvCxnSpPr>
        <p:spPr>
          <a:xfrm flipH="1">
            <a:off x="4920175" y="4654473"/>
            <a:ext cx="737276" cy="6148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endCxn id="271" idx="6"/>
          </p:cNvCxnSpPr>
          <p:nvPr/>
        </p:nvCxnSpPr>
        <p:spPr>
          <a:xfrm flipH="1">
            <a:off x="4987130" y="4813477"/>
            <a:ext cx="2345771" cy="61750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7304469" y="478073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4" name="Oval 283"/>
          <p:cNvSpPr/>
          <p:nvPr/>
        </p:nvSpPr>
        <p:spPr>
          <a:xfrm>
            <a:off x="5628652" y="461156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5" name="Straight Connector 284"/>
          <p:cNvCxnSpPr/>
          <p:nvPr/>
        </p:nvCxnSpPr>
        <p:spPr>
          <a:xfrm>
            <a:off x="3998654" y="5029200"/>
            <a:ext cx="120131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stCxn id="271" idx="4"/>
          </p:cNvCxnSpPr>
          <p:nvPr/>
        </p:nvCxnSpPr>
        <p:spPr>
          <a:xfrm>
            <a:off x="4758530" y="5659578"/>
            <a:ext cx="0" cy="6557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1" name="Group 290"/>
          <p:cNvGrpSpPr/>
          <p:nvPr/>
        </p:nvGrpSpPr>
        <p:grpSpPr>
          <a:xfrm>
            <a:off x="6965791" y="6082965"/>
            <a:ext cx="255189" cy="114976"/>
            <a:chOff x="1268811" y="2209800"/>
            <a:chExt cx="255189" cy="114976"/>
          </a:xfrm>
        </p:grpSpPr>
        <p:cxnSp>
          <p:nvCxnSpPr>
            <p:cNvPr id="292" name="Straight Connector 291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4582518" y="6082965"/>
            <a:ext cx="255189" cy="114976"/>
            <a:chOff x="1268811" y="2209800"/>
            <a:chExt cx="255189" cy="114976"/>
          </a:xfrm>
        </p:grpSpPr>
        <p:cxnSp>
          <p:nvCxnSpPr>
            <p:cNvPr id="295" name="Straight Connector 294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16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97" name="Rectangle 296"/>
          <p:cNvSpPr/>
          <p:nvPr/>
        </p:nvSpPr>
        <p:spPr>
          <a:xfrm>
            <a:off x="4568030" y="6322042"/>
            <a:ext cx="38099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out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298" name="Rectangle 297"/>
          <p:cNvSpPr/>
          <p:nvPr/>
        </p:nvSpPr>
        <p:spPr>
          <a:xfrm>
            <a:off x="6963036" y="6322042"/>
            <a:ext cx="38099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z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1219200" y="2063472"/>
            <a:ext cx="6601956" cy="382042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/>
          <p:cNvSpPr/>
          <p:nvPr/>
        </p:nvSpPr>
        <p:spPr>
          <a:xfrm>
            <a:off x="6673824" y="217779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1 due BEFORE the start of class on </a:t>
            </a:r>
            <a:r>
              <a:rPr lang="en-US" b="1" u="sng" dirty="0" smtClean="0">
                <a:solidFill>
                  <a:srgbClr val="FF0000"/>
                </a:solidFill>
              </a:rPr>
              <a:t>MONDAY, 9/22</a:t>
            </a:r>
          </a:p>
          <a:p>
            <a:pPr lvl="1"/>
            <a:r>
              <a:rPr lang="en-US" dirty="0" smtClean="0"/>
              <a:t>Show your work / reasoning</a:t>
            </a:r>
          </a:p>
          <a:p>
            <a:pPr lvl="1"/>
            <a:r>
              <a:rPr lang="en-US" dirty="0" smtClean="0"/>
              <a:t>Type your solutions for credit</a:t>
            </a:r>
          </a:p>
          <a:p>
            <a:r>
              <a:rPr lang="en-US" dirty="0" smtClean="0"/>
              <a:t>Quiz 3 on Friday (9/19)</a:t>
            </a:r>
          </a:p>
          <a:p>
            <a:pPr lvl="1"/>
            <a:r>
              <a:rPr lang="en-US" dirty="0" smtClean="0"/>
              <a:t>Multiplexers, </a:t>
            </a:r>
            <a:r>
              <a:rPr lang="en-US" dirty="0" err="1" smtClean="0"/>
              <a:t>demultiplexers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Assignment 2 posted on d2l sometime on Friday 9/19</a:t>
            </a:r>
          </a:p>
        </p:txBody>
      </p:sp>
    </p:spTree>
    <p:extLst>
      <p:ext uri="{BB962C8B-B14F-4D97-AF65-F5344CB8AC3E}">
        <p14:creationId xmlns:p14="http://schemas.microsoft.com/office/powerpoint/2010/main" val="426264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Demultiplexers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demultiplexer</a:t>
            </a:r>
            <a:r>
              <a:rPr lang="en-US" dirty="0" smtClean="0"/>
              <a:t> is a digital circuit with 2</a:t>
            </a:r>
            <a:r>
              <a:rPr lang="en-US" baseline="30000" dirty="0" smtClean="0"/>
              <a:t>n</a:t>
            </a:r>
            <a:r>
              <a:rPr lang="en-US" dirty="0" smtClean="0"/>
              <a:t> output signals</a:t>
            </a:r>
          </a:p>
          <a:p>
            <a:r>
              <a:rPr lang="en-US" dirty="0" smtClean="0"/>
              <a:t>Exactly one of which is selected to forward the unique input</a:t>
            </a:r>
          </a:p>
          <a:p>
            <a:pPr lvl="1"/>
            <a:r>
              <a:rPr lang="en-US" dirty="0" smtClean="0"/>
              <a:t>The other outputs are all 0</a:t>
            </a:r>
          </a:p>
          <a:p>
            <a:r>
              <a:rPr lang="en-US" dirty="0" smtClean="0"/>
              <a:t>The selected output signal depends on the value of the n input control (selection) signals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32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Example: 1-to-2 </a:t>
            </a:r>
            <a:r>
              <a:rPr lang="en-US" dirty="0" err="1" smtClean="0"/>
              <a:t>demultiplexer</a:t>
            </a:r>
            <a:r>
              <a:rPr lang="en-US" dirty="0" smtClean="0"/>
              <a:t> (n = 1)</a:t>
            </a:r>
            <a:endParaRPr lang="en-US" dirty="0"/>
          </a:p>
        </p:txBody>
      </p:sp>
      <p:sp>
        <p:nvSpPr>
          <p:cNvPr id="4" name="Trapezoid 3"/>
          <p:cNvSpPr/>
          <p:nvPr/>
        </p:nvSpPr>
        <p:spPr>
          <a:xfrm rot="16200000">
            <a:off x="1085850" y="3238500"/>
            <a:ext cx="1066800" cy="457200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85850" y="34671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847850" y="31623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847850" y="37719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09600" y="33528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52650" y="30480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52650" y="36576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06550" y="26289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371600" y="23622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</a:t>
            </a:r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124861"/>
              </p:ext>
            </p:extLst>
          </p:nvPr>
        </p:nvGraphicFramePr>
        <p:xfrm>
          <a:off x="3295648" y="2362200"/>
          <a:ext cx="2724152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038"/>
                <a:gridCol w="681038"/>
                <a:gridCol w="681038"/>
                <a:gridCol w="681038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O1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029601"/>
              </p:ext>
            </p:extLst>
          </p:nvPr>
        </p:nvGraphicFramePr>
        <p:xfrm>
          <a:off x="6781800" y="2362200"/>
          <a:ext cx="1905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/>
                <a:gridCol w="635000"/>
                <a:gridCol w="63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494179" y="1919567"/>
            <a:ext cx="2209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ysClr val="windowText" lastClr="000000"/>
                </a:solidFill>
              </a:rPr>
              <a:t>DMux</a:t>
            </a:r>
            <a:r>
              <a:rPr lang="en-US" dirty="0" smtClean="0">
                <a:solidFill>
                  <a:sysClr val="windowText" lastClr="000000"/>
                </a:solidFill>
              </a:rPr>
              <a:t> schematic: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70812" y="1919567"/>
            <a:ext cx="287318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ysClr val="windowText" lastClr="000000"/>
                </a:solidFill>
              </a:rPr>
              <a:t>DMux</a:t>
            </a:r>
            <a:r>
              <a:rPr lang="en-US" dirty="0" smtClean="0">
                <a:solidFill>
                  <a:sysClr val="windowText" lastClr="000000"/>
                </a:solidFill>
              </a:rPr>
              <a:t> summary truth table: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80789" y="1919567"/>
            <a:ext cx="2209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ysClr val="windowText" lastClr="000000"/>
                </a:solidFill>
              </a:rPr>
              <a:t>DMux</a:t>
            </a:r>
            <a:r>
              <a:rPr lang="en-US" dirty="0" smtClean="0">
                <a:solidFill>
                  <a:sysClr val="windowText" lastClr="000000"/>
                </a:solidFill>
              </a:rPr>
              <a:t> truth table: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31950" y="304800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31950" y="365760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94179" y="4610099"/>
            <a:ext cx="8040221" cy="20193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How would you build a </a:t>
            </a:r>
            <a:r>
              <a:rPr lang="en-US" sz="2400" dirty="0" err="1" smtClean="0"/>
              <a:t>Dmux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How would a DMux4Way behave and how would you build it?</a:t>
            </a:r>
          </a:p>
          <a:p>
            <a:r>
              <a:rPr lang="en-US" sz="2400" dirty="0" smtClean="0"/>
              <a:t>How about a DMux8Way?</a:t>
            </a:r>
          </a:p>
          <a:p>
            <a:r>
              <a:rPr lang="en-US" sz="2400" dirty="0" smtClean="0"/>
              <a:t>A DMux16Way?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569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</a:t>
            </a:r>
            <a:r>
              <a:rPr lang="en-US" dirty="0" err="1" smtClean="0"/>
              <a:t>DMux</a:t>
            </a:r>
            <a:endParaRPr lang="en-US" dirty="0"/>
          </a:p>
        </p:txBody>
      </p:sp>
      <p:sp>
        <p:nvSpPr>
          <p:cNvPr id="4" name="Trapezoid 3"/>
          <p:cNvSpPr/>
          <p:nvPr/>
        </p:nvSpPr>
        <p:spPr>
          <a:xfrm rot="16200000">
            <a:off x="1085850" y="3238500"/>
            <a:ext cx="1066800" cy="457200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85850" y="34671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847850" y="31623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847850" y="37719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9600" y="33528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52650" y="30480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52650" y="36576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06550" y="26289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71600" y="23622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</a:t>
            </a:r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31950" y="304800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31950" y="365760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94179" y="4610099"/>
            <a:ext cx="8040221" cy="2019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O0 = I </a:t>
            </a:r>
            <a:r>
              <a:rPr lang="el-GR" sz="2400" dirty="0" smtClean="0">
                <a:solidFill>
                  <a:sysClr val="windowText" lastClr="000000"/>
                </a:solidFill>
              </a:rPr>
              <a:t>Λ</a:t>
            </a:r>
            <a:r>
              <a:rPr lang="en-US" sz="2400" dirty="0" smtClean="0">
                <a:solidFill>
                  <a:sysClr val="windowText" lastClr="000000"/>
                </a:solidFill>
              </a:rPr>
              <a:t> ¬S0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ysClr val="windowText" lastClr="000000"/>
                </a:solidFill>
              </a:rPr>
              <a:t>O1 = I </a:t>
            </a:r>
            <a:r>
              <a:rPr lang="el-GR" sz="2400" dirty="0" smtClean="0">
                <a:solidFill>
                  <a:sysClr val="windowText" lastClr="000000"/>
                </a:solidFill>
              </a:rPr>
              <a:t>Λ</a:t>
            </a:r>
            <a:r>
              <a:rPr lang="en-US" sz="2400" dirty="0" smtClean="0">
                <a:solidFill>
                  <a:sysClr val="windowText" lastClr="000000"/>
                </a:solidFill>
              </a:rPr>
              <a:t> S0 </a:t>
            </a:r>
          </a:p>
          <a:p>
            <a:pPr marL="0" indent="0">
              <a:buNone/>
            </a:pPr>
            <a:endParaRPr lang="en-US" sz="2400" dirty="0">
              <a:solidFill>
                <a:sysClr val="windowText" lastClr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ysClr val="windowText" lastClr="000000"/>
                </a:solidFill>
              </a:rPr>
              <a:t>You can easily build these circuits (using just </a:t>
            </a:r>
            <a:r>
              <a:rPr lang="en-US" sz="2400" dirty="0" err="1" smtClean="0">
                <a:solidFill>
                  <a:sysClr val="windowText" lastClr="000000"/>
                </a:solidFill>
              </a:rPr>
              <a:t>Nand</a:t>
            </a:r>
            <a:r>
              <a:rPr lang="en-US" sz="2400" dirty="0" smtClean="0">
                <a:solidFill>
                  <a:sysClr val="windowText" lastClr="000000"/>
                </a:solidFill>
              </a:rPr>
              <a:t> gates)!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7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DMux4Way</a:t>
            </a:r>
            <a:endParaRPr lang="en-US" dirty="0"/>
          </a:p>
        </p:txBody>
      </p:sp>
      <p:sp>
        <p:nvSpPr>
          <p:cNvPr id="4" name="Trapezoid 3"/>
          <p:cNvSpPr/>
          <p:nvPr/>
        </p:nvSpPr>
        <p:spPr>
          <a:xfrm rot="16200000">
            <a:off x="6588125" y="3048000"/>
            <a:ext cx="1524000" cy="609600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740525" y="3352800"/>
            <a:ext cx="3175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642225" y="27813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642225" y="31623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248400" y="32385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204075" y="22860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969125" y="20193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</a:t>
            </a:r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13625" y="266700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13625" y="304800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59725" y="2667000"/>
            <a:ext cx="5207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642225" y="35433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642225" y="39243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413625" y="342900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13625" y="381000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489825" y="22860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254875" y="20193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</a:t>
            </a:r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959725" y="3048000"/>
            <a:ext cx="5207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959725" y="3429000"/>
            <a:ext cx="5207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959725" y="3810000"/>
            <a:ext cx="5207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Trapezoid 27"/>
          <p:cNvSpPr/>
          <p:nvPr/>
        </p:nvSpPr>
        <p:spPr>
          <a:xfrm rot="16200000">
            <a:off x="609601" y="4191000"/>
            <a:ext cx="1066800" cy="457200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09600" y="44196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09550" y="43053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155700" y="2209800"/>
            <a:ext cx="0" cy="1676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46150" y="19050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</a:t>
            </a:r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155700" y="400050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55700" y="461010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36355"/>
              </p:ext>
            </p:extLst>
          </p:nvPr>
        </p:nvGraphicFramePr>
        <p:xfrm>
          <a:off x="6248400" y="4953000"/>
          <a:ext cx="2819400" cy="183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900"/>
                <a:gridCol w="469900"/>
                <a:gridCol w="469900"/>
                <a:gridCol w="469900"/>
                <a:gridCol w="469900"/>
                <a:gridCol w="469900"/>
              </a:tblGrid>
              <a:tr h="366712"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O3</a:t>
                      </a:r>
                      <a:endParaRPr lang="en-US" dirty="0"/>
                    </a:p>
                  </a:txBody>
                  <a:tcPr/>
                </a:tc>
              </a:tr>
              <a:tr h="366712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6712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671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671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rapezoid 39"/>
          <p:cNvSpPr/>
          <p:nvPr/>
        </p:nvSpPr>
        <p:spPr>
          <a:xfrm rot="16200000">
            <a:off x="2057400" y="4876800"/>
            <a:ext cx="1066800" cy="457200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057400" y="51054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819400" y="48006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819400" y="54102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603500" y="468630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03500" y="529590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6" name="Trapezoid 45"/>
          <p:cNvSpPr/>
          <p:nvPr/>
        </p:nvSpPr>
        <p:spPr>
          <a:xfrm rot="16200000">
            <a:off x="2057400" y="3352801"/>
            <a:ext cx="1066800" cy="457200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057400" y="3581401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819400" y="3276601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819400" y="3886201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603500" y="3162301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603500" y="3771901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094037" y="31623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094037" y="37719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124200" y="46863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124200" y="52959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343150" y="19050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1663703" y="4724401"/>
            <a:ext cx="0" cy="380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371601" y="4114800"/>
            <a:ext cx="3048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603500" y="2209800"/>
            <a:ext cx="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371601" y="4724400"/>
            <a:ext cx="2921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1676402" y="3581400"/>
            <a:ext cx="0" cy="533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663703" y="5105400"/>
            <a:ext cx="4698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676402" y="3581400"/>
            <a:ext cx="4698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05000" y="2667000"/>
            <a:ext cx="6985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1905000" y="2667000"/>
            <a:ext cx="0" cy="990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1905000" y="3657601"/>
            <a:ext cx="0" cy="685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914525" y="4343400"/>
            <a:ext cx="6985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2613025" y="43434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2570988" y="26349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2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2" grpId="0"/>
      <p:bldP spid="36" grpId="0"/>
      <p:bldP spid="37" grpId="0"/>
      <p:bldP spid="38" grpId="0"/>
      <p:bldP spid="40" grpId="0" animBg="1"/>
      <p:bldP spid="44" grpId="0"/>
      <p:bldP spid="45" grpId="0"/>
      <p:bldP spid="46" grpId="0" animBg="1"/>
      <p:bldP spid="50" grpId="0"/>
      <p:bldP spid="51" grpId="0"/>
      <p:bldP spid="52" grpId="0"/>
      <p:bldP spid="53" grpId="0"/>
      <p:bldP spid="54" grpId="0"/>
      <p:bldP spid="55" grpId="0"/>
      <p:bldP spid="56" grpId="0"/>
      <p:bldP spid="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arithmetic operations can be carried out using only Boolean algebra</a:t>
            </a:r>
          </a:p>
          <a:p>
            <a:r>
              <a:rPr lang="en-US" dirty="0" smtClean="0"/>
              <a:t>For the addition of two bits, one new feature is the possible generation of a carry bit</a:t>
            </a:r>
          </a:p>
          <a:p>
            <a:r>
              <a:rPr lang="en-US" dirty="0" smtClean="0"/>
              <a:t>The carry bit must be fed into the next two-bit addition (in sequence)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39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tables for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990600"/>
          </a:xfrm>
        </p:spPr>
        <p:txBody>
          <a:bodyPr>
            <a:noAutofit/>
          </a:bodyPr>
          <a:lstStyle/>
          <a:p>
            <a:r>
              <a:rPr lang="en-US" sz="2000" dirty="0" smtClean="0"/>
              <a:t>How would you implement the carry (COUT) bit?</a:t>
            </a:r>
          </a:p>
          <a:p>
            <a:r>
              <a:rPr lang="en-US" sz="2000" dirty="0" smtClean="0"/>
              <a:t>How would you implement the sum bit without using the following gates: Not, And, Or?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906140"/>
              </p:ext>
            </p:extLst>
          </p:nvPr>
        </p:nvGraphicFramePr>
        <p:xfrm>
          <a:off x="914400" y="1600200"/>
          <a:ext cx="28956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723900"/>
                <a:gridCol w="723900"/>
                <a:gridCol w="723900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Single-bit addition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755319"/>
              </p:ext>
            </p:extLst>
          </p:nvPr>
        </p:nvGraphicFramePr>
        <p:xfrm>
          <a:off x="4495800" y="1600200"/>
          <a:ext cx="37338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760"/>
                <a:gridCol w="746760"/>
                <a:gridCol w="746760"/>
                <a:gridCol w="746760"/>
                <a:gridCol w="746760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Addition with Carry Input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53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Single-bit addition: half adder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76700" y="3200400"/>
            <a:ext cx="1143000" cy="914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914900" y="28956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676775" y="2651919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81500" y="28956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143375" y="2651919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641850" y="41148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410075" y="4434681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59200" y="3675031"/>
            <a:ext cx="3175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076700" y="3542823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15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2695</TotalTime>
  <Words>1041</Words>
  <Application>Microsoft Office PowerPoint</Application>
  <PresentationFormat>On-screen Show (4:3)</PresentationFormat>
  <Paragraphs>362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Comp Sci 310</vt:lpstr>
      <vt:lpstr>Announcements</vt:lpstr>
      <vt:lpstr>Demultiplexers</vt:lpstr>
      <vt:lpstr>Example: 1-to-2 demultiplexer (n = 1)</vt:lpstr>
      <vt:lpstr>Building the DMux</vt:lpstr>
      <vt:lpstr>Building a DMux4Way</vt:lpstr>
      <vt:lpstr>Arithmetic</vt:lpstr>
      <vt:lpstr>Truth tables for addition</vt:lpstr>
      <vt:lpstr>Single-bit addition: half adder</vt:lpstr>
      <vt:lpstr>Addition with carry input: full adder</vt:lpstr>
      <vt:lpstr>A full adder from half adders</vt:lpstr>
      <vt:lpstr>Multiple-bit addition and subtraction</vt:lpstr>
      <vt:lpstr>Larc ISA</vt:lpstr>
      <vt:lpstr>Warm-up: 1 bit ALU</vt:lpstr>
      <vt:lpstr>1-bit ALU interface</vt:lpstr>
      <vt:lpstr>1-bit ALU implementation</vt:lpstr>
      <vt:lpstr>16-bit ALU (without SLT)</vt:lpstr>
      <vt:lpstr>Implementation of 16-bit ALU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Sci 310</dc:title>
  <dc:creator>Summers, Scott</dc:creator>
  <cp:lastModifiedBy>Windows User</cp:lastModifiedBy>
  <cp:revision>277</cp:revision>
  <dcterms:created xsi:type="dcterms:W3CDTF">2006-08-16T00:00:00Z</dcterms:created>
  <dcterms:modified xsi:type="dcterms:W3CDTF">2014-09-17T20:37:05Z</dcterms:modified>
</cp:coreProperties>
</file>