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17" r:id="rId3"/>
    <p:sldId id="299" r:id="rId4"/>
    <p:sldId id="307" r:id="rId5"/>
    <p:sldId id="309" r:id="rId6"/>
    <p:sldId id="310" r:id="rId7"/>
    <p:sldId id="311" r:id="rId8"/>
    <p:sldId id="314" r:id="rId9"/>
    <p:sldId id="313" r:id="rId10"/>
    <p:sldId id="315" r:id="rId11"/>
    <p:sldId id="322" r:id="rId12"/>
    <p:sldId id="321" r:id="rId13"/>
    <p:sldId id="320" r:id="rId14"/>
    <p:sldId id="31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6" autoAdjust="0"/>
    <p:restoredTop sz="95468" autoAdjust="0"/>
  </p:normalViewPr>
  <p:slideViewPr>
    <p:cSldViewPr>
      <p:cViewPr>
        <p:scale>
          <a:sx n="75" d="100"/>
          <a:sy n="75" d="100"/>
        </p:scale>
        <p:origin x="-576" y="-120"/>
      </p:cViewPr>
      <p:guideLst>
        <p:guide orient="horz" pos="1008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3DA0-8385-47CC-8B1A-891EF0E3A99D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0FA4-21DE-4F20-A1A5-B560E412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</a:t>
            </a:r>
            <a:r>
              <a:rPr lang="en-US" dirty="0" err="1" smtClean="0"/>
              <a:t>Sci</a:t>
            </a:r>
            <a:r>
              <a:rPr lang="en-US" dirty="0" smtClean="0"/>
              <a:t> 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Implementation of 16-bit ALU with SLT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486693" y="2971800"/>
            <a:ext cx="1516856" cy="1295399"/>
            <a:chOff x="3756818" y="2514601"/>
            <a:chExt cx="1516856" cy="1295399"/>
          </a:xfrm>
        </p:grpSpPr>
        <p:sp>
          <p:nvSpPr>
            <p:cNvPr id="4" name="Rectangle 3"/>
            <p:cNvSpPr/>
            <p:nvPr/>
          </p:nvSpPr>
          <p:spPr>
            <a:xfrm>
              <a:off x="42672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sub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63989" y="254684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56818" y="2548966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92675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cin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nor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0000" y="2514601"/>
              <a:ext cx="1463674" cy="1295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64805" y="2924006"/>
              <a:ext cx="754063" cy="476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1-bit ALU</a:t>
              </a:r>
            </a:p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Bit 15 (MSB)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92674" y="365760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0000" y="3657600"/>
              <a:ext cx="457200" cy="1063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828"/>
          <p:cNvGrpSpPr>
            <a:grpSpLocks/>
          </p:cNvGrpSpPr>
          <p:nvPr/>
        </p:nvGrpSpPr>
        <p:grpSpPr bwMode="auto">
          <a:xfrm rot="5400000">
            <a:off x="6619717" y="5230638"/>
            <a:ext cx="1068388" cy="549275"/>
            <a:chOff x="3361" y="3427"/>
            <a:chExt cx="673" cy="346"/>
          </a:xfrm>
        </p:grpSpPr>
        <p:grpSp>
          <p:nvGrpSpPr>
            <p:cNvPr id="14" name="Group 98"/>
            <p:cNvGrpSpPr>
              <a:grpSpLocks/>
            </p:cNvGrpSpPr>
            <p:nvPr/>
          </p:nvGrpSpPr>
          <p:grpSpPr bwMode="auto">
            <a:xfrm>
              <a:off x="3361" y="3427"/>
              <a:ext cx="673" cy="346"/>
              <a:chOff x="2207" y="3542"/>
              <a:chExt cx="673" cy="346"/>
            </a:xfrm>
          </p:grpSpPr>
          <p:sp>
            <p:nvSpPr>
              <p:cNvPr id="16" name="Line 72"/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73"/>
              <p:cNvSpPr>
                <a:spLocks noChangeShapeType="1"/>
              </p:cNvSpPr>
              <p:nvPr/>
            </p:nvSpPr>
            <p:spPr bwMode="auto">
              <a:xfrm>
                <a:off x="2303" y="360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74"/>
              <p:cNvSpPr>
                <a:spLocks noChangeShapeType="1"/>
              </p:cNvSpPr>
              <p:nvPr/>
            </p:nvSpPr>
            <p:spPr bwMode="auto">
              <a:xfrm flipV="1">
                <a:off x="2207" y="3830"/>
                <a:ext cx="2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Oval 62"/>
              <p:cNvSpPr>
                <a:spLocks noChangeArrowheads="1"/>
              </p:cNvSpPr>
              <p:nvPr/>
            </p:nvSpPr>
            <p:spPr bwMode="auto">
              <a:xfrm>
                <a:off x="2771" y="3685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" name="Group 88"/>
              <p:cNvGrpSpPr>
                <a:grpSpLocks/>
              </p:cNvGrpSpPr>
              <p:nvPr/>
            </p:nvGrpSpPr>
            <p:grpSpPr bwMode="auto">
              <a:xfrm>
                <a:off x="2392" y="3542"/>
                <a:ext cx="381" cy="346"/>
                <a:chOff x="2419" y="3542"/>
                <a:chExt cx="346" cy="346"/>
              </a:xfrm>
            </p:grpSpPr>
            <p:grpSp>
              <p:nvGrpSpPr>
                <p:cNvPr id="21" name="Group 84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23" name="Freeform 78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 79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" name="Freeform 87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" name="Freeform 827"/>
            <p:cNvSpPr>
              <a:spLocks/>
            </p:cNvSpPr>
            <p:nvPr/>
          </p:nvSpPr>
          <p:spPr bwMode="auto">
            <a:xfrm>
              <a:off x="3456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576 w 576"/>
                <a:gd name="T3" fmla="*/ 115 h 230"/>
                <a:gd name="T4" fmla="*/ 0 w 576"/>
                <a:gd name="T5" fmla="*/ 230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576" y="11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833604" y="1143000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nor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60558" y="1142442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sub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676399" y="1292105"/>
            <a:ext cx="1" cy="1679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875231" y="1292105"/>
            <a:ext cx="4962" cy="16796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185293" y="2362199"/>
            <a:ext cx="1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514599" y="22860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867399" y="4495800"/>
            <a:ext cx="418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1497410" y="1256624"/>
            <a:ext cx="255189" cy="114976"/>
            <a:chOff x="1268811" y="2209800"/>
            <a:chExt cx="255189" cy="114976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16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701204" y="1256624"/>
            <a:ext cx="255189" cy="114976"/>
            <a:chOff x="1268811" y="2209800"/>
            <a:chExt cx="255189" cy="114976"/>
          </a:xfrm>
        </p:grpSpPr>
        <p:cxnSp>
          <p:nvCxnSpPr>
            <p:cNvPr id="75" name="Straight Connector 74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16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497410" y="2751627"/>
            <a:ext cx="255189" cy="114976"/>
            <a:chOff x="1268811" y="2209800"/>
            <a:chExt cx="255189" cy="114976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701204" y="2751627"/>
            <a:ext cx="255189" cy="114976"/>
            <a:chOff x="1268811" y="2209800"/>
            <a:chExt cx="255189" cy="114976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121943" y="2971800"/>
            <a:ext cx="1516856" cy="1295399"/>
            <a:chOff x="3756818" y="2514601"/>
            <a:chExt cx="1516856" cy="1295399"/>
          </a:xfrm>
        </p:grpSpPr>
        <p:sp>
          <p:nvSpPr>
            <p:cNvPr id="87" name="Rectangle 86"/>
            <p:cNvSpPr/>
            <p:nvPr/>
          </p:nvSpPr>
          <p:spPr>
            <a:xfrm>
              <a:off x="42672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sub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963989" y="254684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756818" y="2548966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892675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cin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5720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nor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2514601"/>
              <a:ext cx="1463674" cy="1295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164805" y="2924006"/>
              <a:ext cx="754063" cy="476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1-bit ALU</a:t>
              </a:r>
            </a:p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Bit 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892674" y="365760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810000" y="3657600"/>
              <a:ext cx="457200" cy="1063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>
            <a:off x="4309860" y="2638214"/>
            <a:ext cx="1790" cy="333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517132" y="2519151"/>
            <a:ext cx="149" cy="457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822824" y="2362200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127624" y="2296016"/>
            <a:ext cx="0" cy="675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448298" y="278130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4132660" y="2751627"/>
            <a:ext cx="255189" cy="114976"/>
            <a:chOff x="1268811" y="2209800"/>
            <a:chExt cx="255189" cy="114976"/>
          </a:xfrm>
        </p:grpSpPr>
        <p:cxnSp>
          <p:nvCxnSpPr>
            <p:cNvPr id="108" name="Straight Connector 10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336454" y="2751627"/>
            <a:ext cx="255189" cy="114976"/>
            <a:chOff x="1268811" y="2209800"/>
            <a:chExt cx="255189" cy="114976"/>
          </a:xfrm>
        </p:grpSpPr>
        <p:cxnSp>
          <p:nvCxnSpPr>
            <p:cNvPr id="111" name="Straight Connector 110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019799" y="2971800"/>
            <a:ext cx="1516856" cy="1295399"/>
            <a:chOff x="3756818" y="2514601"/>
            <a:chExt cx="1516856" cy="1295399"/>
          </a:xfrm>
        </p:grpSpPr>
        <p:sp>
          <p:nvSpPr>
            <p:cNvPr id="114" name="Rectangle 113"/>
            <p:cNvSpPr/>
            <p:nvPr/>
          </p:nvSpPr>
          <p:spPr>
            <a:xfrm>
              <a:off x="42672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sub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963989" y="254684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756818" y="2548966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892675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cin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5720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nor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810000" y="2514601"/>
              <a:ext cx="1463674" cy="1295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164805" y="2924006"/>
              <a:ext cx="754063" cy="476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1-bit ALU</a:t>
              </a:r>
            </a:p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Bit 0 (LSB)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892674" y="365760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810000" y="3657600"/>
              <a:ext cx="457200" cy="1063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>
            <a:off x="6207323" y="2638214"/>
            <a:ext cx="2183" cy="333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6409697" y="2519256"/>
            <a:ext cx="3601" cy="4563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705600" y="2300322"/>
            <a:ext cx="228" cy="671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030516" y="2751627"/>
            <a:ext cx="255189" cy="114976"/>
            <a:chOff x="1268811" y="2209800"/>
            <a:chExt cx="255189" cy="114976"/>
          </a:xfrm>
        </p:grpSpPr>
        <p:cxnSp>
          <p:nvCxnSpPr>
            <p:cNvPr id="135" name="Straight Connector 134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6234310" y="2751627"/>
            <a:ext cx="255189" cy="114976"/>
            <a:chOff x="1268811" y="2209800"/>
            <a:chExt cx="255189" cy="114976"/>
          </a:xfrm>
        </p:grpSpPr>
        <p:cxnSp>
          <p:nvCxnSpPr>
            <p:cNvPr id="138" name="Straight Connector 13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41" name="Straight Arrow Connector 140"/>
          <p:cNvCxnSpPr/>
          <p:nvPr/>
        </p:nvCxnSpPr>
        <p:spPr>
          <a:xfrm>
            <a:off x="2832098" y="4267199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203" idx="4"/>
          </p:cNvCxnSpPr>
          <p:nvPr/>
        </p:nvCxnSpPr>
        <p:spPr>
          <a:xfrm>
            <a:off x="7024104" y="2324470"/>
            <a:ext cx="4762" cy="651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7349768" y="1292105"/>
            <a:ext cx="2580" cy="16796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6845346" y="1256515"/>
            <a:ext cx="255189" cy="114976"/>
            <a:chOff x="1268811" y="2209800"/>
            <a:chExt cx="255189" cy="114976"/>
          </a:xfrm>
        </p:grpSpPr>
        <p:cxnSp>
          <p:nvCxnSpPr>
            <p:cNvPr id="145" name="Straight Connector 144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7173359" y="1256624"/>
            <a:ext cx="255189" cy="114976"/>
            <a:chOff x="1268811" y="2209800"/>
            <a:chExt cx="255189" cy="114976"/>
          </a:xfrm>
        </p:grpSpPr>
        <p:cxnSp>
          <p:nvCxnSpPr>
            <p:cNvPr id="148" name="Straight Connector 14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51" name="Straight Arrow Connector 150"/>
          <p:cNvCxnSpPr/>
          <p:nvPr/>
        </p:nvCxnSpPr>
        <p:spPr>
          <a:xfrm>
            <a:off x="1676399" y="2628900"/>
            <a:ext cx="4533106" cy="93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1875231" y="2514599"/>
            <a:ext cx="4536793" cy="9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2183887" y="2362199"/>
            <a:ext cx="5168461" cy="43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2514599" y="2289734"/>
            <a:ext cx="4514738" cy="628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4277856" y="260189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4482843" y="249224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/>
          <p:cNvSpPr/>
          <p:nvPr/>
        </p:nvSpPr>
        <p:spPr>
          <a:xfrm>
            <a:off x="4787075" y="233997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/>
          <p:cNvSpPr/>
          <p:nvPr/>
        </p:nvSpPr>
        <p:spPr>
          <a:xfrm>
            <a:off x="5095620" y="22608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/>
          <p:cNvSpPr/>
          <p:nvPr/>
        </p:nvSpPr>
        <p:spPr>
          <a:xfrm>
            <a:off x="1642253" y="25940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Oval 200"/>
          <p:cNvSpPr/>
          <p:nvPr/>
        </p:nvSpPr>
        <p:spPr>
          <a:xfrm>
            <a:off x="1850670" y="248106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/>
          <p:cNvSpPr/>
          <p:nvPr/>
        </p:nvSpPr>
        <p:spPr>
          <a:xfrm>
            <a:off x="7319196" y="23301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/>
          <p:cNvSpPr/>
          <p:nvPr/>
        </p:nvSpPr>
        <p:spPr>
          <a:xfrm>
            <a:off x="6992100" y="22604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4" name="Straight Arrow Connector 203"/>
          <p:cNvCxnSpPr/>
          <p:nvPr/>
        </p:nvCxnSpPr>
        <p:spPr>
          <a:xfrm>
            <a:off x="6285705" y="4267199"/>
            <a:ext cx="0" cy="228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5867399" y="2781300"/>
            <a:ext cx="0" cy="17145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5448298" y="2781300"/>
            <a:ext cx="418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962399" y="4495800"/>
            <a:ext cx="418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3549648" y="2781300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380705" y="4267199"/>
            <a:ext cx="0" cy="228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3962399" y="2781300"/>
            <a:ext cx="0" cy="17145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3549648" y="2781299"/>
            <a:ext cx="41195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3251199" y="4495799"/>
            <a:ext cx="2984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832098" y="2781300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3549648" y="4267199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3251199" y="2781299"/>
            <a:ext cx="0" cy="17145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2832098" y="2781299"/>
            <a:ext cx="418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3549648" y="3004039"/>
            <a:ext cx="0" cy="120981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/>
          <p:cNvGrpSpPr/>
          <p:nvPr/>
        </p:nvGrpSpPr>
        <p:grpSpPr>
          <a:xfrm>
            <a:off x="2657873" y="4338214"/>
            <a:ext cx="255189" cy="114976"/>
            <a:chOff x="1268811" y="2209800"/>
            <a:chExt cx="255189" cy="114976"/>
          </a:xfrm>
        </p:grpSpPr>
        <p:cxnSp>
          <p:nvCxnSpPr>
            <p:cNvPr id="230" name="Straight Connector 229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Rectangle 230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5272287" y="4338214"/>
            <a:ext cx="255189" cy="114976"/>
            <a:chOff x="1268811" y="2209800"/>
            <a:chExt cx="255189" cy="114976"/>
          </a:xfrm>
        </p:grpSpPr>
        <p:cxnSp>
          <p:nvCxnSpPr>
            <p:cNvPr id="233" name="Straight Connector 232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Rectangle 233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35" name="Straight Arrow Connector 234"/>
          <p:cNvCxnSpPr/>
          <p:nvPr/>
        </p:nvCxnSpPr>
        <p:spPr>
          <a:xfrm>
            <a:off x="5448298" y="4267199"/>
            <a:ext cx="0" cy="5334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endCxn id="17" idx="0"/>
          </p:cNvCxnSpPr>
          <p:nvPr/>
        </p:nvCxnSpPr>
        <p:spPr>
          <a:xfrm>
            <a:off x="7336473" y="4267200"/>
            <a:ext cx="0" cy="8562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7153911" y="4338214"/>
            <a:ext cx="255189" cy="114976"/>
            <a:chOff x="1268811" y="2209800"/>
            <a:chExt cx="255189" cy="114976"/>
          </a:xfrm>
        </p:grpSpPr>
        <p:cxnSp>
          <p:nvCxnSpPr>
            <p:cNvPr id="238" name="Straight Connector 23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ectangle 23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5" name="Straight Arrow Connector 244"/>
          <p:cNvCxnSpPr/>
          <p:nvPr/>
        </p:nvCxnSpPr>
        <p:spPr>
          <a:xfrm>
            <a:off x="2838901" y="4949960"/>
            <a:ext cx="4132447" cy="216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5448298" y="4799343"/>
            <a:ext cx="1815549" cy="7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7263053" y="4800539"/>
            <a:ext cx="1590" cy="5384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7029337" y="5105400"/>
            <a:ext cx="18664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298" idx="0"/>
          </p:cNvCxnSpPr>
          <p:nvPr/>
        </p:nvCxnSpPr>
        <p:spPr>
          <a:xfrm flipH="1">
            <a:off x="7153536" y="6036294"/>
            <a:ext cx="375" cy="706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4689742" y="5354778"/>
            <a:ext cx="297388" cy="29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@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3" name="Straight Connector 272"/>
          <p:cNvCxnSpPr>
            <a:endCxn id="271" idx="1"/>
          </p:cNvCxnSpPr>
          <p:nvPr/>
        </p:nvCxnSpPr>
        <p:spPr>
          <a:xfrm>
            <a:off x="3381702" y="4949958"/>
            <a:ext cx="1351591" cy="4473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Oval 275"/>
          <p:cNvSpPr/>
          <p:nvPr/>
        </p:nvSpPr>
        <p:spPr>
          <a:xfrm>
            <a:off x="3376678" y="49216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7" name="Straight Connector 276"/>
          <p:cNvCxnSpPr>
            <a:endCxn id="271" idx="7"/>
          </p:cNvCxnSpPr>
          <p:nvPr/>
        </p:nvCxnSpPr>
        <p:spPr>
          <a:xfrm flipH="1">
            <a:off x="4943579" y="4806873"/>
            <a:ext cx="713872" cy="59042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endCxn id="271" idx="6"/>
          </p:cNvCxnSpPr>
          <p:nvPr/>
        </p:nvCxnSpPr>
        <p:spPr>
          <a:xfrm flipH="1">
            <a:off x="4987130" y="4965877"/>
            <a:ext cx="2345772" cy="5340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7304469" y="493313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Oval 283"/>
          <p:cNvSpPr/>
          <p:nvPr/>
        </p:nvSpPr>
        <p:spPr>
          <a:xfrm>
            <a:off x="5628652" y="476396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5" name="Straight Connector 284"/>
          <p:cNvCxnSpPr/>
          <p:nvPr/>
        </p:nvCxnSpPr>
        <p:spPr>
          <a:xfrm>
            <a:off x="4114800" y="5173630"/>
            <a:ext cx="1057438" cy="471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Group 290"/>
          <p:cNvGrpSpPr/>
          <p:nvPr/>
        </p:nvGrpSpPr>
        <p:grpSpPr>
          <a:xfrm>
            <a:off x="6976967" y="6517658"/>
            <a:ext cx="255189" cy="114976"/>
            <a:chOff x="1268811" y="2209800"/>
            <a:chExt cx="255189" cy="114976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4656192" y="6400800"/>
            <a:ext cx="255189" cy="129530"/>
            <a:chOff x="1268811" y="2652446"/>
            <a:chExt cx="255189" cy="129530"/>
          </a:xfrm>
        </p:grpSpPr>
        <p:cxnSp>
          <p:nvCxnSpPr>
            <p:cNvPr id="295" name="Straight Connector 294"/>
            <p:cNvCxnSpPr/>
            <p:nvPr/>
          </p:nvCxnSpPr>
          <p:spPr>
            <a:xfrm flipV="1">
              <a:off x="1371600" y="27432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1268811" y="2652446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16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97" name="Rectangle 296"/>
          <p:cNvSpPr/>
          <p:nvPr/>
        </p:nvSpPr>
        <p:spPr>
          <a:xfrm>
            <a:off x="4529930" y="6714594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out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6963036" y="6743024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z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1219200" y="1401030"/>
            <a:ext cx="7467600" cy="500833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/>
          <p:cNvSpPr/>
          <p:nvPr/>
        </p:nvSpPr>
        <p:spPr>
          <a:xfrm>
            <a:off x="6673824" y="23301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1" name="Straight Connector 220"/>
          <p:cNvCxnSpPr/>
          <p:nvPr/>
        </p:nvCxnSpPr>
        <p:spPr>
          <a:xfrm flipH="1">
            <a:off x="4838488" y="5652928"/>
            <a:ext cx="1011" cy="10058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3767536" y="5150656"/>
            <a:ext cx="25518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smtClean="0">
                <a:solidFill>
                  <a:sysClr val="windowText" lastClr="000000"/>
                </a:solidFill>
              </a:rPr>
              <a:t>1</a:t>
            </a:r>
            <a:endParaRPr lang="en-US" sz="400" dirty="0">
              <a:solidFill>
                <a:sysClr val="windowText" lastClr="000000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3538192" y="5534815"/>
            <a:ext cx="25518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smtClean="0">
                <a:solidFill>
                  <a:sysClr val="windowText" lastClr="000000"/>
                </a:solidFill>
              </a:rPr>
              <a:t>15</a:t>
            </a:r>
            <a:endParaRPr lang="en-US" sz="400" dirty="0">
              <a:solidFill>
                <a:sysClr val="windowText" lastClr="000000"/>
              </a:solidFill>
            </a:endParaRPr>
          </a:p>
        </p:txBody>
      </p:sp>
      <p:cxnSp>
        <p:nvCxnSpPr>
          <p:cNvPr id="320" name="Straight Connector 319"/>
          <p:cNvCxnSpPr/>
          <p:nvPr/>
        </p:nvCxnSpPr>
        <p:spPr>
          <a:xfrm flipV="1">
            <a:off x="7024104" y="1292133"/>
            <a:ext cx="362" cy="10058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angle 338"/>
          <p:cNvSpPr/>
          <p:nvPr/>
        </p:nvSpPr>
        <p:spPr>
          <a:xfrm>
            <a:off x="1692275" y="1143000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b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1480342" y="1143000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5480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Implementation of 16-bit ALU with SLT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486693" y="2971800"/>
            <a:ext cx="1516856" cy="1295399"/>
            <a:chOff x="3756818" y="2514601"/>
            <a:chExt cx="1516856" cy="1295399"/>
          </a:xfrm>
        </p:grpSpPr>
        <p:sp>
          <p:nvSpPr>
            <p:cNvPr id="4" name="Rectangle 3"/>
            <p:cNvSpPr/>
            <p:nvPr/>
          </p:nvSpPr>
          <p:spPr>
            <a:xfrm>
              <a:off x="42672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sub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63989" y="254684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56818" y="2548966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92675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cin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nor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0000" y="2514601"/>
              <a:ext cx="1463674" cy="1295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64805" y="2924006"/>
              <a:ext cx="754063" cy="476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1-bit ALU</a:t>
              </a:r>
            </a:p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Bit 15 (MSB)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92674" y="365760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0000" y="3657600"/>
              <a:ext cx="457200" cy="1063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828"/>
          <p:cNvGrpSpPr>
            <a:grpSpLocks/>
          </p:cNvGrpSpPr>
          <p:nvPr/>
        </p:nvGrpSpPr>
        <p:grpSpPr bwMode="auto">
          <a:xfrm rot="5400000">
            <a:off x="6619717" y="5230638"/>
            <a:ext cx="1068388" cy="549275"/>
            <a:chOff x="3361" y="3427"/>
            <a:chExt cx="673" cy="346"/>
          </a:xfrm>
        </p:grpSpPr>
        <p:grpSp>
          <p:nvGrpSpPr>
            <p:cNvPr id="14" name="Group 98"/>
            <p:cNvGrpSpPr>
              <a:grpSpLocks/>
            </p:cNvGrpSpPr>
            <p:nvPr/>
          </p:nvGrpSpPr>
          <p:grpSpPr bwMode="auto">
            <a:xfrm>
              <a:off x="3361" y="3427"/>
              <a:ext cx="673" cy="346"/>
              <a:chOff x="2207" y="3542"/>
              <a:chExt cx="673" cy="346"/>
            </a:xfrm>
          </p:grpSpPr>
          <p:sp>
            <p:nvSpPr>
              <p:cNvPr id="16" name="Line 72"/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73"/>
              <p:cNvSpPr>
                <a:spLocks noChangeShapeType="1"/>
              </p:cNvSpPr>
              <p:nvPr/>
            </p:nvSpPr>
            <p:spPr bwMode="auto">
              <a:xfrm>
                <a:off x="2303" y="360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74"/>
              <p:cNvSpPr>
                <a:spLocks noChangeShapeType="1"/>
              </p:cNvSpPr>
              <p:nvPr/>
            </p:nvSpPr>
            <p:spPr bwMode="auto">
              <a:xfrm flipV="1">
                <a:off x="2207" y="3830"/>
                <a:ext cx="2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Oval 62"/>
              <p:cNvSpPr>
                <a:spLocks noChangeArrowheads="1"/>
              </p:cNvSpPr>
              <p:nvPr/>
            </p:nvSpPr>
            <p:spPr bwMode="auto">
              <a:xfrm>
                <a:off x="2771" y="3685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" name="Group 88"/>
              <p:cNvGrpSpPr>
                <a:grpSpLocks/>
              </p:cNvGrpSpPr>
              <p:nvPr/>
            </p:nvGrpSpPr>
            <p:grpSpPr bwMode="auto">
              <a:xfrm>
                <a:off x="2392" y="3542"/>
                <a:ext cx="381" cy="346"/>
                <a:chOff x="2419" y="3542"/>
                <a:chExt cx="346" cy="346"/>
              </a:xfrm>
            </p:grpSpPr>
            <p:grpSp>
              <p:nvGrpSpPr>
                <p:cNvPr id="21" name="Group 84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23" name="Freeform 78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 79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" name="Freeform 87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" name="Freeform 827"/>
            <p:cNvSpPr>
              <a:spLocks/>
            </p:cNvSpPr>
            <p:nvPr/>
          </p:nvSpPr>
          <p:spPr bwMode="auto">
            <a:xfrm>
              <a:off x="3456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576 w 576"/>
                <a:gd name="T3" fmla="*/ 115 h 230"/>
                <a:gd name="T4" fmla="*/ 0 w 576"/>
                <a:gd name="T5" fmla="*/ 230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576" y="11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752299" y="1143000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nor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60558" y="1142442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sub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676399" y="1292105"/>
            <a:ext cx="1" cy="1679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875231" y="1292105"/>
            <a:ext cx="4962" cy="16796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185293" y="2362199"/>
            <a:ext cx="1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514599" y="22860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867399" y="4495800"/>
            <a:ext cx="418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1497410" y="1256624"/>
            <a:ext cx="255189" cy="114976"/>
            <a:chOff x="1268811" y="2209800"/>
            <a:chExt cx="255189" cy="114976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16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701204" y="1256624"/>
            <a:ext cx="255189" cy="114976"/>
            <a:chOff x="1268811" y="2209800"/>
            <a:chExt cx="255189" cy="114976"/>
          </a:xfrm>
        </p:grpSpPr>
        <p:cxnSp>
          <p:nvCxnSpPr>
            <p:cNvPr id="75" name="Straight Connector 74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16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497410" y="2751627"/>
            <a:ext cx="255189" cy="114976"/>
            <a:chOff x="1268811" y="2209800"/>
            <a:chExt cx="255189" cy="114976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701204" y="2751627"/>
            <a:ext cx="255189" cy="114976"/>
            <a:chOff x="1268811" y="2209800"/>
            <a:chExt cx="255189" cy="114976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121943" y="2971800"/>
            <a:ext cx="1516856" cy="1295399"/>
            <a:chOff x="3756818" y="2514601"/>
            <a:chExt cx="1516856" cy="1295399"/>
          </a:xfrm>
        </p:grpSpPr>
        <p:sp>
          <p:nvSpPr>
            <p:cNvPr id="87" name="Rectangle 86"/>
            <p:cNvSpPr/>
            <p:nvPr/>
          </p:nvSpPr>
          <p:spPr>
            <a:xfrm>
              <a:off x="42672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sub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963989" y="254684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756818" y="2548966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892675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cin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5720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nor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2514601"/>
              <a:ext cx="1463674" cy="1295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164805" y="2924006"/>
              <a:ext cx="754063" cy="476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1-bit ALU</a:t>
              </a:r>
            </a:p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Bit 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892674" y="365760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810000" y="3657600"/>
              <a:ext cx="457200" cy="1063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>
            <a:off x="4309860" y="2638214"/>
            <a:ext cx="1790" cy="333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517132" y="2519151"/>
            <a:ext cx="149" cy="457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822824" y="2362200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127624" y="2296016"/>
            <a:ext cx="0" cy="675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448298" y="278130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4132660" y="2751627"/>
            <a:ext cx="255189" cy="114976"/>
            <a:chOff x="1268811" y="2209800"/>
            <a:chExt cx="255189" cy="114976"/>
          </a:xfrm>
        </p:grpSpPr>
        <p:cxnSp>
          <p:nvCxnSpPr>
            <p:cNvPr id="108" name="Straight Connector 10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336454" y="2751627"/>
            <a:ext cx="255189" cy="114976"/>
            <a:chOff x="1268811" y="2209800"/>
            <a:chExt cx="255189" cy="114976"/>
          </a:xfrm>
        </p:grpSpPr>
        <p:cxnSp>
          <p:nvCxnSpPr>
            <p:cNvPr id="111" name="Straight Connector 110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019799" y="2971800"/>
            <a:ext cx="1516856" cy="1295399"/>
            <a:chOff x="3756818" y="2514601"/>
            <a:chExt cx="1516856" cy="1295399"/>
          </a:xfrm>
        </p:grpSpPr>
        <p:sp>
          <p:nvSpPr>
            <p:cNvPr id="114" name="Rectangle 113"/>
            <p:cNvSpPr/>
            <p:nvPr/>
          </p:nvSpPr>
          <p:spPr>
            <a:xfrm>
              <a:off x="42672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sub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963989" y="254684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756818" y="2548966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892675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cin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5720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nor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810000" y="2514601"/>
              <a:ext cx="1463674" cy="1295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164805" y="2924006"/>
              <a:ext cx="754063" cy="476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1-bit ALU</a:t>
              </a:r>
            </a:p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Bit 0 (LSB)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892674" y="365760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810000" y="3657600"/>
              <a:ext cx="457200" cy="1063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>
            <a:off x="6207323" y="2638214"/>
            <a:ext cx="2183" cy="333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6409697" y="2519256"/>
            <a:ext cx="3601" cy="4563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705600" y="2300322"/>
            <a:ext cx="228" cy="671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030516" y="2751627"/>
            <a:ext cx="255189" cy="114976"/>
            <a:chOff x="1268811" y="2209800"/>
            <a:chExt cx="255189" cy="114976"/>
          </a:xfrm>
        </p:grpSpPr>
        <p:cxnSp>
          <p:nvCxnSpPr>
            <p:cNvPr id="135" name="Straight Connector 134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6234310" y="2751627"/>
            <a:ext cx="255189" cy="114976"/>
            <a:chOff x="1268811" y="2209800"/>
            <a:chExt cx="255189" cy="114976"/>
          </a:xfrm>
        </p:grpSpPr>
        <p:cxnSp>
          <p:nvCxnSpPr>
            <p:cNvPr id="138" name="Straight Connector 13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41" name="Straight Arrow Connector 140"/>
          <p:cNvCxnSpPr/>
          <p:nvPr/>
        </p:nvCxnSpPr>
        <p:spPr>
          <a:xfrm>
            <a:off x="2832098" y="4267199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203" idx="4"/>
          </p:cNvCxnSpPr>
          <p:nvPr/>
        </p:nvCxnSpPr>
        <p:spPr>
          <a:xfrm>
            <a:off x="7024104" y="2324470"/>
            <a:ext cx="4762" cy="651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7349768" y="1292105"/>
            <a:ext cx="2580" cy="16796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6764041" y="1256515"/>
            <a:ext cx="255189" cy="114976"/>
            <a:chOff x="1268811" y="2209800"/>
            <a:chExt cx="255189" cy="114976"/>
          </a:xfrm>
        </p:grpSpPr>
        <p:cxnSp>
          <p:nvCxnSpPr>
            <p:cNvPr id="145" name="Straight Connector 144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7173359" y="1256624"/>
            <a:ext cx="255189" cy="114976"/>
            <a:chOff x="1268811" y="2209800"/>
            <a:chExt cx="255189" cy="114976"/>
          </a:xfrm>
        </p:grpSpPr>
        <p:cxnSp>
          <p:nvCxnSpPr>
            <p:cNvPr id="148" name="Straight Connector 14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51" name="Straight Arrow Connector 150"/>
          <p:cNvCxnSpPr/>
          <p:nvPr/>
        </p:nvCxnSpPr>
        <p:spPr>
          <a:xfrm>
            <a:off x="1676399" y="2628900"/>
            <a:ext cx="4533106" cy="93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1875231" y="2514599"/>
            <a:ext cx="4536793" cy="9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2183887" y="2362199"/>
            <a:ext cx="5168461" cy="43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2514599" y="2289734"/>
            <a:ext cx="4514738" cy="628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4277856" y="260189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4482843" y="249224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/>
          <p:cNvSpPr/>
          <p:nvPr/>
        </p:nvSpPr>
        <p:spPr>
          <a:xfrm>
            <a:off x="4787075" y="233997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/>
          <p:cNvSpPr/>
          <p:nvPr/>
        </p:nvSpPr>
        <p:spPr>
          <a:xfrm>
            <a:off x="5095620" y="22608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/>
          <p:cNvSpPr/>
          <p:nvPr/>
        </p:nvSpPr>
        <p:spPr>
          <a:xfrm>
            <a:off x="1642253" y="25940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Oval 200"/>
          <p:cNvSpPr/>
          <p:nvPr/>
        </p:nvSpPr>
        <p:spPr>
          <a:xfrm>
            <a:off x="1850670" y="248106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/>
          <p:cNvSpPr/>
          <p:nvPr/>
        </p:nvSpPr>
        <p:spPr>
          <a:xfrm>
            <a:off x="7319196" y="23301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/>
          <p:cNvSpPr/>
          <p:nvPr/>
        </p:nvSpPr>
        <p:spPr>
          <a:xfrm>
            <a:off x="6992100" y="22604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4" name="Straight Arrow Connector 203"/>
          <p:cNvCxnSpPr/>
          <p:nvPr/>
        </p:nvCxnSpPr>
        <p:spPr>
          <a:xfrm>
            <a:off x="6285705" y="4267199"/>
            <a:ext cx="0" cy="228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5867399" y="2781300"/>
            <a:ext cx="0" cy="17145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5448298" y="2781300"/>
            <a:ext cx="418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962399" y="4495800"/>
            <a:ext cx="418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3549648" y="2781300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380705" y="4267199"/>
            <a:ext cx="0" cy="228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3962399" y="2781300"/>
            <a:ext cx="0" cy="17145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3549648" y="2781299"/>
            <a:ext cx="41195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3251199" y="4495799"/>
            <a:ext cx="2984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832098" y="2781300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3549648" y="4267199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3251199" y="2781299"/>
            <a:ext cx="0" cy="17145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2832098" y="2781299"/>
            <a:ext cx="418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3549648" y="3004039"/>
            <a:ext cx="0" cy="120981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/>
          <p:cNvGrpSpPr/>
          <p:nvPr/>
        </p:nvGrpSpPr>
        <p:grpSpPr>
          <a:xfrm>
            <a:off x="2657873" y="4338214"/>
            <a:ext cx="255189" cy="114976"/>
            <a:chOff x="1268811" y="2209800"/>
            <a:chExt cx="255189" cy="114976"/>
          </a:xfrm>
        </p:grpSpPr>
        <p:cxnSp>
          <p:nvCxnSpPr>
            <p:cNvPr id="230" name="Straight Connector 229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Rectangle 230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5272287" y="4338214"/>
            <a:ext cx="255189" cy="114976"/>
            <a:chOff x="1268811" y="2209800"/>
            <a:chExt cx="255189" cy="114976"/>
          </a:xfrm>
        </p:grpSpPr>
        <p:cxnSp>
          <p:nvCxnSpPr>
            <p:cNvPr id="233" name="Straight Connector 232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Rectangle 233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35" name="Straight Arrow Connector 234"/>
          <p:cNvCxnSpPr/>
          <p:nvPr/>
        </p:nvCxnSpPr>
        <p:spPr>
          <a:xfrm>
            <a:off x="5448298" y="4267199"/>
            <a:ext cx="0" cy="5334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endCxn id="17" idx="0"/>
          </p:cNvCxnSpPr>
          <p:nvPr/>
        </p:nvCxnSpPr>
        <p:spPr>
          <a:xfrm>
            <a:off x="7336473" y="4267200"/>
            <a:ext cx="0" cy="8562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7153911" y="4338214"/>
            <a:ext cx="255189" cy="114976"/>
            <a:chOff x="1268811" y="2209800"/>
            <a:chExt cx="255189" cy="114976"/>
          </a:xfrm>
        </p:grpSpPr>
        <p:cxnSp>
          <p:nvCxnSpPr>
            <p:cNvPr id="238" name="Straight Connector 23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ectangle 23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5" name="Straight Arrow Connector 244"/>
          <p:cNvCxnSpPr/>
          <p:nvPr/>
        </p:nvCxnSpPr>
        <p:spPr>
          <a:xfrm>
            <a:off x="2838901" y="4949960"/>
            <a:ext cx="4132447" cy="216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5448298" y="4799343"/>
            <a:ext cx="1815549" cy="7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7263053" y="4800539"/>
            <a:ext cx="1590" cy="5384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7029337" y="5105400"/>
            <a:ext cx="18664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298" idx="0"/>
          </p:cNvCxnSpPr>
          <p:nvPr/>
        </p:nvCxnSpPr>
        <p:spPr>
          <a:xfrm flipH="1">
            <a:off x="7153536" y="6036294"/>
            <a:ext cx="375" cy="706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4689742" y="5354778"/>
            <a:ext cx="297388" cy="29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@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3" name="Straight Connector 272"/>
          <p:cNvCxnSpPr>
            <a:endCxn id="271" idx="1"/>
          </p:cNvCxnSpPr>
          <p:nvPr/>
        </p:nvCxnSpPr>
        <p:spPr>
          <a:xfrm>
            <a:off x="3381702" y="4949958"/>
            <a:ext cx="1351591" cy="4473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Oval 275"/>
          <p:cNvSpPr/>
          <p:nvPr/>
        </p:nvSpPr>
        <p:spPr>
          <a:xfrm>
            <a:off x="3376678" y="49216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7" name="Straight Connector 276"/>
          <p:cNvCxnSpPr>
            <a:endCxn id="271" idx="7"/>
          </p:cNvCxnSpPr>
          <p:nvPr/>
        </p:nvCxnSpPr>
        <p:spPr>
          <a:xfrm flipH="1">
            <a:off x="4943579" y="4806873"/>
            <a:ext cx="713872" cy="59042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endCxn id="271" idx="6"/>
          </p:cNvCxnSpPr>
          <p:nvPr/>
        </p:nvCxnSpPr>
        <p:spPr>
          <a:xfrm flipH="1">
            <a:off x="4987130" y="4965877"/>
            <a:ext cx="2345772" cy="5340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7304469" y="493313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Oval 283"/>
          <p:cNvSpPr/>
          <p:nvPr/>
        </p:nvSpPr>
        <p:spPr>
          <a:xfrm>
            <a:off x="5628652" y="476396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5" name="Straight Connector 284"/>
          <p:cNvCxnSpPr/>
          <p:nvPr/>
        </p:nvCxnSpPr>
        <p:spPr>
          <a:xfrm>
            <a:off x="4114800" y="5173630"/>
            <a:ext cx="1057438" cy="471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Group 290"/>
          <p:cNvGrpSpPr/>
          <p:nvPr/>
        </p:nvGrpSpPr>
        <p:grpSpPr>
          <a:xfrm>
            <a:off x="6976967" y="6517658"/>
            <a:ext cx="255189" cy="114976"/>
            <a:chOff x="1268811" y="2209800"/>
            <a:chExt cx="255189" cy="114976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4656192" y="6400800"/>
            <a:ext cx="255189" cy="129530"/>
            <a:chOff x="1268811" y="2652446"/>
            <a:chExt cx="255189" cy="129530"/>
          </a:xfrm>
        </p:grpSpPr>
        <p:cxnSp>
          <p:nvCxnSpPr>
            <p:cNvPr id="295" name="Straight Connector 294"/>
            <p:cNvCxnSpPr/>
            <p:nvPr/>
          </p:nvCxnSpPr>
          <p:spPr>
            <a:xfrm flipV="1">
              <a:off x="1371600" y="27432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1268811" y="2652446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16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97" name="Rectangle 296"/>
          <p:cNvSpPr/>
          <p:nvPr/>
        </p:nvSpPr>
        <p:spPr>
          <a:xfrm>
            <a:off x="4529930" y="6714594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out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6963036" y="6743024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z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1219200" y="1401030"/>
            <a:ext cx="7467600" cy="500833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/>
          <p:cNvSpPr/>
          <p:nvPr/>
        </p:nvSpPr>
        <p:spPr>
          <a:xfrm>
            <a:off x="6673824" y="23301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0" name="Group 69"/>
          <p:cNvGrpSpPr>
            <a:grpSpLocks/>
          </p:cNvGrpSpPr>
          <p:nvPr/>
        </p:nvGrpSpPr>
        <p:grpSpPr bwMode="auto">
          <a:xfrm rot="5400000">
            <a:off x="7787683" y="5526733"/>
            <a:ext cx="914400" cy="549275"/>
            <a:chOff x="2304" y="3542"/>
            <a:chExt cx="576" cy="346"/>
          </a:xfrm>
        </p:grpSpPr>
        <p:sp>
          <p:nvSpPr>
            <p:cNvPr id="181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21" name="Straight Connector 220"/>
          <p:cNvCxnSpPr/>
          <p:nvPr/>
        </p:nvCxnSpPr>
        <p:spPr>
          <a:xfrm flipH="1">
            <a:off x="4838488" y="5652928"/>
            <a:ext cx="1011" cy="10058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3767536" y="5150656"/>
            <a:ext cx="25518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smtClean="0">
                <a:solidFill>
                  <a:sysClr val="windowText" lastClr="000000"/>
                </a:solidFill>
              </a:rPr>
              <a:t>1</a:t>
            </a:r>
            <a:endParaRPr lang="en-US" sz="400" dirty="0">
              <a:solidFill>
                <a:sysClr val="windowText" lastClr="000000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3538192" y="5534815"/>
            <a:ext cx="25518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smtClean="0">
                <a:solidFill>
                  <a:sysClr val="windowText" lastClr="000000"/>
                </a:solidFill>
              </a:rPr>
              <a:t>15</a:t>
            </a:r>
            <a:endParaRPr lang="en-US" sz="400" dirty="0">
              <a:solidFill>
                <a:sysClr val="windowText" lastClr="000000"/>
              </a:solidFill>
            </a:endParaRPr>
          </a:p>
        </p:txBody>
      </p:sp>
      <p:cxnSp>
        <p:nvCxnSpPr>
          <p:cNvPr id="300" name="Straight Arrow Connector 299"/>
          <p:cNvCxnSpPr/>
          <p:nvPr/>
        </p:nvCxnSpPr>
        <p:spPr>
          <a:xfrm>
            <a:off x="8062320" y="1548042"/>
            <a:ext cx="0" cy="38003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8427445" y="1447800"/>
            <a:ext cx="0" cy="391835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6942798" y="1447800"/>
            <a:ext cx="14846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316" idx="1"/>
          </p:cNvCxnSpPr>
          <p:nvPr/>
        </p:nvCxnSpPr>
        <p:spPr>
          <a:xfrm flipV="1">
            <a:off x="7102762" y="1549899"/>
            <a:ext cx="959558" cy="1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>
            <a:off x="6905301" y="1511511"/>
            <a:ext cx="281237" cy="764967"/>
            <a:chOff x="8995921" y="2086709"/>
            <a:chExt cx="281237" cy="764967"/>
          </a:xfrm>
        </p:grpSpPr>
        <p:grpSp>
          <p:nvGrpSpPr>
            <p:cNvPr id="305" name="Group 69"/>
            <p:cNvGrpSpPr>
              <a:grpSpLocks/>
            </p:cNvGrpSpPr>
            <p:nvPr/>
          </p:nvGrpSpPr>
          <p:grpSpPr bwMode="auto">
            <a:xfrm rot="5400000">
              <a:off x="8912461" y="2530799"/>
              <a:ext cx="404337" cy="237417"/>
              <a:chOff x="2304" y="3542"/>
              <a:chExt cx="576" cy="346"/>
            </a:xfrm>
          </p:grpSpPr>
          <p:sp>
            <p:nvSpPr>
              <p:cNvPr id="307" name="AutoShape 65"/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" name="Line 66"/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Line 67"/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Line 68"/>
              <p:cNvSpPr>
                <a:spLocks noChangeShapeType="1"/>
              </p:cNvSpPr>
              <p:nvPr/>
            </p:nvSpPr>
            <p:spPr bwMode="auto">
              <a:xfrm>
                <a:off x="2307" y="383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1" name="Group 866"/>
            <p:cNvGrpSpPr>
              <a:grpSpLocks/>
            </p:cNvGrpSpPr>
            <p:nvPr/>
          </p:nvGrpSpPr>
          <p:grpSpPr bwMode="auto">
            <a:xfrm>
              <a:off x="9111052" y="2086709"/>
              <a:ext cx="166106" cy="434180"/>
              <a:chOff x="1325" y="893"/>
              <a:chExt cx="230" cy="576"/>
            </a:xfrm>
          </p:grpSpPr>
          <p:grpSp>
            <p:nvGrpSpPr>
              <p:cNvPr id="312" name="Group 622"/>
              <p:cNvGrpSpPr>
                <a:grpSpLocks/>
              </p:cNvGrpSpPr>
              <p:nvPr/>
            </p:nvGrpSpPr>
            <p:grpSpPr bwMode="auto">
              <a:xfrm>
                <a:off x="1325" y="946"/>
                <a:ext cx="230" cy="523"/>
                <a:chOff x="2440" y="1464"/>
                <a:chExt cx="230" cy="523"/>
              </a:xfrm>
            </p:grpSpPr>
            <p:sp>
              <p:nvSpPr>
                <p:cNvPr id="314" name="AutoShape 616"/>
                <p:cNvSpPr>
                  <a:spLocks noChangeArrowheads="1"/>
                </p:cNvSpPr>
                <p:nvPr/>
              </p:nvSpPr>
              <p:spPr bwMode="auto">
                <a:xfrm flipV="1">
                  <a:off x="2440" y="1529"/>
                  <a:ext cx="230" cy="230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5" name="Line 617"/>
                <p:cNvSpPr>
                  <a:spLocks noChangeShapeType="1"/>
                </p:cNvSpPr>
                <p:nvPr/>
              </p:nvSpPr>
              <p:spPr bwMode="auto">
                <a:xfrm>
                  <a:off x="2554" y="1784"/>
                  <a:ext cx="1" cy="20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" name="Line 618"/>
                <p:cNvSpPr>
                  <a:spLocks noChangeShapeType="1"/>
                </p:cNvSpPr>
                <p:nvPr/>
              </p:nvSpPr>
              <p:spPr bwMode="auto">
                <a:xfrm flipH="1" flipV="1">
                  <a:off x="2554" y="1464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" name="Oval 621"/>
                <p:cNvSpPr>
                  <a:spLocks noChangeArrowheads="1"/>
                </p:cNvSpPr>
                <p:nvPr/>
              </p:nvSpPr>
              <p:spPr bwMode="auto">
                <a:xfrm>
                  <a:off x="2528" y="1731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13" name="Freeform 865"/>
              <p:cNvSpPr>
                <a:spLocks/>
              </p:cNvSpPr>
              <p:nvPr/>
            </p:nvSpPr>
            <p:spPr bwMode="auto">
              <a:xfrm>
                <a:off x="1325" y="893"/>
                <a:ext cx="230" cy="576"/>
              </a:xfrm>
              <a:custGeom>
                <a:avLst/>
                <a:gdLst>
                  <a:gd name="T0" fmla="*/ 115 w 230"/>
                  <a:gd name="T1" fmla="*/ 0 h 576"/>
                  <a:gd name="T2" fmla="*/ 0 w 230"/>
                  <a:gd name="T3" fmla="*/ 173 h 576"/>
                  <a:gd name="T4" fmla="*/ 115 w 230"/>
                  <a:gd name="T5" fmla="*/ 576 h 576"/>
                  <a:gd name="T6" fmla="*/ 230 w 230"/>
                  <a:gd name="T7" fmla="*/ 173 h 576"/>
                  <a:gd name="T8" fmla="*/ 115 w 230"/>
                  <a:gd name="T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" h="576">
                    <a:moveTo>
                      <a:pt x="115" y="0"/>
                    </a:moveTo>
                    <a:lnTo>
                      <a:pt x="0" y="173"/>
                    </a:lnTo>
                    <a:lnTo>
                      <a:pt x="115" y="576"/>
                    </a:lnTo>
                    <a:lnTo>
                      <a:pt x="230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320" name="Straight Connector 319"/>
          <p:cNvCxnSpPr/>
          <p:nvPr/>
        </p:nvCxnSpPr>
        <p:spPr>
          <a:xfrm flipV="1">
            <a:off x="6942799" y="1292133"/>
            <a:ext cx="362" cy="5821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Oval 327"/>
          <p:cNvSpPr/>
          <p:nvPr/>
        </p:nvSpPr>
        <p:spPr>
          <a:xfrm>
            <a:off x="7319196" y="151716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1" name="Oval 330"/>
          <p:cNvSpPr/>
          <p:nvPr/>
        </p:nvSpPr>
        <p:spPr>
          <a:xfrm>
            <a:off x="6910598" y="141557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9" name="Rectangle 338"/>
          <p:cNvSpPr/>
          <p:nvPr/>
        </p:nvSpPr>
        <p:spPr>
          <a:xfrm>
            <a:off x="1692275" y="1143000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b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1480342" y="1143000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096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Implementation of 16-bit ALU with SLT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486693" y="2971800"/>
            <a:ext cx="1516856" cy="1295399"/>
            <a:chOff x="3756818" y="2514601"/>
            <a:chExt cx="1516856" cy="1295399"/>
          </a:xfrm>
        </p:grpSpPr>
        <p:sp>
          <p:nvSpPr>
            <p:cNvPr id="4" name="Rectangle 3"/>
            <p:cNvSpPr/>
            <p:nvPr/>
          </p:nvSpPr>
          <p:spPr>
            <a:xfrm>
              <a:off x="42672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sub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63989" y="254684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56818" y="2548966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92675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cin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nor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0000" y="2514601"/>
              <a:ext cx="1463674" cy="1295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64805" y="2924006"/>
              <a:ext cx="754063" cy="476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1-bit ALU</a:t>
              </a:r>
            </a:p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Bit 15 (MSB)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92674" y="365760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0000" y="3657600"/>
              <a:ext cx="457200" cy="1063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828"/>
          <p:cNvGrpSpPr>
            <a:grpSpLocks/>
          </p:cNvGrpSpPr>
          <p:nvPr/>
        </p:nvGrpSpPr>
        <p:grpSpPr bwMode="auto">
          <a:xfrm rot="5400000">
            <a:off x="6619717" y="5230638"/>
            <a:ext cx="1068388" cy="549275"/>
            <a:chOff x="3361" y="3427"/>
            <a:chExt cx="673" cy="346"/>
          </a:xfrm>
        </p:grpSpPr>
        <p:grpSp>
          <p:nvGrpSpPr>
            <p:cNvPr id="14" name="Group 98"/>
            <p:cNvGrpSpPr>
              <a:grpSpLocks/>
            </p:cNvGrpSpPr>
            <p:nvPr/>
          </p:nvGrpSpPr>
          <p:grpSpPr bwMode="auto">
            <a:xfrm>
              <a:off x="3361" y="3427"/>
              <a:ext cx="673" cy="346"/>
              <a:chOff x="2207" y="3542"/>
              <a:chExt cx="673" cy="346"/>
            </a:xfrm>
          </p:grpSpPr>
          <p:sp>
            <p:nvSpPr>
              <p:cNvPr id="16" name="Line 72"/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73"/>
              <p:cNvSpPr>
                <a:spLocks noChangeShapeType="1"/>
              </p:cNvSpPr>
              <p:nvPr/>
            </p:nvSpPr>
            <p:spPr bwMode="auto">
              <a:xfrm>
                <a:off x="2303" y="360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74"/>
              <p:cNvSpPr>
                <a:spLocks noChangeShapeType="1"/>
              </p:cNvSpPr>
              <p:nvPr/>
            </p:nvSpPr>
            <p:spPr bwMode="auto">
              <a:xfrm flipV="1">
                <a:off x="2207" y="3830"/>
                <a:ext cx="2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Oval 62"/>
              <p:cNvSpPr>
                <a:spLocks noChangeArrowheads="1"/>
              </p:cNvSpPr>
              <p:nvPr/>
            </p:nvSpPr>
            <p:spPr bwMode="auto">
              <a:xfrm>
                <a:off x="2771" y="3685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" name="Group 88"/>
              <p:cNvGrpSpPr>
                <a:grpSpLocks/>
              </p:cNvGrpSpPr>
              <p:nvPr/>
            </p:nvGrpSpPr>
            <p:grpSpPr bwMode="auto">
              <a:xfrm>
                <a:off x="2392" y="3542"/>
                <a:ext cx="381" cy="346"/>
                <a:chOff x="2419" y="3542"/>
                <a:chExt cx="346" cy="346"/>
              </a:xfrm>
            </p:grpSpPr>
            <p:grpSp>
              <p:nvGrpSpPr>
                <p:cNvPr id="21" name="Group 84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23" name="Freeform 78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 79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" name="Freeform 87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" name="Freeform 827"/>
            <p:cNvSpPr>
              <a:spLocks/>
            </p:cNvSpPr>
            <p:nvPr/>
          </p:nvSpPr>
          <p:spPr bwMode="auto">
            <a:xfrm>
              <a:off x="3456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576 w 576"/>
                <a:gd name="T3" fmla="*/ 115 h 230"/>
                <a:gd name="T4" fmla="*/ 0 w 576"/>
                <a:gd name="T5" fmla="*/ 230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576" y="11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752299" y="1143000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nor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60558" y="1142442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sub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676399" y="1292105"/>
            <a:ext cx="1" cy="1679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875231" y="1292105"/>
            <a:ext cx="4962" cy="16796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185293" y="2362199"/>
            <a:ext cx="1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514599" y="22860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867399" y="4495800"/>
            <a:ext cx="418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1497410" y="1256624"/>
            <a:ext cx="255189" cy="114976"/>
            <a:chOff x="1268811" y="2209800"/>
            <a:chExt cx="255189" cy="114976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16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701204" y="1256624"/>
            <a:ext cx="255189" cy="114976"/>
            <a:chOff x="1268811" y="2209800"/>
            <a:chExt cx="255189" cy="114976"/>
          </a:xfrm>
        </p:grpSpPr>
        <p:cxnSp>
          <p:nvCxnSpPr>
            <p:cNvPr id="75" name="Straight Connector 74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16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497410" y="2751627"/>
            <a:ext cx="255189" cy="114976"/>
            <a:chOff x="1268811" y="2209800"/>
            <a:chExt cx="255189" cy="114976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701204" y="2751627"/>
            <a:ext cx="255189" cy="114976"/>
            <a:chOff x="1268811" y="2209800"/>
            <a:chExt cx="255189" cy="114976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121943" y="2971800"/>
            <a:ext cx="1516856" cy="1295399"/>
            <a:chOff x="3756818" y="2514601"/>
            <a:chExt cx="1516856" cy="1295399"/>
          </a:xfrm>
        </p:grpSpPr>
        <p:sp>
          <p:nvSpPr>
            <p:cNvPr id="87" name="Rectangle 86"/>
            <p:cNvSpPr/>
            <p:nvPr/>
          </p:nvSpPr>
          <p:spPr>
            <a:xfrm>
              <a:off x="42672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sub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963989" y="254684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756818" y="2548966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892675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cin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5720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nor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2514601"/>
              <a:ext cx="1463674" cy="1295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164805" y="2924006"/>
              <a:ext cx="754063" cy="476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1-bit ALU</a:t>
              </a:r>
            </a:p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Bit 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892674" y="365760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810000" y="3657600"/>
              <a:ext cx="457200" cy="1063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>
            <a:off x="4309860" y="2638214"/>
            <a:ext cx="1790" cy="333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517132" y="2519151"/>
            <a:ext cx="149" cy="457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822824" y="2362200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127624" y="2296016"/>
            <a:ext cx="0" cy="675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448298" y="278130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4132660" y="2751627"/>
            <a:ext cx="255189" cy="114976"/>
            <a:chOff x="1268811" y="2209800"/>
            <a:chExt cx="255189" cy="114976"/>
          </a:xfrm>
        </p:grpSpPr>
        <p:cxnSp>
          <p:nvCxnSpPr>
            <p:cNvPr id="108" name="Straight Connector 10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336454" y="2751627"/>
            <a:ext cx="255189" cy="114976"/>
            <a:chOff x="1268811" y="2209800"/>
            <a:chExt cx="255189" cy="114976"/>
          </a:xfrm>
        </p:grpSpPr>
        <p:cxnSp>
          <p:nvCxnSpPr>
            <p:cNvPr id="111" name="Straight Connector 110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019799" y="2971800"/>
            <a:ext cx="1516856" cy="1295399"/>
            <a:chOff x="3756818" y="2514601"/>
            <a:chExt cx="1516856" cy="1295399"/>
          </a:xfrm>
        </p:grpSpPr>
        <p:sp>
          <p:nvSpPr>
            <p:cNvPr id="114" name="Rectangle 113"/>
            <p:cNvSpPr/>
            <p:nvPr/>
          </p:nvSpPr>
          <p:spPr>
            <a:xfrm>
              <a:off x="42672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sub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963989" y="254684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756818" y="2548966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892675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cin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5720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nor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810000" y="2514601"/>
              <a:ext cx="1463674" cy="1295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164805" y="2924006"/>
              <a:ext cx="754063" cy="476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1-bit ALU</a:t>
              </a:r>
            </a:p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Bit 0 (LSB)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892674" y="365760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810000" y="3657600"/>
              <a:ext cx="457200" cy="1063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>
            <a:off x="6207323" y="2638214"/>
            <a:ext cx="2183" cy="333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6409697" y="2519256"/>
            <a:ext cx="3601" cy="4563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705600" y="2300322"/>
            <a:ext cx="228" cy="671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030516" y="2751627"/>
            <a:ext cx="255189" cy="114976"/>
            <a:chOff x="1268811" y="2209800"/>
            <a:chExt cx="255189" cy="114976"/>
          </a:xfrm>
        </p:grpSpPr>
        <p:cxnSp>
          <p:nvCxnSpPr>
            <p:cNvPr id="135" name="Straight Connector 134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6234310" y="2751627"/>
            <a:ext cx="255189" cy="114976"/>
            <a:chOff x="1268811" y="2209800"/>
            <a:chExt cx="255189" cy="114976"/>
          </a:xfrm>
        </p:grpSpPr>
        <p:cxnSp>
          <p:nvCxnSpPr>
            <p:cNvPr id="138" name="Straight Connector 13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41" name="Straight Arrow Connector 140"/>
          <p:cNvCxnSpPr/>
          <p:nvPr/>
        </p:nvCxnSpPr>
        <p:spPr>
          <a:xfrm>
            <a:off x="2832098" y="4267199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203" idx="4"/>
          </p:cNvCxnSpPr>
          <p:nvPr/>
        </p:nvCxnSpPr>
        <p:spPr>
          <a:xfrm>
            <a:off x="7024104" y="2324470"/>
            <a:ext cx="4762" cy="651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7349768" y="1292105"/>
            <a:ext cx="2580" cy="16796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6764041" y="1256515"/>
            <a:ext cx="255189" cy="114976"/>
            <a:chOff x="1268811" y="2209800"/>
            <a:chExt cx="255189" cy="114976"/>
          </a:xfrm>
        </p:grpSpPr>
        <p:cxnSp>
          <p:nvCxnSpPr>
            <p:cNvPr id="145" name="Straight Connector 144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7173359" y="1256624"/>
            <a:ext cx="255189" cy="114976"/>
            <a:chOff x="1268811" y="2209800"/>
            <a:chExt cx="255189" cy="114976"/>
          </a:xfrm>
        </p:grpSpPr>
        <p:cxnSp>
          <p:nvCxnSpPr>
            <p:cNvPr id="148" name="Straight Connector 14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51" name="Straight Arrow Connector 150"/>
          <p:cNvCxnSpPr/>
          <p:nvPr/>
        </p:nvCxnSpPr>
        <p:spPr>
          <a:xfrm>
            <a:off x="1676399" y="2628900"/>
            <a:ext cx="4533106" cy="93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1875231" y="2514599"/>
            <a:ext cx="4536793" cy="9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2183887" y="2362199"/>
            <a:ext cx="5168461" cy="43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2514599" y="2289734"/>
            <a:ext cx="4514738" cy="628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4277856" y="260189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4482843" y="249224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/>
          <p:cNvSpPr/>
          <p:nvPr/>
        </p:nvSpPr>
        <p:spPr>
          <a:xfrm>
            <a:off x="4787075" y="233997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/>
          <p:cNvSpPr/>
          <p:nvPr/>
        </p:nvSpPr>
        <p:spPr>
          <a:xfrm>
            <a:off x="5095620" y="22608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/>
          <p:cNvSpPr/>
          <p:nvPr/>
        </p:nvSpPr>
        <p:spPr>
          <a:xfrm>
            <a:off x="1642253" y="25940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Oval 200"/>
          <p:cNvSpPr/>
          <p:nvPr/>
        </p:nvSpPr>
        <p:spPr>
          <a:xfrm>
            <a:off x="1850670" y="248106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/>
          <p:cNvSpPr/>
          <p:nvPr/>
        </p:nvSpPr>
        <p:spPr>
          <a:xfrm>
            <a:off x="7319196" y="23301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/>
          <p:cNvSpPr/>
          <p:nvPr/>
        </p:nvSpPr>
        <p:spPr>
          <a:xfrm>
            <a:off x="6992100" y="22604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4" name="Straight Arrow Connector 203"/>
          <p:cNvCxnSpPr/>
          <p:nvPr/>
        </p:nvCxnSpPr>
        <p:spPr>
          <a:xfrm>
            <a:off x="6285705" y="4267199"/>
            <a:ext cx="0" cy="228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5867399" y="2781300"/>
            <a:ext cx="0" cy="17145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5448298" y="2781300"/>
            <a:ext cx="418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962399" y="4495800"/>
            <a:ext cx="418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3549648" y="2781300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380705" y="4267199"/>
            <a:ext cx="0" cy="228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3962399" y="2781300"/>
            <a:ext cx="0" cy="17145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3549648" y="2781299"/>
            <a:ext cx="41195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3251199" y="4495799"/>
            <a:ext cx="2984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832098" y="2781300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3549648" y="4267199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3251199" y="2781299"/>
            <a:ext cx="0" cy="17145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2832098" y="2781299"/>
            <a:ext cx="418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3549648" y="3004039"/>
            <a:ext cx="0" cy="120981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/>
          <p:cNvGrpSpPr/>
          <p:nvPr/>
        </p:nvGrpSpPr>
        <p:grpSpPr>
          <a:xfrm>
            <a:off x="2657873" y="4338214"/>
            <a:ext cx="255189" cy="114976"/>
            <a:chOff x="1268811" y="2209800"/>
            <a:chExt cx="255189" cy="114976"/>
          </a:xfrm>
        </p:grpSpPr>
        <p:cxnSp>
          <p:nvCxnSpPr>
            <p:cNvPr id="230" name="Straight Connector 229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Rectangle 230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5272287" y="4338214"/>
            <a:ext cx="255189" cy="114976"/>
            <a:chOff x="1268811" y="2209800"/>
            <a:chExt cx="255189" cy="114976"/>
          </a:xfrm>
        </p:grpSpPr>
        <p:cxnSp>
          <p:nvCxnSpPr>
            <p:cNvPr id="233" name="Straight Connector 232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Rectangle 233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35" name="Straight Arrow Connector 234"/>
          <p:cNvCxnSpPr/>
          <p:nvPr/>
        </p:nvCxnSpPr>
        <p:spPr>
          <a:xfrm>
            <a:off x="5448298" y="4267199"/>
            <a:ext cx="0" cy="5334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endCxn id="17" idx="0"/>
          </p:cNvCxnSpPr>
          <p:nvPr/>
        </p:nvCxnSpPr>
        <p:spPr>
          <a:xfrm>
            <a:off x="7336473" y="4267200"/>
            <a:ext cx="0" cy="8562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7153911" y="4338214"/>
            <a:ext cx="255189" cy="114976"/>
            <a:chOff x="1268811" y="2209800"/>
            <a:chExt cx="255189" cy="114976"/>
          </a:xfrm>
        </p:grpSpPr>
        <p:cxnSp>
          <p:nvCxnSpPr>
            <p:cNvPr id="238" name="Straight Connector 23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ectangle 23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5" name="Straight Arrow Connector 244"/>
          <p:cNvCxnSpPr/>
          <p:nvPr/>
        </p:nvCxnSpPr>
        <p:spPr>
          <a:xfrm>
            <a:off x="2838901" y="4949960"/>
            <a:ext cx="4132447" cy="216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5448298" y="4799343"/>
            <a:ext cx="1815549" cy="7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7263053" y="4800539"/>
            <a:ext cx="1590" cy="5384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7029337" y="5105400"/>
            <a:ext cx="18664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298" idx="0"/>
          </p:cNvCxnSpPr>
          <p:nvPr/>
        </p:nvCxnSpPr>
        <p:spPr>
          <a:xfrm flipH="1">
            <a:off x="7153536" y="6036294"/>
            <a:ext cx="375" cy="706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4689742" y="5354778"/>
            <a:ext cx="297388" cy="29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@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3" name="Straight Connector 272"/>
          <p:cNvCxnSpPr>
            <a:endCxn id="271" idx="1"/>
          </p:cNvCxnSpPr>
          <p:nvPr/>
        </p:nvCxnSpPr>
        <p:spPr>
          <a:xfrm>
            <a:off x="3381702" y="4949958"/>
            <a:ext cx="1351591" cy="4473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Oval 275"/>
          <p:cNvSpPr/>
          <p:nvPr/>
        </p:nvSpPr>
        <p:spPr>
          <a:xfrm>
            <a:off x="3376678" y="49216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7" name="Straight Connector 276"/>
          <p:cNvCxnSpPr>
            <a:endCxn id="271" idx="7"/>
          </p:cNvCxnSpPr>
          <p:nvPr/>
        </p:nvCxnSpPr>
        <p:spPr>
          <a:xfrm flipH="1">
            <a:off x="4943579" y="4806873"/>
            <a:ext cx="713872" cy="59042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endCxn id="271" idx="6"/>
          </p:cNvCxnSpPr>
          <p:nvPr/>
        </p:nvCxnSpPr>
        <p:spPr>
          <a:xfrm flipH="1">
            <a:off x="4987130" y="4965877"/>
            <a:ext cx="2345772" cy="5340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7304469" y="493313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Oval 283"/>
          <p:cNvSpPr/>
          <p:nvPr/>
        </p:nvSpPr>
        <p:spPr>
          <a:xfrm>
            <a:off x="5628652" y="476396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5" name="Straight Connector 284"/>
          <p:cNvCxnSpPr/>
          <p:nvPr/>
        </p:nvCxnSpPr>
        <p:spPr>
          <a:xfrm>
            <a:off x="4114800" y="5173630"/>
            <a:ext cx="1057438" cy="471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Group 290"/>
          <p:cNvGrpSpPr/>
          <p:nvPr/>
        </p:nvGrpSpPr>
        <p:grpSpPr>
          <a:xfrm>
            <a:off x="6976967" y="6517658"/>
            <a:ext cx="255189" cy="114976"/>
            <a:chOff x="1268811" y="2209800"/>
            <a:chExt cx="255189" cy="114976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4656192" y="6400800"/>
            <a:ext cx="255189" cy="129530"/>
            <a:chOff x="1268811" y="2652446"/>
            <a:chExt cx="255189" cy="129530"/>
          </a:xfrm>
        </p:grpSpPr>
        <p:cxnSp>
          <p:nvCxnSpPr>
            <p:cNvPr id="295" name="Straight Connector 294"/>
            <p:cNvCxnSpPr/>
            <p:nvPr/>
          </p:nvCxnSpPr>
          <p:spPr>
            <a:xfrm flipV="1">
              <a:off x="1371600" y="27432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1268811" y="2652446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16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97" name="Rectangle 296"/>
          <p:cNvSpPr/>
          <p:nvPr/>
        </p:nvSpPr>
        <p:spPr>
          <a:xfrm>
            <a:off x="4529930" y="6714594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out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6963036" y="6743024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z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1219200" y="1401030"/>
            <a:ext cx="7467600" cy="500833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/>
          <p:cNvSpPr/>
          <p:nvPr/>
        </p:nvSpPr>
        <p:spPr>
          <a:xfrm>
            <a:off x="6673824" y="23301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0" name="Group 69"/>
          <p:cNvGrpSpPr>
            <a:grpSpLocks/>
          </p:cNvGrpSpPr>
          <p:nvPr/>
        </p:nvGrpSpPr>
        <p:grpSpPr bwMode="auto">
          <a:xfrm rot="5400000">
            <a:off x="7787683" y="5526733"/>
            <a:ext cx="914400" cy="549275"/>
            <a:chOff x="2304" y="3542"/>
            <a:chExt cx="576" cy="346"/>
          </a:xfrm>
        </p:grpSpPr>
        <p:sp>
          <p:nvSpPr>
            <p:cNvPr id="181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4292853" y="5963772"/>
            <a:ext cx="255189" cy="114976"/>
            <a:chOff x="1268811" y="2209800"/>
            <a:chExt cx="255189" cy="114976"/>
          </a:xfrm>
        </p:grpSpPr>
        <p:cxnSp>
          <p:nvCxnSpPr>
            <p:cNvPr id="200" name="Straight Connector 199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204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16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21" name="Straight Connector 220"/>
          <p:cNvCxnSpPr/>
          <p:nvPr/>
        </p:nvCxnSpPr>
        <p:spPr>
          <a:xfrm flipH="1">
            <a:off x="4838488" y="5652928"/>
            <a:ext cx="1011" cy="10058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val 222"/>
          <p:cNvSpPr/>
          <p:nvPr/>
        </p:nvSpPr>
        <p:spPr>
          <a:xfrm>
            <a:off x="4324801" y="5504605"/>
            <a:ext cx="297388" cy="29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@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6" name="Straight Connector 255"/>
          <p:cNvCxnSpPr/>
          <p:nvPr/>
        </p:nvCxnSpPr>
        <p:spPr>
          <a:xfrm flipH="1">
            <a:off x="4476607" y="5788627"/>
            <a:ext cx="594" cy="39226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2807123" y="5587663"/>
            <a:ext cx="847357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00…00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263" name="Straight Connector 262"/>
          <p:cNvCxnSpPr>
            <a:endCxn id="223" idx="1"/>
          </p:cNvCxnSpPr>
          <p:nvPr/>
        </p:nvCxnSpPr>
        <p:spPr>
          <a:xfrm>
            <a:off x="3395402" y="4957262"/>
            <a:ext cx="972950" cy="58986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V="1">
            <a:off x="3816162" y="5210969"/>
            <a:ext cx="156909" cy="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3767536" y="5150656"/>
            <a:ext cx="25518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smtClean="0">
                <a:solidFill>
                  <a:sysClr val="windowText" lastClr="000000"/>
                </a:solidFill>
              </a:rPr>
              <a:t>1</a:t>
            </a:r>
            <a:endParaRPr lang="en-US" sz="400" dirty="0">
              <a:solidFill>
                <a:sysClr val="windowText" lastClr="000000"/>
              </a:solidFill>
            </a:endParaRPr>
          </a:p>
        </p:txBody>
      </p:sp>
      <p:cxnSp>
        <p:nvCxnSpPr>
          <p:cNvPr id="279" name="Straight Connector 278"/>
          <p:cNvCxnSpPr>
            <a:endCxn id="223" idx="2"/>
          </p:cNvCxnSpPr>
          <p:nvPr/>
        </p:nvCxnSpPr>
        <p:spPr>
          <a:xfrm>
            <a:off x="3454230" y="5641858"/>
            <a:ext cx="870571" cy="79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V="1">
            <a:off x="3686315" y="5564525"/>
            <a:ext cx="45472" cy="160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/>
          <p:cNvSpPr/>
          <p:nvPr/>
        </p:nvSpPr>
        <p:spPr>
          <a:xfrm>
            <a:off x="3538192" y="5534815"/>
            <a:ext cx="25518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smtClean="0">
                <a:solidFill>
                  <a:sysClr val="windowText" lastClr="000000"/>
                </a:solidFill>
              </a:rPr>
              <a:t>15</a:t>
            </a:r>
            <a:endParaRPr lang="en-US" sz="400" dirty="0">
              <a:solidFill>
                <a:sysClr val="windowText" lastClr="000000"/>
              </a:solidFill>
            </a:endParaRPr>
          </a:p>
        </p:txBody>
      </p:sp>
      <p:cxnSp>
        <p:nvCxnSpPr>
          <p:cNvPr id="300" name="Straight Arrow Connector 299"/>
          <p:cNvCxnSpPr/>
          <p:nvPr/>
        </p:nvCxnSpPr>
        <p:spPr>
          <a:xfrm>
            <a:off x="8062320" y="1548042"/>
            <a:ext cx="0" cy="38003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8427445" y="1447800"/>
            <a:ext cx="0" cy="391835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6942798" y="1447800"/>
            <a:ext cx="14846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316" idx="1"/>
          </p:cNvCxnSpPr>
          <p:nvPr/>
        </p:nvCxnSpPr>
        <p:spPr>
          <a:xfrm flipV="1">
            <a:off x="7102762" y="1549899"/>
            <a:ext cx="959558" cy="1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>
            <a:off x="6905301" y="1511511"/>
            <a:ext cx="281237" cy="764967"/>
            <a:chOff x="8995921" y="2086709"/>
            <a:chExt cx="281237" cy="764967"/>
          </a:xfrm>
        </p:grpSpPr>
        <p:grpSp>
          <p:nvGrpSpPr>
            <p:cNvPr id="305" name="Group 69"/>
            <p:cNvGrpSpPr>
              <a:grpSpLocks/>
            </p:cNvGrpSpPr>
            <p:nvPr/>
          </p:nvGrpSpPr>
          <p:grpSpPr bwMode="auto">
            <a:xfrm rot="5400000">
              <a:off x="8912461" y="2530799"/>
              <a:ext cx="404337" cy="237417"/>
              <a:chOff x="2304" y="3542"/>
              <a:chExt cx="576" cy="346"/>
            </a:xfrm>
          </p:grpSpPr>
          <p:sp>
            <p:nvSpPr>
              <p:cNvPr id="307" name="AutoShape 65"/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" name="Line 66"/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Line 67"/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Line 68"/>
              <p:cNvSpPr>
                <a:spLocks noChangeShapeType="1"/>
              </p:cNvSpPr>
              <p:nvPr/>
            </p:nvSpPr>
            <p:spPr bwMode="auto">
              <a:xfrm>
                <a:off x="2307" y="383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1" name="Group 866"/>
            <p:cNvGrpSpPr>
              <a:grpSpLocks/>
            </p:cNvGrpSpPr>
            <p:nvPr/>
          </p:nvGrpSpPr>
          <p:grpSpPr bwMode="auto">
            <a:xfrm>
              <a:off x="9111052" y="2086709"/>
              <a:ext cx="166106" cy="434180"/>
              <a:chOff x="1325" y="893"/>
              <a:chExt cx="230" cy="576"/>
            </a:xfrm>
          </p:grpSpPr>
          <p:grpSp>
            <p:nvGrpSpPr>
              <p:cNvPr id="312" name="Group 622"/>
              <p:cNvGrpSpPr>
                <a:grpSpLocks/>
              </p:cNvGrpSpPr>
              <p:nvPr/>
            </p:nvGrpSpPr>
            <p:grpSpPr bwMode="auto">
              <a:xfrm>
                <a:off x="1325" y="946"/>
                <a:ext cx="230" cy="523"/>
                <a:chOff x="2440" y="1464"/>
                <a:chExt cx="230" cy="523"/>
              </a:xfrm>
            </p:grpSpPr>
            <p:sp>
              <p:nvSpPr>
                <p:cNvPr id="314" name="AutoShape 616"/>
                <p:cNvSpPr>
                  <a:spLocks noChangeArrowheads="1"/>
                </p:cNvSpPr>
                <p:nvPr/>
              </p:nvSpPr>
              <p:spPr bwMode="auto">
                <a:xfrm flipV="1">
                  <a:off x="2440" y="1529"/>
                  <a:ext cx="230" cy="230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5" name="Line 617"/>
                <p:cNvSpPr>
                  <a:spLocks noChangeShapeType="1"/>
                </p:cNvSpPr>
                <p:nvPr/>
              </p:nvSpPr>
              <p:spPr bwMode="auto">
                <a:xfrm>
                  <a:off x="2554" y="1784"/>
                  <a:ext cx="1" cy="20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" name="Line 618"/>
                <p:cNvSpPr>
                  <a:spLocks noChangeShapeType="1"/>
                </p:cNvSpPr>
                <p:nvPr/>
              </p:nvSpPr>
              <p:spPr bwMode="auto">
                <a:xfrm flipH="1" flipV="1">
                  <a:off x="2554" y="1464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" name="Oval 621"/>
                <p:cNvSpPr>
                  <a:spLocks noChangeArrowheads="1"/>
                </p:cNvSpPr>
                <p:nvPr/>
              </p:nvSpPr>
              <p:spPr bwMode="auto">
                <a:xfrm>
                  <a:off x="2528" y="1731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13" name="Freeform 865"/>
              <p:cNvSpPr>
                <a:spLocks/>
              </p:cNvSpPr>
              <p:nvPr/>
            </p:nvSpPr>
            <p:spPr bwMode="auto">
              <a:xfrm>
                <a:off x="1325" y="893"/>
                <a:ext cx="230" cy="576"/>
              </a:xfrm>
              <a:custGeom>
                <a:avLst/>
                <a:gdLst>
                  <a:gd name="T0" fmla="*/ 115 w 230"/>
                  <a:gd name="T1" fmla="*/ 0 h 576"/>
                  <a:gd name="T2" fmla="*/ 0 w 230"/>
                  <a:gd name="T3" fmla="*/ 173 h 576"/>
                  <a:gd name="T4" fmla="*/ 115 w 230"/>
                  <a:gd name="T5" fmla="*/ 576 h 576"/>
                  <a:gd name="T6" fmla="*/ 230 w 230"/>
                  <a:gd name="T7" fmla="*/ 173 h 576"/>
                  <a:gd name="T8" fmla="*/ 115 w 230"/>
                  <a:gd name="T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" h="576">
                    <a:moveTo>
                      <a:pt x="115" y="0"/>
                    </a:moveTo>
                    <a:lnTo>
                      <a:pt x="0" y="173"/>
                    </a:lnTo>
                    <a:lnTo>
                      <a:pt x="115" y="576"/>
                    </a:lnTo>
                    <a:lnTo>
                      <a:pt x="230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320" name="Straight Connector 319"/>
          <p:cNvCxnSpPr/>
          <p:nvPr/>
        </p:nvCxnSpPr>
        <p:spPr>
          <a:xfrm flipV="1">
            <a:off x="6942799" y="1292133"/>
            <a:ext cx="362" cy="5821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Oval 327"/>
          <p:cNvSpPr/>
          <p:nvPr/>
        </p:nvSpPr>
        <p:spPr>
          <a:xfrm>
            <a:off x="7319196" y="151716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1" name="Oval 330"/>
          <p:cNvSpPr/>
          <p:nvPr/>
        </p:nvSpPr>
        <p:spPr>
          <a:xfrm>
            <a:off x="6910598" y="141557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9" name="Rectangle 338"/>
          <p:cNvSpPr/>
          <p:nvPr/>
        </p:nvSpPr>
        <p:spPr>
          <a:xfrm>
            <a:off x="1692275" y="1143000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b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1480342" y="1143000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2917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Implementation of 16-bit ALU with SLT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486693" y="2971800"/>
            <a:ext cx="1516856" cy="1295399"/>
            <a:chOff x="3756818" y="2514601"/>
            <a:chExt cx="1516856" cy="1295399"/>
          </a:xfrm>
        </p:grpSpPr>
        <p:sp>
          <p:nvSpPr>
            <p:cNvPr id="4" name="Rectangle 3"/>
            <p:cNvSpPr/>
            <p:nvPr/>
          </p:nvSpPr>
          <p:spPr>
            <a:xfrm>
              <a:off x="42672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sub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63989" y="254684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56818" y="2548966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92675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cin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nor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0000" y="2514601"/>
              <a:ext cx="1463674" cy="1295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64805" y="2924006"/>
              <a:ext cx="754063" cy="476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1-bit ALU</a:t>
              </a:r>
            </a:p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Bit 15 (MSB)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92674" y="365760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0000" y="3657600"/>
              <a:ext cx="457200" cy="1063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828"/>
          <p:cNvGrpSpPr>
            <a:grpSpLocks/>
          </p:cNvGrpSpPr>
          <p:nvPr/>
        </p:nvGrpSpPr>
        <p:grpSpPr bwMode="auto">
          <a:xfrm rot="5400000">
            <a:off x="6619717" y="5230638"/>
            <a:ext cx="1068388" cy="549275"/>
            <a:chOff x="3361" y="3427"/>
            <a:chExt cx="673" cy="346"/>
          </a:xfrm>
        </p:grpSpPr>
        <p:grpSp>
          <p:nvGrpSpPr>
            <p:cNvPr id="14" name="Group 98"/>
            <p:cNvGrpSpPr>
              <a:grpSpLocks/>
            </p:cNvGrpSpPr>
            <p:nvPr/>
          </p:nvGrpSpPr>
          <p:grpSpPr bwMode="auto">
            <a:xfrm>
              <a:off x="3361" y="3427"/>
              <a:ext cx="673" cy="346"/>
              <a:chOff x="2207" y="3542"/>
              <a:chExt cx="673" cy="346"/>
            </a:xfrm>
          </p:grpSpPr>
          <p:sp>
            <p:nvSpPr>
              <p:cNvPr id="16" name="Line 72"/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73"/>
              <p:cNvSpPr>
                <a:spLocks noChangeShapeType="1"/>
              </p:cNvSpPr>
              <p:nvPr/>
            </p:nvSpPr>
            <p:spPr bwMode="auto">
              <a:xfrm>
                <a:off x="2303" y="360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74"/>
              <p:cNvSpPr>
                <a:spLocks noChangeShapeType="1"/>
              </p:cNvSpPr>
              <p:nvPr/>
            </p:nvSpPr>
            <p:spPr bwMode="auto">
              <a:xfrm flipV="1">
                <a:off x="2207" y="3830"/>
                <a:ext cx="2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Oval 62"/>
              <p:cNvSpPr>
                <a:spLocks noChangeArrowheads="1"/>
              </p:cNvSpPr>
              <p:nvPr/>
            </p:nvSpPr>
            <p:spPr bwMode="auto">
              <a:xfrm>
                <a:off x="2771" y="3685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" name="Group 88"/>
              <p:cNvGrpSpPr>
                <a:grpSpLocks/>
              </p:cNvGrpSpPr>
              <p:nvPr/>
            </p:nvGrpSpPr>
            <p:grpSpPr bwMode="auto">
              <a:xfrm>
                <a:off x="2392" y="3542"/>
                <a:ext cx="381" cy="346"/>
                <a:chOff x="2419" y="3542"/>
                <a:chExt cx="346" cy="346"/>
              </a:xfrm>
            </p:grpSpPr>
            <p:grpSp>
              <p:nvGrpSpPr>
                <p:cNvPr id="21" name="Group 84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23" name="Freeform 78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 79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" name="Freeform 87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" name="Freeform 827"/>
            <p:cNvSpPr>
              <a:spLocks/>
            </p:cNvSpPr>
            <p:nvPr/>
          </p:nvSpPr>
          <p:spPr bwMode="auto">
            <a:xfrm>
              <a:off x="3456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576 w 576"/>
                <a:gd name="T3" fmla="*/ 115 h 230"/>
                <a:gd name="T4" fmla="*/ 0 w 576"/>
                <a:gd name="T5" fmla="*/ 230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576" y="11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752299" y="1143000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nor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60558" y="1142442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sub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676399" y="1292105"/>
            <a:ext cx="1" cy="1679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875231" y="1292105"/>
            <a:ext cx="4962" cy="16796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185293" y="2362199"/>
            <a:ext cx="1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514599" y="22860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867399" y="4495800"/>
            <a:ext cx="418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1497410" y="1256624"/>
            <a:ext cx="255189" cy="114976"/>
            <a:chOff x="1268811" y="2209800"/>
            <a:chExt cx="255189" cy="114976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16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701204" y="1256624"/>
            <a:ext cx="255189" cy="114976"/>
            <a:chOff x="1268811" y="2209800"/>
            <a:chExt cx="255189" cy="114976"/>
          </a:xfrm>
        </p:grpSpPr>
        <p:cxnSp>
          <p:nvCxnSpPr>
            <p:cNvPr id="75" name="Straight Connector 74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16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497410" y="2751627"/>
            <a:ext cx="255189" cy="114976"/>
            <a:chOff x="1268811" y="2209800"/>
            <a:chExt cx="255189" cy="114976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701204" y="2751627"/>
            <a:ext cx="255189" cy="114976"/>
            <a:chOff x="1268811" y="2209800"/>
            <a:chExt cx="255189" cy="114976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121943" y="2971800"/>
            <a:ext cx="1516856" cy="1295399"/>
            <a:chOff x="3756818" y="2514601"/>
            <a:chExt cx="1516856" cy="1295399"/>
          </a:xfrm>
        </p:grpSpPr>
        <p:sp>
          <p:nvSpPr>
            <p:cNvPr id="87" name="Rectangle 86"/>
            <p:cNvSpPr/>
            <p:nvPr/>
          </p:nvSpPr>
          <p:spPr>
            <a:xfrm>
              <a:off x="42672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sub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963989" y="254684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756818" y="2548966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892675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cin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5720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nor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2514601"/>
              <a:ext cx="1463674" cy="1295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164805" y="2924006"/>
              <a:ext cx="754063" cy="476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1-bit ALU</a:t>
              </a:r>
            </a:p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Bit 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892674" y="365760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810000" y="3657600"/>
              <a:ext cx="457200" cy="1063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>
            <a:off x="4309860" y="2638214"/>
            <a:ext cx="1790" cy="333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517132" y="2519151"/>
            <a:ext cx="149" cy="457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822824" y="2362200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127624" y="2296016"/>
            <a:ext cx="0" cy="675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448298" y="278130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4132660" y="2751627"/>
            <a:ext cx="255189" cy="114976"/>
            <a:chOff x="1268811" y="2209800"/>
            <a:chExt cx="255189" cy="114976"/>
          </a:xfrm>
        </p:grpSpPr>
        <p:cxnSp>
          <p:nvCxnSpPr>
            <p:cNvPr id="108" name="Straight Connector 10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336454" y="2751627"/>
            <a:ext cx="255189" cy="114976"/>
            <a:chOff x="1268811" y="2209800"/>
            <a:chExt cx="255189" cy="114976"/>
          </a:xfrm>
        </p:grpSpPr>
        <p:cxnSp>
          <p:nvCxnSpPr>
            <p:cNvPr id="111" name="Straight Connector 110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019799" y="2971800"/>
            <a:ext cx="1516856" cy="1295399"/>
            <a:chOff x="3756818" y="2514601"/>
            <a:chExt cx="1516856" cy="1295399"/>
          </a:xfrm>
        </p:grpSpPr>
        <p:sp>
          <p:nvSpPr>
            <p:cNvPr id="114" name="Rectangle 113"/>
            <p:cNvSpPr/>
            <p:nvPr/>
          </p:nvSpPr>
          <p:spPr>
            <a:xfrm>
              <a:off x="42672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sub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963989" y="254684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756818" y="2548966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892675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cin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5720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nor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810000" y="2514601"/>
              <a:ext cx="1463674" cy="1295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164805" y="2924006"/>
              <a:ext cx="754063" cy="476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1-bit ALU</a:t>
              </a:r>
            </a:p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Bit 0 (LSB)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892674" y="365760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810000" y="3657600"/>
              <a:ext cx="457200" cy="1063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>
            <a:off x="6207323" y="2638214"/>
            <a:ext cx="2183" cy="333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6409697" y="2519256"/>
            <a:ext cx="3601" cy="4563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705600" y="2300322"/>
            <a:ext cx="228" cy="671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030516" y="2751627"/>
            <a:ext cx="255189" cy="114976"/>
            <a:chOff x="1268811" y="2209800"/>
            <a:chExt cx="255189" cy="114976"/>
          </a:xfrm>
        </p:grpSpPr>
        <p:cxnSp>
          <p:nvCxnSpPr>
            <p:cNvPr id="135" name="Straight Connector 134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6234310" y="2751627"/>
            <a:ext cx="255189" cy="114976"/>
            <a:chOff x="1268811" y="2209800"/>
            <a:chExt cx="255189" cy="114976"/>
          </a:xfrm>
        </p:grpSpPr>
        <p:cxnSp>
          <p:nvCxnSpPr>
            <p:cNvPr id="138" name="Straight Connector 13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41" name="Straight Arrow Connector 140"/>
          <p:cNvCxnSpPr/>
          <p:nvPr/>
        </p:nvCxnSpPr>
        <p:spPr>
          <a:xfrm>
            <a:off x="2832098" y="4267199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203" idx="4"/>
          </p:cNvCxnSpPr>
          <p:nvPr/>
        </p:nvCxnSpPr>
        <p:spPr>
          <a:xfrm>
            <a:off x="7024104" y="2324470"/>
            <a:ext cx="4762" cy="651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7349768" y="1292105"/>
            <a:ext cx="2580" cy="16796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6764041" y="1256515"/>
            <a:ext cx="255189" cy="114976"/>
            <a:chOff x="1268811" y="2209800"/>
            <a:chExt cx="255189" cy="114976"/>
          </a:xfrm>
        </p:grpSpPr>
        <p:cxnSp>
          <p:nvCxnSpPr>
            <p:cNvPr id="145" name="Straight Connector 144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7173359" y="1256624"/>
            <a:ext cx="255189" cy="114976"/>
            <a:chOff x="1268811" y="2209800"/>
            <a:chExt cx="255189" cy="114976"/>
          </a:xfrm>
        </p:grpSpPr>
        <p:cxnSp>
          <p:nvCxnSpPr>
            <p:cNvPr id="148" name="Straight Connector 14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51" name="Straight Arrow Connector 150"/>
          <p:cNvCxnSpPr/>
          <p:nvPr/>
        </p:nvCxnSpPr>
        <p:spPr>
          <a:xfrm>
            <a:off x="1676399" y="2628900"/>
            <a:ext cx="4533106" cy="93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1875231" y="2514599"/>
            <a:ext cx="4536793" cy="9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2183887" y="2362199"/>
            <a:ext cx="5168461" cy="43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2514599" y="2289734"/>
            <a:ext cx="4514738" cy="628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4277856" y="260189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4482843" y="249224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/>
          <p:cNvSpPr/>
          <p:nvPr/>
        </p:nvSpPr>
        <p:spPr>
          <a:xfrm>
            <a:off x="4787075" y="233997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/>
          <p:cNvSpPr/>
          <p:nvPr/>
        </p:nvSpPr>
        <p:spPr>
          <a:xfrm>
            <a:off x="5095620" y="22608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/>
          <p:cNvSpPr/>
          <p:nvPr/>
        </p:nvSpPr>
        <p:spPr>
          <a:xfrm>
            <a:off x="1642253" y="25940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Oval 200"/>
          <p:cNvSpPr/>
          <p:nvPr/>
        </p:nvSpPr>
        <p:spPr>
          <a:xfrm>
            <a:off x="1850670" y="248106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/>
          <p:cNvSpPr/>
          <p:nvPr/>
        </p:nvSpPr>
        <p:spPr>
          <a:xfrm>
            <a:off x="7319196" y="23301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/>
          <p:cNvSpPr/>
          <p:nvPr/>
        </p:nvSpPr>
        <p:spPr>
          <a:xfrm>
            <a:off x="6992100" y="22604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4" name="Straight Arrow Connector 203"/>
          <p:cNvCxnSpPr/>
          <p:nvPr/>
        </p:nvCxnSpPr>
        <p:spPr>
          <a:xfrm>
            <a:off x="6285705" y="4267199"/>
            <a:ext cx="0" cy="228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5867399" y="2781300"/>
            <a:ext cx="0" cy="17145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5448298" y="2781300"/>
            <a:ext cx="418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962399" y="4495800"/>
            <a:ext cx="418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3549648" y="2781300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380705" y="4267199"/>
            <a:ext cx="0" cy="228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3962399" y="2781300"/>
            <a:ext cx="0" cy="17145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3549648" y="2781299"/>
            <a:ext cx="41195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3251199" y="4495799"/>
            <a:ext cx="2984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832098" y="2781300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3549648" y="4267199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3251199" y="2781299"/>
            <a:ext cx="0" cy="17145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2832098" y="2781299"/>
            <a:ext cx="418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3549648" y="3004039"/>
            <a:ext cx="0" cy="120981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/>
          <p:cNvGrpSpPr/>
          <p:nvPr/>
        </p:nvGrpSpPr>
        <p:grpSpPr>
          <a:xfrm>
            <a:off x="2657873" y="4338214"/>
            <a:ext cx="255189" cy="114976"/>
            <a:chOff x="1268811" y="2209800"/>
            <a:chExt cx="255189" cy="114976"/>
          </a:xfrm>
        </p:grpSpPr>
        <p:cxnSp>
          <p:nvCxnSpPr>
            <p:cNvPr id="230" name="Straight Connector 229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Rectangle 230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5272287" y="4338214"/>
            <a:ext cx="255189" cy="114976"/>
            <a:chOff x="1268811" y="2209800"/>
            <a:chExt cx="255189" cy="114976"/>
          </a:xfrm>
        </p:grpSpPr>
        <p:cxnSp>
          <p:nvCxnSpPr>
            <p:cNvPr id="233" name="Straight Connector 232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Rectangle 233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35" name="Straight Arrow Connector 234"/>
          <p:cNvCxnSpPr/>
          <p:nvPr/>
        </p:nvCxnSpPr>
        <p:spPr>
          <a:xfrm>
            <a:off x="5448298" y="4267199"/>
            <a:ext cx="0" cy="5334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endCxn id="17" idx="0"/>
          </p:cNvCxnSpPr>
          <p:nvPr/>
        </p:nvCxnSpPr>
        <p:spPr>
          <a:xfrm>
            <a:off x="7336473" y="4267200"/>
            <a:ext cx="0" cy="8562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7153911" y="4338214"/>
            <a:ext cx="255189" cy="114976"/>
            <a:chOff x="1268811" y="2209800"/>
            <a:chExt cx="255189" cy="114976"/>
          </a:xfrm>
        </p:grpSpPr>
        <p:cxnSp>
          <p:nvCxnSpPr>
            <p:cNvPr id="238" name="Straight Connector 23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ectangle 23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5" name="Straight Arrow Connector 244"/>
          <p:cNvCxnSpPr/>
          <p:nvPr/>
        </p:nvCxnSpPr>
        <p:spPr>
          <a:xfrm>
            <a:off x="2838901" y="4949960"/>
            <a:ext cx="4132447" cy="216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5448298" y="4799343"/>
            <a:ext cx="1815549" cy="7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7263053" y="4800539"/>
            <a:ext cx="1590" cy="5384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7029337" y="5105400"/>
            <a:ext cx="18664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298" idx="0"/>
          </p:cNvCxnSpPr>
          <p:nvPr/>
        </p:nvCxnSpPr>
        <p:spPr>
          <a:xfrm flipH="1">
            <a:off x="7153536" y="6036294"/>
            <a:ext cx="375" cy="706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4689742" y="5354778"/>
            <a:ext cx="297388" cy="29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@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3" name="Straight Connector 272"/>
          <p:cNvCxnSpPr>
            <a:endCxn id="271" idx="1"/>
          </p:cNvCxnSpPr>
          <p:nvPr/>
        </p:nvCxnSpPr>
        <p:spPr>
          <a:xfrm>
            <a:off x="3381702" y="4949958"/>
            <a:ext cx="1351591" cy="4473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Oval 275"/>
          <p:cNvSpPr/>
          <p:nvPr/>
        </p:nvSpPr>
        <p:spPr>
          <a:xfrm>
            <a:off x="3376678" y="49216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7" name="Straight Connector 276"/>
          <p:cNvCxnSpPr>
            <a:endCxn id="271" idx="7"/>
          </p:cNvCxnSpPr>
          <p:nvPr/>
        </p:nvCxnSpPr>
        <p:spPr>
          <a:xfrm flipH="1">
            <a:off x="4943579" y="4806873"/>
            <a:ext cx="713872" cy="59042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endCxn id="271" idx="6"/>
          </p:cNvCxnSpPr>
          <p:nvPr/>
        </p:nvCxnSpPr>
        <p:spPr>
          <a:xfrm flipH="1">
            <a:off x="4987130" y="4965877"/>
            <a:ext cx="2345772" cy="5340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7304469" y="493313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Oval 283"/>
          <p:cNvSpPr/>
          <p:nvPr/>
        </p:nvSpPr>
        <p:spPr>
          <a:xfrm>
            <a:off x="5628652" y="476396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5" name="Straight Connector 284"/>
          <p:cNvCxnSpPr/>
          <p:nvPr/>
        </p:nvCxnSpPr>
        <p:spPr>
          <a:xfrm>
            <a:off x="4114800" y="5173630"/>
            <a:ext cx="1057438" cy="471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Group 290"/>
          <p:cNvGrpSpPr/>
          <p:nvPr/>
        </p:nvGrpSpPr>
        <p:grpSpPr>
          <a:xfrm>
            <a:off x="6976967" y="6517658"/>
            <a:ext cx="255189" cy="114976"/>
            <a:chOff x="1268811" y="2209800"/>
            <a:chExt cx="255189" cy="114976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4656192" y="5958154"/>
            <a:ext cx="255189" cy="114976"/>
            <a:chOff x="1268811" y="2209800"/>
            <a:chExt cx="255189" cy="114976"/>
          </a:xfrm>
        </p:grpSpPr>
        <p:cxnSp>
          <p:nvCxnSpPr>
            <p:cNvPr id="295" name="Straight Connector 294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16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97" name="Rectangle 296"/>
          <p:cNvSpPr/>
          <p:nvPr/>
        </p:nvSpPr>
        <p:spPr>
          <a:xfrm>
            <a:off x="4529930" y="6714594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out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6963036" y="6743024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z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1219200" y="1401030"/>
            <a:ext cx="7467600" cy="500833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/>
          <p:cNvSpPr/>
          <p:nvPr/>
        </p:nvSpPr>
        <p:spPr>
          <a:xfrm>
            <a:off x="6673824" y="23301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0" name="Group 69"/>
          <p:cNvGrpSpPr>
            <a:grpSpLocks/>
          </p:cNvGrpSpPr>
          <p:nvPr/>
        </p:nvGrpSpPr>
        <p:grpSpPr bwMode="auto">
          <a:xfrm rot="5400000">
            <a:off x="7787683" y="5526733"/>
            <a:ext cx="914400" cy="549275"/>
            <a:chOff x="2304" y="3542"/>
            <a:chExt cx="576" cy="346"/>
          </a:xfrm>
        </p:grpSpPr>
        <p:sp>
          <p:nvSpPr>
            <p:cNvPr id="181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4292853" y="5963772"/>
            <a:ext cx="255189" cy="114976"/>
            <a:chOff x="1268811" y="2209800"/>
            <a:chExt cx="255189" cy="114976"/>
          </a:xfrm>
        </p:grpSpPr>
        <p:cxnSp>
          <p:nvCxnSpPr>
            <p:cNvPr id="200" name="Straight Connector 199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204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16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6" name="Trapezoid 205"/>
          <p:cNvSpPr/>
          <p:nvPr/>
        </p:nvSpPr>
        <p:spPr>
          <a:xfrm rot="10800000">
            <a:off x="4333840" y="6185288"/>
            <a:ext cx="647262" cy="143611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4763146" y="6198375"/>
            <a:ext cx="148235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4400511" y="6198375"/>
            <a:ext cx="148235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1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221" name="Straight Connector 220"/>
          <p:cNvCxnSpPr/>
          <p:nvPr/>
        </p:nvCxnSpPr>
        <p:spPr>
          <a:xfrm flipH="1">
            <a:off x="4838488" y="5652929"/>
            <a:ext cx="1011" cy="52796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val 222"/>
          <p:cNvSpPr/>
          <p:nvPr/>
        </p:nvSpPr>
        <p:spPr>
          <a:xfrm>
            <a:off x="4324801" y="5504605"/>
            <a:ext cx="297388" cy="29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@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6" name="Straight Connector 255"/>
          <p:cNvCxnSpPr/>
          <p:nvPr/>
        </p:nvCxnSpPr>
        <p:spPr>
          <a:xfrm flipH="1">
            <a:off x="4476607" y="5788627"/>
            <a:ext cx="594" cy="39226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4654636" y="6328900"/>
            <a:ext cx="1556" cy="3349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Group 258"/>
          <p:cNvGrpSpPr/>
          <p:nvPr/>
        </p:nvGrpSpPr>
        <p:grpSpPr>
          <a:xfrm>
            <a:off x="4475015" y="6426136"/>
            <a:ext cx="255189" cy="114976"/>
            <a:chOff x="1268811" y="2209800"/>
            <a:chExt cx="255189" cy="114976"/>
          </a:xfrm>
        </p:grpSpPr>
        <p:cxnSp>
          <p:nvCxnSpPr>
            <p:cNvPr id="260" name="Straight Connector 259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Rectangle 260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16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2" name="Rectangle 261"/>
          <p:cNvSpPr/>
          <p:nvPr/>
        </p:nvSpPr>
        <p:spPr>
          <a:xfrm>
            <a:off x="2807123" y="5587663"/>
            <a:ext cx="847357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00…00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263" name="Straight Connector 262"/>
          <p:cNvCxnSpPr>
            <a:endCxn id="223" idx="1"/>
          </p:cNvCxnSpPr>
          <p:nvPr/>
        </p:nvCxnSpPr>
        <p:spPr>
          <a:xfrm>
            <a:off x="3395402" y="4957262"/>
            <a:ext cx="972950" cy="58986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V="1">
            <a:off x="3816162" y="5210969"/>
            <a:ext cx="156909" cy="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3767536" y="5150656"/>
            <a:ext cx="25518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smtClean="0">
                <a:solidFill>
                  <a:sysClr val="windowText" lastClr="000000"/>
                </a:solidFill>
              </a:rPr>
              <a:t>1</a:t>
            </a:r>
            <a:endParaRPr lang="en-US" sz="400" dirty="0">
              <a:solidFill>
                <a:sysClr val="windowText" lastClr="000000"/>
              </a:solidFill>
            </a:endParaRPr>
          </a:p>
        </p:txBody>
      </p:sp>
      <p:cxnSp>
        <p:nvCxnSpPr>
          <p:cNvPr id="279" name="Straight Connector 278"/>
          <p:cNvCxnSpPr>
            <a:endCxn id="223" idx="2"/>
          </p:cNvCxnSpPr>
          <p:nvPr/>
        </p:nvCxnSpPr>
        <p:spPr>
          <a:xfrm>
            <a:off x="3454230" y="5641858"/>
            <a:ext cx="870571" cy="79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V="1">
            <a:off x="3686315" y="5564525"/>
            <a:ext cx="45472" cy="160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/>
          <p:cNvSpPr/>
          <p:nvPr/>
        </p:nvSpPr>
        <p:spPr>
          <a:xfrm>
            <a:off x="3538192" y="5534815"/>
            <a:ext cx="25518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smtClean="0">
                <a:solidFill>
                  <a:sysClr val="windowText" lastClr="000000"/>
                </a:solidFill>
              </a:rPr>
              <a:t>15</a:t>
            </a:r>
            <a:endParaRPr lang="en-US" sz="400" dirty="0">
              <a:solidFill>
                <a:sysClr val="windowText" lastClr="000000"/>
              </a:solidFill>
            </a:endParaRPr>
          </a:p>
        </p:txBody>
      </p:sp>
      <p:cxnSp>
        <p:nvCxnSpPr>
          <p:cNvPr id="300" name="Straight Arrow Connector 299"/>
          <p:cNvCxnSpPr/>
          <p:nvPr/>
        </p:nvCxnSpPr>
        <p:spPr>
          <a:xfrm>
            <a:off x="8062320" y="1548042"/>
            <a:ext cx="0" cy="38003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8427445" y="1447800"/>
            <a:ext cx="0" cy="391835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6942798" y="1447800"/>
            <a:ext cx="14846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316" idx="1"/>
          </p:cNvCxnSpPr>
          <p:nvPr/>
        </p:nvCxnSpPr>
        <p:spPr>
          <a:xfrm flipV="1">
            <a:off x="7102762" y="1549899"/>
            <a:ext cx="959558" cy="1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>
            <a:off x="6905301" y="1511511"/>
            <a:ext cx="281237" cy="764967"/>
            <a:chOff x="8995921" y="2086709"/>
            <a:chExt cx="281237" cy="764967"/>
          </a:xfrm>
        </p:grpSpPr>
        <p:grpSp>
          <p:nvGrpSpPr>
            <p:cNvPr id="305" name="Group 69"/>
            <p:cNvGrpSpPr>
              <a:grpSpLocks/>
            </p:cNvGrpSpPr>
            <p:nvPr/>
          </p:nvGrpSpPr>
          <p:grpSpPr bwMode="auto">
            <a:xfrm rot="5400000">
              <a:off x="8912461" y="2530799"/>
              <a:ext cx="404337" cy="237417"/>
              <a:chOff x="2304" y="3542"/>
              <a:chExt cx="576" cy="346"/>
            </a:xfrm>
          </p:grpSpPr>
          <p:sp>
            <p:nvSpPr>
              <p:cNvPr id="307" name="AutoShape 65"/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" name="Line 66"/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Line 67"/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Line 68"/>
              <p:cNvSpPr>
                <a:spLocks noChangeShapeType="1"/>
              </p:cNvSpPr>
              <p:nvPr/>
            </p:nvSpPr>
            <p:spPr bwMode="auto">
              <a:xfrm>
                <a:off x="2307" y="383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1" name="Group 866"/>
            <p:cNvGrpSpPr>
              <a:grpSpLocks/>
            </p:cNvGrpSpPr>
            <p:nvPr/>
          </p:nvGrpSpPr>
          <p:grpSpPr bwMode="auto">
            <a:xfrm>
              <a:off x="9111052" y="2086709"/>
              <a:ext cx="166106" cy="434180"/>
              <a:chOff x="1325" y="893"/>
              <a:chExt cx="230" cy="576"/>
            </a:xfrm>
          </p:grpSpPr>
          <p:grpSp>
            <p:nvGrpSpPr>
              <p:cNvPr id="312" name="Group 622"/>
              <p:cNvGrpSpPr>
                <a:grpSpLocks/>
              </p:cNvGrpSpPr>
              <p:nvPr/>
            </p:nvGrpSpPr>
            <p:grpSpPr bwMode="auto">
              <a:xfrm>
                <a:off x="1325" y="946"/>
                <a:ext cx="230" cy="523"/>
                <a:chOff x="2440" y="1464"/>
                <a:chExt cx="230" cy="523"/>
              </a:xfrm>
            </p:grpSpPr>
            <p:sp>
              <p:nvSpPr>
                <p:cNvPr id="314" name="AutoShape 616"/>
                <p:cNvSpPr>
                  <a:spLocks noChangeArrowheads="1"/>
                </p:cNvSpPr>
                <p:nvPr/>
              </p:nvSpPr>
              <p:spPr bwMode="auto">
                <a:xfrm flipV="1">
                  <a:off x="2440" y="1529"/>
                  <a:ext cx="230" cy="230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5" name="Line 617"/>
                <p:cNvSpPr>
                  <a:spLocks noChangeShapeType="1"/>
                </p:cNvSpPr>
                <p:nvPr/>
              </p:nvSpPr>
              <p:spPr bwMode="auto">
                <a:xfrm>
                  <a:off x="2554" y="1784"/>
                  <a:ext cx="1" cy="20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" name="Line 618"/>
                <p:cNvSpPr>
                  <a:spLocks noChangeShapeType="1"/>
                </p:cNvSpPr>
                <p:nvPr/>
              </p:nvSpPr>
              <p:spPr bwMode="auto">
                <a:xfrm flipH="1" flipV="1">
                  <a:off x="2554" y="1464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" name="Oval 621"/>
                <p:cNvSpPr>
                  <a:spLocks noChangeArrowheads="1"/>
                </p:cNvSpPr>
                <p:nvPr/>
              </p:nvSpPr>
              <p:spPr bwMode="auto">
                <a:xfrm>
                  <a:off x="2528" y="1731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13" name="Freeform 865"/>
              <p:cNvSpPr>
                <a:spLocks/>
              </p:cNvSpPr>
              <p:nvPr/>
            </p:nvSpPr>
            <p:spPr bwMode="auto">
              <a:xfrm>
                <a:off x="1325" y="893"/>
                <a:ext cx="230" cy="576"/>
              </a:xfrm>
              <a:custGeom>
                <a:avLst/>
                <a:gdLst>
                  <a:gd name="T0" fmla="*/ 115 w 230"/>
                  <a:gd name="T1" fmla="*/ 0 h 576"/>
                  <a:gd name="T2" fmla="*/ 0 w 230"/>
                  <a:gd name="T3" fmla="*/ 173 h 576"/>
                  <a:gd name="T4" fmla="*/ 115 w 230"/>
                  <a:gd name="T5" fmla="*/ 576 h 576"/>
                  <a:gd name="T6" fmla="*/ 230 w 230"/>
                  <a:gd name="T7" fmla="*/ 173 h 576"/>
                  <a:gd name="T8" fmla="*/ 115 w 230"/>
                  <a:gd name="T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" h="576">
                    <a:moveTo>
                      <a:pt x="115" y="0"/>
                    </a:moveTo>
                    <a:lnTo>
                      <a:pt x="0" y="173"/>
                    </a:lnTo>
                    <a:lnTo>
                      <a:pt x="115" y="576"/>
                    </a:lnTo>
                    <a:lnTo>
                      <a:pt x="230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320" name="Straight Connector 319"/>
          <p:cNvCxnSpPr/>
          <p:nvPr/>
        </p:nvCxnSpPr>
        <p:spPr>
          <a:xfrm flipV="1">
            <a:off x="6942799" y="1292133"/>
            <a:ext cx="362" cy="5821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Oval 327"/>
          <p:cNvSpPr/>
          <p:nvPr/>
        </p:nvSpPr>
        <p:spPr>
          <a:xfrm>
            <a:off x="7319196" y="151716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1" name="Oval 330"/>
          <p:cNvSpPr/>
          <p:nvPr/>
        </p:nvSpPr>
        <p:spPr>
          <a:xfrm>
            <a:off x="6910598" y="141557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9" name="Rectangle 338"/>
          <p:cNvSpPr/>
          <p:nvPr/>
        </p:nvSpPr>
        <p:spPr>
          <a:xfrm>
            <a:off x="1692275" y="1143000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b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1480342" y="1143000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557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Implementation of 16-bit ALU with SLT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486693" y="2971800"/>
            <a:ext cx="1516856" cy="1295399"/>
            <a:chOff x="3756818" y="2514601"/>
            <a:chExt cx="1516856" cy="1295399"/>
          </a:xfrm>
        </p:grpSpPr>
        <p:sp>
          <p:nvSpPr>
            <p:cNvPr id="4" name="Rectangle 3"/>
            <p:cNvSpPr/>
            <p:nvPr/>
          </p:nvSpPr>
          <p:spPr>
            <a:xfrm>
              <a:off x="42672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sub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63989" y="254684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56818" y="2548966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92675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cin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nor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0000" y="2514601"/>
              <a:ext cx="1463674" cy="1295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64805" y="2924006"/>
              <a:ext cx="754063" cy="476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1-bit ALU</a:t>
              </a:r>
            </a:p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Bit 15 (MSB)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92674" y="365760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0000" y="3657600"/>
              <a:ext cx="457200" cy="1063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828"/>
          <p:cNvGrpSpPr>
            <a:grpSpLocks/>
          </p:cNvGrpSpPr>
          <p:nvPr/>
        </p:nvGrpSpPr>
        <p:grpSpPr bwMode="auto">
          <a:xfrm rot="5400000">
            <a:off x="6619717" y="5230638"/>
            <a:ext cx="1068388" cy="549275"/>
            <a:chOff x="3361" y="3427"/>
            <a:chExt cx="673" cy="346"/>
          </a:xfrm>
        </p:grpSpPr>
        <p:grpSp>
          <p:nvGrpSpPr>
            <p:cNvPr id="14" name="Group 98"/>
            <p:cNvGrpSpPr>
              <a:grpSpLocks/>
            </p:cNvGrpSpPr>
            <p:nvPr/>
          </p:nvGrpSpPr>
          <p:grpSpPr bwMode="auto">
            <a:xfrm>
              <a:off x="3361" y="3427"/>
              <a:ext cx="673" cy="346"/>
              <a:chOff x="2207" y="3542"/>
              <a:chExt cx="673" cy="346"/>
            </a:xfrm>
          </p:grpSpPr>
          <p:sp>
            <p:nvSpPr>
              <p:cNvPr id="16" name="Line 72"/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73"/>
              <p:cNvSpPr>
                <a:spLocks noChangeShapeType="1"/>
              </p:cNvSpPr>
              <p:nvPr/>
            </p:nvSpPr>
            <p:spPr bwMode="auto">
              <a:xfrm>
                <a:off x="2303" y="360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74"/>
              <p:cNvSpPr>
                <a:spLocks noChangeShapeType="1"/>
              </p:cNvSpPr>
              <p:nvPr/>
            </p:nvSpPr>
            <p:spPr bwMode="auto">
              <a:xfrm flipV="1">
                <a:off x="2207" y="3830"/>
                <a:ext cx="2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Oval 62"/>
              <p:cNvSpPr>
                <a:spLocks noChangeArrowheads="1"/>
              </p:cNvSpPr>
              <p:nvPr/>
            </p:nvSpPr>
            <p:spPr bwMode="auto">
              <a:xfrm>
                <a:off x="2771" y="3685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" name="Group 88"/>
              <p:cNvGrpSpPr>
                <a:grpSpLocks/>
              </p:cNvGrpSpPr>
              <p:nvPr/>
            </p:nvGrpSpPr>
            <p:grpSpPr bwMode="auto">
              <a:xfrm>
                <a:off x="2392" y="3542"/>
                <a:ext cx="381" cy="346"/>
                <a:chOff x="2419" y="3542"/>
                <a:chExt cx="346" cy="346"/>
              </a:xfrm>
            </p:grpSpPr>
            <p:grpSp>
              <p:nvGrpSpPr>
                <p:cNvPr id="21" name="Group 84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23" name="Freeform 78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 79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" name="Freeform 87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" name="Freeform 827"/>
            <p:cNvSpPr>
              <a:spLocks/>
            </p:cNvSpPr>
            <p:nvPr/>
          </p:nvSpPr>
          <p:spPr bwMode="auto">
            <a:xfrm>
              <a:off x="3456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576 w 576"/>
                <a:gd name="T3" fmla="*/ 115 h 230"/>
                <a:gd name="T4" fmla="*/ 0 w 576"/>
                <a:gd name="T5" fmla="*/ 230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576" y="11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752299" y="1143000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nor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60558" y="1142442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sub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676399" y="1292105"/>
            <a:ext cx="1" cy="1679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875231" y="1292105"/>
            <a:ext cx="4962" cy="16796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185293" y="2362199"/>
            <a:ext cx="1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514599" y="22860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867399" y="4495800"/>
            <a:ext cx="418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1497410" y="1256624"/>
            <a:ext cx="255189" cy="114976"/>
            <a:chOff x="1268811" y="2209800"/>
            <a:chExt cx="255189" cy="114976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16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701204" y="1256624"/>
            <a:ext cx="255189" cy="114976"/>
            <a:chOff x="1268811" y="2209800"/>
            <a:chExt cx="255189" cy="114976"/>
          </a:xfrm>
        </p:grpSpPr>
        <p:cxnSp>
          <p:nvCxnSpPr>
            <p:cNvPr id="75" name="Straight Connector 74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16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497410" y="2751627"/>
            <a:ext cx="255189" cy="114976"/>
            <a:chOff x="1268811" y="2209800"/>
            <a:chExt cx="255189" cy="114976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701204" y="2751627"/>
            <a:ext cx="255189" cy="114976"/>
            <a:chOff x="1268811" y="2209800"/>
            <a:chExt cx="255189" cy="114976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121943" y="2971800"/>
            <a:ext cx="1516856" cy="1295399"/>
            <a:chOff x="3756818" y="2514601"/>
            <a:chExt cx="1516856" cy="1295399"/>
          </a:xfrm>
        </p:grpSpPr>
        <p:sp>
          <p:nvSpPr>
            <p:cNvPr id="87" name="Rectangle 86"/>
            <p:cNvSpPr/>
            <p:nvPr/>
          </p:nvSpPr>
          <p:spPr>
            <a:xfrm>
              <a:off x="42672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sub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963989" y="254684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756818" y="2548966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892675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cin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5720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nor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2514601"/>
              <a:ext cx="1463674" cy="1295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164805" y="2924006"/>
              <a:ext cx="754063" cy="476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1-bit ALU</a:t>
              </a:r>
            </a:p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Bit 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892674" y="365760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810000" y="3657600"/>
              <a:ext cx="457200" cy="1063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>
            <a:off x="4309860" y="2638214"/>
            <a:ext cx="1790" cy="333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517132" y="2519151"/>
            <a:ext cx="149" cy="457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822824" y="2362200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127624" y="2296016"/>
            <a:ext cx="0" cy="675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448298" y="278130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4132660" y="2751627"/>
            <a:ext cx="255189" cy="114976"/>
            <a:chOff x="1268811" y="2209800"/>
            <a:chExt cx="255189" cy="114976"/>
          </a:xfrm>
        </p:grpSpPr>
        <p:cxnSp>
          <p:nvCxnSpPr>
            <p:cNvPr id="108" name="Straight Connector 10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336454" y="2751627"/>
            <a:ext cx="255189" cy="114976"/>
            <a:chOff x="1268811" y="2209800"/>
            <a:chExt cx="255189" cy="114976"/>
          </a:xfrm>
        </p:grpSpPr>
        <p:cxnSp>
          <p:nvCxnSpPr>
            <p:cNvPr id="111" name="Straight Connector 110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019799" y="2971800"/>
            <a:ext cx="1516856" cy="1295399"/>
            <a:chOff x="3756818" y="2514601"/>
            <a:chExt cx="1516856" cy="1295399"/>
          </a:xfrm>
        </p:grpSpPr>
        <p:sp>
          <p:nvSpPr>
            <p:cNvPr id="114" name="Rectangle 113"/>
            <p:cNvSpPr/>
            <p:nvPr/>
          </p:nvSpPr>
          <p:spPr>
            <a:xfrm>
              <a:off x="42672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sub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963989" y="254684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756818" y="2548966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892675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cin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5720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nor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810000" y="2514601"/>
              <a:ext cx="1463674" cy="1295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164805" y="2924006"/>
              <a:ext cx="754063" cy="476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1-bit ALU</a:t>
              </a:r>
            </a:p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Bit 0 (LSB)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892674" y="365760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810000" y="3657600"/>
              <a:ext cx="457200" cy="1063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>
            <a:off x="6207323" y="2638214"/>
            <a:ext cx="2183" cy="333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6409697" y="2519256"/>
            <a:ext cx="3601" cy="4563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705600" y="2300322"/>
            <a:ext cx="228" cy="671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030516" y="2751627"/>
            <a:ext cx="255189" cy="114976"/>
            <a:chOff x="1268811" y="2209800"/>
            <a:chExt cx="255189" cy="114976"/>
          </a:xfrm>
        </p:grpSpPr>
        <p:cxnSp>
          <p:nvCxnSpPr>
            <p:cNvPr id="135" name="Straight Connector 134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6234310" y="2751627"/>
            <a:ext cx="255189" cy="114976"/>
            <a:chOff x="1268811" y="2209800"/>
            <a:chExt cx="255189" cy="114976"/>
          </a:xfrm>
        </p:grpSpPr>
        <p:cxnSp>
          <p:nvCxnSpPr>
            <p:cNvPr id="138" name="Straight Connector 13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41" name="Straight Arrow Connector 140"/>
          <p:cNvCxnSpPr/>
          <p:nvPr/>
        </p:nvCxnSpPr>
        <p:spPr>
          <a:xfrm>
            <a:off x="2832098" y="4267199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203" idx="4"/>
          </p:cNvCxnSpPr>
          <p:nvPr/>
        </p:nvCxnSpPr>
        <p:spPr>
          <a:xfrm>
            <a:off x="7024104" y="2324470"/>
            <a:ext cx="4762" cy="651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7349768" y="1292105"/>
            <a:ext cx="2580" cy="16796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6764041" y="1256515"/>
            <a:ext cx="255189" cy="114976"/>
            <a:chOff x="1268811" y="2209800"/>
            <a:chExt cx="255189" cy="114976"/>
          </a:xfrm>
        </p:grpSpPr>
        <p:cxnSp>
          <p:nvCxnSpPr>
            <p:cNvPr id="145" name="Straight Connector 144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7173359" y="1256624"/>
            <a:ext cx="255189" cy="114976"/>
            <a:chOff x="1268811" y="2209800"/>
            <a:chExt cx="255189" cy="114976"/>
          </a:xfrm>
        </p:grpSpPr>
        <p:cxnSp>
          <p:nvCxnSpPr>
            <p:cNvPr id="148" name="Straight Connector 14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51" name="Straight Arrow Connector 150"/>
          <p:cNvCxnSpPr/>
          <p:nvPr/>
        </p:nvCxnSpPr>
        <p:spPr>
          <a:xfrm>
            <a:off x="1676399" y="2628900"/>
            <a:ext cx="4533106" cy="93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1875231" y="2514599"/>
            <a:ext cx="4536793" cy="9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2183887" y="2362199"/>
            <a:ext cx="5168461" cy="43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2514599" y="2289734"/>
            <a:ext cx="4514738" cy="628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4277856" y="260189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4482843" y="249224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/>
          <p:cNvSpPr/>
          <p:nvPr/>
        </p:nvSpPr>
        <p:spPr>
          <a:xfrm>
            <a:off x="4787075" y="233997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/>
          <p:cNvSpPr/>
          <p:nvPr/>
        </p:nvSpPr>
        <p:spPr>
          <a:xfrm>
            <a:off x="5095620" y="22608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/>
          <p:cNvSpPr/>
          <p:nvPr/>
        </p:nvSpPr>
        <p:spPr>
          <a:xfrm>
            <a:off x="1642253" y="25940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Oval 200"/>
          <p:cNvSpPr/>
          <p:nvPr/>
        </p:nvSpPr>
        <p:spPr>
          <a:xfrm>
            <a:off x="1850670" y="248106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/>
          <p:cNvSpPr/>
          <p:nvPr/>
        </p:nvSpPr>
        <p:spPr>
          <a:xfrm>
            <a:off x="7319196" y="23301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/>
          <p:cNvSpPr/>
          <p:nvPr/>
        </p:nvSpPr>
        <p:spPr>
          <a:xfrm>
            <a:off x="6992100" y="22604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4" name="Straight Arrow Connector 203"/>
          <p:cNvCxnSpPr/>
          <p:nvPr/>
        </p:nvCxnSpPr>
        <p:spPr>
          <a:xfrm>
            <a:off x="6285705" y="4267199"/>
            <a:ext cx="0" cy="228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5867399" y="2781300"/>
            <a:ext cx="0" cy="17145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5448298" y="2781300"/>
            <a:ext cx="418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962399" y="4495800"/>
            <a:ext cx="418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3549648" y="2781300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380705" y="4267199"/>
            <a:ext cx="0" cy="228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3962399" y="2781300"/>
            <a:ext cx="0" cy="17145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3549648" y="2781299"/>
            <a:ext cx="41195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3251199" y="4495799"/>
            <a:ext cx="2984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832098" y="2781300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3549648" y="4267199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3251199" y="2781299"/>
            <a:ext cx="0" cy="17145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2832098" y="2781299"/>
            <a:ext cx="418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3549648" y="3004039"/>
            <a:ext cx="0" cy="120981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/>
          <p:cNvGrpSpPr/>
          <p:nvPr/>
        </p:nvGrpSpPr>
        <p:grpSpPr>
          <a:xfrm>
            <a:off x="2657873" y="4338214"/>
            <a:ext cx="255189" cy="114976"/>
            <a:chOff x="1268811" y="2209800"/>
            <a:chExt cx="255189" cy="114976"/>
          </a:xfrm>
        </p:grpSpPr>
        <p:cxnSp>
          <p:nvCxnSpPr>
            <p:cNvPr id="230" name="Straight Connector 229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Rectangle 230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5272287" y="4338214"/>
            <a:ext cx="255189" cy="114976"/>
            <a:chOff x="1268811" y="2209800"/>
            <a:chExt cx="255189" cy="114976"/>
          </a:xfrm>
        </p:grpSpPr>
        <p:cxnSp>
          <p:nvCxnSpPr>
            <p:cNvPr id="233" name="Straight Connector 232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Rectangle 233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35" name="Straight Arrow Connector 234"/>
          <p:cNvCxnSpPr/>
          <p:nvPr/>
        </p:nvCxnSpPr>
        <p:spPr>
          <a:xfrm>
            <a:off x="5448298" y="4267199"/>
            <a:ext cx="0" cy="5334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endCxn id="17" idx="0"/>
          </p:cNvCxnSpPr>
          <p:nvPr/>
        </p:nvCxnSpPr>
        <p:spPr>
          <a:xfrm>
            <a:off x="7336473" y="4267200"/>
            <a:ext cx="0" cy="8562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7153911" y="4338214"/>
            <a:ext cx="255189" cy="114976"/>
            <a:chOff x="1268811" y="2209800"/>
            <a:chExt cx="255189" cy="114976"/>
          </a:xfrm>
        </p:grpSpPr>
        <p:cxnSp>
          <p:nvCxnSpPr>
            <p:cNvPr id="238" name="Straight Connector 23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ectangle 23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5" name="Straight Arrow Connector 244"/>
          <p:cNvCxnSpPr/>
          <p:nvPr/>
        </p:nvCxnSpPr>
        <p:spPr>
          <a:xfrm>
            <a:off x="2838901" y="4949960"/>
            <a:ext cx="4132447" cy="216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5448298" y="4799343"/>
            <a:ext cx="1815549" cy="7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7263053" y="4800539"/>
            <a:ext cx="1590" cy="5384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7029337" y="5105400"/>
            <a:ext cx="18664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298" idx="0"/>
          </p:cNvCxnSpPr>
          <p:nvPr/>
        </p:nvCxnSpPr>
        <p:spPr>
          <a:xfrm flipH="1">
            <a:off x="7153536" y="6036294"/>
            <a:ext cx="375" cy="706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4689742" y="5354778"/>
            <a:ext cx="297388" cy="29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@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3" name="Straight Connector 272"/>
          <p:cNvCxnSpPr>
            <a:endCxn id="271" idx="1"/>
          </p:cNvCxnSpPr>
          <p:nvPr/>
        </p:nvCxnSpPr>
        <p:spPr>
          <a:xfrm>
            <a:off x="3381702" y="4949958"/>
            <a:ext cx="1351591" cy="4473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Oval 275"/>
          <p:cNvSpPr/>
          <p:nvPr/>
        </p:nvSpPr>
        <p:spPr>
          <a:xfrm>
            <a:off x="3376678" y="49216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7" name="Straight Connector 276"/>
          <p:cNvCxnSpPr>
            <a:endCxn id="271" idx="7"/>
          </p:cNvCxnSpPr>
          <p:nvPr/>
        </p:nvCxnSpPr>
        <p:spPr>
          <a:xfrm flipH="1">
            <a:off x="4943579" y="4806873"/>
            <a:ext cx="713872" cy="59042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endCxn id="271" idx="6"/>
          </p:cNvCxnSpPr>
          <p:nvPr/>
        </p:nvCxnSpPr>
        <p:spPr>
          <a:xfrm flipH="1">
            <a:off x="4987130" y="4965877"/>
            <a:ext cx="2345772" cy="5340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7304469" y="493313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Oval 283"/>
          <p:cNvSpPr/>
          <p:nvPr/>
        </p:nvSpPr>
        <p:spPr>
          <a:xfrm>
            <a:off x="5628652" y="476396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5" name="Straight Connector 284"/>
          <p:cNvCxnSpPr/>
          <p:nvPr/>
        </p:nvCxnSpPr>
        <p:spPr>
          <a:xfrm>
            <a:off x="4114800" y="5173630"/>
            <a:ext cx="1057438" cy="471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Group 290"/>
          <p:cNvGrpSpPr/>
          <p:nvPr/>
        </p:nvGrpSpPr>
        <p:grpSpPr>
          <a:xfrm>
            <a:off x="6976967" y="6517658"/>
            <a:ext cx="255189" cy="114976"/>
            <a:chOff x="1268811" y="2209800"/>
            <a:chExt cx="255189" cy="114976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4656192" y="5958154"/>
            <a:ext cx="255189" cy="114976"/>
            <a:chOff x="1268811" y="2209800"/>
            <a:chExt cx="255189" cy="114976"/>
          </a:xfrm>
        </p:grpSpPr>
        <p:cxnSp>
          <p:nvCxnSpPr>
            <p:cNvPr id="295" name="Straight Connector 294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16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97" name="Rectangle 296"/>
          <p:cNvSpPr/>
          <p:nvPr/>
        </p:nvSpPr>
        <p:spPr>
          <a:xfrm>
            <a:off x="4529930" y="6714594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out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6963036" y="6743024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z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1219200" y="1401030"/>
            <a:ext cx="7467600" cy="500833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/>
          <p:cNvSpPr/>
          <p:nvPr/>
        </p:nvSpPr>
        <p:spPr>
          <a:xfrm>
            <a:off x="6673824" y="23301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0" name="Group 69"/>
          <p:cNvGrpSpPr>
            <a:grpSpLocks/>
          </p:cNvGrpSpPr>
          <p:nvPr/>
        </p:nvGrpSpPr>
        <p:grpSpPr bwMode="auto">
          <a:xfrm rot="5400000">
            <a:off x="7787683" y="5526733"/>
            <a:ext cx="914400" cy="549275"/>
            <a:chOff x="2304" y="3542"/>
            <a:chExt cx="576" cy="346"/>
          </a:xfrm>
        </p:grpSpPr>
        <p:sp>
          <p:nvSpPr>
            <p:cNvPr id="181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4292853" y="5963772"/>
            <a:ext cx="255189" cy="114976"/>
            <a:chOff x="1268811" y="2209800"/>
            <a:chExt cx="255189" cy="114976"/>
          </a:xfrm>
        </p:grpSpPr>
        <p:cxnSp>
          <p:nvCxnSpPr>
            <p:cNvPr id="200" name="Straight Connector 199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204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16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6" name="Trapezoid 205"/>
          <p:cNvSpPr/>
          <p:nvPr/>
        </p:nvSpPr>
        <p:spPr>
          <a:xfrm rot="10800000">
            <a:off x="4333840" y="6185288"/>
            <a:ext cx="647262" cy="143611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4763146" y="6198375"/>
            <a:ext cx="148235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4400511" y="6198375"/>
            <a:ext cx="148235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1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221" name="Straight Connector 220"/>
          <p:cNvCxnSpPr/>
          <p:nvPr/>
        </p:nvCxnSpPr>
        <p:spPr>
          <a:xfrm flipH="1">
            <a:off x="4838488" y="5652929"/>
            <a:ext cx="1011" cy="52796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val 222"/>
          <p:cNvSpPr/>
          <p:nvPr/>
        </p:nvSpPr>
        <p:spPr>
          <a:xfrm>
            <a:off x="4324801" y="5504605"/>
            <a:ext cx="297388" cy="290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@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6" name="Straight Connector 255"/>
          <p:cNvCxnSpPr/>
          <p:nvPr/>
        </p:nvCxnSpPr>
        <p:spPr>
          <a:xfrm flipH="1">
            <a:off x="4476607" y="5788627"/>
            <a:ext cx="594" cy="39226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4654636" y="6328900"/>
            <a:ext cx="1556" cy="3349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Group 258"/>
          <p:cNvGrpSpPr/>
          <p:nvPr/>
        </p:nvGrpSpPr>
        <p:grpSpPr>
          <a:xfrm>
            <a:off x="4475015" y="6426136"/>
            <a:ext cx="255189" cy="114976"/>
            <a:chOff x="1268811" y="2209800"/>
            <a:chExt cx="255189" cy="114976"/>
          </a:xfrm>
        </p:grpSpPr>
        <p:cxnSp>
          <p:nvCxnSpPr>
            <p:cNvPr id="260" name="Straight Connector 259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Rectangle 260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16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2" name="Rectangle 261"/>
          <p:cNvSpPr/>
          <p:nvPr/>
        </p:nvSpPr>
        <p:spPr>
          <a:xfrm>
            <a:off x="2807123" y="5587663"/>
            <a:ext cx="847357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00…00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263" name="Straight Connector 262"/>
          <p:cNvCxnSpPr>
            <a:endCxn id="223" idx="1"/>
          </p:cNvCxnSpPr>
          <p:nvPr/>
        </p:nvCxnSpPr>
        <p:spPr>
          <a:xfrm>
            <a:off x="3395402" y="4957262"/>
            <a:ext cx="972950" cy="58986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V="1">
            <a:off x="3816162" y="5210969"/>
            <a:ext cx="156909" cy="96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3767536" y="5150656"/>
            <a:ext cx="25518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smtClean="0">
                <a:solidFill>
                  <a:sysClr val="windowText" lastClr="000000"/>
                </a:solidFill>
              </a:rPr>
              <a:t>1</a:t>
            </a:r>
            <a:endParaRPr lang="en-US" sz="400" dirty="0">
              <a:solidFill>
                <a:sysClr val="windowText" lastClr="000000"/>
              </a:solidFill>
            </a:endParaRPr>
          </a:p>
        </p:txBody>
      </p:sp>
      <p:cxnSp>
        <p:nvCxnSpPr>
          <p:cNvPr id="279" name="Straight Connector 278"/>
          <p:cNvCxnSpPr>
            <a:endCxn id="223" idx="2"/>
          </p:cNvCxnSpPr>
          <p:nvPr/>
        </p:nvCxnSpPr>
        <p:spPr>
          <a:xfrm>
            <a:off x="3454230" y="5641858"/>
            <a:ext cx="870571" cy="79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V="1">
            <a:off x="3686315" y="5564525"/>
            <a:ext cx="45472" cy="160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/>
          <p:cNvSpPr/>
          <p:nvPr/>
        </p:nvSpPr>
        <p:spPr>
          <a:xfrm>
            <a:off x="3538192" y="5534815"/>
            <a:ext cx="25518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smtClean="0">
                <a:solidFill>
                  <a:sysClr val="windowText" lastClr="000000"/>
                </a:solidFill>
              </a:rPr>
              <a:t>15</a:t>
            </a:r>
            <a:endParaRPr lang="en-US" sz="400" dirty="0">
              <a:solidFill>
                <a:sysClr val="windowText" lastClr="000000"/>
              </a:solidFill>
            </a:endParaRPr>
          </a:p>
        </p:txBody>
      </p:sp>
      <p:cxnSp>
        <p:nvCxnSpPr>
          <p:cNvPr id="290" name="Straight Arrow Connector 289"/>
          <p:cNvCxnSpPr/>
          <p:nvPr/>
        </p:nvCxnSpPr>
        <p:spPr>
          <a:xfrm>
            <a:off x="4971053" y="6256342"/>
            <a:ext cx="3273831" cy="282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8062320" y="1548042"/>
            <a:ext cx="0" cy="38003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8427445" y="1447800"/>
            <a:ext cx="0" cy="391835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6942798" y="1447800"/>
            <a:ext cx="14846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316" idx="1"/>
          </p:cNvCxnSpPr>
          <p:nvPr/>
        </p:nvCxnSpPr>
        <p:spPr>
          <a:xfrm flipV="1">
            <a:off x="7102762" y="1549899"/>
            <a:ext cx="959558" cy="1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>
            <a:off x="6905301" y="1511511"/>
            <a:ext cx="281237" cy="764967"/>
            <a:chOff x="8995921" y="2086709"/>
            <a:chExt cx="281237" cy="764967"/>
          </a:xfrm>
        </p:grpSpPr>
        <p:grpSp>
          <p:nvGrpSpPr>
            <p:cNvPr id="305" name="Group 69"/>
            <p:cNvGrpSpPr>
              <a:grpSpLocks/>
            </p:cNvGrpSpPr>
            <p:nvPr/>
          </p:nvGrpSpPr>
          <p:grpSpPr bwMode="auto">
            <a:xfrm rot="5400000">
              <a:off x="8912461" y="2530799"/>
              <a:ext cx="404337" cy="237417"/>
              <a:chOff x="2304" y="3542"/>
              <a:chExt cx="576" cy="346"/>
            </a:xfrm>
          </p:grpSpPr>
          <p:sp>
            <p:nvSpPr>
              <p:cNvPr id="307" name="AutoShape 65"/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" name="Line 66"/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Line 67"/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Line 68"/>
              <p:cNvSpPr>
                <a:spLocks noChangeShapeType="1"/>
              </p:cNvSpPr>
              <p:nvPr/>
            </p:nvSpPr>
            <p:spPr bwMode="auto">
              <a:xfrm>
                <a:off x="2307" y="383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1" name="Group 866"/>
            <p:cNvGrpSpPr>
              <a:grpSpLocks/>
            </p:cNvGrpSpPr>
            <p:nvPr/>
          </p:nvGrpSpPr>
          <p:grpSpPr bwMode="auto">
            <a:xfrm>
              <a:off x="9111052" y="2086709"/>
              <a:ext cx="166106" cy="434180"/>
              <a:chOff x="1325" y="893"/>
              <a:chExt cx="230" cy="576"/>
            </a:xfrm>
          </p:grpSpPr>
          <p:grpSp>
            <p:nvGrpSpPr>
              <p:cNvPr id="312" name="Group 622"/>
              <p:cNvGrpSpPr>
                <a:grpSpLocks/>
              </p:cNvGrpSpPr>
              <p:nvPr/>
            </p:nvGrpSpPr>
            <p:grpSpPr bwMode="auto">
              <a:xfrm>
                <a:off x="1325" y="946"/>
                <a:ext cx="230" cy="523"/>
                <a:chOff x="2440" y="1464"/>
                <a:chExt cx="230" cy="523"/>
              </a:xfrm>
            </p:grpSpPr>
            <p:sp>
              <p:nvSpPr>
                <p:cNvPr id="314" name="AutoShape 616"/>
                <p:cNvSpPr>
                  <a:spLocks noChangeArrowheads="1"/>
                </p:cNvSpPr>
                <p:nvPr/>
              </p:nvSpPr>
              <p:spPr bwMode="auto">
                <a:xfrm flipV="1">
                  <a:off x="2440" y="1529"/>
                  <a:ext cx="230" cy="230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5" name="Line 617"/>
                <p:cNvSpPr>
                  <a:spLocks noChangeShapeType="1"/>
                </p:cNvSpPr>
                <p:nvPr/>
              </p:nvSpPr>
              <p:spPr bwMode="auto">
                <a:xfrm>
                  <a:off x="2554" y="1784"/>
                  <a:ext cx="1" cy="20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" name="Line 618"/>
                <p:cNvSpPr>
                  <a:spLocks noChangeShapeType="1"/>
                </p:cNvSpPr>
                <p:nvPr/>
              </p:nvSpPr>
              <p:spPr bwMode="auto">
                <a:xfrm flipH="1" flipV="1">
                  <a:off x="2554" y="1464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" name="Oval 621"/>
                <p:cNvSpPr>
                  <a:spLocks noChangeArrowheads="1"/>
                </p:cNvSpPr>
                <p:nvPr/>
              </p:nvSpPr>
              <p:spPr bwMode="auto">
                <a:xfrm>
                  <a:off x="2528" y="1731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13" name="Freeform 865"/>
              <p:cNvSpPr>
                <a:spLocks/>
              </p:cNvSpPr>
              <p:nvPr/>
            </p:nvSpPr>
            <p:spPr bwMode="auto">
              <a:xfrm>
                <a:off x="1325" y="893"/>
                <a:ext cx="230" cy="576"/>
              </a:xfrm>
              <a:custGeom>
                <a:avLst/>
                <a:gdLst>
                  <a:gd name="T0" fmla="*/ 115 w 230"/>
                  <a:gd name="T1" fmla="*/ 0 h 576"/>
                  <a:gd name="T2" fmla="*/ 0 w 230"/>
                  <a:gd name="T3" fmla="*/ 173 h 576"/>
                  <a:gd name="T4" fmla="*/ 115 w 230"/>
                  <a:gd name="T5" fmla="*/ 576 h 576"/>
                  <a:gd name="T6" fmla="*/ 230 w 230"/>
                  <a:gd name="T7" fmla="*/ 173 h 576"/>
                  <a:gd name="T8" fmla="*/ 115 w 230"/>
                  <a:gd name="T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" h="576">
                    <a:moveTo>
                      <a:pt x="115" y="0"/>
                    </a:moveTo>
                    <a:lnTo>
                      <a:pt x="0" y="173"/>
                    </a:lnTo>
                    <a:lnTo>
                      <a:pt x="115" y="576"/>
                    </a:lnTo>
                    <a:lnTo>
                      <a:pt x="230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320" name="Straight Connector 319"/>
          <p:cNvCxnSpPr/>
          <p:nvPr/>
        </p:nvCxnSpPr>
        <p:spPr>
          <a:xfrm flipV="1">
            <a:off x="6942799" y="1292133"/>
            <a:ext cx="362" cy="5821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Oval 327"/>
          <p:cNvSpPr/>
          <p:nvPr/>
        </p:nvSpPr>
        <p:spPr>
          <a:xfrm>
            <a:off x="7319196" y="151716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1" name="Oval 330"/>
          <p:cNvSpPr/>
          <p:nvPr/>
        </p:nvSpPr>
        <p:spPr>
          <a:xfrm>
            <a:off x="6910598" y="141557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9" name="Rectangle 338"/>
          <p:cNvSpPr/>
          <p:nvPr/>
        </p:nvSpPr>
        <p:spPr>
          <a:xfrm>
            <a:off x="1692275" y="1143000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b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1480342" y="1143000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3792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4 on Monday (9/22)</a:t>
            </a:r>
          </a:p>
          <a:p>
            <a:pPr lvl="1"/>
            <a:r>
              <a:rPr lang="en-US" dirty="0" smtClean="0"/>
              <a:t>Binary addition, adders, etc. </a:t>
            </a:r>
          </a:p>
        </p:txBody>
      </p:sp>
    </p:spTree>
    <p:extLst>
      <p:ext uri="{BB962C8B-B14F-4D97-AF65-F5344CB8AC3E}">
        <p14:creationId xmlns:p14="http://schemas.microsoft.com/office/powerpoint/2010/main" val="42626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 for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990600"/>
          </a:xfrm>
        </p:spPr>
        <p:txBody>
          <a:bodyPr>
            <a:noAutofit/>
          </a:bodyPr>
          <a:lstStyle/>
          <a:p>
            <a:r>
              <a:rPr lang="en-US" sz="2000" dirty="0" smtClean="0"/>
              <a:t>How would you implement the carry (COUT) bit?</a:t>
            </a:r>
          </a:p>
          <a:p>
            <a:r>
              <a:rPr lang="en-US" sz="2000" dirty="0" smtClean="0"/>
              <a:t>How would you implement the sum bit without using the following gates: Not, And, Or?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906140"/>
              </p:ext>
            </p:extLst>
          </p:nvPr>
        </p:nvGraphicFramePr>
        <p:xfrm>
          <a:off x="914400" y="1600200"/>
          <a:ext cx="2895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723900"/>
                <a:gridCol w="723900"/>
                <a:gridCol w="7239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Single-bit addition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755319"/>
              </p:ext>
            </p:extLst>
          </p:nvPr>
        </p:nvGraphicFramePr>
        <p:xfrm>
          <a:off x="4495800" y="1600200"/>
          <a:ext cx="37338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760"/>
                <a:gridCol w="746760"/>
                <a:gridCol w="746760"/>
                <a:gridCol w="746760"/>
                <a:gridCol w="74676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Addition with Carry Input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53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1-bit ALU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/** A one-bit ALU: out = a &lt;op&gt; b (with carry-in and carry-out for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add/sub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only)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(sub == nor == 0) then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COUT(FA(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a, b))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                           out = SUM(FA(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a, b))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 (sub == 1 &amp;&amp; nor == 0) then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COUT(FA(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a, !b))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                                     out = SUM(FA(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a, !b))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/* nor == 1 */ out = a NOR b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ALU1bit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// the two one-bit inputs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// the carry-in bit (needed for add/sub)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// 1 if subtraction is the operation to compute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1 if NOR is the operation to compute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// the one-bit output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the carry-out bit (needed for add/sub)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PARTS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 missing 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302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16-bit ALU (without SLT)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/** 16-bit ALU: out = a &lt;op&gt; b, where &lt;op&gt; is defined as follows: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(sub == nor == 0) then out = a + b (z set if out == 0)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 (sub == 1 &amp;&amp; nor == 0) then out = a - b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 set if out == 0)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/* nor == 1 */ out = a NOR b (z set if out == 0)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ALU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a[16], b[16], // the two 16-bit inputs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if subtraction is the operation to compute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if NOR is the operation to compute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out[16],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16-bit output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if out is equal to 0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PARTS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 missing 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16-bit ALU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486693" y="2819400"/>
            <a:ext cx="1516856" cy="1295399"/>
            <a:chOff x="3756818" y="2514601"/>
            <a:chExt cx="1516856" cy="1295399"/>
          </a:xfrm>
        </p:grpSpPr>
        <p:sp>
          <p:nvSpPr>
            <p:cNvPr id="4" name="Rectangle 3"/>
            <p:cNvSpPr/>
            <p:nvPr/>
          </p:nvSpPr>
          <p:spPr>
            <a:xfrm>
              <a:off x="42672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sub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63989" y="254684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56818" y="2548966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92675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cin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nor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0000" y="2514601"/>
              <a:ext cx="1463674" cy="1295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64805" y="2924006"/>
              <a:ext cx="754063" cy="476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1-bit ALU</a:t>
              </a:r>
            </a:p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Bit 15 (MSB)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92674" y="365760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0000" y="3657600"/>
              <a:ext cx="457200" cy="1063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828"/>
          <p:cNvGrpSpPr>
            <a:grpSpLocks/>
          </p:cNvGrpSpPr>
          <p:nvPr/>
        </p:nvGrpSpPr>
        <p:grpSpPr bwMode="auto">
          <a:xfrm rot="5400000">
            <a:off x="6619717" y="5078238"/>
            <a:ext cx="1068388" cy="549275"/>
            <a:chOff x="3361" y="3427"/>
            <a:chExt cx="673" cy="346"/>
          </a:xfrm>
        </p:grpSpPr>
        <p:grpSp>
          <p:nvGrpSpPr>
            <p:cNvPr id="14" name="Group 98"/>
            <p:cNvGrpSpPr>
              <a:grpSpLocks/>
            </p:cNvGrpSpPr>
            <p:nvPr/>
          </p:nvGrpSpPr>
          <p:grpSpPr bwMode="auto">
            <a:xfrm>
              <a:off x="3361" y="3427"/>
              <a:ext cx="673" cy="346"/>
              <a:chOff x="2207" y="3542"/>
              <a:chExt cx="673" cy="346"/>
            </a:xfrm>
          </p:grpSpPr>
          <p:sp>
            <p:nvSpPr>
              <p:cNvPr id="16" name="Line 72"/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73"/>
              <p:cNvSpPr>
                <a:spLocks noChangeShapeType="1"/>
              </p:cNvSpPr>
              <p:nvPr/>
            </p:nvSpPr>
            <p:spPr bwMode="auto">
              <a:xfrm>
                <a:off x="2303" y="360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74"/>
              <p:cNvSpPr>
                <a:spLocks noChangeShapeType="1"/>
              </p:cNvSpPr>
              <p:nvPr/>
            </p:nvSpPr>
            <p:spPr bwMode="auto">
              <a:xfrm flipV="1">
                <a:off x="2207" y="3830"/>
                <a:ext cx="2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Oval 62"/>
              <p:cNvSpPr>
                <a:spLocks noChangeArrowheads="1"/>
              </p:cNvSpPr>
              <p:nvPr/>
            </p:nvSpPr>
            <p:spPr bwMode="auto">
              <a:xfrm>
                <a:off x="2771" y="3685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" name="Group 88"/>
              <p:cNvGrpSpPr>
                <a:grpSpLocks/>
              </p:cNvGrpSpPr>
              <p:nvPr/>
            </p:nvGrpSpPr>
            <p:grpSpPr bwMode="auto">
              <a:xfrm>
                <a:off x="2392" y="3542"/>
                <a:ext cx="381" cy="346"/>
                <a:chOff x="2419" y="3542"/>
                <a:chExt cx="346" cy="346"/>
              </a:xfrm>
            </p:grpSpPr>
            <p:grpSp>
              <p:nvGrpSpPr>
                <p:cNvPr id="21" name="Group 84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23" name="Freeform 78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 79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" name="Freeform 87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" name="Freeform 827"/>
            <p:cNvSpPr>
              <a:spLocks/>
            </p:cNvSpPr>
            <p:nvPr/>
          </p:nvSpPr>
          <p:spPr bwMode="auto">
            <a:xfrm>
              <a:off x="3456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576 w 576"/>
                <a:gd name="T3" fmla="*/ 115 h 230"/>
                <a:gd name="T4" fmla="*/ 0 w 576"/>
                <a:gd name="T5" fmla="*/ 230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576" y="11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834981" y="1754474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nor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692275" y="1756231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b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89074" y="1752600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158830" y="1752600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sub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676399" y="1905000"/>
            <a:ext cx="793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880193" y="1905000"/>
            <a:ext cx="2582" cy="914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185293" y="2209799"/>
            <a:ext cx="1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514599" y="21336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867399" y="4343400"/>
            <a:ext cx="418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1497410" y="1905000"/>
            <a:ext cx="255189" cy="114976"/>
            <a:chOff x="1268811" y="2209800"/>
            <a:chExt cx="255189" cy="114976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16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701204" y="1905000"/>
            <a:ext cx="255189" cy="114976"/>
            <a:chOff x="1268811" y="2209800"/>
            <a:chExt cx="255189" cy="114976"/>
          </a:xfrm>
        </p:grpSpPr>
        <p:cxnSp>
          <p:nvCxnSpPr>
            <p:cNvPr id="75" name="Straight Connector 74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16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497410" y="2599227"/>
            <a:ext cx="255189" cy="114976"/>
            <a:chOff x="1268811" y="2209800"/>
            <a:chExt cx="255189" cy="114976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701204" y="2599227"/>
            <a:ext cx="255189" cy="114976"/>
            <a:chOff x="1268811" y="2209800"/>
            <a:chExt cx="255189" cy="114976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121943" y="2819400"/>
            <a:ext cx="1516856" cy="1295399"/>
            <a:chOff x="3756818" y="2514601"/>
            <a:chExt cx="1516856" cy="1295399"/>
          </a:xfrm>
        </p:grpSpPr>
        <p:sp>
          <p:nvSpPr>
            <p:cNvPr id="87" name="Rectangle 86"/>
            <p:cNvSpPr/>
            <p:nvPr/>
          </p:nvSpPr>
          <p:spPr>
            <a:xfrm>
              <a:off x="42672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sub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963989" y="254684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756818" y="2548966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892675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cin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5720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nor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10000" y="2514601"/>
              <a:ext cx="1463674" cy="1295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164805" y="2924006"/>
              <a:ext cx="754063" cy="476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1-bit ALU</a:t>
              </a:r>
            </a:p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Bit 1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892674" y="365760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810000" y="3657600"/>
              <a:ext cx="457200" cy="1063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>
            <a:off x="4309860" y="2485814"/>
            <a:ext cx="1790" cy="333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517132" y="2366751"/>
            <a:ext cx="149" cy="457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822824" y="2209800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127624" y="2143616"/>
            <a:ext cx="0" cy="675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448298" y="2628901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4132660" y="2599227"/>
            <a:ext cx="255189" cy="114976"/>
            <a:chOff x="1268811" y="2209800"/>
            <a:chExt cx="255189" cy="114976"/>
          </a:xfrm>
        </p:grpSpPr>
        <p:cxnSp>
          <p:nvCxnSpPr>
            <p:cNvPr id="108" name="Straight Connector 10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336454" y="2599227"/>
            <a:ext cx="255189" cy="114976"/>
            <a:chOff x="1268811" y="2209800"/>
            <a:chExt cx="255189" cy="114976"/>
          </a:xfrm>
        </p:grpSpPr>
        <p:cxnSp>
          <p:nvCxnSpPr>
            <p:cNvPr id="111" name="Straight Connector 110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019799" y="2819400"/>
            <a:ext cx="1516856" cy="1295399"/>
            <a:chOff x="3756818" y="2514601"/>
            <a:chExt cx="1516856" cy="1295399"/>
          </a:xfrm>
        </p:grpSpPr>
        <p:sp>
          <p:nvSpPr>
            <p:cNvPr id="114" name="Rectangle 113"/>
            <p:cNvSpPr/>
            <p:nvPr/>
          </p:nvSpPr>
          <p:spPr>
            <a:xfrm>
              <a:off x="42672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sub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963989" y="254684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756818" y="2548966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892675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cin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572000" y="2552024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nor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810000" y="2514601"/>
              <a:ext cx="1463674" cy="12953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164805" y="2924006"/>
              <a:ext cx="754063" cy="476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1-bit ALU</a:t>
              </a:r>
            </a:p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Bit 0 (LSB)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892674" y="3657600"/>
              <a:ext cx="38099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ysClr val="windowText" lastClr="000000"/>
                  </a:solidFill>
                </a:rPr>
                <a:t>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810000" y="3657600"/>
              <a:ext cx="457200" cy="1063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ysClr val="windowText" lastClr="000000"/>
                  </a:solidFill>
                </a:rPr>
                <a:t>cout</a:t>
              </a:r>
              <a:endParaRPr lang="en-US" sz="105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>
            <a:off x="6207323" y="2485814"/>
            <a:ext cx="2183" cy="333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6413298" y="2366856"/>
            <a:ext cx="1" cy="4525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705600" y="2147922"/>
            <a:ext cx="0" cy="675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030516" y="2599227"/>
            <a:ext cx="255189" cy="114976"/>
            <a:chOff x="1268811" y="2209800"/>
            <a:chExt cx="255189" cy="114976"/>
          </a:xfrm>
        </p:grpSpPr>
        <p:cxnSp>
          <p:nvCxnSpPr>
            <p:cNvPr id="135" name="Straight Connector 134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6234310" y="2599227"/>
            <a:ext cx="255189" cy="114976"/>
            <a:chOff x="1268811" y="2209800"/>
            <a:chExt cx="255189" cy="114976"/>
          </a:xfrm>
        </p:grpSpPr>
        <p:cxnSp>
          <p:nvCxnSpPr>
            <p:cNvPr id="138" name="Straight Connector 13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41" name="Straight Arrow Connector 140"/>
          <p:cNvCxnSpPr/>
          <p:nvPr/>
        </p:nvCxnSpPr>
        <p:spPr>
          <a:xfrm>
            <a:off x="2832098" y="4114799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>
            <a:off x="7029337" y="1909762"/>
            <a:ext cx="793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7352348" y="1905000"/>
            <a:ext cx="2582" cy="914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6846555" y="1888838"/>
            <a:ext cx="255189" cy="114976"/>
            <a:chOff x="1268811" y="2209800"/>
            <a:chExt cx="255189" cy="114976"/>
          </a:xfrm>
        </p:grpSpPr>
        <p:cxnSp>
          <p:nvCxnSpPr>
            <p:cNvPr id="145" name="Straight Connector 144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7173359" y="1886119"/>
            <a:ext cx="255189" cy="114976"/>
            <a:chOff x="1268811" y="2209800"/>
            <a:chExt cx="255189" cy="114976"/>
          </a:xfrm>
        </p:grpSpPr>
        <p:cxnSp>
          <p:nvCxnSpPr>
            <p:cNvPr id="148" name="Straight Connector 14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51" name="Straight Arrow Connector 150"/>
          <p:cNvCxnSpPr/>
          <p:nvPr/>
        </p:nvCxnSpPr>
        <p:spPr>
          <a:xfrm>
            <a:off x="1676399" y="2476500"/>
            <a:ext cx="4533106" cy="93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1875231" y="2362199"/>
            <a:ext cx="4536793" cy="9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2183887" y="2209799"/>
            <a:ext cx="5168461" cy="43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2514599" y="2137334"/>
            <a:ext cx="4514738" cy="628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4277856" y="244949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4482843" y="233984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/>
          <p:cNvSpPr/>
          <p:nvPr/>
        </p:nvSpPr>
        <p:spPr>
          <a:xfrm>
            <a:off x="4787075" y="218757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/>
          <p:cNvSpPr/>
          <p:nvPr/>
        </p:nvSpPr>
        <p:spPr>
          <a:xfrm>
            <a:off x="5095620" y="21084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/>
          <p:cNvSpPr/>
          <p:nvPr/>
        </p:nvSpPr>
        <p:spPr>
          <a:xfrm>
            <a:off x="1642253" y="244160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Oval 200"/>
          <p:cNvSpPr/>
          <p:nvPr/>
        </p:nvSpPr>
        <p:spPr>
          <a:xfrm>
            <a:off x="1850670" y="232866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/>
          <p:cNvSpPr/>
          <p:nvPr/>
        </p:nvSpPr>
        <p:spPr>
          <a:xfrm>
            <a:off x="7321635" y="217659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/>
          <p:cNvSpPr/>
          <p:nvPr/>
        </p:nvSpPr>
        <p:spPr>
          <a:xfrm>
            <a:off x="6996042" y="21084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4" name="Straight Arrow Connector 203"/>
          <p:cNvCxnSpPr/>
          <p:nvPr/>
        </p:nvCxnSpPr>
        <p:spPr>
          <a:xfrm>
            <a:off x="6285705" y="4114799"/>
            <a:ext cx="0" cy="228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5867399" y="2628900"/>
            <a:ext cx="0" cy="17145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5448298" y="2628900"/>
            <a:ext cx="418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962399" y="4343400"/>
            <a:ext cx="418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3549648" y="2628900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380705" y="4114799"/>
            <a:ext cx="0" cy="228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>
            <a:off x="3962399" y="2628900"/>
            <a:ext cx="0" cy="17145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3549648" y="2628899"/>
            <a:ext cx="41195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3251199" y="4343399"/>
            <a:ext cx="2984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832098" y="2628900"/>
            <a:ext cx="0" cy="190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3549648" y="4114799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3251199" y="2628899"/>
            <a:ext cx="0" cy="17145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2832098" y="2628899"/>
            <a:ext cx="4183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3549648" y="2851639"/>
            <a:ext cx="0" cy="120981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/>
          <p:cNvGrpSpPr/>
          <p:nvPr/>
        </p:nvGrpSpPr>
        <p:grpSpPr>
          <a:xfrm>
            <a:off x="2657873" y="4185814"/>
            <a:ext cx="255189" cy="114976"/>
            <a:chOff x="1268811" y="2209800"/>
            <a:chExt cx="255189" cy="114976"/>
          </a:xfrm>
        </p:grpSpPr>
        <p:cxnSp>
          <p:nvCxnSpPr>
            <p:cNvPr id="230" name="Straight Connector 229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Rectangle 230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5272287" y="4185814"/>
            <a:ext cx="255189" cy="114976"/>
            <a:chOff x="1268811" y="2209800"/>
            <a:chExt cx="255189" cy="114976"/>
          </a:xfrm>
        </p:grpSpPr>
        <p:cxnSp>
          <p:nvCxnSpPr>
            <p:cNvPr id="233" name="Straight Connector 232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Rectangle 233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35" name="Straight Arrow Connector 234"/>
          <p:cNvCxnSpPr/>
          <p:nvPr/>
        </p:nvCxnSpPr>
        <p:spPr>
          <a:xfrm>
            <a:off x="5448298" y="4114799"/>
            <a:ext cx="0" cy="5334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endCxn id="17" idx="0"/>
          </p:cNvCxnSpPr>
          <p:nvPr/>
        </p:nvCxnSpPr>
        <p:spPr>
          <a:xfrm>
            <a:off x="7336473" y="4114800"/>
            <a:ext cx="0" cy="8562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7153911" y="4185814"/>
            <a:ext cx="255189" cy="114976"/>
            <a:chOff x="1268811" y="2209800"/>
            <a:chExt cx="255189" cy="114976"/>
          </a:xfrm>
        </p:grpSpPr>
        <p:cxnSp>
          <p:nvCxnSpPr>
            <p:cNvPr id="238" name="Straight Connector 237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ectangle 238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5" name="Straight Arrow Connector 244"/>
          <p:cNvCxnSpPr/>
          <p:nvPr/>
        </p:nvCxnSpPr>
        <p:spPr>
          <a:xfrm>
            <a:off x="2838901" y="4797560"/>
            <a:ext cx="4132447" cy="216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5448298" y="4646943"/>
            <a:ext cx="1815549" cy="7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7263053" y="4648139"/>
            <a:ext cx="1590" cy="5384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7029337" y="4953000"/>
            <a:ext cx="18664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>
            <a:off x="7153911" y="5883894"/>
            <a:ext cx="0" cy="4407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4529930" y="520237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@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3" name="Straight Connector 272"/>
          <p:cNvCxnSpPr>
            <a:endCxn id="271" idx="1"/>
          </p:cNvCxnSpPr>
          <p:nvPr/>
        </p:nvCxnSpPr>
        <p:spPr>
          <a:xfrm>
            <a:off x="3400423" y="4818682"/>
            <a:ext cx="1196462" cy="45065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Oval 275"/>
          <p:cNvSpPr/>
          <p:nvPr/>
        </p:nvSpPr>
        <p:spPr>
          <a:xfrm>
            <a:off x="3365018" y="477230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7" name="Straight Connector 276"/>
          <p:cNvCxnSpPr>
            <a:endCxn id="271" idx="7"/>
          </p:cNvCxnSpPr>
          <p:nvPr/>
        </p:nvCxnSpPr>
        <p:spPr>
          <a:xfrm flipH="1">
            <a:off x="4920175" y="4654473"/>
            <a:ext cx="737276" cy="6148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endCxn id="271" idx="6"/>
          </p:cNvCxnSpPr>
          <p:nvPr/>
        </p:nvCxnSpPr>
        <p:spPr>
          <a:xfrm flipH="1">
            <a:off x="4987130" y="4813477"/>
            <a:ext cx="2345771" cy="61750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7304469" y="478073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Oval 283"/>
          <p:cNvSpPr/>
          <p:nvPr/>
        </p:nvSpPr>
        <p:spPr>
          <a:xfrm>
            <a:off x="5628652" y="461156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5" name="Straight Connector 284"/>
          <p:cNvCxnSpPr/>
          <p:nvPr/>
        </p:nvCxnSpPr>
        <p:spPr>
          <a:xfrm>
            <a:off x="3998654" y="5029200"/>
            <a:ext cx="120131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stCxn id="271" idx="4"/>
          </p:cNvCxnSpPr>
          <p:nvPr/>
        </p:nvCxnSpPr>
        <p:spPr>
          <a:xfrm>
            <a:off x="4758530" y="5659578"/>
            <a:ext cx="0" cy="6557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Group 290"/>
          <p:cNvGrpSpPr/>
          <p:nvPr/>
        </p:nvGrpSpPr>
        <p:grpSpPr>
          <a:xfrm>
            <a:off x="6965791" y="6082965"/>
            <a:ext cx="255189" cy="114976"/>
            <a:chOff x="1268811" y="2209800"/>
            <a:chExt cx="255189" cy="114976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4582518" y="6082965"/>
            <a:ext cx="255189" cy="114976"/>
            <a:chOff x="1268811" y="2209800"/>
            <a:chExt cx="255189" cy="114976"/>
          </a:xfrm>
        </p:grpSpPr>
        <p:cxnSp>
          <p:nvCxnSpPr>
            <p:cNvPr id="295" name="Straight Connector 294"/>
            <p:cNvCxnSpPr/>
            <p:nvPr/>
          </p:nvCxnSpPr>
          <p:spPr>
            <a:xfrm flipV="1">
              <a:off x="1371600" y="2286000"/>
              <a:ext cx="152400" cy="38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1268811" y="2209800"/>
              <a:ext cx="255189" cy="114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ysClr val="windowText" lastClr="000000"/>
                  </a:solidFill>
                </a:rPr>
                <a:t>16</a:t>
              </a:r>
              <a:endParaRPr lang="en-US" sz="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97" name="Rectangle 296"/>
          <p:cNvSpPr/>
          <p:nvPr/>
        </p:nvSpPr>
        <p:spPr>
          <a:xfrm>
            <a:off x="4568030" y="6322042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out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6963036" y="6322042"/>
            <a:ext cx="380999" cy="114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z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1219200" y="2063472"/>
            <a:ext cx="6601956" cy="382042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/>
          <p:cNvSpPr/>
          <p:nvPr/>
        </p:nvSpPr>
        <p:spPr>
          <a:xfrm>
            <a:off x="6673824" y="21777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 Subtraction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8800" y="1676400"/>
            <a:ext cx="838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a=1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b=1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1676400"/>
            <a:ext cx="4648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out = SUM(FA(</a:t>
            </a:r>
            <a:r>
              <a:rPr lang="en-US" dirty="0" err="1" smtClean="0">
                <a:solidFill>
                  <a:sysClr val="windowText" lastClr="000000"/>
                </a:solidFill>
              </a:rPr>
              <a:t>cin</a:t>
            </a:r>
            <a:r>
              <a:rPr lang="en-US" dirty="0" smtClean="0">
                <a:solidFill>
                  <a:sysClr val="windowText" lastClr="000000"/>
                </a:solidFill>
              </a:rPr>
              <a:t>, a, </a:t>
            </a:r>
            <a:r>
              <a:rPr lang="en-US" dirty="0">
                <a:solidFill>
                  <a:sysClr val="windowText" lastClr="000000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b) = SUM(FA(1,1,0)) =</a:t>
            </a:r>
          </a:p>
          <a:p>
            <a:r>
              <a:rPr lang="en-US" dirty="0" err="1" smtClean="0">
                <a:solidFill>
                  <a:sysClr val="windowText" lastClr="000000"/>
                </a:solidFill>
              </a:rPr>
              <a:t>cout</a:t>
            </a:r>
            <a:r>
              <a:rPr lang="en-US" dirty="0" smtClean="0">
                <a:solidFill>
                  <a:sysClr val="windowText" lastClr="000000"/>
                </a:solidFill>
              </a:rPr>
              <a:t> = COUT(FA(</a:t>
            </a:r>
            <a:r>
              <a:rPr lang="en-US" dirty="0" err="1" smtClean="0">
                <a:solidFill>
                  <a:sysClr val="windowText" lastClr="000000"/>
                </a:solidFill>
              </a:rPr>
              <a:t>cin</a:t>
            </a:r>
            <a:r>
              <a:rPr lang="en-US" dirty="0" smtClean="0">
                <a:solidFill>
                  <a:sysClr val="windowText" lastClr="000000"/>
                </a:solidFill>
              </a:rPr>
              <a:t>, a, </a:t>
            </a:r>
            <a:r>
              <a:rPr lang="en-US" dirty="0">
                <a:solidFill>
                  <a:sysClr val="windowText" lastClr="000000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b) =  COUT(FA(1,1,0)) =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8800" y="1676400"/>
            <a:ext cx="533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8800" y="2819400"/>
            <a:ext cx="838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a=0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b=0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7000" y="2819400"/>
            <a:ext cx="4648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out = SUM(FA(</a:t>
            </a:r>
            <a:r>
              <a:rPr lang="en-US" dirty="0" err="1" smtClean="0">
                <a:solidFill>
                  <a:sysClr val="windowText" lastClr="000000"/>
                </a:solidFill>
              </a:rPr>
              <a:t>cin</a:t>
            </a:r>
            <a:r>
              <a:rPr lang="en-US" dirty="0" smtClean="0">
                <a:solidFill>
                  <a:sysClr val="windowText" lastClr="000000"/>
                </a:solidFill>
              </a:rPr>
              <a:t>, a, ¬b,) = SUM(FA(1,0,1)) =</a:t>
            </a:r>
          </a:p>
          <a:p>
            <a:r>
              <a:rPr lang="en-US" dirty="0" err="1" smtClean="0">
                <a:solidFill>
                  <a:sysClr val="windowText" lastClr="000000"/>
                </a:solidFill>
              </a:rPr>
              <a:t>cout</a:t>
            </a:r>
            <a:r>
              <a:rPr lang="en-US" dirty="0" smtClean="0">
                <a:solidFill>
                  <a:sysClr val="windowText" lastClr="000000"/>
                </a:solidFill>
              </a:rPr>
              <a:t> = COUT(FA(</a:t>
            </a:r>
            <a:r>
              <a:rPr lang="en-US" dirty="0" err="1" smtClean="0">
                <a:solidFill>
                  <a:sysClr val="windowText" lastClr="000000"/>
                </a:solidFill>
              </a:rPr>
              <a:t>cin</a:t>
            </a:r>
            <a:r>
              <a:rPr lang="en-US" dirty="0" smtClean="0">
                <a:solidFill>
                  <a:sysClr val="windowText" lastClr="000000"/>
                </a:solidFill>
              </a:rPr>
              <a:t>, a, </a:t>
            </a:r>
            <a:r>
              <a:rPr lang="en-US" dirty="0">
                <a:solidFill>
                  <a:sysClr val="windowText" lastClr="000000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b) =  COUT(FA(1,0,1)) =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28800" y="2819400"/>
            <a:ext cx="533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76200" y="1295400"/>
            <a:ext cx="1066800" cy="5181600"/>
            <a:chOff x="76200" y="1295400"/>
            <a:chExt cx="1066800" cy="5181600"/>
          </a:xfrm>
        </p:grpSpPr>
        <p:sp>
          <p:nvSpPr>
            <p:cNvPr id="11" name="Rectangle 10"/>
            <p:cNvSpPr/>
            <p:nvPr/>
          </p:nvSpPr>
          <p:spPr>
            <a:xfrm>
              <a:off x="533400" y="12954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8200" y="12954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3400" y="16002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8200" y="16002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3400" y="19050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8200" y="19050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3400" y="22098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8200" y="22098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3400" y="25146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38200" y="25146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3400" y="28194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8200" y="28194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3400" y="31242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8200" y="31242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3400" y="34290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38200" y="34290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33400" y="37338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38200" y="37338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3400" y="40386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38200" y="40386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3400" y="43434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38200" y="43434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33400" y="46482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38200" y="46482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3400" y="49530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38200" y="49530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33400" y="52578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38200" y="52578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3400" y="55626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38200" y="55626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33400" y="58674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38200" y="58674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33400" y="61722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38200" y="6172200"/>
              <a:ext cx="304800" cy="304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6200" y="6172200"/>
              <a:ext cx="4572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MSB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6200" y="1600200"/>
              <a:ext cx="4572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LSB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533400" y="2819400"/>
              <a:ext cx="6096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33400" y="4038600"/>
              <a:ext cx="6096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33400" y="5257800"/>
              <a:ext cx="6096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33400" y="1619250"/>
              <a:ext cx="6096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457200" y="1524000"/>
            <a:ext cx="76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57200" y="1828800"/>
            <a:ext cx="76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828800" y="3962400"/>
            <a:ext cx="838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a=1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b=0</a:t>
            </a:r>
          </a:p>
          <a:p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667000" y="3962400"/>
            <a:ext cx="4648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out = SUM(FA(</a:t>
            </a:r>
            <a:r>
              <a:rPr lang="en-US" dirty="0" err="1" smtClean="0">
                <a:solidFill>
                  <a:sysClr val="windowText" lastClr="000000"/>
                </a:solidFill>
              </a:rPr>
              <a:t>cin</a:t>
            </a:r>
            <a:r>
              <a:rPr lang="en-US" dirty="0" smtClean="0">
                <a:solidFill>
                  <a:sysClr val="windowText" lastClr="000000"/>
                </a:solidFill>
              </a:rPr>
              <a:t>, a, ¬b,) = SUM(FA(1,1,1)) =</a:t>
            </a:r>
          </a:p>
          <a:p>
            <a:r>
              <a:rPr lang="en-US" dirty="0" err="1" smtClean="0">
                <a:solidFill>
                  <a:sysClr val="windowText" lastClr="000000"/>
                </a:solidFill>
              </a:rPr>
              <a:t>cout</a:t>
            </a:r>
            <a:r>
              <a:rPr lang="en-US" dirty="0" smtClean="0">
                <a:solidFill>
                  <a:sysClr val="windowText" lastClr="000000"/>
                </a:solidFill>
              </a:rPr>
              <a:t> = COUT(FA(</a:t>
            </a:r>
            <a:r>
              <a:rPr lang="en-US" dirty="0" err="1" smtClean="0">
                <a:solidFill>
                  <a:sysClr val="windowText" lastClr="000000"/>
                </a:solidFill>
              </a:rPr>
              <a:t>cin</a:t>
            </a:r>
            <a:r>
              <a:rPr lang="en-US" dirty="0" smtClean="0">
                <a:solidFill>
                  <a:sysClr val="windowText" lastClr="000000"/>
                </a:solidFill>
              </a:rPr>
              <a:t>, a, </a:t>
            </a:r>
            <a:r>
              <a:rPr lang="en-US" dirty="0">
                <a:solidFill>
                  <a:sysClr val="windowText" lastClr="000000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b) =  COUT(FA(1,1,1)) =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828800" y="3962400"/>
            <a:ext cx="533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28800" y="5029200"/>
            <a:ext cx="838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a=0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b=1</a:t>
            </a:r>
          </a:p>
          <a:p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667000" y="5029200"/>
            <a:ext cx="4648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out = SUM(FA(</a:t>
            </a:r>
            <a:r>
              <a:rPr lang="en-US" dirty="0" err="1" smtClean="0">
                <a:solidFill>
                  <a:sysClr val="windowText" lastClr="000000"/>
                </a:solidFill>
              </a:rPr>
              <a:t>cin</a:t>
            </a:r>
            <a:r>
              <a:rPr lang="en-US" dirty="0" smtClean="0">
                <a:solidFill>
                  <a:sysClr val="windowText" lastClr="000000"/>
                </a:solidFill>
              </a:rPr>
              <a:t>, a, ¬b,) = SUM(FA(1,0,0)) =</a:t>
            </a:r>
          </a:p>
          <a:p>
            <a:r>
              <a:rPr lang="en-US" dirty="0" err="1" smtClean="0">
                <a:solidFill>
                  <a:sysClr val="windowText" lastClr="000000"/>
                </a:solidFill>
              </a:rPr>
              <a:t>cout</a:t>
            </a:r>
            <a:r>
              <a:rPr lang="en-US" dirty="0" smtClean="0">
                <a:solidFill>
                  <a:sysClr val="windowText" lastClr="000000"/>
                </a:solidFill>
              </a:rPr>
              <a:t> = COUT(FA(</a:t>
            </a:r>
            <a:r>
              <a:rPr lang="en-US" dirty="0" err="1" smtClean="0">
                <a:solidFill>
                  <a:sysClr val="windowText" lastClr="000000"/>
                </a:solidFill>
              </a:rPr>
              <a:t>cin</a:t>
            </a:r>
            <a:r>
              <a:rPr lang="en-US" dirty="0" smtClean="0">
                <a:solidFill>
                  <a:sysClr val="windowText" lastClr="000000"/>
                </a:solidFill>
              </a:rPr>
              <a:t>, a, </a:t>
            </a:r>
            <a:r>
              <a:rPr lang="en-US" dirty="0">
                <a:solidFill>
                  <a:sysClr val="windowText" lastClr="000000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b) =  COUT(FA(1,0,0)) =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828800" y="5029200"/>
            <a:ext cx="533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828800" y="22098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ysClr val="windowText" lastClr="000000"/>
                </a:solidFill>
              </a:rPr>
              <a:t>cin</a:t>
            </a:r>
            <a:r>
              <a:rPr lang="en-US" dirty="0" smtClean="0">
                <a:solidFill>
                  <a:sysClr val="windowText" lastClr="000000"/>
                </a:solidFill>
              </a:rPr>
              <a:t>=1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828800" y="33528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ysClr val="windowText" lastClr="000000"/>
                </a:solidFill>
              </a:rPr>
              <a:t>cin</a:t>
            </a:r>
            <a:r>
              <a:rPr lang="en-US" dirty="0" smtClean="0">
                <a:solidFill>
                  <a:sysClr val="windowText" lastClr="000000"/>
                </a:solidFill>
              </a:rPr>
              <a:t>=1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28800" y="44958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ysClr val="windowText" lastClr="000000"/>
                </a:solidFill>
              </a:rPr>
              <a:t>cin</a:t>
            </a:r>
            <a:r>
              <a:rPr lang="en-US" dirty="0" smtClean="0">
                <a:solidFill>
                  <a:sysClr val="windowText" lastClr="000000"/>
                </a:solidFill>
              </a:rPr>
              <a:t>=1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828800" y="55626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ysClr val="windowText" lastClr="000000"/>
                </a:solidFill>
              </a:rPr>
              <a:t>cin</a:t>
            </a:r>
            <a:r>
              <a:rPr lang="en-US" dirty="0" smtClean="0">
                <a:solidFill>
                  <a:sysClr val="windowText" lastClr="000000"/>
                </a:solidFill>
              </a:rPr>
              <a:t>=1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57200" y="2133600"/>
            <a:ext cx="76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57200" y="2438400"/>
            <a:ext cx="76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2667000" y="6019800"/>
            <a:ext cx="0" cy="45720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8229600" y="3657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ysClr val="windowText" lastClr="000000"/>
                </a:solidFill>
              </a:rPr>
              <a:t>-4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162800" y="16764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62800" y="19812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162800" y="28194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162800" y="31242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162800" y="39624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162800" y="42672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162800" y="50292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162800" y="53340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5" name="Elbow Connector 104"/>
          <p:cNvCxnSpPr>
            <a:stCxn id="85" idx="1"/>
            <a:endCxn id="86" idx="3"/>
          </p:cNvCxnSpPr>
          <p:nvPr/>
        </p:nvCxnSpPr>
        <p:spPr>
          <a:xfrm rot="10800000">
            <a:off x="7467600" y="1828800"/>
            <a:ext cx="762000" cy="205740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85" idx="1"/>
            <a:endCxn id="89" idx="3"/>
          </p:cNvCxnSpPr>
          <p:nvPr/>
        </p:nvCxnSpPr>
        <p:spPr>
          <a:xfrm rot="10800000">
            <a:off x="7467600" y="2971800"/>
            <a:ext cx="762000" cy="914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85" idx="1"/>
            <a:endCxn id="92" idx="3"/>
          </p:cNvCxnSpPr>
          <p:nvPr/>
        </p:nvCxnSpPr>
        <p:spPr>
          <a:xfrm rot="10800000" flipV="1">
            <a:off x="7467600" y="3886200"/>
            <a:ext cx="762000" cy="228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85" idx="1"/>
            <a:endCxn id="95" idx="3"/>
          </p:cNvCxnSpPr>
          <p:nvPr/>
        </p:nvCxnSpPr>
        <p:spPr>
          <a:xfrm rot="10800000" flipV="1">
            <a:off x="7467600" y="3886200"/>
            <a:ext cx="762000" cy="1295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60" idx="3"/>
            <a:endCxn id="10" idx="1"/>
          </p:cNvCxnSpPr>
          <p:nvPr/>
        </p:nvCxnSpPr>
        <p:spPr>
          <a:xfrm>
            <a:off x="1219200" y="1752600"/>
            <a:ext cx="609600" cy="19050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62" idx="3"/>
            <a:endCxn id="17" idx="1"/>
          </p:cNvCxnSpPr>
          <p:nvPr/>
        </p:nvCxnSpPr>
        <p:spPr>
          <a:xfrm>
            <a:off x="1219200" y="2057400"/>
            <a:ext cx="609600" cy="102870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81" idx="3"/>
            <a:endCxn id="71" idx="1"/>
          </p:cNvCxnSpPr>
          <p:nvPr/>
        </p:nvCxnSpPr>
        <p:spPr>
          <a:xfrm>
            <a:off x="1219200" y="2362200"/>
            <a:ext cx="609600" cy="1866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82" idx="3"/>
            <a:endCxn id="76" idx="1"/>
          </p:cNvCxnSpPr>
          <p:nvPr/>
        </p:nvCxnSpPr>
        <p:spPr>
          <a:xfrm>
            <a:off x="1219200" y="2667000"/>
            <a:ext cx="609600" cy="2628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70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0" grpId="1" animBg="1"/>
      <p:bldP spid="13" grpId="0"/>
      <p:bldP spid="14" grpId="0"/>
      <p:bldP spid="17" grpId="0" animBg="1"/>
      <p:bldP spid="17" grpId="1" animBg="1"/>
      <p:bldP spid="60" grpId="0" animBg="1"/>
      <p:bldP spid="60" grpId="1" animBg="1"/>
      <p:bldP spid="62" grpId="0" animBg="1"/>
      <p:bldP spid="62" grpId="1" animBg="1"/>
      <p:bldP spid="67" grpId="0"/>
      <p:bldP spid="68" grpId="0"/>
      <p:bldP spid="71" grpId="0" animBg="1"/>
      <p:bldP spid="71" grpId="1" animBg="1"/>
      <p:bldP spid="72" grpId="0"/>
      <p:bldP spid="73" grpId="0"/>
      <p:bldP spid="76" grpId="0" animBg="1"/>
      <p:bldP spid="77" grpId="0"/>
      <p:bldP spid="78" grpId="0"/>
      <p:bldP spid="79" grpId="0"/>
      <p:bldP spid="80" grpId="0"/>
      <p:bldP spid="81" grpId="0" animBg="1"/>
      <p:bldP spid="81" grpId="1" animBg="1"/>
      <p:bldP spid="82" grpId="0" animBg="1"/>
      <p:bldP spid="85" grpId="0"/>
      <p:bldP spid="86" grpId="0"/>
      <p:bldP spid="87" grpId="0"/>
      <p:bldP spid="89" grpId="0"/>
      <p:bldP spid="90" grpId="0"/>
      <p:bldP spid="92" grpId="0"/>
      <p:bldP spid="93" grpId="0"/>
      <p:bldP spid="95" grpId="0"/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16-bit ALU (with SLT)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/** 16-bit ALU: out = a &lt;op&gt; b, where &lt;op&gt; is defined as follows: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(sub == nor == 0) then out = a + b (z set if out == 0)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 (sub == 1 &amp;&amp; nor == 0) then out = a - b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 set if out ==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else if (sub == 0 &amp;&amp; nor == 1) then out = a NOR b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(z set if out ==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/*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== nor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1 */ 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&lt; b (z is undefined)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ALU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a[16], b[16], // the two 16-bit inputs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if subtraction is the operation to compute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if NOR is the operation to compute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out[16],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16-bit output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if out is equal to 0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PARTS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 missing 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5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ideas?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should we modify the 16-bit ALU (without SLT) to support SLT?</a:t>
            </a:r>
          </a:p>
          <a:p>
            <a:r>
              <a:rPr lang="en-US" dirty="0" smtClean="0"/>
              <a:t>Key observation: a &lt; b </a:t>
            </a:r>
            <a:r>
              <a:rPr lang="en-US" dirty="0" err="1" smtClean="0"/>
              <a:t>iff</a:t>
            </a:r>
            <a:r>
              <a:rPr lang="en-US" dirty="0" smtClean="0"/>
              <a:t> a  - b &lt; 0</a:t>
            </a:r>
          </a:p>
          <a:p>
            <a:r>
              <a:rPr lang="en-US" dirty="0" smtClean="0"/>
              <a:t>What does the bit pattern of a - b look like, assuming a &lt; b?</a:t>
            </a:r>
          </a:p>
          <a:p>
            <a:pPr lvl="1"/>
            <a:r>
              <a:rPr lang="en-US" dirty="0" smtClean="0"/>
              <a:t>Hint: negative values in two’s complement have leading 1’s.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9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2738</TotalTime>
  <Words>1229</Words>
  <Application>Microsoft Office PowerPoint</Application>
  <PresentationFormat>On-screen Show (4:3)</PresentationFormat>
  <Paragraphs>527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Comp Sci 310</vt:lpstr>
      <vt:lpstr>Announcements</vt:lpstr>
      <vt:lpstr>Truth tables for addition</vt:lpstr>
      <vt:lpstr>1-bit ALU interface</vt:lpstr>
      <vt:lpstr>16-bit ALU (without SLT)</vt:lpstr>
      <vt:lpstr>Implementation of 16-bit ALU</vt:lpstr>
      <vt:lpstr>ALU Subtraction example</vt:lpstr>
      <vt:lpstr>16-bit ALU (with SLT)</vt:lpstr>
      <vt:lpstr>Any ideas?</vt:lpstr>
      <vt:lpstr>Implementation of 16-bit ALU with SLT</vt:lpstr>
      <vt:lpstr>Implementation of 16-bit ALU with SLT</vt:lpstr>
      <vt:lpstr>Implementation of 16-bit ALU with SLT</vt:lpstr>
      <vt:lpstr>Implementation of 16-bit ALU with SLT</vt:lpstr>
      <vt:lpstr>Implementation of 16-bit ALU with SLT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310</dc:title>
  <dc:creator>Summers, Scott</dc:creator>
  <cp:lastModifiedBy>Windows User</cp:lastModifiedBy>
  <cp:revision>281</cp:revision>
  <dcterms:created xsi:type="dcterms:W3CDTF">2006-08-16T00:00:00Z</dcterms:created>
  <dcterms:modified xsi:type="dcterms:W3CDTF">2014-09-19T17:30:35Z</dcterms:modified>
</cp:coreProperties>
</file>