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25" r:id="rId3"/>
    <p:sldId id="270" r:id="rId4"/>
    <p:sldId id="269" r:id="rId5"/>
    <p:sldId id="271" r:id="rId6"/>
    <p:sldId id="272" r:id="rId7"/>
    <p:sldId id="273" r:id="rId8"/>
    <p:sldId id="274" r:id="rId9"/>
    <p:sldId id="27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56" autoAdjust="0"/>
    <p:restoredTop sz="91813" autoAdjust="0"/>
  </p:normalViewPr>
  <p:slideViewPr>
    <p:cSldViewPr>
      <p:cViewPr varScale="1">
        <p:scale>
          <a:sx n="70" d="100"/>
          <a:sy n="70" d="100"/>
        </p:scale>
        <p:origin x="408" y="54"/>
      </p:cViewPr>
      <p:guideLst>
        <p:guide orient="horz" pos="1008"/>
        <p:guide pos="29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B3DA0-8385-47CC-8B1A-891EF0E3A99D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70FA4-21DE-4F20-A1A5-B560E4125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7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</a:t>
            </a:r>
            <a:r>
              <a:rPr lang="en-US" dirty="0" err="1" smtClean="0"/>
              <a:t>Sci</a:t>
            </a:r>
            <a:r>
              <a:rPr lang="en-US" dirty="0" smtClean="0"/>
              <a:t> 310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 5 on Monday, 9/29</a:t>
            </a:r>
          </a:p>
          <a:p>
            <a:r>
              <a:rPr lang="en-US" dirty="0" smtClean="0"/>
              <a:t>Assignment 2 is posted on d2l</a:t>
            </a:r>
          </a:p>
          <a:p>
            <a:pPr lvl="1"/>
            <a:r>
              <a:rPr lang="en-US" dirty="0" smtClean="0"/>
              <a:t>Due on Wednesday, 10/1</a:t>
            </a:r>
          </a:p>
          <a:p>
            <a:r>
              <a:rPr lang="en-US" dirty="0" smtClean="0"/>
              <a:t>Interested in a study group?</a:t>
            </a:r>
          </a:p>
          <a:p>
            <a:pPr lvl="1"/>
            <a:r>
              <a:rPr lang="en-US" dirty="0" smtClean="0"/>
              <a:t>Contact Brian Zimmerman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4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the circuits we have built so far compute new values from old </a:t>
            </a:r>
            <a:r>
              <a:rPr lang="en-US" dirty="0" smtClean="0"/>
              <a:t>ones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what combinational circuits </a:t>
            </a:r>
            <a:r>
              <a:rPr lang="en-US" dirty="0" smtClean="0"/>
              <a:t>do</a:t>
            </a:r>
          </a:p>
          <a:p>
            <a:r>
              <a:rPr lang="en-US" dirty="0" smtClean="0"/>
              <a:t>Computer systems also need to store values for later use!</a:t>
            </a:r>
          </a:p>
          <a:p>
            <a:r>
              <a:rPr lang="en-US" dirty="0" smtClean="0"/>
              <a:t>How do we build storage elements using only </a:t>
            </a:r>
            <a:r>
              <a:rPr lang="en-US" dirty="0" err="1" smtClean="0"/>
              <a:t>Nand</a:t>
            </a:r>
            <a:r>
              <a:rPr lang="en-US" dirty="0" smtClean="0"/>
              <a:t> gates?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2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Computers are built from two kinds of digital circuits: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Combinational circuit:</a:t>
            </a:r>
          </a:p>
          <a:p>
            <a:pPr marL="914400" lvl="1" indent="-514350"/>
            <a:r>
              <a:rPr lang="en-US" sz="1800" dirty="0" smtClean="0"/>
              <a:t>The outputs are a Boolean combination of its current inputs only</a:t>
            </a:r>
          </a:p>
          <a:p>
            <a:pPr marL="914400" lvl="1" indent="-514350"/>
            <a:r>
              <a:rPr lang="en-US" sz="1800" dirty="0" smtClean="0"/>
              <a:t>Same inputs always produce the same outputs</a:t>
            </a:r>
          </a:p>
          <a:p>
            <a:pPr marL="914400" lvl="1" indent="-514350"/>
            <a:r>
              <a:rPr lang="en-US" sz="1800" dirty="0" smtClean="0"/>
              <a:t>The outputs constantly track the inputs (after a propagation delay)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Sequential circuit:</a:t>
            </a:r>
          </a:p>
          <a:p>
            <a:pPr marL="914400" lvl="1" indent="-514350"/>
            <a:r>
              <a:rPr lang="en-US" sz="1800" dirty="0" smtClean="0"/>
              <a:t>The outputs depend not only on the current inputs, but also on the history of the inputs</a:t>
            </a:r>
          </a:p>
          <a:p>
            <a:pPr marL="914400" lvl="1" indent="-514350"/>
            <a:r>
              <a:rPr lang="en-US" sz="1800" dirty="0" smtClean="0"/>
              <a:t>Contains memory elements (e.g., D flip-flop) that remember the state of the system</a:t>
            </a:r>
          </a:p>
          <a:p>
            <a:pPr marL="914400" lvl="1" indent="-514350"/>
            <a:r>
              <a:rPr lang="en-US" sz="1800" dirty="0" smtClean="0"/>
              <a:t>Think of a garage door opener</a:t>
            </a:r>
          </a:p>
          <a:p>
            <a:pPr marL="914400" lvl="1" indent="-514350"/>
            <a:r>
              <a:rPr lang="en-US" sz="1800" dirty="0" smtClean="0"/>
              <a:t>Usually synchronous, i.e., clocked.</a:t>
            </a:r>
            <a:endParaRPr lang="en-US" sz="1800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4864769" y="2590800"/>
            <a:ext cx="4008722" cy="1122350"/>
            <a:chOff x="4864769" y="1346201"/>
            <a:chExt cx="4008722" cy="1122350"/>
          </a:xfrm>
        </p:grpSpPr>
        <p:grpSp>
          <p:nvGrpSpPr>
            <p:cNvPr id="4" name="Group 838"/>
            <p:cNvGrpSpPr>
              <a:grpSpLocks/>
            </p:cNvGrpSpPr>
            <p:nvPr/>
          </p:nvGrpSpPr>
          <p:grpSpPr bwMode="auto">
            <a:xfrm>
              <a:off x="8096251" y="1627376"/>
              <a:ext cx="777240" cy="411956"/>
              <a:chOff x="3456" y="605"/>
              <a:chExt cx="578" cy="346"/>
            </a:xfrm>
          </p:grpSpPr>
          <p:grpSp>
            <p:nvGrpSpPr>
              <p:cNvPr id="5" name="Group 155"/>
              <p:cNvGrpSpPr>
                <a:grpSpLocks/>
              </p:cNvGrpSpPr>
              <p:nvPr/>
            </p:nvGrpSpPr>
            <p:grpSpPr bwMode="auto">
              <a:xfrm>
                <a:off x="3457" y="605"/>
                <a:ext cx="577" cy="346"/>
                <a:chOff x="4262" y="3715"/>
                <a:chExt cx="577" cy="346"/>
              </a:xfrm>
            </p:grpSpPr>
            <p:sp>
              <p:nvSpPr>
                <p:cNvPr id="7" name="Line 146"/>
                <p:cNvSpPr>
                  <a:spLocks noChangeShapeType="1"/>
                </p:cNvSpPr>
                <p:nvPr/>
              </p:nvSpPr>
              <p:spPr bwMode="auto">
                <a:xfrm>
                  <a:off x="4724" y="3888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" name="Line 147"/>
                <p:cNvSpPr>
                  <a:spLocks noChangeShapeType="1"/>
                </p:cNvSpPr>
                <p:nvPr/>
              </p:nvSpPr>
              <p:spPr bwMode="auto">
                <a:xfrm>
                  <a:off x="4262" y="3773"/>
                  <a:ext cx="1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" name="Line 148"/>
                <p:cNvSpPr>
                  <a:spLocks noChangeShapeType="1"/>
                </p:cNvSpPr>
                <p:nvPr/>
              </p:nvSpPr>
              <p:spPr bwMode="auto">
                <a:xfrm>
                  <a:off x="4263" y="4003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0" name="Group 149"/>
                <p:cNvGrpSpPr>
                  <a:grpSpLocks/>
                </p:cNvGrpSpPr>
                <p:nvPr/>
              </p:nvGrpSpPr>
              <p:grpSpPr bwMode="auto">
                <a:xfrm>
                  <a:off x="4344" y="3715"/>
                  <a:ext cx="380" cy="346"/>
                  <a:chOff x="2419" y="3542"/>
                  <a:chExt cx="346" cy="346"/>
                </a:xfrm>
              </p:grpSpPr>
              <p:grpSp>
                <p:nvGrpSpPr>
                  <p:cNvPr id="11" name="Group 150"/>
                  <p:cNvGrpSpPr>
                    <a:grpSpLocks/>
                  </p:cNvGrpSpPr>
                  <p:nvPr/>
                </p:nvGrpSpPr>
                <p:grpSpPr bwMode="auto">
                  <a:xfrm>
                    <a:off x="2419" y="3542"/>
                    <a:ext cx="346" cy="346"/>
                    <a:chOff x="2477" y="3542"/>
                    <a:chExt cx="288" cy="346"/>
                  </a:xfrm>
                </p:grpSpPr>
                <p:sp>
                  <p:nvSpPr>
                    <p:cNvPr id="13" name="Freeform 151"/>
                    <p:cNvSpPr>
                      <a:spLocks/>
                    </p:cNvSpPr>
                    <p:nvPr/>
                  </p:nvSpPr>
                  <p:spPr bwMode="auto">
                    <a:xfrm>
                      <a:off x="2477" y="3542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115 w 173"/>
                        <a:gd name="T3" fmla="*/ 58 h 173"/>
                        <a:gd name="T4" fmla="*/ 173 w 173"/>
                        <a:gd name="T5" fmla="*/ 173 h 17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" name="Freeform 152"/>
                    <p:cNvSpPr>
                      <a:spLocks/>
                    </p:cNvSpPr>
                    <p:nvPr/>
                  </p:nvSpPr>
                  <p:spPr bwMode="auto">
                    <a:xfrm flipV="1">
                      <a:off x="2477" y="3715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115 w 173"/>
                        <a:gd name="T3" fmla="*/ 58 h 173"/>
                        <a:gd name="T4" fmla="*/ 173 w 173"/>
                        <a:gd name="T5" fmla="*/ 173 h 17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2" name="Freeform 153"/>
                  <p:cNvSpPr>
                    <a:spLocks/>
                  </p:cNvSpPr>
                  <p:nvPr/>
                </p:nvSpPr>
                <p:spPr bwMode="auto">
                  <a:xfrm>
                    <a:off x="2419" y="3542"/>
                    <a:ext cx="58" cy="346"/>
                  </a:xfrm>
                  <a:custGeom>
                    <a:avLst/>
                    <a:gdLst>
                      <a:gd name="T0" fmla="*/ 0 w 58"/>
                      <a:gd name="T1" fmla="*/ 0 h 346"/>
                      <a:gd name="T2" fmla="*/ 58 w 58"/>
                      <a:gd name="T3" fmla="*/ 173 h 346"/>
                      <a:gd name="T4" fmla="*/ 0 w 58"/>
                      <a:gd name="T5" fmla="*/ 346 h 3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58" h="346">
                        <a:moveTo>
                          <a:pt x="0" y="0"/>
                        </a:moveTo>
                        <a:cubicBezTo>
                          <a:pt x="29" y="57"/>
                          <a:pt x="58" y="115"/>
                          <a:pt x="58" y="173"/>
                        </a:cubicBezTo>
                        <a:cubicBezTo>
                          <a:pt x="58" y="231"/>
                          <a:pt x="29" y="288"/>
                          <a:pt x="0" y="346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" name="Freeform 837"/>
              <p:cNvSpPr>
                <a:spLocks/>
              </p:cNvSpPr>
              <p:nvPr/>
            </p:nvSpPr>
            <p:spPr bwMode="auto">
              <a:xfrm>
                <a:off x="3456" y="662"/>
                <a:ext cx="576" cy="231"/>
              </a:xfrm>
              <a:custGeom>
                <a:avLst/>
                <a:gdLst>
                  <a:gd name="T0" fmla="*/ 0 w 576"/>
                  <a:gd name="T1" fmla="*/ 0 h 231"/>
                  <a:gd name="T2" fmla="*/ 0 w 576"/>
                  <a:gd name="T3" fmla="*/ 231 h 231"/>
                  <a:gd name="T4" fmla="*/ 576 w 576"/>
                  <a:gd name="T5" fmla="*/ 116 h 231"/>
                  <a:gd name="T6" fmla="*/ 0 w 576"/>
                  <a:gd name="T7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6" h="231">
                    <a:moveTo>
                      <a:pt x="0" y="0"/>
                    </a:moveTo>
                    <a:lnTo>
                      <a:pt x="0" y="231"/>
                    </a:lnTo>
                    <a:lnTo>
                      <a:pt x="576" y="11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" name="Group 862"/>
            <p:cNvGrpSpPr>
              <a:grpSpLocks/>
            </p:cNvGrpSpPr>
            <p:nvPr/>
          </p:nvGrpSpPr>
          <p:grpSpPr bwMode="auto">
            <a:xfrm>
              <a:off x="6096000" y="2047071"/>
              <a:ext cx="488157" cy="421480"/>
              <a:chOff x="1152" y="1699"/>
              <a:chExt cx="576" cy="461"/>
            </a:xfrm>
          </p:grpSpPr>
          <p:grpSp>
            <p:nvGrpSpPr>
              <p:cNvPr id="26" name="Group 64"/>
              <p:cNvGrpSpPr>
                <a:grpSpLocks/>
              </p:cNvGrpSpPr>
              <p:nvPr/>
            </p:nvGrpSpPr>
            <p:grpSpPr bwMode="auto">
              <a:xfrm>
                <a:off x="1152" y="1699"/>
                <a:ext cx="576" cy="461"/>
                <a:chOff x="2165" y="3427"/>
                <a:chExt cx="576" cy="461"/>
              </a:xfrm>
            </p:grpSpPr>
            <p:sp>
              <p:nvSpPr>
                <p:cNvPr id="28" name="Line 58"/>
                <p:cNvSpPr>
                  <a:spLocks noChangeShapeType="1"/>
                </p:cNvSpPr>
                <p:nvPr/>
              </p:nvSpPr>
              <p:spPr bwMode="auto">
                <a:xfrm>
                  <a:off x="2165" y="3658"/>
                  <a:ext cx="57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AutoShape 59"/>
                <p:cNvSpPr>
                  <a:spLocks noChangeArrowheads="1"/>
                </p:cNvSpPr>
                <p:nvPr/>
              </p:nvSpPr>
              <p:spPr bwMode="auto">
                <a:xfrm rot="5400000">
                  <a:off x="2234" y="3497"/>
                  <a:ext cx="461" cy="32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10800000" vert="eaVert"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0" name="Oval 61"/>
                <p:cNvSpPr>
                  <a:spLocks noChangeArrowheads="1"/>
                </p:cNvSpPr>
                <p:nvPr/>
              </p:nvSpPr>
              <p:spPr bwMode="auto">
                <a:xfrm>
                  <a:off x="2631" y="3624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" name="Freeform 861"/>
              <p:cNvSpPr>
                <a:spLocks/>
              </p:cNvSpPr>
              <p:nvPr/>
            </p:nvSpPr>
            <p:spPr bwMode="auto">
              <a:xfrm>
                <a:off x="1152" y="1699"/>
                <a:ext cx="576" cy="461"/>
              </a:xfrm>
              <a:custGeom>
                <a:avLst/>
                <a:gdLst>
                  <a:gd name="T0" fmla="*/ 0 w 576"/>
                  <a:gd name="T1" fmla="*/ 231 h 461"/>
                  <a:gd name="T2" fmla="*/ 115 w 576"/>
                  <a:gd name="T3" fmla="*/ 461 h 461"/>
                  <a:gd name="T4" fmla="*/ 576 w 576"/>
                  <a:gd name="T5" fmla="*/ 231 h 461"/>
                  <a:gd name="T6" fmla="*/ 115 w 576"/>
                  <a:gd name="T7" fmla="*/ 0 h 461"/>
                  <a:gd name="T8" fmla="*/ 0 w 576"/>
                  <a:gd name="T9" fmla="*/ 231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6" h="461">
                    <a:moveTo>
                      <a:pt x="0" y="231"/>
                    </a:moveTo>
                    <a:lnTo>
                      <a:pt x="115" y="461"/>
                    </a:lnTo>
                    <a:lnTo>
                      <a:pt x="576" y="231"/>
                    </a:lnTo>
                    <a:lnTo>
                      <a:pt x="115" y="0"/>
                    </a:lnTo>
                    <a:lnTo>
                      <a:pt x="0" y="231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" name="Group 69"/>
            <p:cNvGrpSpPr>
              <a:grpSpLocks/>
            </p:cNvGrpSpPr>
            <p:nvPr/>
          </p:nvGrpSpPr>
          <p:grpSpPr bwMode="auto">
            <a:xfrm>
              <a:off x="7315200" y="1346201"/>
              <a:ext cx="781051" cy="421480"/>
              <a:chOff x="2304" y="3542"/>
              <a:chExt cx="576" cy="346"/>
            </a:xfrm>
          </p:grpSpPr>
          <p:sp>
            <p:nvSpPr>
              <p:cNvPr id="32" name="AutoShape 65"/>
              <p:cNvSpPr>
                <a:spLocks noChangeArrowheads="1"/>
              </p:cNvSpPr>
              <p:nvPr/>
            </p:nvSpPr>
            <p:spPr bwMode="auto">
              <a:xfrm>
                <a:off x="2419" y="3542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66"/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67"/>
              <p:cNvSpPr>
                <a:spLocks noChangeShapeType="1"/>
              </p:cNvSpPr>
              <p:nvPr/>
            </p:nvSpPr>
            <p:spPr bwMode="auto">
              <a:xfrm>
                <a:off x="2304" y="360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68"/>
              <p:cNvSpPr>
                <a:spLocks noChangeShapeType="1"/>
              </p:cNvSpPr>
              <p:nvPr/>
            </p:nvSpPr>
            <p:spPr bwMode="auto">
              <a:xfrm>
                <a:off x="2304" y="383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" name="Group 69"/>
            <p:cNvGrpSpPr>
              <a:grpSpLocks/>
            </p:cNvGrpSpPr>
            <p:nvPr/>
          </p:nvGrpSpPr>
          <p:grpSpPr bwMode="auto">
            <a:xfrm>
              <a:off x="7318697" y="1896458"/>
              <a:ext cx="781051" cy="421480"/>
              <a:chOff x="2304" y="3542"/>
              <a:chExt cx="576" cy="346"/>
            </a:xfrm>
          </p:grpSpPr>
          <p:sp>
            <p:nvSpPr>
              <p:cNvPr id="37" name="AutoShape 65"/>
              <p:cNvSpPr>
                <a:spLocks noChangeArrowheads="1"/>
              </p:cNvSpPr>
              <p:nvPr/>
            </p:nvSpPr>
            <p:spPr bwMode="auto">
              <a:xfrm>
                <a:off x="2419" y="3542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66"/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67"/>
              <p:cNvSpPr>
                <a:spLocks noChangeShapeType="1"/>
              </p:cNvSpPr>
              <p:nvPr/>
            </p:nvSpPr>
            <p:spPr bwMode="auto">
              <a:xfrm>
                <a:off x="2304" y="360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68"/>
              <p:cNvSpPr>
                <a:spLocks noChangeShapeType="1"/>
              </p:cNvSpPr>
              <p:nvPr/>
            </p:nvSpPr>
            <p:spPr bwMode="auto">
              <a:xfrm>
                <a:off x="2304" y="383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" name="Group 69"/>
            <p:cNvGrpSpPr>
              <a:grpSpLocks/>
            </p:cNvGrpSpPr>
            <p:nvPr/>
          </p:nvGrpSpPr>
          <p:grpSpPr bwMode="auto">
            <a:xfrm>
              <a:off x="5410200" y="2047071"/>
              <a:ext cx="781051" cy="421480"/>
              <a:chOff x="2304" y="3542"/>
              <a:chExt cx="576" cy="346"/>
            </a:xfrm>
          </p:grpSpPr>
          <p:sp>
            <p:nvSpPr>
              <p:cNvPr id="53" name="AutoShape 65"/>
              <p:cNvSpPr>
                <a:spLocks noChangeArrowheads="1"/>
              </p:cNvSpPr>
              <p:nvPr/>
            </p:nvSpPr>
            <p:spPr bwMode="auto">
              <a:xfrm>
                <a:off x="2419" y="3542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66"/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67"/>
              <p:cNvSpPr>
                <a:spLocks noChangeShapeType="1"/>
              </p:cNvSpPr>
              <p:nvPr/>
            </p:nvSpPr>
            <p:spPr bwMode="auto">
              <a:xfrm>
                <a:off x="2304" y="360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68"/>
              <p:cNvSpPr>
                <a:spLocks noChangeShapeType="1"/>
              </p:cNvSpPr>
              <p:nvPr/>
            </p:nvSpPr>
            <p:spPr bwMode="auto">
              <a:xfrm>
                <a:off x="2304" y="383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58" name="Straight Connector 57"/>
            <p:cNvCxnSpPr>
              <a:stCxn id="34" idx="0"/>
            </p:cNvCxnSpPr>
            <p:nvPr/>
          </p:nvCxnSpPr>
          <p:spPr>
            <a:xfrm flipH="1">
              <a:off x="4879490" y="1416854"/>
              <a:ext cx="2435710" cy="242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35" idx="0"/>
            </p:cNvCxnSpPr>
            <p:nvPr/>
          </p:nvCxnSpPr>
          <p:spPr>
            <a:xfrm flipH="1">
              <a:off x="5299019" y="1697028"/>
              <a:ext cx="2016181" cy="72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5299019" y="1704324"/>
              <a:ext cx="0" cy="41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55" idx="0"/>
            </p:cNvCxnSpPr>
            <p:nvPr/>
          </p:nvCxnSpPr>
          <p:spPr>
            <a:xfrm>
              <a:off x="4872262" y="2117724"/>
              <a:ext cx="5379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endCxn id="56" idx="0"/>
            </p:cNvCxnSpPr>
            <p:nvPr/>
          </p:nvCxnSpPr>
          <p:spPr>
            <a:xfrm>
              <a:off x="4879490" y="2397898"/>
              <a:ext cx="5307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39" idx="0"/>
              <a:endCxn id="139" idx="2"/>
            </p:cNvCxnSpPr>
            <p:nvPr/>
          </p:nvCxnSpPr>
          <p:spPr>
            <a:xfrm flipH="1">
              <a:off x="5375219" y="1967111"/>
              <a:ext cx="1943478" cy="105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endCxn id="139" idx="0"/>
            </p:cNvCxnSpPr>
            <p:nvPr/>
          </p:nvCxnSpPr>
          <p:spPr>
            <a:xfrm>
              <a:off x="4864769" y="1974471"/>
              <a:ext cx="358050" cy="31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28" idx="1"/>
              <a:endCxn id="40" idx="0"/>
            </p:cNvCxnSpPr>
            <p:nvPr/>
          </p:nvCxnSpPr>
          <p:spPr>
            <a:xfrm flipV="1">
              <a:off x="6584157" y="2247285"/>
              <a:ext cx="734540" cy="109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Freeform 138"/>
            <p:cNvSpPr/>
            <p:nvPr/>
          </p:nvSpPr>
          <p:spPr>
            <a:xfrm>
              <a:off x="5222819" y="1903818"/>
              <a:ext cx="152400" cy="73819"/>
            </a:xfrm>
            <a:custGeom>
              <a:avLst/>
              <a:gdLst>
                <a:gd name="connsiteX0" fmla="*/ 0 w 152400"/>
                <a:gd name="connsiteY0" fmla="*/ 73819 h 73819"/>
                <a:gd name="connsiteX1" fmla="*/ 78581 w 152400"/>
                <a:gd name="connsiteY1" fmla="*/ 0 h 73819"/>
                <a:gd name="connsiteX2" fmla="*/ 152400 w 152400"/>
                <a:gd name="connsiteY2" fmla="*/ 73819 h 73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73819">
                  <a:moveTo>
                    <a:pt x="0" y="73819"/>
                  </a:moveTo>
                  <a:cubicBezTo>
                    <a:pt x="26590" y="36909"/>
                    <a:pt x="53181" y="0"/>
                    <a:pt x="78581" y="0"/>
                  </a:cubicBezTo>
                  <a:cubicBezTo>
                    <a:pt x="103981" y="0"/>
                    <a:pt x="128190" y="36909"/>
                    <a:pt x="152400" y="7381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Connector 155"/>
            <p:cNvCxnSpPr>
              <a:endCxn id="8" idx="0"/>
            </p:cNvCxnSpPr>
            <p:nvPr/>
          </p:nvCxnSpPr>
          <p:spPr>
            <a:xfrm>
              <a:off x="8096251" y="1555939"/>
              <a:ext cx="1345" cy="1404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8100420" y="1970077"/>
              <a:ext cx="1345" cy="1404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875"/>
          <p:cNvGrpSpPr>
            <a:grpSpLocks/>
          </p:cNvGrpSpPr>
          <p:nvPr/>
        </p:nvGrpSpPr>
        <p:grpSpPr bwMode="auto">
          <a:xfrm>
            <a:off x="6346958" y="4419600"/>
            <a:ext cx="771525" cy="977900"/>
            <a:chOff x="127" y="2600"/>
            <a:chExt cx="486" cy="616"/>
          </a:xfrm>
        </p:grpSpPr>
        <p:grpSp>
          <p:nvGrpSpPr>
            <p:cNvPr id="168" name="Group 739"/>
            <p:cNvGrpSpPr>
              <a:grpSpLocks/>
            </p:cNvGrpSpPr>
            <p:nvPr/>
          </p:nvGrpSpPr>
          <p:grpSpPr bwMode="auto">
            <a:xfrm>
              <a:off x="127" y="2600"/>
              <a:ext cx="486" cy="616"/>
              <a:chOff x="320" y="700"/>
              <a:chExt cx="486" cy="616"/>
            </a:xfrm>
          </p:grpSpPr>
          <p:sp>
            <p:nvSpPr>
              <p:cNvPr id="170" name="Rectangle 740"/>
              <p:cNvSpPr>
                <a:spLocks noChangeArrowheads="1"/>
              </p:cNvSpPr>
              <p:nvPr/>
            </p:nvSpPr>
            <p:spPr bwMode="auto">
              <a:xfrm>
                <a:off x="367" y="720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Freeform 741"/>
              <p:cNvSpPr>
                <a:spLocks/>
              </p:cNvSpPr>
              <p:nvPr/>
            </p:nvSpPr>
            <p:spPr bwMode="auto">
              <a:xfrm>
                <a:off x="367" y="1096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58 h 115"/>
                  <a:gd name="T4" fmla="*/ 0 w 58"/>
                  <a:gd name="T5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Text Box 742"/>
              <p:cNvSpPr txBox="1">
                <a:spLocks noChangeArrowheads="1"/>
              </p:cNvSpPr>
              <p:nvPr/>
            </p:nvSpPr>
            <p:spPr bwMode="auto">
              <a:xfrm>
                <a:off x="320" y="815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800"/>
                  <a:t>D</a:t>
                </a:r>
              </a:p>
            </p:txBody>
          </p:sp>
          <p:sp>
            <p:nvSpPr>
              <p:cNvPr id="173" name="Text Box 743"/>
              <p:cNvSpPr txBox="1">
                <a:spLocks noChangeArrowheads="1"/>
              </p:cNvSpPr>
              <p:nvPr/>
            </p:nvSpPr>
            <p:spPr bwMode="auto">
              <a:xfrm>
                <a:off x="640" y="815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en-US" sz="800"/>
                  <a:t>Q</a:t>
                </a:r>
              </a:p>
            </p:txBody>
          </p:sp>
          <p:sp>
            <p:nvSpPr>
              <p:cNvPr id="174" name="Text Box 744"/>
              <p:cNvSpPr txBox="1">
                <a:spLocks noChangeArrowheads="1"/>
              </p:cNvSpPr>
              <p:nvPr/>
            </p:nvSpPr>
            <p:spPr bwMode="auto">
              <a:xfrm>
                <a:off x="597" y="1052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en-US" sz="800"/>
                  <a:t>QB</a:t>
                </a:r>
              </a:p>
            </p:txBody>
          </p:sp>
          <p:sp>
            <p:nvSpPr>
              <p:cNvPr id="175" name="Text Box 745"/>
              <p:cNvSpPr txBox="1">
                <a:spLocks noChangeArrowheads="1"/>
              </p:cNvSpPr>
              <p:nvPr/>
            </p:nvSpPr>
            <p:spPr bwMode="auto">
              <a:xfrm>
                <a:off x="425" y="1181"/>
                <a:ext cx="287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800"/>
                  <a:t>RSTB</a:t>
                </a:r>
              </a:p>
            </p:txBody>
          </p:sp>
          <p:sp>
            <p:nvSpPr>
              <p:cNvPr id="176" name="Text Box 746"/>
              <p:cNvSpPr txBox="1">
                <a:spLocks noChangeArrowheads="1"/>
              </p:cNvSpPr>
              <p:nvPr/>
            </p:nvSpPr>
            <p:spPr bwMode="auto">
              <a:xfrm>
                <a:off x="436" y="700"/>
                <a:ext cx="241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800"/>
                  <a:t>SET</a:t>
                </a:r>
              </a:p>
            </p:txBody>
          </p:sp>
        </p:grpSp>
        <p:sp>
          <p:nvSpPr>
            <p:cNvPr id="169" name="Freeform 849"/>
            <p:cNvSpPr>
              <a:spLocks/>
            </p:cNvSpPr>
            <p:nvPr/>
          </p:nvSpPr>
          <p:spPr bwMode="auto">
            <a:xfrm>
              <a:off x="173" y="2793"/>
              <a:ext cx="403" cy="231"/>
            </a:xfrm>
            <a:custGeom>
              <a:avLst/>
              <a:gdLst>
                <a:gd name="T0" fmla="*/ 0 w 403"/>
                <a:gd name="T1" fmla="*/ 0 h 231"/>
                <a:gd name="T2" fmla="*/ 403 w 403"/>
                <a:gd name="T3" fmla="*/ 0 h 231"/>
                <a:gd name="T4" fmla="*/ 403 w 403"/>
                <a:gd name="T5" fmla="*/ 231 h 231"/>
                <a:gd name="T6" fmla="*/ 0 w 403"/>
                <a:gd name="T7" fmla="*/ 231 h 231"/>
                <a:gd name="T8" fmla="*/ 0 w 403"/>
                <a:gd name="T9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231">
                  <a:moveTo>
                    <a:pt x="0" y="0"/>
                  </a:moveTo>
                  <a:lnTo>
                    <a:pt x="403" y="0"/>
                  </a:lnTo>
                  <a:lnTo>
                    <a:pt x="403" y="231"/>
                  </a:lnTo>
                  <a:lnTo>
                    <a:pt x="0" y="23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06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Complementarity of combinational and sequential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Without memory or state elements, where would the inputs of combinational circuits come from?</a:t>
            </a:r>
          </a:p>
          <a:p>
            <a:pPr lvl="1"/>
            <a:r>
              <a:rPr lang="en-US" dirty="0" smtClean="0"/>
              <a:t>Where would their outputs go to?</a:t>
            </a:r>
          </a:p>
          <a:p>
            <a:r>
              <a:rPr lang="en-US" dirty="0" smtClean="0"/>
              <a:t>State elements, e.g., registers, memory locations, etc., solve this problem</a:t>
            </a:r>
          </a:p>
          <a:p>
            <a:r>
              <a:rPr lang="en-US" dirty="0" smtClean="0"/>
              <a:t>In general: combinational circuits take their inputs from some sequential circuits and send their outputs to (possibly the same) sequential circuits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-1" y="4343399"/>
            <a:ext cx="8229600" cy="2438401"/>
            <a:chOff x="-1" y="4343399"/>
            <a:chExt cx="8229600" cy="2438401"/>
          </a:xfrm>
        </p:grpSpPr>
        <p:sp>
          <p:nvSpPr>
            <p:cNvPr id="4" name="Rectangle 3"/>
            <p:cNvSpPr/>
            <p:nvPr/>
          </p:nvSpPr>
          <p:spPr>
            <a:xfrm rot="16200000">
              <a:off x="228600" y="5029200"/>
              <a:ext cx="18288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Register 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16200000">
              <a:off x="7086599" y="5029200"/>
              <a:ext cx="18288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Register 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828800" y="4343399"/>
              <a:ext cx="5486400" cy="182880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ysClr val="windowText" lastClr="000000"/>
                  </a:solidFill>
                </a:rPr>
                <a:t>Combinational logic</a:t>
              </a:r>
              <a:endParaRPr lang="en-US" sz="3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4" idx="2"/>
              <a:endCxn id="7" idx="2"/>
            </p:cNvCxnSpPr>
            <p:nvPr/>
          </p:nvCxnSpPr>
          <p:spPr>
            <a:xfrm>
              <a:off x="1371600" y="5257800"/>
              <a:ext cx="4572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315200" y="5257799"/>
              <a:ext cx="4572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-1" y="6324600"/>
              <a:ext cx="762001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Clock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Elbow Connector 14"/>
            <p:cNvCxnSpPr>
              <a:stCxn id="13" idx="3"/>
              <a:endCxn id="4" idx="1"/>
            </p:cNvCxnSpPr>
            <p:nvPr/>
          </p:nvCxnSpPr>
          <p:spPr>
            <a:xfrm flipV="1">
              <a:off x="762000" y="6172200"/>
              <a:ext cx="381000" cy="381000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13" idx="3"/>
              <a:endCxn id="5" idx="1"/>
            </p:cNvCxnSpPr>
            <p:nvPr/>
          </p:nvCxnSpPr>
          <p:spPr>
            <a:xfrm flipV="1">
              <a:off x="762000" y="6172200"/>
              <a:ext cx="7238999" cy="381000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553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Clocking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Clocking methodology is the scheme used to determine when data is valid and stable, relative to the clock</a:t>
            </a:r>
          </a:p>
          <a:p>
            <a:pPr lvl="1"/>
            <a:r>
              <a:rPr lang="en-US" dirty="0" smtClean="0"/>
              <a:t>I.e., when signals can be read and written</a:t>
            </a:r>
          </a:p>
          <a:p>
            <a:r>
              <a:rPr lang="en-US" dirty="0" smtClean="0"/>
              <a:t>What would happen if a 16-bit value were read at the same time it is written?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9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edge-triggered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59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All of our computer systems will use an edge-triggered clocking methodology</a:t>
            </a:r>
          </a:p>
          <a:p>
            <a:r>
              <a:rPr lang="en-US" sz="1800" dirty="0" smtClean="0"/>
              <a:t>All state changes occur on the same clock edge</a:t>
            </a:r>
          </a:p>
          <a:p>
            <a:r>
              <a:rPr lang="en-US" sz="1800" dirty="0" smtClean="0"/>
              <a:t>Positive edge-triggered methodology: state changes occur on the rising of the clock signal</a:t>
            </a:r>
          </a:p>
          <a:p>
            <a:pPr lvl="1"/>
            <a:r>
              <a:rPr lang="en-US" sz="1600" dirty="0" smtClean="0"/>
              <a:t>Transition from low to high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52399" y="3657600"/>
            <a:ext cx="8763002" cy="3032579"/>
            <a:chOff x="152399" y="3810000"/>
            <a:chExt cx="8763002" cy="3032579"/>
          </a:xfrm>
        </p:grpSpPr>
        <p:sp>
          <p:nvSpPr>
            <p:cNvPr id="5" name="Rectangle 4"/>
            <p:cNvSpPr/>
            <p:nvPr/>
          </p:nvSpPr>
          <p:spPr>
            <a:xfrm rot="16200000">
              <a:off x="381000" y="4495801"/>
              <a:ext cx="18288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Register 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7238999" y="4495801"/>
              <a:ext cx="18288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Register 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981200" y="3810000"/>
              <a:ext cx="5486400" cy="182880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ysClr val="windowText" lastClr="000000"/>
                  </a:solidFill>
                </a:rPr>
                <a:t>Combinational logic</a:t>
              </a:r>
              <a:endParaRPr lang="en-US" sz="3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2"/>
              <a:endCxn id="7" idx="2"/>
            </p:cNvCxnSpPr>
            <p:nvPr/>
          </p:nvCxnSpPr>
          <p:spPr>
            <a:xfrm>
              <a:off x="1524000" y="4724401"/>
              <a:ext cx="4572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7467600" y="4724400"/>
              <a:ext cx="4572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2399" y="5791200"/>
              <a:ext cx="762001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Clock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" name="Elbow Connector 10"/>
            <p:cNvCxnSpPr>
              <a:endCxn id="5" idx="1"/>
            </p:cNvCxnSpPr>
            <p:nvPr/>
          </p:nvCxnSpPr>
          <p:spPr>
            <a:xfrm flipV="1">
              <a:off x="914400" y="5638801"/>
              <a:ext cx="381000" cy="381000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endCxn id="6" idx="1"/>
            </p:cNvCxnSpPr>
            <p:nvPr/>
          </p:nvCxnSpPr>
          <p:spPr>
            <a:xfrm flipV="1">
              <a:off x="914400" y="5638801"/>
              <a:ext cx="7238999" cy="381000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1085850" y="6210300"/>
              <a:ext cx="419100" cy="190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14850" y="6591300"/>
              <a:ext cx="419100" cy="190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922986" y="6210300"/>
              <a:ext cx="419100" cy="190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Elbow Connector 15"/>
            <p:cNvCxnSpPr>
              <a:stCxn id="17" idx="3"/>
              <a:endCxn id="13" idx="2"/>
            </p:cNvCxnSpPr>
            <p:nvPr/>
          </p:nvCxnSpPr>
          <p:spPr>
            <a:xfrm flipV="1">
              <a:off x="742949" y="6400800"/>
              <a:ext cx="552451" cy="346529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23849" y="6652079"/>
              <a:ext cx="419100" cy="190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Elbow Connector 19"/>
            <p:cNvCxnSpPr>
              <a:stCxn id="24" idx="0"/>
              <a:endCxn id="14" idx="0"/>
            </p:cNvCxnSpPr>
            <p:nvPr/>
          </p:nvCxnSpPr>
          <p:spPr>
            <a:xfrm rot="16200000" flipH="1">
              <a:off x="2914650" y="4781550"/>
              <a:ext cx="190500" cy="3429000"/>
            </a:xfrm>
            <a:prstGeom prst="bentConnector3">
              <a:avLst>
                <a:gd name="adj1" fmla="val -12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1085850" y="6400800"/>
              <a:ext cx="419100" cy="190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514850" y="6383564"/>
              <a:ext cx="419100" cy="190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Elbow Connector 26"/>
            <p:cNvCxnSpPr>
              <a:stCxn id="26" idx="2"/>
              <a:endCxn id="15" idx="2"/>
            </p:cNvCxnSpPr>
            <p:nvPr/>
          </p:nvCxnSpPr>
          <p:spPr>
            <a:xfrm rot="5400000" flipH="1" flipV="1">
              <a:off x="6341836" y="4783364"/>
              <a:ext cx="173264" cy="3408136"/>
            </a:xfrm>
            <a:prstGeom prst="bentConnector3">
              <a:avLst>
                <a:gd name="adj1" fmla="val -131937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7922986" y="6400801"/>
              <a:ext cx="419100" cy="190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Elbow Connector 31"/>
            <p:cNvCxnSpPr>
              <a:stCxn id="31" idx="0"/>
            </p:cNvCxnSpPr>
            <p:nvPr/>
          </p:nvCxnSpPr>
          <p:spPr>
            <a:xfrm rot="5400000" flipH="1" flipV="1">
              <a:off x="8409668" y="5895069"/>
              <a:ext cx="228601" cy="782864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1454269" y="6248400"/>
              <a:ext cx="1898531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Rising edge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883269" y="6248400"/>
              <a:ext cx="1898531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Falling edge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408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Flip-flops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The basic building block for ALL of our sequential circuits will be a flip-flop: the D (for data) flip-flop.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 edge-triggered D flip-flop: out(t)=in(t-1)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t is the current time unit, or clock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CHIP DFF {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in; // note that the clock signal is another 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// implicit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BUILTIN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DFF;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CLOCKED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in; // this chip, and all chips that use it,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// are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cs typeface="Times New Roman" panose="02020603050405020304" pitchFamily="18" charset="0"/>
              </a:rPr>
              <a:t>A D flip-flop outputs the signal from the previous time unit</a:t>
            </a:r>
            <a:endParaRPr lang="en-US" sz="1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96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Behavior of a positive-edge-triggered D flip-flop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265299"/>
              </p:ext>
            </p:extLst>
          </p:nvPr>
        </p:nvGraphicFramePr>
        <p:xfrm>
          <a:off x="3200400" y="1905000"/>
          <a:ext cx="2743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Q(t)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D(t – 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D(t – 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52600" y="41910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990600" y="4191000"/>
            <a:ext cx="76199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90600" y="5105400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r>
              <a:rPr lang="en-US" baseline="-25000" dirty="0" smtClean="0">
                <a:solidFill>
                  <a:sysClr val="windowText" lastClr="000000"/>
                </a:solidFill>
              </a:rPr>
              <a:t>in</a:t>
            </a:r>
            <a:endParaRPr lang="en-US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90598" y="6019800"/>
            <a:ext cx="76200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Q</a:t>
            </a:r>
            <a:r>
              <a:rPr lang="en-US" baseline="-25000" dirty="0" err="1" smtClean="0">
                <a:solidFill>
                  <a:sysClr val="windowText" lastClr="000000"/>
                </a:solidFill>
              </a:rPr>
              <a:t>out</a:t>
            </a:r>
            <a:endParaRPr lang="en-US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30" name="Rectangle 729"/>
          <p:cNvSpPr/>
          <p:nvPr/>
        </p:nvSpPr>
        <p:spPr>
          <a:xfrm>
            <a:off x="1752600" y="46482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Rectangle 730"/>
          <p:cNvSpPr/>
          <p:nvPr/>
        </p:nvSpPr>
        <p:spPr>
          <a:xfrm>
            <a:off x="1752600" y="51054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Rectangle 731"/>
          <p:cNvSpPr/>
          <p:nvPr/>
        </p:nvSpPr>
        <p:spPr>
          <a:xfrm>
            <a:off x="1752600" y="55626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Rectangle 732"/>
          <p:cNvSpPr/>
          <p:nvPr/>
        </p:nvSpPr>
        <p:spPr>
          <a:xfrm>
            <a:off x="1752600" y="60198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Rectangle 733"/>
          <p:cNvSpPr/>
          <p:nvPr/>
        </p:nvSpPr>
        <p:spPr>
          <a:xfrm>
            <a:off x="2209800" y="41910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Rectangle 734"/>
          <p:cNvSpPr/>
          <p:nvPr/>
        </p:nvSpPr>
        <p:spPr>
          <a:xfrm>
            <a:off x="2209800" y="46482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Rectangle 735"/>
          <p:cNvSpPr/>
          <p:nvPr/>
        </p:nvSpPr>
        <p:spPr>
          <a:xfrm>
            <a:off x="2209800" y="51054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Rectangle 736"/>
          <p:cNvSpPr/>
          <p:nvPr/>
        </p:nvSpPr>
        <p:spPr>
          <a:xfrm>
            <a:off x="2209800" y="55626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Rectangle 737"/>
          <p:cNvSpPr/>
          <p:nvPr/>
        </p:nvSpPr>
        <p:spPr>
          <a:xfrm>
            <a:off x="2209800" y="60198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Rectangle 738"/>
          <p:cNvSpPr/>
          <p:nvPr/>
        </p:nvSpPr>
        <p:spPr>
          <a:xfrm>
            <a:off x="2667000" y="41910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Rectangle 739"/>
          <p:cNvSpPr/>
          <p:nvPr/>
        </p:nvSpPr>
        <p:spPr>
          <a:xfrm>
            <a:off x="2667000" y="46482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1" name="Rectangle 740"/>
          <p:cNvSpPr/>
          <p:nvPr/>
        </p:nvSpPr>
        <p:spPr>
          <a:xfrm>
            <a:off x="2667000" y="51054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Rectangle 741"/>
          <p:cNvSpPr/>
          <p:nvPr/>
        </p:nvSpPr>
        <p:spPr>
          <a:xfrm>
            <a:off x="2667000" y="55626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3" name="Rectangle 742"/>
          <p:cNvSpPr/>
          <p:nvPr/>
        </p:nvSpPr>
        <p:spPr>
          <a:xfrm>
            <a:off x="2667000" y="60198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Rectangle 743"/>
          <p:cNvSpPr/>
          <p:nvPr/>
        </p:nvSpPr>
        <p:spPr>
          <a:xfrm>
            <a:off x="3124200" y="41910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5" name="Rectangle 744"/>
          <p:cNvSpPr/>
          <p:nvPr/>
        </p:nvSpPr>
        <p:spPr>
          <a:xfrm>
            <a:off x="3124200" y="46482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Rectangle 745"/>
          <p:cNvSpPr/>
          <p:nvPr/>
        </p:nvSpPr>
        <p:spPr>
          <a:xfrm>
            <a:off x="3124200" y="51054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" name="Rectangle 746"/>
          <p:cNvSpPr/>
          <p:nvPr/>
        </p:nvSpPr>
        <p:spPr>
          <a:xfrm>
            <a:off x="3124200" y="55626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Rectangle 747"/>
          <p:cNvSpPr/>
          <p:nvPr/>
        </p:nvSpPr>
        <p:spPr>
          <a:xfrm>
            <a:off x="3124200" y="60198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9" name="Rectangle 748"/>
          <p:cNvSpPr/>
          <p:nvPr/>
        </p:nvSpPr>
        <p:spPr>
          <a:xfrm>
            <a:off x="3581400" y="41910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Rectangle 749"/>
          <p:cNvSpPr/>
          <p:nvPr/>
        </p:nvSpPr>
        <p:spPr>
          <a:xfrm>
            <a:off x="3581400" y="46482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1" name="Rectangle 750"/>
          <p:cNvSpPr/>
          <p:nvPr/>
        </p:nvSpPr>
        <p:spPr>
          <a:xfrm>
            <a:off x="3581400" y="51054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Rectangle 751"/>
          <p:cNvSpPr/>
          <p:nvPr/>
        </p:nvSpPr>
        <p:spPr>
          <a:xfrm>
            <a:off x="3581400" y="55626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3" name="Rectangle 752"/>
          <p:cNvSpPr/>
          <p:nvPr/>
        </p:nvSpPr>
        <p:spPr>
          <a:xfrm>
            <a:off x="3581400" y="60198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Rectangle 753"/>
          <p:cNvSpPr/>
          <p:nvPr/>
        </p:nvSpPr>
        <p:spPr>
          <a:xfrm>
            <a:off x="4038600" y="41910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5" name="Rectangle 754"/>
          <p:cNvSpPr/>
          <p:nvPr/>
        </p:nvSpPr>
        <p:spPr>
          <a:xfrm>
            <a:off x="4038600" y="46482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Rectangle 755"/>
          <p:cNvSpPr/>
          <p:nvPr/>
        </p:nvSpPr>
        <p:spPr>
          <a:xfrm>
            <a:off x="4038600" y="51054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7" name="Rectangle 756"/>
          <p:cNvSpPr/>
          <p:nvPr/>
        </p:nvSpPr>
        <p:spPr>
          <a:xfrm>
            <a:off x="4038600" y="55626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Rectangle 757"/>
          <p:cNvSpPr/>
          <p:nvPr/>
        </p:nvSpPr>
        <p:spPr>
          <a:xfrm>
            <a:off x="4038600" y="60198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Rectangle 758"/>
          <p:cNvSpPr/>
          <p:nvPr/>
        </p:nvSpPr>
        <p:spPr>
          <a:xfrm>
            <a:off x="4495800" y="41910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Rectangle 759"/>
          <p:cNvSpPr/>
          <p:nvPr/>
        </p:nvSpPr>
        <p:spPr>
          <a:xfrm>
            <a:off x="4495800" y="46482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1" name="Rectangle 760"/>
          <p:cNvSpPr/>
          <p:nvPr/>
        </p:nvSpPr>
        <p:spPr>
          <a:xfrm>
            <a:off x="4495800" y="51054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Rectangle 761"/>
          <p:cNvSpPr/>
          <p:nvPr/>
        </p:nvSpPr>
        <p:spPr>
          <a:xfrm>
            <a:off x="4495800" y="55626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Rectangle 762"/>
          <p:cNvSpPr/>
          <p:nvPr/>
        </p:nvSpPr>
        <p:spPr>
          <a:xfrm>
            <a:off x="4495800" y="60198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Rectangle 763"/>
          <p:cNvSpPr/>
          <p:nvPr/>
        </p:nvSpPr>
        <p:spPr>
          <a:xfrm>
            <a:off x="4953000" y="41910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5" name="Rectangle 764"/>
          <p:cNvSpPr/>
          <p:nvPr/>
        </p:nvSpPr>
        <p:spPr>
          <a:xfrm>
            <a:off x="4953000" y="46482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Rectangle 765"/>
          <p:cNvSpPr/>
          <p:nvPr/>
        </p:nvSpPr>
        <p:spPr>
          <a:xfrm>
            <a:off x="4953000" y="51054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7" name="Rectangle 766"/>
          <p:cNvSpPr/>
          <p:nvPr/>
        </p:nvSpPr>
        <p:spPr>
          <a:xfrm>
            <a:off x="4953000" y="55626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Rectangle 767"/>
          <p:cNvSpPr/>
          <p:nvPr/>
        </p:nvSpPr>
        <p:spPr>
          <a:xfrm>
            <a:off x="4953000" y="60198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9" name="Rectangle 768"/>
          <p:cNvSpPr/>
          <p:nvPr/>
        </p:nvSpPr>
        <p:spPr>
          <a:xfrm>
            <a:off x="5410200" y="41910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0" name="Rectangle 769"/>
          <p:cNvSpPr/>
          <p:nvPr/>
        </p:nvSpPr>
        <p:spPr>
          <a:xfrm>
            <a:off x="5410200" y="46482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1" name="Rectangle 770"/>
          <p:cNvSpPr/>
          <p:nvPr/>
        </p:nvSpPr>
        <p:spPr>
          <a:xfrm>
            <a:off x="5410200" y="51054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Rectangle 771"/>
          <p:cNvSpPr/>
          <p:nvPr/>
        </p:nvSpPr>
        <p:spPr>
          <a:xfrm>
            <a:off x="5410200" y="55626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3" name="Rectangle 772"/>
          <p:cNvSpPr/>
          <p:nvPr/>
        </p:nvSpPr>
        <p:spPr>
          <a:xfrm>
            <a:off x="5410200" y="60198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4" name="Rectangle 773"/>
          <p:cNvSpPr/>
          <p:nvPr/>
        </p:nvSpPr>
        <p:spPr>
          <a:xfrm>
            <a:off x="5867400" y="41910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5" name="Rectangle 774"/>
          <p:cNvSpPr/>
          <p:nvPr/>
        </p:nvSpPr>
        <p:spPr>
          <a:xfrm>
            <a:off x="5867400" y="46482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Rectangle 775"/>
          <p:cNvSpPr/>
          <p:nvPr/>
        </p:nvSpPr>
        <p:spPr>
          <a:xfrm>
            <a:off x="5867400" y="51054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7" name="Rectangle 776"/>
          <p:cNvSpPr/>
          <p:nvPr/>
        </p:nvSpPr>
        <p:spPr>
          <a:xfrm>
            <a:off x="5867400" y="55626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" name="Rectangle 777"/>
          <p:cNvSpPr/>
          <p:nvPr/>
        </p:nvSpPr>
        <p:spPr>
          <a:xfrm>
            <a:off x="5867400" y="60198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9" name="Rectangle 778"/>
          <p:cNvSpPr/>
          <p:nvPr/>
        </p:nvSpPr>
        <p:spPr>
          <a:xfrm>
            <a:off x="6324600" y="41910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" name="Rectangle 779"/>
          <p:cNvSpPr/>
          <p:nvPr/>
        </p:nvSpPr>
        <p:spPr>
          <a:xfrm>
            <a:off x="6324600" y="46482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1" name="Rectangle 780"/>
          <p:cNvSpPr/>
          <p:nvPr/>
        </p:nvSpPr>
        <p:spPr>
          <a:xfrm>
            <a:off x="6324600" y="51054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Rectangle 781"/>
          <p:cNvSpPr/>
          <p:nvPr/>
        </p:nvSpPr>
        <p:spPr>
          <a:xfrm>
            <a:off x="6324600" y="55626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3" name="Rectangle 782"/>
          <p:cNvSpPr/>
          <p:nvPr/>
        </p:nvSpPr>
        <p:spPr>
          <a:xfrm>
            <a:off x="6324600" y="60198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Rectangle 783"/>
          <p:cNvSpPr/>
          <p:nvPr/>
        </p:nvSpPr>
        <p:spPr>
          <a:xfrm>
            <a:off x="6781800" y="41910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5" name="Rectangle 784"/>
          <p:cNvSpPr/>
          <p:nvPr/>
        </p:nvSpPr>
        <p:spPr>
          <a:xfrm>
            <a:off x="6781800" y="46482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Rectangle 785"/>
          <p:cNvSpPr/>
          <p:nvPr/>
        </p:nvSpPr>
        <p:spPr>
          <a:xfrm>
            <a:off x="6781800" y="51054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7" name="Rectangle 786"/>
          <p:cNvSpPr/>
          <p:nvPr/>
        </p:nvSpPr>
        <p:spPr>
          <a:xfrm>
            <a:off x="6781800" y="55626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8" name="Rectangle 787"/>
          <p:cNvSpPr/>
          <p:nvPr/>
        </p:nvSpPr>
        <p:spPr>
          <a:xfrm>
            <a:off x="6781800" y="60198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9" name="Rectangle 788"/>
          <p:cNvSpPr/>
          <p:nvPr/>
        </p:nvSpPr>
        <p:spPr>
          <a:xfrm>
            <a:off x="7239000" y="41910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0" name="Rectangle 789"/>
          <p:cNvSpPr/>
          <p:nvPr/>
        </p:nvSpPr>
        <p:spPr>
          <a:xfrm>
            <a:off x="7239000" y="46482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1" name="Rectangle 790"/>
          <p:cNvSpPr/>
          <p:nvPr/>
        </p:nvSpPr>
        <p:spPr>
          <a:xfrm>
            <a:off x="7239000" y="51054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" name="Rectangle 791"/>
          <p:cNvSpPr/>
          <p:nvPr/>
        </p:nvSpPr>
        <p:spPr>
          <a:xfrm>
            <a:off x="7239000" y="55626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3" name="Rectangle 792"/>
          <p:cNvSpPr/>
          <p:nvPr/>
        </p:nvSpPr>
        <p:spPr>
          <a:xfrm>
            <a:off x="7239000" y="60198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" name="Rectangle 793"/>
          <p:cNvSpPr/>
          <p:nvPr/>
        </p:nvSpPr>
        <p:spPr>
          <a:xfrm>
            <a:off x="7696200" y="41910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5" name="Rectangle 794"/>
          <p:cNvSpPr/>
          <p:nvPr/>
        </p:nvSpPr>
        <p:spPr>
          <a:xfrm>
            <a:off x="7696200" y="46482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6" name="Rectangle 795"/>
          <p:cNvSpPr/>
          <p:nvPr/>
        </p:nvSpPr>
        <p:spPr>
          <a:xfrm>
            <a:off x="7696200" y="51054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7" name="Rectangle 796"/>
          <p:cNvSpPr/>
          <p:nvPr/>
        </p:nvSpPr>
        <p:spPr>
          <a:xfrm>
            <a:off x="7696200" y="55626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Rectangle 797"/>
          <p:cNvSpPr/>
          <p:nvPr/>
        </p:nvSpPr>
        <p:spPr>
          <a:xfrm>
            <a:off x="7696200" y="60198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0" name="Straight Connector 819"/>
          <p:cNvCxnSpPr/>
          <p:nvPr/>
        </p:nvCxnSpPr>
        <p:spPr>
          <a:xfrm>
            <a:off x="1752600" y="46482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/>
          <p:cNvCxnSpPr/>
          <p:nvPr/>
        </p:nvCxnSpPr>
        <p:spPr>
          <a:xfrm flipV="1">
            <a:off x="2209800" y="4191000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Straight Connector 825"/>
          <p:cNvCxnSpPr/>
          <p:nvPr/>
        </p:nvCxnSpPr>
        <p:spPr>
          <a:xfrm>
            <a:off x="2209800" y="41910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Straight Connector 828"/>
          <p:cNvCxnSpPr/>
          <p:nvPr/>
        </p:nvCxnSpPr>
        <p:spPr>
          <a:xfrm flipV="1">
            <a:off x="2667000" y="4191000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/>
          <p:cNvCxnSpPr/>
          <p:nvPr/>
        </p:nvCxnSpPr>
        <p:spPr>
          <a:xfrm>
            <a:off x="2667000" y="46482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Straight Connector 832"/>
          <p:cNvCxnSpPr/>
          <p:nvPr/>
        </p:nvCxnSpPr>
        <p:spPr>
          <a:xfrm flipV="1">
            <a:off x="3124200" y="4191000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/>
          <p:cNvCxnSpPr/>
          <p:nvPr/>
        </p:nvCxnSpPr>
        <p:spPr>
          <a:xfrm>
            <a:off x="3124200" y="41910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Straight Connector 834"/>
          <p:cNvCxnSpPr/>
          <p:nvPr/>
        </p:nvCxnSpPr>
        <p:spPr>
          <a:xfrm flipV="1">
            <a:off x="3581400" y="4191000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/>
          <p:cNvCxnSpPr/>
          <p:nvPr/>
        </p:nvCxnSpPr>
        <p:spPr>
          <a:xfrm>
            <a:off x="3581400" y="46482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/>
          <p:cNvCxnSpPr/>
          <p:nvPr/>
        </p:nvCxnSpPr>
        <p:spPr>
          <a:xfrm flipV="1">
            <a:off x="4038600" y="4191000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>
            <a:off x="4038600" y="41910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Connector 838"/>
          <p:cNvCxnSpPr/>
          <p:nvPr/>
        </p:nvCxnSpPr>
        <p:spPr>
          <a:xfrm flipV="1">
            <a:off x="4495800" y="4191000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Straight Connector 839"/>
          <p:cNvCxnSpPr/>
          <p:nvPr/>
        </p:nvCxnSpPr>
        <p:spPr>
          <a:xfrm>
            <a:off x="4495800" y="46482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Straight Connector 840"/>
          <p:cNvCxnSpPr/>
          <p:nvPr/>
        </p:nvCxnSpPr>
        <p:spPr>
          <a:xfrm flipV="1">
            <a:off x="4953000" y="4191000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Straight Connector 841"/>
          <p:cNvCxnSpPr/>
          <p:nvPr/>
        </p:nvCxnSpPr>
        <p:spPr>
          <a:xfrm>
            <a:off x="4953000" y="41910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Straight Connector 842"/>
          <p:cNvCxnSpPr/>
          <p:nvPr/>
        </p:nvCxnSpPr>
        <p:spPr>
          <a:xfrm flipV="1">
            <a:off x="5410200" y="4191000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Straight Connector 843"/>
          <p:cNvCxnSpPr/>
          <p:nvPr/>
        </p:nvCxnSpPr>
        <p:spPr>
          <a:xfrm>
            <a:off x="5410200" y="46482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Straight Connector 844"/>
          <p:cNvCxnSpPr/>
          <p:nvPr/>
        </p:nvCxnSpPr>
        <p:spPr>
          <a:xfrm flipV="1">
            <a:off x="5867400" y="4191000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Straight Connector 845"/>
          <p:cNvCxnSpPr/>
          <p:nvPr/>
        </p:nvCxnSpPr>
        <p:spPr>
          <a:xfrm>
            <a:off x="5867400" y="41910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Straight Connector 846"/>
          <p:cNvCxnSpPr/>
          <p:nvPr/>
        </p:nvCxnSpPr>
        <p:spPr>
          <a:xfrm flipV="1">
            <a:off x="6324600" y="4191000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Straight Connector 847"/>
          <p:cNvCxnSpPr/>
          <p:nvPr/>
        </p:nvCxnSpPr>
        <p:spPr>
          <a:xfrm>
            <a:off x="6324600" y="46482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Straight Connector 848"/>
          <p:cNvCxnSpPr/>
          <p:nvPr/>
        </p:nvCxnSpPr>
        <p:spPr>
          <a:xfrm flipV="1">
            <a:off x="6781800" y="4191000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Straight Connector 849"/>
          <p:cNvCxnSpPr/>
          <p:nvPr/>
        </p:nvCxnSpPr>
        <p:spPr>
          <a:xfrm>
            <a:off x="6781800" y="41910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Straight Connector 850"/>
          <p:cNvCxnSpPr/>
          <p:nvPr/>
        </p:nvCxnSpPr>
        <p:spPr>
          <a:xfrm flipV="1">
            <a:off x="7239000" y="4191000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Straight Connector 851"/>
          <p:cNvCxnSpPr/>
          <p:nvPr/>
        </p:nvCxnSpPr>
        <p:spPr>
          <a:xfrm>
            <a:off x="7239000" y="46482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Straight Connector 852"/>
          <p:cNvCxnSpPr/>
          <p:nvPr/>
        </p:nvCxnSpPr>
        <p:spPr>
          <a:xfrm flipV="1">
            <a:off x="7696200" y="4191000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Straight Connector 853"/>
          <p:cNvCxnSpPr/>
          <p:nvPr/>
        </p:nvCxnSpPr>
        <p:spPr>
          <a:xfrm>
            <a:off x="7696200" y="41910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8" name="Straight Connector 867"/>
          <p:cNvCxnSpPr/>
          <p:nvPr/>
        </p:nvCxnSpPr>
        <p:spPr>
          <a:xfrm>
            <a:off x="1752600" y="5562600"/>
            <a:ext cx="4572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Straight Connector 868"/>
          <p:cNvCxnSpPr/>
          <p:nvPr/>
        </p:nvCxnSpPr>
        <p:spPr>
          <a:xfrm>
            <a:off x="2209800" y="5562600"/>
            <a:ext cx="4572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/>
          <p:cNvCxnSpPr/>
          <p:nvPr/>
        </p:nvCxnSpPr>
        <p:spPr>
          <a:xfrm>
            <a:off x="2667000" y="5562600"/>
            <a:ext cx="762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Straight Connector 871"/>
          <p:cNvCxnSpPr/>
          <p:nvPr/>
        </p:nvCxnSpPr>
        <p:spPr>
          <a:xfrm flipV="1">
            <a:off x="2743200" y="5105400"/>
            <a:ext cx="0" cy="4572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Straight Connector 877"/>
          <p:cNvCxnSpPr/>
          <p:nvPr/>
        </p:nvCxnSpPr>
        <p:spPr>
          <a:xfrm>
            <a:off x="2743200" y="5105400"/>
            <a:ext cx="762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Straight Connector 878"/>
          <p:cNvCxnSpPr/>
          <p:nvPr/>
        </p:nvCxnSpPr>
        <p:spPr>
          <a:xfrm flipV="1">
            <a:off x="2819400" y="5105400"/>
            <a:ext cx="0" cy="4572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Straight Connector 879"/>
          <p:cNvCxnSpPr/>
          <p:nvPr/>
        </p:nvCxnSpPr>
        <p:spPr>
          <a:xfrm>
            <a:off x="2819400" y="5562600"/>
            <a:ext cx="762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Straight Connector 880"/>
          <p:cNvCxnSpPr/>
          <p:nvPr/>
        </p:nvCxnSpPr>
        <p:spPr>
          <a:xfrm flipV="1">
            <a:off x="2895600" y="5105400"/>
            <a:ext cx="0" cy="4572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Straight Connector 881"/>
          <p:cNvCxnSpPr/>
          <p:nvPr/>
        </p:nvCxnSpPr>
        <p:spPr>
          <a:xfrm>
            <a:off x="2895600" y="5105400"/>
            <a:ext cx="3048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Straight Connector 883"/>
          <p:cNvCxnSpPr/>
          <p:nvPr/>
        </p:nvCxnSpPr>
        <p:spPr>
          <a:xfrm flipV="1">
            <a:off x="3200400" y="5105400"/>
            <a:ext cx="0" cy="4572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Straight Connector 884"/>
          <p:cNvCxnSpPr/>
          <p:nvPr/>
        </p:nvCxnSpPr>
        <p:spPr>
          <a:xfrm>
            <a:off x="3200400" y="5562600"/>
            <a:ext cx="762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Straight Connector 885"/>
          <p:cNvCxnSpPr/>
          <p:nvPr/>
        </p:nvCxnSpPr>
        <p:spPr>
          <a:xfrm flipV="1">
            <a:off x="3276600" y="5105400"/>
            <a:ext cx="0" cy="4572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Straight Connector 886"/>
          <p:cNvCxnSpPr>
            <a:endCxn id="760" idx="2"/>
          </p:cNvCxnSpPr>
          <p:nvPr/>
        </p:nvCxnSpPr>
        <p:spPr>
          <a:xfrm>
            <a:off x="3276600" y="5105400"/>
            <a:ext cx="14478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Straight Connector 888"/>
          <p:cNvCxnSpPr/>
          <p:nvPr/>
        </p:nvCxnSpPr>
        <p:spPr>
          <a:xfrm flipV="1">
            <a:off x="4724400" y="5105400"/>
            <a:ext cx="0" cy="4572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Straight Connector 889"/>
          <p:cNvCxnSpPr/>
          <p:nvPr/>
        </p:nvCxnSpPr>
        <p:spPr>
          <a:xfrm>
            <a:off x="4724400" y="5562600"/>
            <a:ext cx="762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/>
          <p:cNvCxnSpPr/>
          <p:nvPr/>
        </p:nvCxnSpPr>
        <p:spPr>
          <a:xfrm flipV="1">
            <a:off x="4800600" y="5105400"/>
            <a:ext cx="0" cy="4572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/>
          <p:cNvCxnSpPr/>
          <p:nvPr/>
        </p:nvCxnSpPr>
        <p:spPr>
          <a:xfrm>
            <a:off x="4800600" y="5105400"/>
            <a:ext cx="3048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Connector 893"/>
          <p:cNvCxnSpPr/>
          <p:nvPr/>
        </p:nvCxnSpPr>
        <p:spPr>
          <a:xfrm flipV="1">
            <a:off x="5105400" y="5105400"/>
            <a:ext cx="0" cy="4572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/>
          <p:cNvCxnSpPr/>
          <p:nvPr/>
        </p:nvCxnSpPr>
        <p:spPr>
          <a:xfrm>
            <a:off x="5105400" y="5562600"/>
            <a:ext cx="762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Straight Connector 895"/>
          <p:cNvCxnSpPr/>
          <p:nvPr/>
        </p:nvCxnSpPr>
        <p:spPr>
          <a:xfrm flipV="1">
            <a:off x="5181600" y="5105400"/>
            <a:ext cx="0" cy="4572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Straight Connector 896"/>
          <p:cNvCxnSpPr/>
          <p:nvPr/>
        </p:nvCxnSpPr>
        <p:spPr>
          <a:xfrm>
            <a:off x="5181600" y="5105400"/>
            <a:ext cx="762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Straight Connector 897"/>
          <p:cNvCxnSpPr/>
          <p:nvPr/>
        </p:nvCxnSpPr>
        <p:spPr>
          <a:xfrm flipV="1">
            <a:off x="5257800" y="5105400"/>
            <a:ext cx="0" cy="4572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Straight Connector 898"/>
          <p:cNvCxnSpPr/>
          <p:nvPr/>
        </p:nvCxnSpPr>
        <p:spPr>
          <a:xfrm>
            <a:off x="5257800" y="5562600"/>
            <a:ext cx="2286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Straight Connector 900"/>
          <p:cNvCxnSpPr/>
          <p:nvPr/>
        </p:nvCxnSpPr>
        <p:spPr>
          <a:xfrm flipV="1">
            <a:off x="5486400" y="5105400"/>
            <a:ext cx="0" cy="4572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Straight Connector 901"/>
          <p:cNvCxnSpPr/>
          <p:nvPr/>
        </p:nvCxnSpPr>
        <p:spPr>
          <a:xfrm>
            <a:off x="5486400" y="5105400"/>
            <a:ext cx="762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Straight Connector 902"/>
          <p:cNvCxnSpPr/>
          <p:nvPr/>
        </p:nvCxnSpPr>
        <p:spPr>
          <a:xfrm flipV="1">
            <a:off x="5562600" y="5105400"/>
            <a:ext cx="0" cy="4572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Straight Connector 903"/>
          <p:cNvCxnSpPr/>
          <p:nvPr/>
        </p:nvCxnSpPr>
        <p:spPr>
          <a:xfrm>
            <a:off x="5562600" y="5562600"/>
            <a:ext cx="12954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Straight Connector 905"/>
          <p:cNvCxnSpPr/>
          <p:nvPr/>
        </p:nvCxnSpPr>
        <p:spPr>
          <a:xfrm flipV="1">
            <a:off x="6858000" y="5105400"/>
            <a:ext cx="0" cy="4572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Straight Connector 906"/>
          <p:cNvCxnSpPr/>
          <p:nvPr/>
        </p:nvCxnSpPr>
        <p:spPr>
          <a:xfrm>
            <a:off x="6858000" y="5105400"/>
            <a:ext cx="12954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Straight Connector 908"/>
          <p:cNvCxnSpPr/>
          <p:nvPr/>
        </p:nvCxnSpPr>
        <p:spPr>
          <a:xfrm>
            <a:off x="1752600" y="6477000"/>
            <a:ext cx="457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Straight Connector 910"/>
          <p:cNvCxnSpPr/>
          <p:nvPr/>
        </p:nvCxnSpPr>
        <p:spPr>
          <a:xfrm flipV="1">
            <a:off x="3116580" y="6019800"/>
            <a:ext cx="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Connector 913"/>
          <p:cNvCxnSpPr/>
          <p:nvPr/>
        </p:nvCxnSpPr>
        <p:spPr>
          <a:xfrm flipV="1">
            <a:off x="5872480" y="6019800"/>
            <a:ext cx="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/>
          <p:cNvCxnSpPr/>
          <p:nvPr/>
        </p:nvCxnSpPr>
        <p:spPr>
          <a:xfrm>
            <a:off x="2209800" y="6477000"/>
            <a:ext cx="457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Straight Connector 919"/>
          <p:cNvCxnSpPr/>
          <p:nvPr/>
        </p:nvCxnSpPr>
        <p:spPr>
          <a:xfrm>
            <a:off x="2667000" y="6477000"/>
            <a:ext cx="457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Straight Connector 920"/>
          <p:cNvCxnSpPr/>
          <p:nvPr/>
        </p:nvCxnSpPr>
        <p:spPr>
          <a:xfrm>
            <a:off x="3124200" y="6019800"/>
            <a:ext cx="457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/>
          <p:cNvCxnSpPr/>
          <p:nvPr/>
        </p:nvCxnSpPr>
        <p:spPr>
          <a:xfrm>
            <a:off x="3581400" y="6019800"/>
            <a:ext cx="457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Straight Connector 922"/>
          <p:cNvCxnSpPr/>
          <p:nvPr/>
        </p:nvCxnSpPr>
        <p:spPr>
          <a:xfrm>
            <a:off x="4038600" y="6019800"/>
            <a:ext cx="457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Straight Connector 923"/>
          <p:cNvCxnSpPr/>
          <p:nvPr/>
        </p:nvCxnSpPr>
        <p:spPr>
          <a:xfrm>
            <a:off x="4495800" y="6019800"/>
            <a:ext cx="457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Connector 924"/>
          <p:cNvCxnSpPr/>
          <p:nvPr/>
        </p:nvCxnSpPr>
        <p:spPr>
          <a:xfrm>
            <a:off x="4953000" y="6019800"/>
            <a:ext cx="457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Straight Connector 925"/>
          <p:cNvCxnSpPr/>
          <p:nvPr/>
        </p:nvCxnSpPr>
        <p:spPr>
          <a:xfrm>
            <a:off x="5410200" y="6019800"/>
            <a:ext cx="457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Straight Connector 926"/>
          <p:cNvCxnSpPr/>
          <p:nvPr/>
        </p:nvCxnSpPr>
        <p:spPr>
          <a:xfrm>
            <a:off x="5867400" y="6477000"/>
            <a:ext cx="457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Straight Connector 927"/>
          <p:cNvCxnSpPr/>
          <p:nvPr/>
        </p:nvCxnSpPr>
        <p:spPr>
          <a:xfrm>
            <a:off x="6324600" y="6477000"/>
            <a:ext cx="457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Connector 928"/>
          <p:cNvCxnSpPr/>
          <p:nvPr/>
        </p:nvCxnSpPr>
        <p:spPr>
          <a:xfrm>
            <a:off x="6781800" y="6477000"/>
            <a:ext cx="457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Connector 929"/>
          <p:cNvCxnSpPr/>
          <p:nvPr/>
        </p:nvCxnSpPr>
        <p:spPr>
          <a:xfrm>
            <a:off x="7239000" y="6477000"/>
            <a:ext cx="457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Straight Connector 930"/>
          <p:cNvCxnSpPr/>
          <p:nvPr/>
        </p:nvCxnSpPr>
        <p:spPr>
          <a:xfrm>
            <a:off x="7693660" y="6027420"/>
            <a:ext cx="457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7693660" y="6019800"/>
            <a:ext cx="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04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3049</TotalTime>
  <Words>493</Words>
  <Application>Microsoft Office PowerPoint</Application>
  <PresentationFormat>On-screen Show (4:3)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Times New Roman</vt:lpstr>
      <vt:lpstr>Office Theme</vt:lpstr>
      <vt:lpstr>Comp Sci 310</vt:lpstr>
      <vt:lpstr>Announcements</vt:lpstr>
      <vt:lpstr>We need memory</vt:lpstr>
      <vt:lpstr>Digital circuits</vt:lpstr>
      <vt:lpstr>Complementarity of combinational and sequential circuits</vt:lpstr>
      <vt:lpstr>Clocking methodology</vt:lpstr>
      <vt:lpstr>Positive edge-triggered</vt:lpstr>
      <vt:lpstr>Flip-flops</vt:lpstr>
      <vt:lpstr>Behavior of a positive-edge-triggered D flip-flop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Sci 310</dc:title>
  <dc:creator>Summers, Scott</dc:creator>
  <cp:lastModifiedBy>Account, Lab</cp:lastModifiedBy>
  <cp:revision>301</cp:revision>
  <dcterms:created xsi:type="dcterms:W3CDTF">2006-08-16T00:00:00Z</dcterms:created>
  <dcterms:modified xsi:type="dcterms:W3CDTF">2014-09-22T19:33:11Z</dcterms:modified>
</cp:coreProperties>
</file>