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5" r:id="rId3"/>
    <p:sldId id="370" r:id="rId4"/>
    <p:sldId id="371" r:id="rId5"/>
    <p:sldId id="306" r:id="rId6"/>
    <p:sldId id="273" r:id="rId7"/>
    <p:sldId id="308" r:id="rId8"/>
    <p:sldId id="272" r:id="rId9"/>
    <p:sldId id="309" r:id="rId10"/>
    <p:sldId id="271" r:id="rId11"/>
    <p:sldId id="310" r:id="rId12"/>
    <p:sldId id="270" r:id="rId13"/>
    <p:sldId id="311" r:id="rId14"/>
    <p:sldId id="269" r:id="rId15"/>
    <p:sldId id="323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5501" autoAdjust="0"/>
  </p:normalViewPr>
  <p:slideViewPr>
    <p:cSldViewPr>
      <p:cViewPr>
        <p:scale>
          <a:sx n="75" d="100"/>
          <a:sy n="75" d="100"/>
        </p:scale>
        <p:origin x="-594" y="-126"/>
      </p:cViewPr>
      <p:guideLst>
        <p:guide orient="horz" pos="1008"/>
        <p:guide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70FA4-21DE-4F20-A1A5-B560E4125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sw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495800"/>
            <a:ext cx="580084" cy="885301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242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838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9388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706768"/>
            <a:ext cx="0" cy="3449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967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39864" y="5305162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4978" y="516028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7476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32631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243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3656752" y="6422444"/>
            <a:ext cx="0" cy="130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48670" y="666750"/>
            <a:ext cx="5486400" cy="571500"/>
            <a:chOff x="1371600" y="2971800"/>
            <a:chExt cx="7315200" cy="685800"/>
          </a:xfrm>
        </p:grpSpPr>
        <p:sp>
          <p:nvSpPr>
            <p:cNvPr id="122" name="Rectangle 121"/>
            <p:cNvSpPr/>
            <p:nvPr/>
          </p:nvSpPr>
          <p:spPr>
            <a:xfrm>
              <a:off x="1371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28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86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743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0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57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14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572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029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486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943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400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858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315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772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229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3716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2004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4-bit </a:t>
              </a:r>
              <a:r>
                <a:rPr lang="en-US" sz="1200" dirty="0" err="1" smtClean="0">
                  <a:solidFill>
                    <a:sysClr val="windowText" lastClr="000000"/>
                  </a:solidFill>
                </a:rPr>
                <a:t>Imm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0292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3716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0292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3716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8288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860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7432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2004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8580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8580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2667000" y="1295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lw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495800"/>
            <a:ext cx="580084" cy="885301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242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838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9388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706768"/>
            <a:ext cx="0" cy="3449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967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39864" y="5305162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4978" y="516028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7476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32631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243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3656752" y="6422444"/>
            <a:ext cx="0" cy="130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14600" y="685800"/>
            <a:ext cx="6172200" cy="571500"/>
            <a:chOff x="1371600" y="3733800"/>
            <a:chExt cx="7315200" cy="685800"/>
          </a:xfrm>
        </p:grpSpPr>
        <p:sp>
          <p:nvSpPr>
            <p:cNvPr id="162" name="Rectangle 161"/>
            <p:cNvSpPr/>
            <p:nvPr/>
          </p:nvSpPr>
          <p:spPr>
            <a:xfrm>
              <a:off x="1371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28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286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743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00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57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114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572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029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486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943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400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858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7315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772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229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3716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2004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0292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3716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0292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3716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8288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2860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7432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2004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68580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68580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4-bit </a:t>
              </a:r>
              <a:r>
                <a:rPr lang="en-US" sz="1200" dirty="0" err="1" smtClean="0">
                  <a:solidFill>
                    <a:sysClr val="windowText" lastClr="000000"/>
                  </a:solidFill>
                </a:rPr>
                <a:t>Imm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Value.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4" name="Rectangle 223"/>
          <p:cNvSpPr/>
          <p:nvPr/>
        </p:nvSpPr>
        <p:spPr>
          <a:xfrm>
            <a:off x="2514600" y="12573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lw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495800"/>
            <a:ext cx="580084" cy="885301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838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967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39864" y="5305162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4978" y="516028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7476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32631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243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2514600" y="685800"/>
            <a:ext cx="6172200" cy="571500"/>
            <a:chOff x="1371600" y="3733800"/>
            <a:chExt cx="7315200" cy="685800"/>
          </a:xfrm>
        </p:grpSpPr>
        <p:sp>
          <p:nvSpPr>
            <p:cNvPr id="141" name="Rectangle 140"/>
            <p:cNvSpPr/>
            <p:nvPr/>
          </p:nvSpPr>
          <p:spPr>
            <a:xfrm>
              <a:off x="1371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828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86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43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200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57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114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572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029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86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43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008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8580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3152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7724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229600" y="3733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3716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004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0292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716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0292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3716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288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860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43200" y="3962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2004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858000" y="3962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858000" y="4191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4-bit </a:t>
              </a:r>
              <a:r>
                <a:rPr lang="en-US" sz="1200" dirty="0" err="1" smtClean="0">
                  <a:solidFill>
                    <a:sysClr val="windowText" lastClr="000000"/>
                  </a:solidFill>
                </a:rPr>
                <a:t>Imm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Value.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9" name="Rectangle 178"/>
          <p:cNvSpPr/>
          <p:nvPr/>
        </p:nvSpPr>
        <p:spPr>
          <a:xfrm>
            <a:off x="2514600" y="12573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beq</a:t>
            </a:r>
            <a:r>
              <a:rPr lang="en-US" dirty="0" smtClean="0"/>
              <a:t> and </a:t>
            </a:r>
            <a:r>
              <a:rPr lang="en-US" dirty="0" err="1" smtClean="0"/>
              <a:t>bne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495800"/>
            <a:ext cx="580084" cy="885301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838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967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39864" y="5305162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4978" y="516028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7476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32631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243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048000" y="647700"/>
            <a:ext cx="5638800" cy="571500"/>
            <a:chOff x="1371600" y="4495800"/>
            <a:chExt cx="7315200" cy="685800"/>
          </a:xfrm>
        </p:grpSpPr>
        <p:sp>
          <p:nvSpPr>
            <p:cNvPr id="181" name="Rectangle 180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2" name="Rectangle 281"/>
          <p:cNvSpPr/>
          <p:nvPr/>
        </p:nvSpPr>
        <p:spPr>
          <a:xfrm>
            <a:off x="1533525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3340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</p:spTree>
    <p:extLst>
      <p:ext uri="{BB962C8B-B14F-4D97-AF65-F5344CB8AC3E}">
        <p14:creationId xmlns:p14="http://schemas.microsoft.com/office/powerpoint/2010/main" val="16731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beq</a:t>
            </a:r>
            <a:r>
              <a:rPr lang="en-US" dirty="0" smtClean="0"/>
              <a:t> and </a:t>
            </a:r>
            <a:r>
              <a:rPr lang="en-US" dirty="0" err="1" smtClean="0"/>
              <a:t>bne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14674" y="3276600"/>
            <a:ext cx="0" cy="327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644519" y="422611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25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RD1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3048000" y="647700"/>
            <a:ext cx="5638800" cy="571500"/>
            <a:chOff x="1371600" y="4495800"/>
            <a:chExt cx="7315200" cy="685800"/>
          </a:xfrm>
        </p:grpSpPr>
        <p:sp>
          <p:nvSpPr>
            <p:cNvPr id="300" name="Rectangle 299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6" name="Rectangle 325"/>
          <p:cNvSpPr/>
          <p:nvPr/>
        </p:nvSpPr>
        <p:spPr>
          <a:xfrm>
            <a:off x="1533525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3340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1653058" y="2437953"/>
            <a:ext cx="4719837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beq</a:t>
            </a:r>
            <a:r>
              <a:rPr lang="en-US" dirty="0" smtClean="0"/>
              <a:t> and </a:t>
            </a:r>
            <a:r>
              <a:rPr lang="en-US" dirty="0" err="1" smtClean="0"/>
              <a:t>bne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DM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14674" y="3276600"/>
            <a:ext cx="0" cy="327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98007" y="6422444"/>
            <a:ext cx="11471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343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62800" y="47244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48600" y="4647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RD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62800" y="5486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971800" y="3071405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2414672" y="3276600"/>
            <a:ext cx="557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362200" y="31288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114798" y="2543699"/>
            <a:ext cx="580084" cy="885301"/>
            <a:chOff x="4114798" y="2543699"/>
            <a:chExt cx="580084" cy="885301"/>
          </a:xfrm>
        </p:grpSpPr>
        <p:grpSp>
          <p:nvGrpSpPr>
            <p:cNvPr id="51" name="Group 50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ADD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8" name="Straight Arrow Connector 137"/>
          <p:cNvCxnSpPr/>
          <p:nvPr/>
        </p:nvCxnSpPr>
        <p:spPr>
          <a:xfrm>
            <a:off x="5644519" y="422611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362200" y="3281278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[4..11]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apezoid 175"/>
          <p:cNvSpPr/>
          <p:nvPr/>
        </p:nvSpPr>
        <p:spPr>
          <a:xfrm rot="5400000">
            <a:off x="3283052" y="6316218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456236" y="6235949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456236" y="6476280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Arrow Connector 179"/>
          <p:cNvCxnSpPr>
            <a:stCxn id="176" idx="0"/>
          </p:cNvCxnSpPr>
          <p:nvPr/>
        </p:nvCxnSpPr>
        <p:spPr>
          <a:xfrm flipV="1">
            <a:off x="3660825" y="6427291"/>
            <a:ext cx="2513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181126" y="4360675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12207" y="6229998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191002"/>
            <a:ext cx="580084" cy="1190100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673" y="630126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2414672" y="6553200"/>
            <a:ext cx="1024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2362200" y="615613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362200" y="64054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SIMM[0..3]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49" name="Trapezoid 248"/>
          <p:cNvSpPr/>
          <p:nvPr/>
        </p:nvSpPr>
        <p:spPr>
          <a:xfrm rot="5400000">
            <a:off x="5800676" y="424960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5973860" y="416933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973860" y="440966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2" name="Trapezoid 251"/>
          <p:cNvSpPr/>
          <p:nvPr/>
        </p:nvSpPr>
        <p:spPr>
          <a:xfrm rot="5400000">
            <a:off x="5794427" y="510862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967611" y="502835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967611" y="526868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387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45179" y="53340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45179" y="5331702"/>
            <a:ext cx="0" cy="1095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8800" y="5105400"/>
            <a:ext cx="0" cy="58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5638800" y="5686163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599" y="4495610"/>
            <a:ext cx="3931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653058" y="2437953"/>
            <a:ext cx="4719837" cy="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29050" y="2438400"/>
            <a:ext cx="0" cy="25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829050" y="2689860"/>
            <a:ext cx="2857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567829" y="2971800"/>
            <a:ext cx="161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183567" y="2791084"/>
            <a:ext cx="1" cy="173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181126" y="2789031"/>
            <a:ext cx="1917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605275" y="2637403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33873" y="1609462"/>
            <a:ext cx="2" cy="10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66814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rapezoid 218"/>
          <p:cNvSpPr/>
          <p:nvPr/>
        </p:nvSpPr>
        <p:spPr>
          <a:xfrm rot="5400000">
            <a:off x="8461427" y="2717672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634611" y="263740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34611" y="2877734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8382001" y="4800600"/>
            <a:ext cx="11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8496301" y="2967321"/>
            <a:ext cx="0" cy="1832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8496301" y="2967321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6866584" y="4933253"/>
            <a:ext cx="2962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59590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8839200" y="2819400"/>
            <a:ext cx="114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814210"/>
            <a:ext cx="0" cy="3341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3648160" y="3287305"/>
            <a:ext cx="4666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51444" y="5967888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3276599" y="585792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0" name="Straight Arrow Connector 269"/>
          <p:cNvCxnSpPr/>
          <p:nvPr/>
        </p:nvCxnSpPr>
        <p:spPr>
          <a:xfrm>
            <a:off x="8733537" y="2371283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469636" y="225982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LW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6064726" y="4807896"/>
            <a:ext cx="635" cy="16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796919" y="4686303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ALU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51770" y="5269096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1800" y="507429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10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257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>
            <a:off x="7783569" y="3515304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19668" y="340384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SW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6078199" y="3903109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5812835" y="379965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RD1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2384828" y="408799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Oval 287"/>
          <p:cNvSpPr/>
          <p:nvPr/>
        </p:nvSpPr>
        <p:spPr>
          <a:xfrm>
            <a:off x="2384828" y="55567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Oval 288"/>
          <p:cNvSpPr/>
          <p:nvPr/>
        </p:nvSpPr>
        <p:spPr>
          <a:xfrm>
            <a:off x="2382567" y="62720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5606796" y="5068549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980220" y="489930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97933" y="240897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>
            <a:off x="3048000" y="647700"/>
            <a:ext cx="5638800" cy="571500"/>
            <a:chOff x="1371600" y="4495800"/>
            <a:chExt cx="7315200" cy="685800"/>
          </a:xfrm>
        </p:grpSpPr>
        <p:sp>
          <p:nvSpPr>
            <p:cNvPr id="300" name="Rectangle 299"/>
            <p:cNvSpPr/>
            <p:nvPr/>
          </p:nvSpPr>
          <p:spPr>
            <a:xfrm>
              <a:off x="1371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828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286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743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0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57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4114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572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29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486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943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4008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8580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3152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7724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229600" y="4495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3716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200400" y="49530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3716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0400" y="47244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3716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8288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2860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43200" y="4724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858000" y="4724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858000" y="4953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6" name="Rectangle 325"/>
          <p:cNvSpPr/>
          <p:nvPr/>
        </p:nvSpPr>
        <p:spPr>
          <a:xfrm>
            <a:off x="1533525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334000" y="1219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69"/>
          <p:cNvGrpSpPr>
            <a:grpSpLocks noChangeAspect="1"/>
          </p:cNvGrpSpPr>
          <p:nvPr/>
        </p:nvGrpSpPr>
        <p:grpSpPr bwMode="auto">
          <a:xfrm rot="16200000">
            <a:off x="6042345" y="3612088"/>
            <a:ext cx="715644" cy="219710"/>
            <a:chOff x="1782" y="3542"/>
            <a:chExt cx="1127" cy="346"/>
          </a:xfrm>
        </p:grpSpPr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66"/>
            <p:cNvSpPr>
              <a:spLocks noChangeShapeType="1"/>
            </p:cNvSpPr>
            <p:nvPr/>
          </p:nvSpPr>
          <p:spPr bwMode="auto">
            <a:xfrm flipV="1">
              <a:off x="2765" y="371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67"/>
            <p:cNvSpPr>
              <a:spLocks noChangeShapeType="1"/>
            </p:cNvSpPr>
            <p:nvPr/>
          </p:nvSpPr>
          <p:spPr bwMode="auto">
            <a:xfrm>
              <a:off x="1782" y="3600"/>
              <a:ext cx="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1" name="Group 155"/>
          <p:cNvGrpSpPr>
            <a:grpSpLocks/>
          </p:cNvGrpSpPr>
          <p:nvPr/>
        </p:nvGrpSpPr>
        <p:grpSpPr bwMode="auto">
          <a:xfrm rot="16200000">
            <a:off x="6209883" y="3020009"/>
            <a:ext cx="528320" cy="219710"/>
            <a:chOff x="4180" y="3715"/>
            <a:chExt cx="832" cy="346"/>
          </a:xfrm>
        </p:grpSpPr>
        <p:sp>
          <p:nvSpPr>
            <p:cNvPr id="342" name="Line 146"/>
            <p:cNvSpPr>
              <a:spLocks noChangeShapeType="1"/>
            </p:cNvSpPr>
            <p:nvPr/>
          </p:nvSpPr>
          <p:spPr bwMode="auto">
            <a:xfrm>
              <a:off x="4724" y="38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47"/>
            <p:cNvSpPr>
              <a:spLocks noChangeShapeType="1"/>
            </p:cNvSpPr>
            <p:nvPr/>
          </p:nvSpPr>
          <p:spPr bwMode="auto">
            <a:xfrm flipV="1">
              <a:off x="4180" y="3773"/>
              <a:ext cx="2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148"/>
            <p:cNvSpPr>
              <a:spLocks noChangeShapeType="1"/>
            </p:cNvSpPr>
            <p:nvPr/>
          </p:nvSpPr>
          <p:spPr bwMode="auto">
            <a:xfrm flipV="1">
              <a:off x="4186" y="4003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149"/>
            <p:cNvGrpSpPr>
              <a:grpSpLocks/>
            </p:cNvGrpSpPr>
            <p:nvPr/>
          </p:nvGrpSpPr>
          <p:grpSpPr bwMode="auto">
            <a:xfrm>
              <a:off x="4344" y="3715"/>
              <a:ext cx="380" cy="346"/>
              <a:chOff x="2419" y="3542"/>
              <a:chExt cx="346" cy="346"/>
            </a:xfrm>
          </p:grpSpPr>
          <p:grpSp>
            <p:nvGrpSpPr>
              <p:cNvPr id="346" name="Group 150"/>
              <p:cNvGrpSpPr>
                <a:grpSpLocks/>
              </p:cNvGrpSpPr>
              <p:nvPr/>
            </p:nvGrpSpPr>
            <p:grpSpPr bwMode="auto">
              <a:xfrm>
                <a:off x="2419" y="3542"/>
                <a:ext cx="346" cy="346"/>
                <a:chOff x="2477" y="3542"/>
                <a:chExt cx="288" cy="346"/>
              </a:xfrm>
            </p:grpSpPr>
            <p:sp>
              <p:nvSpPr>
                <p:cNvPr id="348" name="Freeform 151"/>
                <p:cNvSpPr>
                  <a:spLocks/>
                </p:cNvSpPr>
                <p:nvPr/>
              </p:nvSpPr>
              <p:spPr bwMode="auto">
                <a:xfrm>
                  <a:off x="2477" y="3542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152"/>
                <p:cNvSpPr>
                  <a:spLocks/>
                </p:cNvSpPr>
                <p:nvPr/>
              </p:nvSpPr>
              <p:spPr bwMode="auto">
                <a:xfrm flipV="1">
                  <a:off x="2477" y="3715"/>
                  <a:ext cx="288" cy="173"/>
                </a:xfrm>
                <a:custGeom>
                  <a:avLst/>
                  <a:gdLst>
                    <a:gd name="T0" fmla="*/ 0 w 173"/>
                    <a:gd name="T1" fmla="*/ 0 h 173"/>
                    <a:gd name="T2" fmla="*/ 115 w 173"/>
                    <a:gd name="T3" fmla="*/ 58 h 173"/>
                    <a:gd name="T4" fmla="*/ 173 w 173"/>
                    <a:gd name="T5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cubicBezTo>
                        <a:pt x="43" y="14"/>
                        <a:pt x="86" y="29"/>
                        <a:pt x="115" y="58"/>
                      </a:cubicBezTo>
                      <a:cubicBezTo>
                        <a:pt x="144" y="87"/>
                        <a:pt x="158" y="130"/>
                        <a:pt x="173" y="173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Freeform 153"/>
              <p:cNvSpPr>
                <a:spLocks/>
              </p:cNvSpPr>
              <p:nvPr/>
            </p:nvSpPr>
            <p:spPr bwMode="auto">
              <a:xfrm>
                <a:off x="2419" y="3542"/>
                <a:ext cx="58" cy="346"/>
              </a:xfrm>
              <a:custGeom>
                <a:avLst/>
                <a:gdLst>
                  <a:gd name="T0" fmla="*/ 0 w 58"/>
                  <a:gd name="T1" fmla="*/ 0 h 346"/>
                  <a:gd name="T2" fmla="*/ 58 w 58"/>
                  <a:gd name="T3" fmla="*/ 173 h 346"/>
                  <a:gd name="T4" fmla="*/ 0 w 58"/>
                  <a:gd name="T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346">
                    <a:moveTo>
                      <a:pt x="0" y="0"/>
                    </a:moveTo>
                    <a:cubicBezTo>
                      <a:pt x="29" y="57"/>
                      <a:pt x="58" y="115"/>
                      <a:pt x="58" y="173"/>
                    </a:cubicBezTo>
                    <a:cubicBezTo>
                      <a:pt x="58" y="231"/>
                      <a:pt x="29" y="288"/>
                      <a:pt x="0" y="34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0" name="Freeform 837"/>
          <p:cNvSpPr>
            <a:spLocks/>
          </p:cNvSpPr>
          <p:nvPr/>
        </p:nvSpPr>
        <p:spPr bwMode="auto">
          <a:xfrm rot="16200000">
            <a:off x="6290628" y="2972644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" name="Group 69"/>
          <p:cNvGrpSpPr>
            <a:grpSpLocks noChangeAspect="1"/>
          </p:cNvGrpSpPr>
          <p:nvPr/>
        </p:nvGrpSpPr>
        <p:grpSpPr bwMode="auto">
          <a:xfrm rot="16200000">
            <a:off x="6217924" y="3885138"/>
            <a:ext cx="1206499" cy="219710"/>
            <a:chOff x="980" y="3542"/>
            <a:chExt cx="1900" cy="346"/>
          </a:xfrm>
        </p:grpSpPr>
        <p:sp>
          <p:nvSpPr>
            <p:cNvPr id="352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67"/>
            <p:cNvSpPr>
              <a:spLocks noChangeShapeType="1"/>
            </p:cNvSpPr>
            <p:nvPr/>
          </p:nvSpPr>
          <p:spPr bwMode="auto">
            <a:xfrm flipV="1">
              <a:off x="2074" y="3600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68"/>
            <p:cNvSpPr>
              <a:spLocks noChangeShapeType="1"/>
            </p:cNvSpPr>
            <p:nvPr/>
          </p:nvSpPr>
          <p:spPr bwMode="auto">
            <a:xfrm>
              <a:off x="980" y="3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" name="Group 866"/>
          <p:cNvGrpSpPr>
            <a:grpSpLocks noChangeAspect="1"/>
          </p:cNvGrpSpPr>
          <p:nvPr/>
        </p:nvGrpSpPr>
        <p:grpSpPr bwMode="auto">
          <a:xfrm rot="10800000">
            <a:off x="6400164" y="3715275"/>
            <a:ext cx="146050" cy="365760"/>
            <a:chOff x="1325" y="893"/>
            <a:chExt cx="230" cy="576"/>
          </a:xfrm>
        </p:grpSpPr>
        <p:grpSp>
          <p:nvGrpSpPr>
            <p:cNvPr id="357" name="Group 622"/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359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618"/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3" name="Straight Connector 362"/>
          <p:cNvCxnSpPr>
            <a:endCxn id="358" idx="0"/>
          </p:cNvCxnSpPr>
          <p:nvPr/>
        </p:nvCxnSpPr>
        <p:spPr>
          <a:xfrm flipH="1">
            <a:off x="6473189" y="4079765"/>
            <a:ext cx="424352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545582" y="3395093"/>
            <a:ext cx="275588" cy="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6172200" y="4081035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BN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6598601" y="3894870"/>
            <a:ext cx="303212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BE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867021" y="404776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rapezoid 367"/>
          <p:cNvSpPr/>
          <p:nvPr/>
        </p:nvSpPr>
        <p:spPr>
          <a:xfrm rot="5400000">
            <a:off x="6225610" y="2504836"/>
            <a:ext cx="533399" cy="222147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6398794" y="2424567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398794" y="2664898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H="1">
            <a:off x="6863028" y="4598706"/>
            <a:ext cx="45720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>
            <a:off x="5471108" y="4043278"/>
            <a:ext cx="548692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0..0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on Wednesday, 10/8</a:t>
            </a:r>
          </a:p>
          <a:p>
            <a:pPr lvl="1"/>
            <a:r>
              <a:rPr lang="en-US" dirty="0"/>
              <a:t>Implement one of the </a:t>
            </a:r>
            <a:r>
              <a:rPr lang="en-US" dirty="0" err="1"/>
              <a:t>Larc</a:t>
            </a:r>
            <a:r>
              <a:rPr lang="en-US" dirty="0"/>
              <a:t> </a:t>
            </a:r>
            <a:r>
              <a:rPr lang="en-US" dirty="0" smtClean="0"/>
              <a:t>operations</a:t>
            </a:r>
          </a:p>
          <a:p>
            <a:pPr lvl="2"/>
            <a:r>
              <a:rPr lang="en-US" dirty="0" smtClean="0"/>
              <a:t>Definitely NOT JAL, Multiplication, Division, Shifts, Halt, Set on Less Than </a:t>
            </a:r>
          </a:p>
          <a:p>
            <a:r>
              <a:rPr lang="en-US" dirty="0" smtClean="0"/>
              <a:t>Exam 1: Monday, 10/13</a:t>
            </a:r>
          </a:p>
          <a:p>
            <a:pPr lvl="1"/>
            <a:r>
              <a:rPr lang="en-US" dirty="0" smtClean="0"/>
              <a:t>Sample exam by Thursday, 10/9</a:t>
            </a:r>
          </a:p>
          <a:p>
            <a:pPr lvl="1"/>
            <a:r>
              <a:rPr lang="en-US" dirty="0" smtClean="0"/>
              <a:t>Will be graded by, handed back and discussed in class on Wednesday, 10/15</a:t>
            </a:r>
          </a:p>
          <a:p>
            <a:r>
              <a:rPr lang="en-US" dirty="0" smtClean="0"/>
              <a:t>Drop deadline is Friday 10/17</a:t>
            </a:r>
          </a:p>
        </p:txBody>
      </p:sp>
    </p:spTree>
    <p:extLst>
      <p:ext uri="{BB962C8B-B14F-4D97-AF65-F5344CB8AC3E}">
        <p14:creationId xmlns:p14="http://schemas.microsoft.com/office/powerpoint/2010/main" val="1092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Larc</a:t>
            </a:r>
            <a:r>
              <a:rPr lang="en-US" dirty="0" smtClean="0"/>
              <a:t> instruction set – remember?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Instruction type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524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Operation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1524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Opcode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524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Semantics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828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addition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3400" y="1828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1828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2133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subtraction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2133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2133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–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2438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multiplication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3400" y="2438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800" y="2438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To be implemented in the next generation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2743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division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2743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2743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NO HARDWARE IMPLEMENTATION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3048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left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3048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7800" y="3048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28800" y="3352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Logical right shift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3352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3352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NO HARDWARE IMPLEMENTATION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8800" y="3657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Bitwise NOR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3657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00" y="3657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!(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|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28800" y="3962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Set on less than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3962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3962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[RB]&lt;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[RC])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[BA]=1; else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[RA]=0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4267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43400" y="4267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7800" y="4267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8800" y="4572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Load upper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400" y="4572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57800" y="4572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LIMM 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800" y="4876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4876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7800" y="4876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 == 0) PC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PC+sign_ext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(LIMM)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51816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Branch not equal to 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43400" y="5181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1011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800" y="51816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If (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[RC] </a:t>
            </a:r>
            <a:r>
              <a:rPr lang="en-US" sz="1200" dirty="0" smtClean="0">
                <a:solidFill>
                  <a:sysClr val="windowText" lastClr="000000"/>
                </a:solidFill>
              </a:rPr>
              <a:t>!= </a:t>
            </a:r>
            <a:r>
              <a:rPr lang="en-US" sz="1200" dirty="0">
                <a:solidFill>
                  <a:sysClr val="windowText" lastClr="000000"/>
                </a:solidFill>
              </a:rPr>
              <a:t>0) PC = </a:t>
            </a:r>
            <a:r>
              <a:rPr lang="en-US" sz="1200" dirty="0" err="1">
                <a:solidFill>
                  <a:sysClr val="windowText" lastClr="000000"/>
                </a:solidFill>
              </a:rPr>
              <a:t>PC+sign_ext</a:t>
            </a:r>
            <a:r>
              <a:rPr lang="en-US" sz="1200" dirty="0">
                <a:solidFill>
                  <a:sysClr val="windowText" lastClr="000000"/>
                </a:solidFill>
              </a:rPr>
              <a:t>(LIMM)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28800" y="54864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load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43400" y="5486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5486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28800" y="57912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Memory store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43400" y="5791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1101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7800" y="57912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28800" y="60960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Jump and link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43400" y="6096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57800" y="60960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ysClr val="windowText" lastClr="000000"/>
                </a:solidFill>
              </a:rPr>
              <a:t>retn_addr</a:t>
            </a:r>
            <a:r>
              <a:rPr lang="en-US" sz="1200" dirty="0">
                <a:solidFill>
                  <a:sysClr val="windowText" lastClr="000000"/>
                </a:solidFill>
              </a:rPr>
              <a:t>=PC; PC=</a:t>
            </a:r>
            <a:r>
              <a:rPr lang="en-US" sz="1200" dirty="0" err="1">
                <a:solidFill>
                  <a:sysClr val="windowText" lastClr="000000"/>
                </a:solidFill>
              </a:rPr>
              <a:t>Reg</a:t>
            </a:r>
            <a:r>
              <a:rPr lang="en-US" sz="1200" dirty="0">
                <a:solidFill>
                  <a:sysClr val="windowText" lastClr="000000"/>
                </a:solidFill>
              </a:rPr>
              <a:t>[RB]; PC=</a:t>
            </a:r>
            <a:r>
              <a:rPr lang="en-US" sz="1200" dirty="0" err="1">
                <a:solidFill>
                  <a:sysClr val="windowText" lastClr="000000"/>
                </a:solidFill>
              </a:rPr>
              <a:t>retn_addr</a:t>
            </a:r>
            <a:r>
              <a:rPr lang="en-US" sz="1200">
                <a:solidFill>
                  <a:sysClr val="windowText" lastClr="000000"/>
                </a:solidFill>
              </a:rPr>
              <a:t>;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28800" y="6400800"/>
            <a:ext cx="25146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Stop the computer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43400" y="64008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257800" y="64008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???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2400" y="1828800"/>
            <a:ext cx="1676400" cy="2438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400" y="4267200"/>
            <a:ext cx="1676400" cy="1219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Long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2400" y="54864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Short immediate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2400" y="60960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Jump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2400" y="6400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2400" y="1524000"/>
            <a:ext cx="8839200" cy="518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of </a:t>
            </a:r>
            <a:r>
              <a:rPr lang="en-US" dirty="0" err="1" smtClean="0"/>
              <a:t>Larc</a:t>
            </a:r>
            <a:r>
              <a:rPr lang="en-US" dirty="0" smtClean="0"/>
              <a:t> instructions – remember?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3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724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29600" y="144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190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00400" y="190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Dest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1905000"/>
            <a:ext cx="36576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8-bit immediate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71600" y="167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29200" y="1676400"/>
            <a:ext cx="36576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LIMM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88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0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43200" y="167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400" y="167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1371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18288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22860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27432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32004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657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1148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5720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50292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54864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5943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64008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68580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73152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77724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29600" y="220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3716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32004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Dest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50292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 #1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3716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0292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3716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8288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2860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2743200" y="243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32004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6858000" y="243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6858000" y="266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 #2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1371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18288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22860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27432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32004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657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41148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45720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50292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54864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5943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64008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68580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3152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77724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8229600" y="2971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3716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2004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4-bit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Imm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Value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50292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Base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13716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50292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13716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18288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2860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743200" y="3200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32004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6858000" y="3200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6858000" y="3429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52400" y="1676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li,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lui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52400" y="2438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ALU ops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152400" y="3200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sw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1371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18288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22860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27432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32004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3657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41148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45720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50292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54864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943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64008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68580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73152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77724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8229600" y="3733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13716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32004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Dest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0292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Base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13716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50292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716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8288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2860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2743200" y="3962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32004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6858000" y="3962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6858000" y="4191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4-bit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Imm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Value.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152400" y="3962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lw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371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18288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2860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7432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32004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3657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41148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45720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50292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54864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943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64008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68580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73152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7724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8229600" y="4495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371600" y="4953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3200400" y="4953000"/>
            <a:ext cx="36576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8-bit Immediate Value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1371600" y="4724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200400" y="4724400"/>
            <a:ext cx="36576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LIMM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13716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18288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22860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743200" y="4724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858000" y="4724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Rc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6858000" y="4953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Src</a:t>
            </a:r>
            <a:r>
              <a:rPr lang="en-US" sz="1200" dirty="0" smtClean="0">
                <a:solidFill>
                  <a:sysClr val="windowText" lastClr="000000"/>
                </a:solidFill>
              </a:rPr>
              <a:t>. Reg.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52400" y="4724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beq</a:t>
            </a:r>
            <a:r>
              <a:rPr lang="en-US" sz="1200" dirty="0" smtClean="0">
                <a:solidFill>
                  <a:sysClr val="windowText" lastClr="000000"/>
                </a:solidFill>
              </a:rPr>
              <a:t>,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bne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152400" y="5486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jalr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(or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jal</a:t>
            </a:r>
            <a:r>
              <a:rPr lang="en-US" sz="1200" dirty="0" smtClean="0">
                <a:solidFill>
                  <a:sysClr val="windowText" lastClr="000000"/>
                </a:solidFill>
              </a:rPr>
              <a:t>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1371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18288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22860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27432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2004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3657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41148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45720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50292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54864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5943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64008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68580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73152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77724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8229600" y="5257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13716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32004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Return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50292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Target Address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13716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50292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Rb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13716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18288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22860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2743200" y="5486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32004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6858000" y="5486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6858000" y="5715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Unused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152400" y="6248400"/>
            <a:ext cx="1219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halt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1371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18288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22860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27432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32004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3657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41148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9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45720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50292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7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54864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6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5943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64008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4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68580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73152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2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77724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8229600" y="6019800"/>
            <a:ext cx="4572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0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1371600" y="6477000"/>
            <a:ext cx="18288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</a:rPr>
              <a:t>Opcode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1371600" y="6248400"/>
            <a:ext cx="18288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13716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2" name="Rectangle 501"/>
          <p:cNvSpPr/>
          <p:nvPr/>
        </p:nvSpPr>
        <p:spPr>
          <a:xfrm>
            <a:off x="18288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3" name="Rectangle 502"/>
          <p:cNvSpPr/>
          <p:nvPr/>
        </p:nvSpPr>
        <p:spPr>
          <a:xfrm>
            <a:off x="22860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2743200" y="6248400"/>
            <a:ext cx="4572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3200400" y="6248400"/>
            <a:ext cx="5486400" cy="22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7" name="Rectangle 506"/>
          <p:cNvSpPr/>
          <p:nvPr/>
        </p:nvSpPr>
        <p:spPr>
          <a:xfrm>
            <a:off x="3200400" y="6477000"/>
            <a:ext cx="5486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Unused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lui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2743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656752" y="5562533"/>
            <a:ext cx="527795" cy="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1472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 flipH="1" flipV="1">
            <a:off x="4184427" y="5562553"/>
            <a:ext cx="80" cy="760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219325" y="685800"/>
            <a:ext cx="6248400" cy="571500"/>
            <a:chOff x="1828800" y="838200"/>
            <a:chExt cx="7315200" cy="685800"/>
          </a:xfrm>
        </p:grpSpPr>
        <p:sp>
          <p:nvSpPr>
            <p:cNvPr id="61" name="Rectangle 60"/>
            <p:cNvSpPr/>
            <p:nvPr/>
          </p:nvSpPr>
          <p:spPr>
            <a:xfrm>
              <a:off x="1828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86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43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00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57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14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72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86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43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00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58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15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772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229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686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28800" y="12954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57600" y="12954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86400" y="12954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28800" y="10668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86400" y="10668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288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60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432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004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657600" y="10668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209800" y="1295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LIMM 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lui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2743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1472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219325" y="685800"/>
            <a:ext cx="6248400" cy="571500"/>
            <a:chOff x="1828800" y="838200"/>
            <a:chExt cx="7315200" cy="685800"/>
          </a:xfrm>
        </p:grpSpPr>
        <p:sp>
          <p:nvSpPr>
            <p:cNvPr id="77" name="Rectangle 76"/>
            <p:cNvSpPr/>
            <p:nvPr/>
          </p:nvSpPr>
          <p:spPr>
            <a:xfrm>
              <a:off x="1828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86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43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00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57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14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72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9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86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43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00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580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152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7724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2296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686800" y="8382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828800" y="12954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57600" y="12954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86400" y="1295400"/>
              <a:ext cx="36576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8-bit immediate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28800" y="10668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1066800"/>
              <a:ext cx="36576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LIMM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288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860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432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00400" y="10668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57600" y="10668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2209800" y="1295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[RA] = LIMM 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ALU?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27432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1472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171699" y="800100"/>
            <a:ext cx="6248400" cy="571500"/>
            <a:chOff x="1371600" y="2209800"/>
            <a:chExt cx="7315200" cy="685800"/>
          </a:xfrm>
        </p:grpSpPr>
        <p:sp>
          <p:nvSpPr>
            <p:cNvPr id="76" name="Rectangle 75"/>
            <p:cNvSpPr/>
            <p:nvPr/>
          </p:nvSpPr>
          <p:spPr>
            <a:xfrm>
              <a:off x="1371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28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86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43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00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57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14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72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9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86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43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00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58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15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772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229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3716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004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0292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716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0292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716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288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860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432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004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580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580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3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ALU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495800"/>
            <a:ext cx="580084" cy="885301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838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6860146" y="4931376"/>
            <a:ext cx="148107" cy="1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9388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706768"/>
            <a:ext cx="0" cy="3449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39864" y="5305162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4978" y="516028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7476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32631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1472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172200" y="5105400"/>
            <a:ext cx="0" cy="114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171699" y="800100"/>
            <a:ext cx="6248400" cy="571500"/>
            <a:chOff x="1371600" y="2209800"/>
            <a:chExt cx="7315200" cy="685800"/>
          </a:xfrm>
        </p:grpSpPr>
        <p:sp>
          <p:nvSpPr>
            <p:cNvPr id="100" name="Rectangle 99"/>
            <p:cNvSpPr/>
            <p:nvPr/>
          </p:nvSpPr>
          <p:spPr>
            <a:xfrm>
              <a:off x="1371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28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86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43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00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57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114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572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029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486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943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008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8580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3152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7724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229600" y="2209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3716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2004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Dest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292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3716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292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3716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288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860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743200" y="2438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04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Ra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58000" y="2438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858000" y="2667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 #2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3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7371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of the </a:t>
            </a:r>
            <a:r>
              <a:rPr lang="en-US" dirty="0" err="1" smtClean="0"/>
              <a:t>sw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381000" cy="106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IM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5800" y="5105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4953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address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200" y="5334000"/>
            <a:ext cx="9906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instruction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09800" y="5257800"/>
            <a:ext cx="2048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733800"/>
            <a:ext cx="1219200" cy="205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RF</a:t>
            </a:r>
            <a:endParaRPr lang="en-US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194" y="506879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1600200"/>
            <a:ext cx="0" cy="35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1"/>
          </p:cNvCxnSpPr>
          <p:nvPr/>
        </p:nvCxnSpPr>
        <p:spPr>
          <a:xfrm>
            <a:off x="152400" y="510540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2743200"/>
            <a:ext cx="0" cy="2362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399" y="41143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399" y="44196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43400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399" y="5485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199" y="44948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29199" y="49530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rapezoid 81"/>
          <p:cNvSpPr/>
          <p:nvPr/>
        </p:nvSpPr>
        <p:spPr>
          <a:xfrm rot="5400000">
            <a:off x="3654374" y="5536990"/>
            <a:ext cx="838200" cy="222146"/>
          </a:xfrm>
          <a:prstGeom prst="trapezoi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tangle 82"/>
          <p:cNvSpPr/>
          <p:nvPr/>
        </p:nvSpPr>
        <p:spPr>
          <a:xfrm>
            <a:off x="3962400" y="5305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0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2400" y="5483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1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62400" y="5686163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2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2400" y="5864932"/>
            <a:ext cx="98926" cy="1260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3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4" name="Freeform 837"/>
          <p:cNvSpPr>
            <a:spLocks/>
          </p:cNvSpPr>
          <p:nvPr/>
        </p:nvSpPr>
        <p:spPr bwMode="auto">
          <a:xfrm rot="16200000">
            <a:off x="6327458" y="3235009"/>
            <a:ext cx="365760" cy="146685"/>
          </a:xfrm>
          <a:custGeom>
            <a:avLst/>
            <a:gdLst>
              <a:gd name="T0" fmla="*/ 0 w 576"/>
              <a:gd name="T1" fmla="*/ 0 h 231"/>
              <a:gd name="T2" fmla="*/ 0 w 576"/>
              <a:gd name="T3" fmla="*/ 231 h 231"/>
              <a:gd name="T4" fmla="*/ 576 w 576"/>
              <a:gd name="T5" fmla="*/ 116 h 231"/>
              <a:gd name="T6" fmla="*/ 0 w 57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231">
                <a:moveTo>
                  <a:pt x="0" y="0"/>
                </a:moveTo>
                <a:lnTo>
                  <a:pt x="0" y="231"/>
                </a:lnTo>
                <a:lnTo>
                  <a:pt x="576" y="1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971801" y="5139579"/>
            <a:ext cx="685800" cy="1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&lt;&lt; 8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14673" y="4114346"/>
            <a:ext cx="15477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362200" y="3945277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RB[4..7]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14673" y="4882048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4184547" y="5638573"/>
            <a:ext cx="158852" cy="3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195856" y="2010299"/>
            <a:ext cx="457202" cy="885301"/>
            <a:chOff x="3505198" y="4343400"/>
            <a:chExt cx="457202" cy="1371600"/>
          </a:xfrm>
        </p:grpSpPr>
        <p:cxnSp>
          <p:nvCxnSpPr>
            <p:cNvPr id="187" name="Straight Connector 186"/>
            <p:cNvCxnSpPr/>
            <p:nvPr/>
          </p:nvCxnSpPr>
          <p:spPr>
            <a:xfrm flipV="1">
              <a:off x="3962400" y="4723493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505200" y="4343400"/>
              <a:ext cx="457200" cy="38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05200" y="5275944"/>
              <a:ext cx="457200" cy="439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3505198" y="5181600"/>
              <a:ext cx="2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3505200" y="4343400"/>
              <a:ext cx="0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3505198" y="4895850"/>
              <a:ext cx="152400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505198" y="5030109"/>
              <a:ext cx="152401" cy="151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ectangle 193"/>
          <p:cNvSpPr/>
          <p:nvPr/>
        </p:nvSpPr>
        <p:spPr>
          <a:xfrm>
            <a:off x="1202999" y="2385723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</a:rPr>
              <a:t>ADD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891056" y="2133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81000" y="2057400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00..01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971800" y="5398971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SIGN EXTEND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400800" y="4495800"/>
            <a:ext cx="580084" cy="885301"/>
            <a:chOff x="4114798" y="2543699"/>
            <a:chExt cx="580084" cy="885301"/>
          </a:xfrm>
        </p:grpSpPr>
        <p:grpSp>
          <p:nvGrpSpPr>
            <p:cNvPr id="206" name="Group 205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 206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190998" y="2772299"/>
              <a:ext cx="4205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ysClr val="windowText" lastClr="000000"/>
                  </a:solidFill>
                </a:rPr>
                <a:t>z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362200" y="4407156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RC[0..3]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9344" y="4716751"/>
            <a:ext cx="873768" cy="1524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RA[8..11]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Arrow Connector 216"/>
          <p:cNvCxnSpPr>
            <a:endCxn id="203" idx="1"/>
          </p:cNvCxnSpPr>
          <p:nvPr/>
        </p:nvCxnSpPr>
        <p:spPr>
          <a:xfrm>
            <a:off x="2414674" y="5589471"/>
            <a:ext cx="5571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2819400" y="5228598"/>
            <a:ext cx="0" cy="360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362200" y="54410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LIMM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2819400" y="5228598"/>
            <a:ext cx="155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2414673" y="4572000"/>
            <a:ext cx="1928727" cy="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362200" y="5593477"/>
            <a:ext cx="572941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[0..7]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562600" y="51054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72200" y="5219699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562600" y="4647519"/>
            <a:ext cx="838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66164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890003" y="1596242"/>
            <a:ext cx="0" cy="85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152400" y="1600200"/>
            <a:ext cx="1732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6860146" y="4931376"/>
            <a:ext cx="148107" cy="12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010400" y="2706768"/>
            <a:ext cx="0" cy="2226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7014692" y="2706768"/>
            <a:ext cx="19388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953500" y="2706768"/>
            <a:ext cx="0" cy="3449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3829050" y="6156137"/>
            <a:ext cx="512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29050" y="5943600"/>
            <a:ext cx="0" cy="211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829050" y="5944682"/>
            <a:ext cx="1333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3656752" y="5561861"/>
            <a:ext cx="304800" cy="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3656752" y="5232918"/>
            <a:ext cx="88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43325" y="5234315"/>
            <a:ext cx="0" cy="14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744499" y="5374966"/>
            <a:ext cx="212623" cy="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4953000" y="3519801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4687636" y="341634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RFWRITE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64" name="Straight Arrow Connector 263"/>
          <p:cNvCxnSpPr/>
          <p:nvPr/>
        </p:nvCxnSpPr>
        <p:spPr>
          <a:xfrm>
            <a:off x="4076108" y="5035457"/>
            <a:ext cx="0" cy="210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810744" y="493200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RFWD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 flipV="1">
            <a:off x="6539864" y="5305162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V="1">
            <a:off x="6784978" y="5160288"/>
            <a:ext cx="0" cy="171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6273799" y="547476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SUB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513530" y="532631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NOR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2382668" y="4849162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/>
          <p:cNvSpPr/>
          <p:nvPr/>
        </p:nvSpPr>
        <p:spPr>
          <a:xfrm>
            <a:off x="2382567" y="522758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Oval 289"/>
          <p:cNvSpPr/>
          <p:nvPr/>
        </p:nvSpPr>
        <p:spPr>
          <a:xfrm>
            <a:off x="2786877" y="555404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/>
          <p:cNvCxnSpPr/>
          <p:nvPr/>
        </p:nvCxnSpPr>
        <p:spPr>
          <a:xfrm flipH="1" flipV="1">
            <a:off x="3962400" y="4117382"/>
            <a:ext cx="80" cy="108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2414672" y="4114800"/>
            <a:ext cx="2" cy="1472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382668" y="454022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3957122" y="4226114"/>
            <a:ext cx="383600" cy="1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172200" y="5105400"/>
            <a:ext cx="0" cy="114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012497" y="5064248"/>
            <a:ext cx="127222" cy="53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114800" y="5071635"/>
            <a:ext cx="11296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2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838200" y="2746375"/>
            <a:ext cx="3576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2648670" y="666750"/>
            <a:ext cx="5486400" cy="571500"/>
            <a:chOff x="1371600" y="2971800"/>
            <a:chExt cx="7315200" cy="685800"/>
          </a:xfrm>
        </p:grpSpPr>
        <p:sp>
          <p:nvSpPr>
            <p:cNvPr id="132" name="Rectangle 131"/>
            <p:cNvSpPr/>
            <p:nvPr/>
          </p:nvSpPr>
          <p:spPr>
            <a:xfrm>
              <a:off x="1371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28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86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743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00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657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14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9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72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8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029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7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486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6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43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5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4008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8580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3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3152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7724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229600" y="2971800"/>
              <a:ext cx="4572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0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3716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Opcode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2004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4-bit </a:t>
              </a:r>
              <a:r>
                <a:rPr lang="en-US" sz="1200" dirty="0" err="1" smtClean="0">
                  <a:solidFill>
                    <a:sysClr val="windowText" lastClr="000000"/>
                  </a:solidFill>
                </a:rPr>
                <a:t>Imm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Value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0292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Base Address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3716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0292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Rb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3716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8288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2860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743200" y="32004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004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SIMM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858000" y="3200400"/>
              <a:ext cx="1828800" cy="22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Rc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858000" y="3429000"/>
              <a:ext cx="1828800" cy="2286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ysClr val="windowText" lastClr="000000"/>
                  </a:solidFill>
                </a:rPr>
                <a:t>Src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. Reg.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2667000" y="1295400"/>
            <a:ext cx="3733800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ysClr val="windowText" lastClr="000000"/>
                </a:solidFill>
              </a:rPr>
              <a:t>Mem[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[RB] +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sign_ext</a:t>
            </a:r>
            <a:r>
              <a:rPr lang="en-US" sz="1200" dirty="0" smtClean="0">
                <a:solidFill>
                  <a:sysClr val="windowText" lastClr="000000"/>
                </a:solidFill>
              </a:rPr>
              <a:t>(SIMM)] =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Reg</a:t>
            </a:r>
            <a:r>
              <a:rPr lang="en-US" sz="1200" dirty="0" smtClean="0">
                <a:solidFill>
                  <a:sysClr val="windowText" lastClr="000000"/>
                </a:solidFill>
              </a:rPr>
              <a:t>[RC]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1615</Words>
  <Application>Microsoft Office PowerPoint</Application>
  <PresentationFormat>On-screen Show (4:3)</PresentationFormat>
  <Paragraphs>920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 Sci 310</vt:lpstr>
      <vt:lpstr>Announcements</vt:lpstr>
      <vt:lpstr>Larc instruction set – remember?</vt:lpstr>
      <vt:lpstr>Encoding of Larc instructions – remember?</vt:lpstr>
      <vt:lpstr>Implementation of the lui?</vt:lpstr>
      <vt:lpstr>Implementation of the lui</vt:lpstr>
      <vt:lpstr>Implementation of the ALU?</vt:lpstr>
      <vt:lpstr>Implementation of the ALU</vt:lpstr>
      <vt:lpstr>Implementation of the sw?</vt:lpstr>
      <vt:lpstr>Implementation of the sw</vt:lpstr>
      <vt:lpstr>Implementation of the lw?</vt:lpstr>
      <vt:lpstr>Implementation of the lw</vt:lpstr>
      <vt:lpstr>Implementation of the beq and bne?</vt:lpstr>
      <vt:lpstr>Implementation of the beq and bne</vt:lpstr>
      <vt:lpstr>Implementation of the beq and bne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487</cp:revision>
  <cp:lastPrinted>2014-10-01T15:59:15Z</cp:lastPrinted>
  <dcterms:created xsi:type="dcterms:W3CDTF">2006-08-16T00:00:00Z</dcterms:created>
  <dcterms:modified xsi:type="dcterms:W3CDTF">2014-10-06T20:38:41Z</dcterms:modified>
</cp:coreProperties>
</file>